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376" r:id="rId2"/>
    <p:sldId id="395" r:id="rId3"/>
    <p:sldId id="415" r:id="rId4"/>
    <p:sldId id="422" r:id="rId5"/>
    <p:sldId id="421" r:id="rId6"/>
    <p:sldId id="423" r:id="rId7"/>
    <p:sldId id="394" r:id="rId8"/>
    <p:sldId id="401" r:id="rId9"/>
    <p:sldId id="398" r:id="rId10"/>
    <p:sldId id="413" r:id="rId11"/>
    <p:sldId id="418" r:id="rId12"/>
    <p:sldId id="384" r:id="rId13"/>
    <p:sldId id="410" r:id="rId14"/>
    <p:sldId id="411" r:id="rId15"/>
    <p:sldId id="416" r:id="rId16"/>
    <p:sldId id="407" r:id="rId17"/>
    <p:sldId id="420" r:id="rId18"/>
    <p:sldId id="417" r:id="rId19"/>
    <p:sldId id="414" r:id="rId20"/>
    <p:sldId id="419" r:id="rId21"/>
    <p:sldId id="409" r:id="rId22"/>
    <p:sldId id="406" r:id="rId23"/>
    <p:sldId id="402" r:id="rId24"/>
    <p:sldId id="403" r:id="rId25"/>
    <p:sldId id="404" r:id="rId26"/>
    <p:sldId id="405" r:id="rId27"/>
    <p:sldId id="390" r:id="rId28"/>
    <p:sldId id="392" r:id="rId29"/>
    <p:sldId id="393" r:id="rId30"/>
    <p:sldId id="373" r:id="rId3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fc4" initials="" lastIdx="21" clrIdx="0"/>
  <p:cmAuthor id="1" name="Christine  McNab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3648"/>
    <a:srgbClr val="96A4AC"/>
    <a:srgbClr val="EA8006"/>
    <a:srgbClr val="F7982A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94590" autoAdjust="0"/>
  </p:normalViewPr>
  <p:slideViewPr>
    <p:cSldViewPr snapToGrid="0" snapToObjects="1">
      <p:cViewPr>
        <p:scale>
          <a:sx n="100" d="100"/>
          <a:sy n="100" d="100"/>
        </p:scale>
        <p:origin x="-7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F4DF68-CF65-FD4E-A38E-49755B9AC49A}" type="doc">
      <dgm:prSet loTypeId="urn:microsoft.com/office/officeart/2005/8/layout/vList5" loCatId="" qsTypeId="urn:microsoft.com/office/officeart/2005/8/quickstyle/simple4" qsCatId="simple" csTypeId="urn:microsoft.com/office/officeart/2005/8/colors/accent1_2#2" csCatId="accent1" phldr="1"/>
      <dgm:spPr/>
      <dgm:t>
        <a:bodyPr/>
        <a:lstStyle/>
        <a:p>
          <a:endParaRPr lang="en-US"/>
        </a:p>
      </dgm:t>
    </dgm:pt>
    <dgm:pt modelId="{D181FCCA-3AEE-5047-8BF2-555FFF402F40}">
      <dgm:prSet phldrT="[Text]"/>
      <dgm:spPr>
        <a:solidFill>
          <a:schemeClr val="tx2"/>
        </a:solidFill>
      </dgm:spPr>
      <dgm:t>
        <a:bodyPr/>
        <a:lstStyle/>
        <a:p>
          <a:r>
            <a:rPr lang="en-US" dirty="0" smtClean="0"/>
            <a:t>Advocacy</a:t>
          </a:r>
          <a:endParaRPr lang="en-US" dirty="0"/>
        </a:p>
      </dgm:t>
    </dgm:pt>
    <dgm:pt modelId="{C215752D-D3B3-E24E-9E24-AEFAC552AEB3}" type="parTrans" cxnId="{67BA3AD6-1A9E-B144-9875-C6B555A18663}">
      <dgm:prSet/>
      <dgm:spPr/>
      <dgm:t>
        <a:bodyPr/>
        <a:lstStyle/>
        <a:p>
          <a:endParaRPr lang="en-US"/>
        </a:p>
      </dgm:t>
    </dgm:pt>
    <dgm:pt modelId="{0F43DCD9-25E9-5547-9F58-2F906A1E2030}" type="sibTrans" cxnId="{67BA3AD6-1A9E-B144-9875-C6B555A18663}">
      <dgm:prSet/>
      <dgm:spPr/>
      <dgm:t>
        <a:bodyPr/>
        <a:lstStyle/>
        <a:p>
          <a:endParaRPr lang="en-US"/>
        </a:p>
      </dgm:t>
    </dgm:pt>
    <dgm:pt modelId="{F92DF619-277E-B347-B5C8-4E46A2E67E27}">
      <dgm:prSet phldrT="[Text]"/>
      <dgm:spPr>
        <a:solidFill>
          <a:srgbClr val="EA8006"/>
        </a:solidFill>
      </dgm:spPr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To convince: secure policy, program, financial support</a:t>
          </a:r>
          <a:endParaRPr lang="en-US" dirty="0">
            <a:solidFill>
              <a:srgbClr val="FFFFFF"/>
            </a:solidFill>
          </a:endParaRPr>
        </a:p>
      </dgm:t>
    </dgm:pt>
    <dgm:pt modelId="{7E595A95-22FB-3042-92E9-BAD8CFF57E66}" type="parTrans" cxnId="{E85F92EE-54A6-A34E-B959-C822F1449CCA}">
      <dgm:prSet/>
      <dgm:spPr/>
      <dgm:t>
        <a:bodyPr/>
        <a:lstStyle/>
        <a:p>
          <a:endParaRPr lang="en-US"/>
        </a:p>
      </dgm:t>
    </dgm:pt>
    <dgm:pt modelId="{62F057F2-6B7D-7F43-9DE8-C55AEADE3CB4}" type="sibTrans" cxnId="{E85F92EE-54A6-A34E-B959-C822F1449CCA}">
      <dgm:prSet/>
      <dgm:spPr/>
      <dgm:t>
        <a:bodyPr/>
        <a:lstStyle/>
        <a:p>
          <a:endParaRPr lang="en-US"/>
        </a:p>
      </dgm:t>
    </dgm:pt>
    <dgm:pt modelId="{EB33094A-029D-F447-B8F5-4DA73662E955}">
      <dgm:prSet phldrT="[Text]"/>
      <dgm:spPr>
        <a:solidFill>
          <a:srgbClr val="EA8006"/>
        </a:solidFill>
      </dgm:spPr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Internal, global, country </a:t>
          </a:r>
          <a:endParaRPr lang="en-US" dirty="0">
            <a:solidFill>
              <a:srgbClr val="FFFFFF"/>
            </a:solidFill>
          </a:endParaRPr>
        </a:p>
      </dgm:t>
    </dgm:pt>
    <dgm:pt modelId="{C4E3CFAF-5A11-E446-916D-8E9EB5E16137}" type="parTrans" cxnId="{4A77546F-59D8-9D47-8A6C-EFDFBC8C5E1F}">
      <dgm:prSet/>
      <dgm:spPr/>
      <dgm:t>
        <a:bodyPr/>
        <a:lstStyle/>
        <a:p>
          <a:endParaRPr lang="en-US"/>
        </a:p>
      </dgm:t>
    </dgm:pt>
    <dgm:pt modelId="{2763BA84-76DE-C54D-A332-E2318E2EFF05}" type="sibTrans" cxnId="{4A77546F-59D8-9D47-8A6C-EFDFBC8C5E1F}">
      <dgm:prSet/>
      <dgm:spPr/>
      <dgm:t>
        <a:bodyPr/>
        <a:lstStyle/>
        <a:p>
          <a:endParaRPr lang="en-US"/>
        </a:p>
      </dgm:t>
    </dgm:pt>
    <dgm:pt modelId="{416BDB1B-2F8E-EF47-BFE3-0EC0F300F5B8}">
      <dgm:prSet phldrT="[Text]"/>
      <dgm:spPr>
        <a:solidFill>
          <a:schemeClr val="tx2"/>
        </a:solidFill>
      </dgm:spPr>
      <dgm:t>
        <a:bodyPr/>
        <a:lstStyle/>
        <a:p>
          <a:r>
            <a:rPr lang="en-US" dirty="0" smtClean="0"/>
            <a:t>Public Information/ Risk Communication</a:t>
          </a:r>
          <a:endParaRPr lang="en-US" dirty="0"/>
        </a:p>
      </dgm:t>
    </dgm:pt>
    <dgm:pt modelId="{D60570B2-BE1A-B144-918A-0DDD4EC12A46}" type="parTrans" cxnId="{A57DC3EF-46A8-F949-B0DE-7F6250A9C675}">
      <dgm:prSet/>
      <dgm:spPr/>
      <dgm:t>
        <a:bodyPr/>
        <a:lstStyle/>
        <a:p>
          <a:endParaRPr lang="en-US"/>
        </a:p>
      </dgm:t>
    </dgm:pt>
    <dgm:pt modelId="{623B5DAE-78C2-DC43-A683-29398A8DDA28}" type="sibTrans" cxnId="{A57DC3EF-46A8-F949-B0DE-7F6250A9C675}">
      <dgm:prSet/>
      <dgm:spPr/>
      <dgm:t>
        <a:bodyPr/>
        <a:lstStyle/>
        <a:p>
          <a:endParaRPr lang="en-US"/>
        </a:p>
      </dgm:t>
    </dgm:pt>
    <dgm:pt modelId="{01A740AF-E4CB-AA4F-89C1-071F777E7FD2}">
      <dgm:prSet phldrT="[Text]"/>
      <dgm:spPr>
        <a:solidFill>
          <a:srgbClr val="EA8006"/>
        </a:solidFill>
      </dgm:spPr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To inform: secure an action/</a:t>
          </a:r>
          <a:r>
            <a:rPr lang="en-US" dirty="0" err="1" smtClean="0">
              <a:solidFill>
                <a:srgbClr val="FFFFFF"/>
              </a:solidFill>
            </a:rPr>
            <a:t>behaviour</a:t>
          </a:r>
          <a:endParaRPr lang="en-US" dirty="0">
            <a:solidFill>
              <a:srgbClr val="FFFFFF"/>
            </a:solidFill>
          </a:endParaRPr>
        </a:p>
      </dgm:t>
    </dgm:pt>
    <dgm:pt modelId="{C19B2BE2-FC95-7E45-AA87-2146EF3946DB}" type="parTrans" cxnId="{5C93D0E0-88E7-0D43-9C6C-CA775208B03E}">
      <dgm:prSet/>
      <dgm:spPr/>
      <dgm:t>
        <a:bodyPr/>
        <a:lstStyle/>
        <a:p>
          <a:endParaRPr lang="en-US"/>
        </a:p>
      </dgm:t>
    </dgm:pt>
    <dgm:pt modelId="{B6E8CC7A-7765-B641-9FA9-3F72C4C447A5}" type="sibTrans" cxnId="{5C93D0E0-88E7-0D43-9C6C-CA775208B03E}">
      <dgm:prSet/>
      <dgm:spPr/>
      <dgm:t>
        <a:bodyPr/>
        <a:lstStyle/>
        <a:p>
          <a:endParaRPr lang="en-US"/>
        </a:p>
      </dgm:t>
    </dgm:pt>
    <dgm:pt modelId="{A44D0FA4-CE2A-6D4A-9C93-940DD67637A8}">
      <dgm:prSet phldrT="[Text]"/>
      <dgm:spPr>
        <a:solidFill>
          <a:srgbClr val="EA8006"/>
        </a:solidFill>
      </dgm:spPr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National</a:t>
          </a:r>
          <a:endParaRPr lang="en-US" dirty="0">
            <a:solidFill>
              <a:srgbClr val="FFFFFF"/>
            </a:solidFill>
          </a:endParaRPr>
        </a:p>
      </dgm:t>
    </dgm:pt>
    <dgm:pt modelId="{21B54084-8F26-AC47-BC95-70DD1AF40447}" type="parTrans" cxnId="{655BFC61-9B37-BE40-B09C-FE4BACEE1236}">
      <dgm:prSet/>
      <dgm:spPr/>
      <dgm:t>
        <a:bodyPr/>
        <a:lstStyle/>
        <a:p>
          <a:endParaRPr lang="en-US"/>
        </a:p>
      </dgm:t>
    </dgm:pt>
    <dgm:pt modelId="{65CEDB0C-25DE-9D4B-BEDE-196396ABF9A4}" type="sibTrans" cxnId="{655BFC61-9B37-BE40-B09C-FE4BACEE1236}">
      <dgm:prSet/>
      <dgm:spPr/>
      <dgm:t>
        <a:bodyPr/>
        <a:lstStyle/>
        <a:p>
          <a:endParaRPr lang="en-US"/>
        </a:p>
      </dgm:t>
    </dgm:pt>
    <dgm:pt modelId="{845F5E6E-8F53-F24E-854C-94626D227537}">
      <dgm:prSet phldrT="[Text]"/>
      <dgm:spPr>
        <a:solidFill>
          <a:schemeClr val="tx2"/>
        </a:solidFill>
      </dgm:spPr>
      <dgm:t>
        <a:bodyPr/>
        <a:lstStyle/>
        <a:p>
          <a:r>
            <a:rPr lang="en-US" dirty="0" smtClean="0"/>
            <a:t>Social Mobilization</a:t>
          </a:r>
          <a:endParaRPr lang="en-US" dirty="0"/>
        </a:p>
      </dgm:t>
    </dgm:pt>
    <dgm:pt modelId="{8A58FE8F-FE6E-6143-B60E-7FD298010731}" type="parTrans" cxnId="{3E6D6D03-81D4-964E-89D9-901816344CDF}">
      <dgm:prSet/>
      <dgm:spPr/>
      <dgm:t>
        <a:bodyPr/>
        <a:lstStyle/>
        <a:p>
          <a:endParaRPr lang="en-US"/>
        </a:p>
      </dgm:t>
    </dgm:pt>
    <dgm:pt modelId="{EC815ACC-D808-8446-9976-C983CB65C6DA}" type="sibTrans" cxnId="{3E6D6D03-81D4-964E-89D9-901816344CDF}">
      <dgm:prSet/>
      <dgm:spPr/>
      <dgm:t>
        <a:bodyPr/>
        <a:lstStyle/>
        <a:p>
          <a:endParaRPr lang="en-US"/>
        </a:p>
      </dgm:t>
    </dgm:pt>
    <dgm:pt modelId="{76C7F82E-6715-1D4B-9F02-217AD1D70413}">
      <dgm:prSet phldrT="[Text]"/>
      <dgm:spPr>
        <a:solidFill>
          <a:srgbClr val="EA8006"/>
        </a:solidFill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To secure partnerships/ alliances for action</a:t>
          </a:r>
          <a:endParaRPr lang="en-US" dirty="0">
            <a:solidFill>
              <a:schemeClr val="bg1"/>
            </a:solidFill>
          </a:endParaRPr>
        </a:p>
      </dgm:t>
    </dgm:pt>
    <dgm:pt modelId="{EE764BC4-CAB9-DE4A-8F6D-2512C989B557}" type="parTrans" cxnId="{BC61B2C0-ABB4-9945-BE82-0DFE583C8A2E}">
      <dgm:prSet/>
      <dgm:spPr/>
      <dgm:t>
        <a:bodyPr/>
        <a:lstStyle/>
        <a:p>
          <a:endParaRPr lang="en-US"/>
        </a:p>
      </dgm:t>
    </dgm:pt>
    <dgm:pt modelId="{022E1B0C-97C5-8E4B-AAA3-7DAC056AEDF0}" type="sibTrans" cxnId="{BC61B2C0-ABB4-9945-BE82-0DFE583C8A2E}">
      <dgm:prSet/>
      <dgm:spPr/>
      <dgm:t>
        <a:bodyPr/>
        <a:lstStyle/>
        <a:p>
          <a:endParaRPr lang="en-US"/>
        </a:p>
      </dgm:t>
    </dgm:pt>
    <dgm:pt modelId="{0B07A184-D5BC-0048-928F-663EC5ED9CD1}">
      <dgm:prSet phldrT="[Text]"/>
      <dgm:spPr>
        <a:solidFill>
          <a:srgbClr val="EA8006"/>
        </a:solidFill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National, local  </a:t>
          </a:r>
          <a:endParaRPr lang="en-US" dirty="0">
            <a:solidFill>
              <a:schemeClr val="bg1"/>
            </a:solidFill>
          </a:endParaRPr>
        </a:p>
      </dgm:t>
    </dgm:pt>
    <dgm:pt modelId="{8AAA00FB-8BDC-EA4A-8429-65195288A750}" type="parTrans" cxnId="{0C6D8A3C-8A67-FA40-A0CC-6D0B58C0B0C8}">
      <dgm:prSet/>
      <dgm:spPr/>
      <dgm:t>
        <a:bodyPr/>
        <a:lstStyle/>
        <a:p>
          <a:endParaRPr lang="en-US"/>
        </a:p>
      </dgm:t>
    </dgm:pt>
    <dgm:pt modelId="{B97DF8BB-BAA4-D341-A0C8-53697EBC0770}" type="sibTrans" cxnId="{0C6D8A3C-8A67-FA40-A0CC-6D0B58C0B0C8}">
      <dgm:prSet/>
      <dgm:spPr/>
      <dgm:t>
        <a:bodyPr/>
        <a:lstStyle/>
        <a:p>
          <a:endParaRPr lang="en-US"/>
        </a:p>
      </dgm:t>
    </dgm:pt>
    <dgm:pt modelId="{98E67C8C-8E2C-8F44-85FE-691E5388C108}">
      <dgm:prSet/>
      <dgm:spPr>
        <a:solidFill>
          <a:schemeClr val="tx2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err="1" smtClean="0"/>
            <a:t>Programme</a:t>
          </a:r>
          <a:r>
            <a:rPr lang="en-US" dirty="0" smtClean="0"/>
            <a:t> Communication/ Community Engagement</a:t>
          </a:r>
        </a:p>
        <a:p>
          <a:pPr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dirty="0"/>
        </a:p>
      </dgm:t>
    </dgm:pt>
    <dgm:pt modelId="{49FCFA7C-7125-304C-A5EA-B7E56D614ABC}" type="parTrans" cxnId="{3EA7E2B7-04B5-AC48-9148-D6DDFE7F3BBA}">
      <dgm:prSet/>
      <dgm:spPr/>
      <dgm:t>
        <a:bodyPr/>
        <a:lstStyle/>
        <a:p>
          <a:endParaRPr lang="en-US"/>
        </a:p>
      </dgm:t>
    </dgm:pt>
    <dgm:pt modelId="{015D6B0A-CBD7-9F45-863A-5BFA23442D94}" type="sibTrans" cxnId="{3EA7E2B7-04B5-AC48-9148-D6DDFE7F3BBA}">
      <dgm:prSet/>
      <dgm:spPr/>
      <dgm:t>
        <a:bodyPr/>
        <a:lstStyle/>
        <a:p>
          <a:endParaRPr lang="en-US"/>
        </a:p>
      </dgm:t>
    </dgm:pt>
    <dgm:pt modelId="{06FA3601-5313-3442-9A0E-117DF24165A5}">
      <dgm:prSet phldrT="[Text]"/>
      <dgm:spPr>
        <a:solidFill>
          <a:srgbClr val="EA8006"/>
        </a:solidFill>
      </dgm:spPr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Audience: Leaders, decision-makers</a:t>
          </a:r>
          <a:endParaRPr lang="en-US" dirty="0">
            <a:solidFill>
              <a:srgbClr val="FFFFFF"/>
            </a:solidFill>
          </a:endParaRPr>
        </a:p>
      </dgm:t>
    </dgm:pt>
    <dgm:pt modelId="{75BC0F57-E584-5148-A617-B9EBD7889A0D}" type="parTrans" cxnId="{9411B58A-7728-474E-952C-5B2F81991A27}">
      <dgm:prSet/>
      <dgm:spPr/>
      <dgm:t>
        <a:bodyPr/>
        <a:lstStyle/>
        <a:p>
          <a:endParaRPr lang="en-US"/>
        </a:p>
      </dgm:t>
    </dgm:pt>
    <dgm:pt modelId="{1766AE43-761C-EB40-A36F-C368427C47AA}" type="sibTrans" cxnId="{9411B58A-7728-474E-952C-5B2F81991A27}">
      <dgm:prSet/>
      <dgm:spPr/>
      <dgm:t>
        <a:bodyPr/>
        <a:lstStyle/>
        <a:p>
          <a:endParaRPr lang="en-US"/>
        </a:p>
      </dgm:t>
    </dgm:pt>
    <dgm:pt modelId="{BFDFD631-7043-D84D-90A3-49B54779763A}">
      <dgm:prSet phldrT="[Text]"/>
      <dgm:spPr>
        <a:solidFill>
          <a:srgbClr val="EA8006"/>
        </a:solidFill>
      </dgm:spPr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Audience: “The public”</a:t>
          </a:r>
          <a:endParaRPr lang="en-US" dirty="0">
            <a:solidFill>
              <a:srgbClr val="FFFFFF"/>
            </a:solidFill>
          </a:endParaRPr>
        </a:p>
      </dgm:t>
    </dgm:pt>
    <dgm:pt modelId="{B0FB42D4-2A36-7448-9F89-4F3D9B16857F}" type="parTrans" cxnId="{EFC6F222-3E23-7442-A2BF-D98410E82FC6}">
      <dgm:prSet/>
      <dgm:spPr/>
      <dgm:t>
        <a:bodyPr/>
        <a:lstStyle/>
        <a:p>
          <a:endParaRPr lang="en-US"/>
        </a:p>
      </dgm:t>
    </dgm:pt>
    <dgm:pt modelId="{7ABC8C95-48F6-3F43-9FDB-8F4B9386BA00}" type="sibTrans" cxnId="{EFC6F222-3E23-7442-A2BF-D98410E82FC6}">
      <dgm:prSet/>
      <dgm:spPr/>
      <dgm:t>
        <a:bodyPr/>
        <a:lstStyle/>
        <a:p>
          <a:endParaRPr lang="en-US"/>
        </a:p>
      </dgm:t>
    </dgm:pt>
    <dgm:pt modelId="{5A74910E-1B66-394E-9625-4B6FE8B55437}">
      <dgm:prSet phldrT="[Text]"/>
      <dgm:spPr>
        <a:solidFill>
          <a:srgbClr val="EA8006"/>
        </a:solidFill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Audience: Organizations, associations, churches</a:t>
          </a:r>
          <a:endParaRPr lang="en-US" dirty="0">
            <a:solidFill>
              <a:schemeClr val="bg1"/>
            </a:solidFill>
          </a:endParaRPr>
        </a:p>
      </dgm:t>
    </dgm:pt>
    <dgm:pt modelId="{C58A0F13-86D8-314C-8218-B97EAF0F9095}" type="parTrans" cxnId="{9DF3E42F-C029-5A45-A2DB-E822B8261CEB}">
      <dgm:prSet/>
      <dgm:spPr/>
      <dgm:t>
        <a:bodyPr/>
        <a:lstStyle/>
        <a:p>
          <a:endParaRPr lang="en-US"/>
        </a:p>
      </dgm:t>
    </dgm:pt>
    <dgm:pt modelId="{0E85F715-E06C-1E44-AA1F-B36F9F4D8F94}" type="sibTrans" cxnId="{9DF3E42F-C029-5A45-A2DB-E822B8261CEB}">
      <dgm:prSet/>
      <dgm:spPr/>
      <dgm:t>
        <a:bodyPr/>
        <a:lstStyle/>
        <a:p>
          <a:endParaRPr lang="en-US"/>
        </a:p>
      </dgm:t>
    </dgm:pt>
    <dgm:pt modelId="{D965A2A4-54A2-E147-922F-E341D99FAA23}" type="pres">
      <dgm:prSet presAssocID="{78F4DF68-CF65-FD4E-A38E-49755B9AC49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E5D88D8-0D6B-7249-A2E1-4C1F01FD6342}" type="pres">
      <dgm:prSet presAssocID="{D181FCCA-3AEE-5047-8BF2-555FFF402F40}" presName="linNode" presStyleCnt="0"/>
      <dgm:spPr/>
    </dgm:pt>
    <dgm:pt modelId="{6A7A8A16-D30A-6941-AC17-2DC601CA302B}" type="pres">
      <dgm:prSet presAssocID="{D181FCCA-3AEE-5047-8BF2-555FFF402F40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EE3897-A952-D54E-B5E1-E22009696F1F}" type="pres">
      <dgm:prSet presAssocID="{D181FCCA-3AEE-5047-8BF2-555FFF402F40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E03FEC-2C29-3842-9702-902892FADAC5}" type="pres">
      <dgm:prSet presAssocID="{0F43DCD9-25E9-5547-9F58-2F906A1E2030}" presName="sp" presStyleCnt="0"/>
      <dgm:spPr/>
    </dgm:pt>
    <dgm:pt modelId="{A6462B08-8F70-7741-B09F-54C35E97A7D1}" type="pres">
      <dgm:prSet presAssocID="{416BDB1B-2F8E-EF47-BFE3-0EC0F300F5B8}" presName="linNode" presStyleCnt="0"/>
      <dgm:spPr/>
    </dgm:pt>
    <dgm:pt modelId="{8B9035F6-422E-8E44-A24B-1309D5399506}" type="pres">
      <dgm:prSet presAssocID="{416BDB1B-2F8E-EF47-BFE3-0EC0F300F5B8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5D7451-1B88-364C-8FE2-BABEA93F37FE}" type="pres">
      <dgm:prSet presAssocID="{416BDB1B-2F8E-EF47-BFE3-0EC0F300F5B8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3CB0E1-B29F-EB4B-BD5F-979E367D96B8}" type="pres">
      <dgm:prSet presAssocID="{623B5DAE-78C2-DC43-A683-29398A8DDA28}" presName="sp" presStyleCnt="0"/>
      <dgm:spPr/>
    </dgm:pt>
    <dgm:pt modelId="{475636C3-3379-FB41-BAFE-E76CFE34B869}" type="pres">
      <dgm:prSet presAssocID="{845F5E6E-8F53-F24E-854C-94626D227537}" presName="linNode" presStyleCnt="0"/>
      <dgm:spPr/>
    </dgm:pt>
    <dgm:pt modelId="{475C0BB5-9707-A345-92E7-E3C79FC2E4E0}" type="pres">
      <dgm:prSet presAssocID="{845F5E6E-8F53-F24E-854C-94626D227537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C81A60-C402-F64F-965F-5D7F79A57D8E}" type="pres">
      <dgm:prSet presAssocID="{845F5E6E-8F53-F24E-854C-94626D227537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FB1F2B-0F53-6E40-A1C0-FCCC7033A9C6}" type="pres">
      <dgm:prSet presAssocID="{EC815ACC-D808-8446-9976-C983CB65C6DA}" presName="sp" presStyleCnt="0"/>
      <dgm:spPr/>
    </dgm:pt>
    <dgm:pt modelId="{B1511C4B-8219-524B-950A-FB5BF25A08B3}" type="pres">
      <dgm:prSet presAssocID="{98E67C8C-8E2C-8F44-85FE-691E5388C108}" presName="linNode" presStyleCnt="0"/>
      <dgm:spPr/>
    </dgm:pt>
    <dgm:pt modelId="{86203F71-EC96-E04E-BB5B-567747AFCF83}" type="pres">
      <dgm:prSet presAssocID="{98E67C8C-8E2C-8F44-85FE-691E5388C108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C6F222-3E23-7442-A2BF-D98410E82FC6}" srcId="{416BDB1B-2F8E-EF47-BFE3-0EC0F300F5B8}" destId="{BFDFD631-7043-D84D-90A3-49B54779763A}" srcOrd="1" destOrd="0" parTransId="{B0FB42D4-2A36-7448-9F89-4F3D9B16857F}" sibTransId="{7ABC8C95-48F6-3F43-9FDB-8F4B9386BA00}"/>
    <dgm:cxn modelId="{BC61B2C0-ABB4-9945-BE82-0DFE583C8A2E}" srcId="{845F5E6E-8F53-F24E-854C-94626D227537}" destId="{76C7F82E-6715-1D4B-9F02-217AD1D70413}" srcOrd="0" destOrd="0" parTransId="{EE764BC4-CAB9-DE4A-8F6D-2512C989B557}" sibTransId="{022E1B0C-97C5-8E4B-AAA3-7DAC056AEDF0}"/>
    <dgm:cxn modelId="{B008D14F-356C-C644-A57F-433EBAB22811}" type="presOf" srcId="{0B07A184-D5BC-0048-928F-663EC5ED9CD1}" destId="{7CC81A60-C402-F64F-965F-5D7F79A57D8E}" srcOrd="0" destOrd="2" presId="urn:microsoft.com/office/officeart/2005/8/layout/vList5"/>
    <dgm:cxn modelId="{3EA7E2B7-04B5-AC48-9148-D6DDFE7F3BBA}" srcId="{78F4DF68-CF65-FD4E-A38E-49755B9AC49A}" destId="{98E67C8C-8E2C-8F44-85FE-691E5388C108}" srcOrd="3" destOrd="0" parTransId="{49FCFA7C-7125-304C-A5EA-B7E56D614ABC}" sibTransId="{015D6B0A-CBD7-9F45-863A-5BFA23442D94}"/>
    <dgm:cxn modelId="{84181F15-A305-F14E-BD1C-CBE57F07040B}" type="presOf" srcId="{5A74910E-1B66-394E-9625-4B6FE8B55437}" destId="{7CC81A60-C402-F64F-965F-5D7F79A57D8E}" srcOrd="0" destOrd="1" presId="urn:microsoft.com/office/officeart/2005/8/layout/vList5"/>
    <dgm:cxn modelId="{655BFC61-9B37-BE40-B09C-FE4BACEE1236}" srcId="{416BDB1B-2F8E-EF47-BFE3-0EC0F300F5B8}" destId="{A44D0FA4-CE2A-6D4A-9C93-940DD67637A8}" srcOrd="2" destOrd="0" parTransId="{21B54084-8F26-AC47-BC95-70DD1AF40447}" sibTransId="{65CEDB0C-25DE-9D4B-BEDE-196396ABF9A4}"/>
    <dgm:cxn modelId="{67BA3AD6-1A9E-B144-9875-C6B555A18663}" srcId="{78F4DF68-CF65-FD4E-A38E-49755B9AC49A}" destId="{D181FCCA-3AEE-5047-8BF2-555FFF402F40}" srcOrd="0" destOrd="0" parTransId="{C215752D-D3B3-E24E-9E24-AEFAC552AEB3}" sibTransId="{0F43DCD9-25E9-5547-9F58-2F906A1E2030}"/>
    <dgm:cxn modelId="{56B51DAC-6E02-CE48-A6C8-BF4493F70AD9}" type="presOf" srcId="{F92DF619-277E-B347-B5C8-4E46A2E67E27}" destId="{99EE3897-A952-D54E-B5E1-E22009696F1F}" srcOrd="0" destOrd="0" presId="urn:microsoft.com/office/officeart/2005/8/layout/vList5"/>
    <dgm:cxn modelId="{4A77546F-59D8-9D47-8A6C-EFDFBC8C5E1F}" srcId="{D181FCCA-3AEE-5047-8BF2-555FFF402F40}" destId="{EB33094A-029D-F447-B8F5-4DA73662E955}" srcOrd="2" destOrd="0" parTransId="{C4E3CFAF-5A11-E446-916D-8E9EB5E16137}" sibTransId="{2763BA84-76DE-C54D-A332-E2318E2EFF05}"/>
    <dgm:cxn modelId="{363F8D3C-4239-EA40-9BC6-41E8BD2C8CAF}" type="presOf" srcId="{78F4DF68-CF65-FD4E-A38E-49755B9AC49A}" destId="{D965A2A4-54A2-E147-922F-E341D99FAA23}" srcOrd="0" destOrd="0" presId="urn:microsoft.com/office/officeart/2005/8/layout/vList5"/>
    <dgm:cxn modelId="{A26C3AEE-61B0-C549-B77B-CFEA03CB22F3}" type="presOf" srcId="{06FA3601-5313-3442-9A0E-117DF24165A5}" destId="{99EE3897-A952-D54E-B5E1-E22009696F1F}" srcOrd="0" destOrd="1" presId="urn:microsoft.com/office/officeart/2005/8/layout/vList5"/>
    <dgm:cxn modelId="{5C93D0E0-88E7-0D43-9C6C-CA775208B03E}" srcId="{416BDB1B-2F8E-EF47-BFE3-0EC0F300F5B8}" destId="{01A740AF-E4CB-AA4F-89C1-071F777E7FD2}" srcOrd="0" destOrd="0" parTransId="{C19B2BE2-FC95-7E45-AA87-2146EF3946DB}" sibTransId="{B6E8CC7A-7765-B641-9FA9-3F72C4C447A5}"/>
    <dgm:cxn modelId="{A228DA97-7D6C-024F-8B7D-972099148782}" type="presOf" srcId="{01A740AF-E4CB-AA4F-89C1-071F777E7FD2}" destId="{EC5D7451-1B88-364C-8FE2-BABEA93F37FE}" srcOrd="0" destOrd="0" presId="urn:microsoft.com/office/officeart/2005/8/layout/vList5"/>
    <dgm:cxn modelId="{0C6D8A3C-8A67-FA40-A0CC-6D0B58C0B0C8}" srcId="{845F5E6E-8F53-F24E-854C-94626D227537}" destId="{0B07A184-D5BC-0048-928F-663EC5ED9CD1}" srcOrd="2" destOrd="0" parTransId="{8AAA00FB-8BDC-EA4A-8429-65195288A750}" sibTransId="{B97DF8BB-BAA4-D341-A0C8-53697EBC0770}"/>
    <dgm:cxn modelId="{E85F92EE-54A6-A34E-B959-C822F1449CCA}" srcId="{D181FCCA-3AEE-5047-8BF2-555FFF402F40}" destId="{F92DF619-277E-B347-B5C8-4E46A2E67E27}" srcOrd="0" destOrd="0" parTransId="{7E595A95-22FB-3042-92E9-BAD8CFF57E66}" sibTransId="{62F057F2-6B7D-7F43-9DE8-C55AEADE3CB4}"/>
    <dgm:cxn modelId="{9C44B735-BA3D-DA41-94E3-D4C82B0EEFC0}" type="presOf" srcId="{EB33094A-029D-F447-B8F5-4DA73662E955}" destId="{99EE3897-A952-D54E-B5E1-E22009696F1F}" srcOrd="0" destOrd="2" presId="urn:microsoft.com/office/officeart/2005/8/layout/vList5"/>
    <dgm:cxn modelId="{A57DC3EF-46A8-F949-B0DE-7F6250A9C675}" srcId="{78F4DF68-CF65-FD4E-A38E-49755B9AC49A}" destId="{416BDB1B-2F8E-EF47-BFE3-0EC0F300F5B8}" srcOrd="1" destOrd="0" parTransId="{D60570B2-BE1A-B144-918A-0DDD4EC12A46}" sibTransId="{623B5DAE-78C2-DC43-A683-29398A8DDA28}"/>
    <dgm:cxn modelId="{9DF3E42F-C029-5A45-A2DB-E822B8261CEB}" srcId="{845F5E6E-8F53-F24E-854C-94626D227537}" destId="{5A74910E-1B66-394E-9625-4B6FE8B55437}" srcOrd="1" destOrd="0" parTransId="{C58A0F13-86D8-314C-8218-B97EAF0F9095}" sibTransId="{0E85F715-E06C-1E44-AA1F-B36F9F4D8F94}"/>
    <dgm:cxn modelId="{3E6D6D03-81D4-964E-89D9-901816344CDF}" srcId="{78F4DF68-CF65-FD4E-A38E-49755B9AC49A}" destId="{845F5E6E-8F53-F24E-854C-94626D227537}" srcOrd="2" destOrd="0" parTransId="{8A58FE8F-FE6E-6143-B60E-7FD298010731}" sibTransId="{EC815ACC-D808-8446-9976-C983CB65C6DA}"/>
    <dgm:cxn modelId="{9411B58A-7728-474E-952C-5B2F81991A27}" srcId="{D181FCCA-3AEE-5047-8BF2-555FFF402F40}" destId="{06FA3601-5313-3442-9A0E-117DF24165A5}" srcOrd="1" destOrd="0" parTransId="{75BC0F57-E584-5148-A617-B9EBD7889A0D}" sibTransId="{1766AE43-761C-EB40-A36F-C368427C47AA}"/>
    <dgm:cxn modelId="{2338B74C-1501-EB41-8021-7E3B5A07ADA8}" type="presOf" srcId="{BFDFD631-7043-D84D-90A3-49B54779763A}" destId="{EC5D7451-1B88-364C-8FE2-BABEA93F37FE}" srcOrd="0" destOrd="1" presId="urn:microsoft.com/office/officeart/2005/8/layout/vList5"/>
    <dgm:cxn modelId="{C5FC3774-378B-5440-A9C9-D474E69D8D58}" type="presOf" srcId="{76C7F82E-6715-1D4B-9F02-217AD1D70413}" destId="{7CC81A60-C402-F64F-965F-5D7F79A57D8E}" srcOrd="0" destOrd="0" presId="urn:microsoft.com/office/officeart/2005/8/layout/vList5"/>
    <dgm:cxn modelId="{8E75C5CB-C809-1242-A2A3-D055C9240D23}" type="presOf" srcId="{845F5E6E-8F53-F24E-854C-94626D227537}" destId="{475C0BB5-9707-A345-92E7-E3C79FC2E4E0}" srcOrd="0" destOrd="0" presId="urn:microsoft.com/office/officeart/2005/8/layout/vList5"/>
    <dgm:cxn modelId="{D665CCD8-FA98-C645-ADDD-41B232991FD8}" type="presOf" srcId="{98E67C8C-8E2C-8F44-85FE-691E5388C108}" destId="{86203F71-EC96-E04E-BB5B-567747AFCF83}" srcOrd="0" destOrd="0" presId="urn:microsoft.com/office/officeart/2005/8/layout/vList5"/>
    <dgm:cxn modelId="{DEB655E7-41D1-744A-8CEC-7A4E2D615295}" type="presOf" srcId="{416BDB1B-2F8E-EF47-BFE3-0EC0F300F5B8}" destId="{8B9035F6-422E-8E44-A24B-1309D5399506}" srcOrd="0" destOrd="0" presId="urn:microsoft.com/office/officeart/2005/8/layout/vList5"/>
    <dgm:cxn modelId="{BF8BB346-5132-C642-B901-0852E80ED3B3}" type="presOf" srcId="{D181FCCA-3AEE-5047-8BF2-555FFF402F40}" destId="{6A7A8A16-D30A-6941-AC17-2DC601CA302B}" srcOrd="0" destOrd="0" presId="urn:microsoft.com/office/officeart/2005/8/layout/vList5"/>
    <dgm:cxn modelId="{97606DB1-FEE8-594A-AA39-F86BF182A5CD}" type="presOf" srcId="{A44D0FA4-CE2A-6D4A-9C93-940DD67637A8}" destId="{EC5D7451-1B88-364C-8FE2-BABEA93F37FE}" srcOrd="0" destOrd="2" presId="urn:microsoft.com/office/officeart/2005/8/layout/vList5"/>
    <dgm:cxn modelId="{57894283-8C81-E541-8B42-F0E721D112E7}" type="presParOf" srcId="{D965A2A4-54A2-E147-922F-E341D99FAA23}" destId="{CE5D88D8-0D6B-7249-A2E1-4C1F01FD6342}" srcOrd="0" destOrd="0" presId="urn:microsoft.com/office/officeart/2005/8/layout/vList5"/>
    <dgm:cxn modelId="{E50567F8-5943-3C41-A5B0-96FCE798699F}" type="presParOf" srcId="{CE5D88D8-0D6B-7249-A2E1-4C1F01FD6342}" destId="{6A7A8A16-D30A-6941-AC17-2DC601CA302B}" srcOrd="0" destOrd="0" presId="urn:microsoft.com/office/officeart/2005/8/layout/vList5"/>
    <dgm:cxn modelId="{9C3F56F7-6DF6-9247-8105-7047705FE66A}" type="presParOf" srcId="{CE5D88D8-0D6B-7249-A2E1-4C1F01FD6342}" destId="{99EE3897-A952-D54E-B5E1-E22009696F1F}" srcOrd="1" destOrd="0" presId="urn:microsoft.com/office/officeart/2005/8/layout/vList5"/>
    <dgm:cxn modelId="{72D7047F-F7ED-2249-B999-1151BF6FDB7B}" type="presParOf" srcId="{D965A2A4-54A2-E147-922F-E341D99FAA23}" destId="{9BE03FEC-2C29-3842-9702-902892FADAC5}" srcOrd="1" destOrd="0" presId="urn:microsoft.com/office/officeart/2005/8/layout/vList5"/>
    <dgm:cxn modelId="{40D32450-2F38-734A-8A7A-A13FD81ACF47}" type="presParOf" srcId="{D965A2A4-54A2-E147-922F-E341D99FAA23}" destId="{A6462B08-8F70-7741-B09F-54C35E97A7D1}" srcOrd="2" destOrd="0" presId="urn:microsoft.com/office/officeart/2005/8/layout/vList5"/>
    <dgm:cxn modelId="{B104C706-B16A-954D-96B8-3526EBCAB8A4}" type="presParOf" srcId="{A6462B08-8F70-7741-B09F-54C35E97A7D1}" destId="{8B9035F6-422E-8E44-A24B-1309D5399506}" srcOrd="0" destOrd="0" presId="urn:microsoft.com/office/officeart/2005/8/layout/vList5"/>
    <dgm:cxn modelId="{54B9CBCF-D77C-3747-B2B3-7838A318CC60}" type="presParOf" srcId="{A6462B08-8F70-7741-B09F-54C35E97A7D1}" destId="{EC5D7451-1B88-364C-8FE2-BABEA93F37FE}" srcOrd="1" destOrd="0" presId="urn:microsoft.com/office/officeart/2005/8/layout/vList5"/>
    <dgm:cxn modelId="{B34B4F3B-4081-3149-BC82-9E15A5C40E51}" type="presParOf" srcId="{D965A2A4-54A2-E147-922F-E341D99FAA23}" destId="{503CB0E1-B29F-EB4B-BD5F-979E367D96B8}" srcOrd="3" destOrd="0" presId="urn:microsoft.com/office/officeart/2005/8/layout/vList5"/>
    <dgm:cxn modelId="{67F66B08-AEEB-C841-9D2B-983944D01377}" type="presParOf" srcId="{D965A2A4-54A2-E147-922F-E341D99FAA23}" destId="{475636C3-3379-FB41-BAFE-E76CFE34B869}" srcOrd="4" destOrd="0" presId="urn:microsoft.com/office/officeart/2005/8/layout/vList5"/>
    <dgm:cxn modelId="{AEB3E8F8-572E-1F43-B605-F896691ACB35}" type="presParOf" srcId="{475636C3-3379-FB41-BAFE-E76CFE34B869}" destId="{475C0BB5-9707-A345-92E7-E3C79FC2E4E0}" srcOrd="0" destOrd="0" presId="urn:microsoft.com/office/officeart/2005/8/layout/vList5"/>
    <dgm:cxn modelId="{50EFFF3A-F0B7-4F47-8084-1A502D5D4779}" type="presParOf" srcId="{475636C3-3379-FB41-BAFE-E76CFE34B869}" destId="{7CC81A60-C402-F64F-965F-5D7F79A57D8E}" srcOrd="1" destOrd="0" presId="urn:microsoft.com/office/officeart/2005/8/layout/vList5"/>
    <dgm:cxn modelId="{887EF874-4D28-BA42-A440-55C0AA204D3E}" type="presParOf" srcId="{D965A2A4-54A2-E147-922F-E341D99FAA23}" destId="{B9FB1F2B-0F53-6E40-A1C0-FCCC7033A9C6}" srcOrd="5" destOrd="0" presId="urn:microsoft.com/office/officeart/2005/8/layout/vList5"/>
    <dgm:cxn modelId="{8F846CA9-1C9E-6E46-B1BE-A62312124D64}" type="presParOf" srcId="{D965A2A4-54A2-E147-922F-E341D99FAA23}" destId="{B1511C4B-8219-524B-950A-FB5BF25A08B3}" srcOrd="6" destOrd="0" presId="urn:microsoft.com/office/officeart/2005/8/layout/vList5"/>
    <dgm:cxn modelId="{23043937-C37D-4C40-BBFB-52AA844ADB87}" type="presParOf" srcId="{B1511C4B-8219-524B-950A-FB5BF25A08B3}" destId="{86203F71-EC96-E04E-BB5B-567747AFCF8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9A6C3E7-D585-408B-ACCB-097A9AAA2021}" type="datetimeFigureOut">
              <a:rPr lang="en-US"/>
              <a:pPr>
                <a:defRPr/>
              </a:pPr>
              <a:t>9/19/2012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noProof="0" smtClean="0"/>
              <a:t>Click to edit Master text styles</a:t>
            </a:r>
          </a:p>
          <a:p>
            <a:pPr lvl="1"/>
            <a:r>
              <a:rPr lang="en-CA" noProof="0" smtClean="0"/>
              <a:t>Second level</a:t>
            </a:r>
          </a:p>
          <a:p>
            <a:pPr lvl="2"/>
            <a:r>
              <a:rPr lang="en-CA" noProof="0" smtClean="0"/>
              <a:t>Third level</a:t>
            </a:r>
          </a:p>
          <a:p>
            <a:pPr lvl="3"/>
            <a:r>
              <a:rPr lang="en-CA" noProof="0" smtClean="0"/>
              <a:t>Fourth level</a:t>
            </a:r>
          </a:p>
          <a:p>
            <a:pPr lvl="4"/>
            <a:r>
              <a:rPr lang="en-CA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8969EFC-6196-49A7-BC54-B052F5E817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876F93E-5E0A-41CD-B3F2-9D81CB4E8CD7}" type="slidenum">
              <a:rPr lang="en-US">
                <a:ea typeface="ＭＳ Ｐゴシック"/>
                <a:cs typeface="ＭＳ Ｐゴシック"/>
              </a:rPr>
              <a:pPr/>
              <a:t>12</a:t>
            </a:fld>
            <a:endParaRPr lang="en-US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097605"/>
          </a:xfrm>
        </p:spPr>
        <p:txBody>
          <a:bodyPr/>
          <a:lstStyle>
            <a:lvl1pPr algn="ctr">
              <a:defRPr sz="3200" baseline="0"/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0935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DC5D6-3085-4A57-AD68-B0FBE523B2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E4428-5535-4B73-8FAC-DD9E9E0EE0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37981-A3C0-43E6-93F5-EFC4DB92DC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4FEA4-2F3C-4ABB-9012-A2C355AE4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E459F-7E62-49B9-92F3-D75942391F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C7295-04CD-4DA4-966C-46BE8ED8FE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08270-F8BD-4EAB-BC3D-0823ECD3D6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3E773-01EF-4026-820F-05D1DE2F3E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4C6E7-476C-46C7-BE52-649B4C787C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807F7-2172-4AFE-80E8-C7244D311B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CA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06584-686A-4E3C-8CEF-BFFDA6E0FE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17500"/>
            <a:ext cx="668020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title style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875" y="6294438"/>
            <a:ext cx="2352675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75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3713" y="6294438"/>
            <a:ext cx="561975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75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6F267C50-E3E3-4129-AD7B-DC31EE7EEF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TextBox 9"/>
          <p:cNvSpPr txBox="1">
            <a:spLocks noChangeArrowheads="1"/>
          </p:cNvSpPr>
          <p:nvPr/>
        </p:nvSpPr>
        <p:spPr bwMode="auto">
          <a:xfrm>
            <a:off x="6569075" y="6248400"/>
            <a:ext cx="2117725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700" dirty="0">
                <a:solidFill>
                  <a:srgbClr val="96A4AC"/>
                </a:solidFill>
                <a:cs typeface="Arial" charset="0"/>
              </a:rPr>
              <a:t>A </a:t>
            </a:r>
            <a:r>
              <a:rPr lang="en-US" sz="700" dirty="0" smtClean="0">
                <a:solidFill>
                  <a:srgbClr val="96A4AC"/>
                </a:solidFill>
                <a:cs typeface="Arial" charset="0"/>
              </a:rPr>
              <a:t>global partnership to stop measles &amp; rubella   </a:t>
            </a:r>
            <a:endParaRPr lang="en-US" sz="700" dirty="0">
              <a:solidFill>
                <a:srgbClr val="96A4AC"/>
              </a:solidFill>
              <a:cs typeface="Arial" charset="0"/>
            </a:endParaRPr>
          </a:p>
        </p:txBody>
      </p:sp>
      <p:pic>
        <p:nvPicPr>
          <p:cNvPr id="2" name="Picture 11" descr="logos2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654800" y="6407150"/>
            <a:ext cx="203200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0" y="0"/>
            <a:ext cx="9144000" cy="111125"/>
          </a:xfrm>
          <a:prstGeom prst="rect">
            <a:avLst/>
          </a:prstGeom>
          <a:solidFill>
            <a:srgbClr val="1736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33" name="Picture 1" descr="measles-rubella-initiative-profile.gif"/>
          <p:cNvPicPr>
            <a:picLocks noChangeAspect="1"/>
          </p:cNvPicPr>
          <p:nvPr/>
        </p:nvPicPr>
        <p:blipFill>
          <a:blip r:embed="rId14"/>
          <a:srcRect b="50000"/>
          <a:stretch>
            <a:fillRect/>
          </a:stretch>
        </p:blipFill>
        <p:spPr bwMode="auto">
          <a:xfrm>
            <a:off x="287338" y="6159500"/>
            <a:ext cx="1395412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2800" b="1" kern="1200">
          <a:solidFill>
            <a:srgbClr val="EA8006"/>
          </a:solidFill>
          <a:latin typeface="Arial"/>
          <a:ea typeface="ＭＳ Ｐゴシック" charset="0"/>
          <a:cs typeface="Arial"/>
        </a:defRPr>
      </a:lvl1pPr>
      <a:lvl2pPr algn="l" defTabSz="457200" rtl="0" fontAlgn="base">
        <a:spcBef>
          <a:spcPct val="0"/>
        </a:spcBef>
        <a:spcAft>
          <a:spcPct val="0"/>
        </a:spcAft>
        <a:defRPr sz="2800" b="1">
          <a:solidFill>
            <a:srgbClr val="EA8006"/>
          </a:solidFill>
          <a:latin typeface="Arial" charset="0"/>
          <a:ea typeface="ＭＳ Ｐゴシック" charset="0"/>
          <a:cs typeface="Arial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2800" b="1">
          <a:solidFill>
            <a:srgbClr val="EA8006"/>
          </a:solidFill>
          <a:latin typeface="Arial" charset="0"/>
          <a:ea typeface="ＭＳ Ｐゴシック" charset="0"/>
          <a:cs typeface="Arial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2800" b="1">
          <a:solidFill>
            <a:srgbClr val="EA8006"/>
          </a:solidFill>
          <a:latin typeface="Arial" charset="0"/>
          <a:ea typeface="ＭＳ Ｐゴシック" charset="0"/>
          <a:cs typeface="Arial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2800" b="1">
          <a:solidFill>
            <a:srgbClr val="EA8006"/>
          </a:solidFill>
          <a:latin typeface="Arial" charset="0"/>
          <a:ea typeface="ＭＳ Ｐゴシック" charset="0"/>
          <a:cs typeface="Arial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A8006"/>
          </a:solidFill>
          <a:latin typeface="Arial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A8006"/>
          </a:solidFill>
          <a:latin typeface="Arial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A8006"/>
          </a:solidFill>
          <a:latin typeface="Arial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EA8006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Clr>
          <a:srgbClr val="EA8006"/>
        </a:buClr>
        <a:buFont typeface="Wingdings" pitchFamily="2" charset="2"/>
        <a:buChar char="§"/>
        <a:defRPr sz="2600" kern="1200">
          <a:solidFill>
            <a:srgbClr val="173648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Clr>
          <a:srgbClr val="EA8006"/>
        </a:buClr>
        <a:buFont typeface="Arial" charset="0"/>
        <a:buChar char="–"/>
        <a:defRPr sz="2400" kern="1200">
          <a:solidFill>
            <a:srgbClr val="173648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Clr>
          <a:srgbClr val="EA8006"/>
        </a:buClr>
        <a:buFont typeface="Arial" charset="0"/>
        <a:buChar char="•"/>
        <a:defRPr sz="2200" kern="1200">
          <a:solidFill>
            <a:srgbClr val="173648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Clr>
          <a:srgbClr val="EA8006"/>
        </a:buClr>
        <a:buFont typeface="Arial" charset="0"/>
        <a:buChar char="–"/>
        <a:defRPr sz="2000" kern="1200">
          <a:solidFill>
            <a:srgbClr val="173648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Clr>
          <a:srgbClr val="EA8006"/>
        </a:buClr>
        <a:buFont typeface="Arial" charset="0"/>
        <a:buChar char="»"/>
        <a:defRPr kern="1200">
          <a:solidFill>
            <a:srgbClr val="173648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png"/><Relationship Id="rId17" Type="http://schemas.openxmlformats.org/officeDocument/2006/relationships/image" Target="../media/image52.jpeg"/><Relationship Id="rId2" Type="http://schemas.openxmlformats.org/officeDocument/2006/relationships/hyperlink" Target="http://images.google.com/imgres?imgurl=http://www.pocketpicks.co.uk/latest/wp-content/uploads/2007/06/209-OFF-Vodafone_Square.jpg&amp;imgrefurl=http://current.com/items/88984110_vodafone_acquisice_la_tedesca_arcor&amp;h=599&amp;w=599&amp;sz=24&amp;hl=en&amp;start=1&amp;um=1&amp;usg=___Sw1t5IT2GPV0ccwXD874ZRUAe4=&amp;tbnid=_6On9wU7tqXqyM:&amp;tbnh=135&amp;tbnw=135&amp;prev=/images?q=vodafone&amp;um=1&amp;hl=en&amp;sa=X" TargetMode="External"/><Relationship Id="rId16" Type="http://schemas.openxmlformats.org/officeDocument/2006/relationships/image" Target="../media/image51.jpe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image" Target="../media/image46.png"/><Relationship Id="rId5" Type="http://schemas.openxmlformats.org/officeDocument/2006/relationships/image" Target="../media/image40.jpeg"/><Relationship Id="rId15" Type="http://schemas.openxmlformats.org/officeDocument/2006/relationships/image" Target="../media/image50.jpeg"/><Relationship Id="rId10" Type="http://schemas.openxmlformats.org/officeDocument/2006/relationships/image" Target="../media/image45.jpeg"/><Relationship Id="rId19" Type="http://schemas.openxmlformats.org/officeDocument/2006/relationships/image" Target="../media/image54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6"/>
          <p:cNvSpPr txBox="1">
            <a:spLocks noChangeArrowheads="1"/>
          </p:cNvSpPr>
          <p:nvPr/>
        </p:nvSpPr>
        <p:spPr bwMode="auto">
          <a:xfrm>
            <a:off x="6400800" y="6196013"/>
            <a:ext cx="2652713" cy="6619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38" name="TextBox 5"/>
          <p:cNvSpPr txBox="1">
            <a:spLocks noChangeArrowheads="1"/>
          </p:cNvSpPr>
          <p:nvPr/>
        </p:nvSpPr>
        <p:spPr bwMode="auto">
          <a:xfrm>
            <a:off x="127000" y="6196013"/>
            <a:ext cx="2222500" cy="6619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 bwMode="auto">
          <a:xfrm>
            <a:off x="28053" y="393700"/>
            <a:ext cx="9101774" cy="60579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508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14340" name="Title 1"/>
          <p:cNvSpPr>
            <a:spLocks noGrp="1"/>
          </p:cNvSpPr>
          <p:nvPr>
            <p:ph type="ctrTitle"/>
          </p:nvPr>
        </p:nvSpPr>
        <p:spPr>
          <a:xfrm>
            <a:off x="2346325" y="695325"/>
            <a:ext cx="7772400" cy="1096963"/>
          </a:xfrm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  <a:latin typeface="Arial" charset="0"/>
                <a:ea typeface="ＭＳ Ｐゴシック"/>
                <a:cs typeface="Arial" charset="0"/>
              </a:rPr>
              <a:t>Measles &amp; Rubella Initiative </a:t>
            </a:r>
            <a:br>
              <a:rPr lang="en-US" smtClean="0">
                <a:solidFill>
                  <a:srgbClr val="FFFFFF"/>
                </a:solidFill>
                <a:latin typeface="Arial" charset="0"/>
                <a:ea typeface="ＭＳ Ｐゴシック"/>
                <a:cs typeface="Arial" charset="0"/>
              </a:rPr>
            </a:br>
            <a:r>
              <a:rPr lang="en-US" smtClean="0">
                <a:solidFill>
                  <a:srgbClr val="FFFFFF"/>
                </a:solidFill>
                <a:latin typeface="Arial" charset="0"/>
                <a:ea typeface="ＭＳ Ｐゴシック"/>
                <a:cs typeface="Arial" charset="0"/>
              </a:rPr>
              <a:t>Advocacy &amp; Communication</a:t>
            </a:r>
          </a:p>
        </p:txBody>
      </p:sp>
      <p:sp>
        <p:nvSpPr>
          <p:cNvPr id="14341" name="Subtitle 2"/>
          <p:cNvSpPr>
            <a:spLocks noGrp="1"/>
          </p:cNvSpPr>
          <p:nvPr>
            <p:ph type="subTitle" idx="1"/>
          </p:nvPr>
        </p:nvSpPr>
        <p:spPr>
          <a:xfrm>
            <a:off x="3200400" y="1792288"/>
            <a:ext cx="6400800" cy="1752600"/>
          </a:xfrm>
        </p:spPr>
        <p:txBody>
          <a:bodyPr/>
          <a:lstStyle/>
          <a:p>
            <a:r>
              <a:rPr lang="en-US" sz="2000" smtClean="0">
                <a:solidFill>
                  <a:srgbClr val="FFFFFF"/>
                </a:solidFill>
                <a:latin typeface="Arial" charset="0"/>
                <a:ea typeface="ＭＳ Ｐゴシック"/>
                <a:cs typeface="Arial" charset="0"/>
              </a:rPr>
              <a:t>Global Measles and Rubella Partnership Meeting</a:t>
            </a:r>
          </a:p>
          <a:p>
            <a:r>
              <a:rPr lang="en-US" sz="2000" smtClean="0">
                <a:solidFill>
                  <a:srgbClr val="FFFFFF"/>
                </a:solidFill>
                <a:latin typeface="Arial" charset="0"/>
                <a:ea typeface="ＭＳ Ｐゴシック"/>
                <a:cs typeface="Arial" charset="0"/>
              </a:rPr>
              <a:t>19 September 2012 </a:t>
            </a:r>
          </a:p>
          <a:p>
            <a:r>
              <a:rPr lang="en-US" sz="2000" smtClean="0">
                <a:solidFill>
                  <a:srgbClr val="FFFFFF"/>
                </a:solidFill>
                <a:latin typeface="Arial" charset="0"/>
                <a:ea typeface="ＭＳ Ｐゴシック"/>
                <a:cs typeface="Arial" charset="0"/>
              </a:rPr>
              <a:t>ARC, Washington DC</a:t>
            </a:r>
          </a:p>
          <a:p>
            <a:endParaRPr lang="en-US" smtClean="0">
              <a:solidFill>
                <a:srgbClr val="17375E"/>
              </a:solidFill>
              <a:latin typeface="Arial" charset="0"/>
              <a:ea typeface="ＭＳ Ｐゴシック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773113"/>
            <a:ext cx="8186738" cy="543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317500"/>
            <a:ext cx="8186738" cy="1114425"/>
          </a:xfrm>
        </p:spPr>
        <p:txBody>
          <a:bodyPr/>
          <a:lstStyle/>
          <a:p>
            <a:r>
              <a:rPr lang="en-US" smtClean="0">
                <a:latin typeface="Arial" charset="0"/>
                <a:ea typeface="ＭＳ Ｐゴシック"/>
                <a:cs typeface="Arial" charset="0"/>
              </a:rPr>
              <a:t>Increase regular outreach 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711200" y="976313"/>
            <a:ext cx="8223250" cy="4800600"/>
          </a:xfrm>
        </p:spPr>
        <p:txBody>
          <a:bodyPr/>
          <a:lstStyle/>
          <a:p>
            <a:pPr lvl="1"/>
            <a:r>
              <a:rPr lang="en-US" smtClean="0">
                <a:solidFill>
                  <a:schemeClr val="bg1"/>
                </a:solidFill>
                <a:latin typeface="Arial" charset="0"/>
                <a:ea typeface="ＭＳ Ｐゴシック"/>
                <a:cs typeface="Arial" charset="0"/>
              </a:rPr>
              <a:t>News releases </a:t>
            </a:r>
          </a:p>
          <a:p>
            <a:pPr lvl="2"/>
            <a:r>
              <a:rPr lang="en-US" smtClean="0">
                <a:solidFill>
                  <a:schemeClr val="bg1"/>
                </a:solidFill>
                <a:latin typeface="Arial" charset="0"/>
                <a:ea typeface="ＭＳ Ｐゴシック"/>
                <a:cs typeface="Arial" charset="0"/>
              </a:rPr>
              <a:t>1 billion doses, Europe outbreaks, Strategic Plan,  WPR elimination</a:t>
            </a:r>
          </a:p>
          <a:p>
            <a:pPr lvl="1"/>
            <a:r>
              <a:rPr lang="en-US" smtClean="0">
                <a:solidFill>
                  <a:schemeClr val="bg1"/>
                </a:solidFill>
                <a:latin typeface="Arial" charset="0"/>
                <a:ea typeface="ＭＳ Ｐゴシック"/>
                <a:cs typeface="Arial" charset="0"/>
              </a:rPr>
              <a:t>Statements</a:t>
            </a:r>
          </a:p>
          <a:p>
            <a:pPr lvl="2"/>
            <a:r>
              <a:rPr lang="en-US" smtClean="0">
                <a:solidFill>
                  <a:schemeClr val="bg1"/>
                </a:solidFill>
                <a:latin typeface="Arial" charset="0"/>
                <a:ea typeface="ＭＳ Ｐゴシック"/>
                <a:cs typeface="Arial" charset="0"/>
              </a:rPr>
              <a:t> GAVI MCV2, MR, India polio, GVAP resolution</a:t>
            </a:r>
          </a:p>
          <a:p>
            <a:pPr lvl="1"/>
            <a:r>
              <a:rPr lang="en-US" smtClean="0">
                <a:solidFill>
                  <a:schemeClr val="bg1"/>
                </a:solidFill>
                <a:latin typeface="Arial" charset="0"/>
                <a:ea typeface="ＭＳ Ｐゴシック"/>
                <a:cs typeface="Arial" charset="0"/>
              </a:rPr>
              <a:t>Blog posts (Huff Post, M&amp;R Initiative)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4565650" y="279400"/>
            <a:ext cx="4387850" cy="3335338"/>
            <a:chOff x="4566225" y="279400"/>
            <a:chExt cx="4387275" cy="3335654"/>
          </a:xfrm>
        </p:grpSpPr>
        <p:pic>
          <p:nvPicPr>
            <p:cNvPr id="24586" name="Picture 4" descr="Myanmar.tif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712271" y="279400"/>
              <a:ext cx="3428429" cy="1779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7" name="Picture 12" descr="Myanmar2.tif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617186" y="1210731"/>
              <a:ext cx="2336314" cy="2404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8" name="Text Placeholder 5"/>
            <p:cNvSpPr txBox="1">
              <a:spLocks/>
            </p:cNvSpPr>
            <p:nvPr/>
          </p:nvSpPr>
          <p:spPr bwMode="auto">
            <a:xfrm>
              <a:off x="4566225" y="2058568"/>
              <a:ext cx="4041775" cy="639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>
                <a:spcBef>
                  <a:spcPct val="20000"/>
                </a:spcBef>
                <a:buClr>
                  <a:srgbClr val="EA8006"/>
                </a:buClr>
                <a:buFont typeface="Wingdings" pitchFamily="2" charset="2"/>
                <a:buNone/>
              </a:pPr>
              <a:r>
                <a:rPr lang="en-US" sz="2400" b="1">
                  <a:solidFill>
                    <a:srgbClr val="173648"/>
                  </a:solidFill>
                  <a:cs typeface="Arial" charset="0"/>
                </a:rPr>
                <a:t>Myanmar</a:t>
              </a:r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4437063" y="3186113"/>
            <a:ext cx="4706937" cy="3462337"/>
            <a:chOff x="-338005" y="3568700"/>
            <a:chExt cx="4707068" cy="3462405"/>
          </a:xfrm>
        </p:grpSpPr>
        <p:pic>
          <p:nvPicPr>
            <p:cNvPr id="24584" name="Picture 13" descr="WHO_Nepal.tif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3568700"/>
              <a:ext cx="4369063" cy="3079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5" name="Picture 2" descr="Nepal.tiff"/>
            <p:cNvPicPr>
              <a:picLocks noChangeAspect="1"/>
            </p:cNvPicPr>
            <p:nvPr/>
          </p:nvPicPr>
          <p:blipFill>
            <a:blip r:embed="rId5"/>
            <a:srcRect t="3824" b="41904"/>
            <a:stretch>
              <a:fillRect/>
            </a:stretch>
          </p:blipFill>
          <p:spPr bwMode="auto">
            <a:xfrm>
              <a:off x="-338005" y="4777176"/>
              <a:ext cx="1946981" cy="2253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5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ea typeface="ＭＳ Ｐゴシック"/>
                <a:cs typeface="Arial" charset="0"/>
              </a:rPr>
              <a:t>Profiling Country Work</a:t>
            </a:r>
          </a:p>
        </p:txBody>
      </p:sp>
      <p:sp>
        <p:nvSpPr>
          <p:cNvPr id="24580" name="Text Placeholder 3"/>
          <p:cNvSpPr>
            <a:spLocks noGrp="1"/>
          </p:cNvSpPr>
          <p:nvPr>
            <p:ph type="body" idx="1"/>
          </p:nvPr>
        </p:nvSpPr>
        <p:spPr>
          <a:xfrm>
            <a:off x="227013" y="900113"/>
            <a:ext cx="4040187" cy="639762"/>
          </a:xfrm>
        </p:spPr>
        <p:txBody>
          <a:bodyPr/>
          <a:lstStyle/>
          <a:p>
            <a:r>
              <a:rPr lang="en-US" smtClean="0">
                <a:latin typeface="Arial" charset="0"/>
                <a:ea typeface="ＭＳ Ｐゴシック"/>
                <a:cs typeface="Arial" charset="0"/>
              </a:rPr>
              <a:t>Laos</a:t>
            </a:r>
          </a:p>
        </p:txBody>
      </p:sp>
      <p:pic>
        <p:nvPicPr>
          <p:cNvPr id="24581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6"/>
          <a:srcRect/>
          <a:stretch>
            <a:fillRect/>
          </a:stretch>
        </p:blipFill>
        <p:spPr>
          <a:xfrm>
            <a:off x="230188" y="1560513"/>
            <a:ext cx="4037012" cy="3951287"/>
          </a:xfrm>
        </p:spPr>
      </p:pic>
      <p:sp>
        <p:nvSpPr>
          <p:cNvPr id="24582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911725" y="3614738"/>
            <a:ext cx="4041775" cy="639762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  <a:latin typeface="Arial" charset="0"/>
                <a:ea typeface="ＭＳ Ｐゴシック"/>
                <a:cs typeface="Arial" charset="0"/>
              </a:rPr>
              <a:t>Nepal</a:t>
            </a:r>
          </a:p>
        </p:txBody>
      </p:sp>
      <p:pic>
        <p:nvPicPr>
          <p:cNvPr id="24583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7"/>
          <a:srcRect/>
          <a:stretch>
            <a:fillRect/>
          </a:stretch>
        </p:blipFill>
        <p:spPr>
          <a:xfrm>
            <a:off x="958850" y="2736850"/>
            <a:ext cx="3106738" cy="30353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4"/>
          <p:cNvSpPr>
            <a:spLocks noGrp="1"/>
          </p:cNvSpPr>
          <p:nvPr>
            <p:ph type="title"/>
          </p:nvPr>
        </p:nvSpPr>
        <p:spPr>
          <a:xfrm>
            <a:off x="457200" y="317500"/>
            <a:ext cx="7747000" cy="1114425"/>
          </a:xfrm>
        </p:spPr>
        <p:txBody>
          <a:bodyPr/>
          <a:lstStyle/>
          <a:p>
            <a:r>
              <a:rPr lang="en-US" smtClean="0">
                <a:latin typeface="Arial" charset="0"/>
                <a:ea typeface="ＭＳ Ｐゴシック"/>
                <a:cs typeface="Arial" charset="0"/>
              </a:rPr>
              <a:t>Measles web and new social media platform</a:t>
            </a:r>
          </a:p>
        </p:txBody>
      </p:sp>
      <p:grpSp>
        <p:nvGrpSpPr>
          <p:cNvPr id="25602" name="Group 14"/>
          <p:cNvGrpSpPr>
            <a:grpSpLocks/>
          </p:cNvGrpSpPr>
          <p:nvPr/>
        </p:nvGrpSpPr>
        <p:grpSpPr bwMode="auto">
          <a:xfrm>
            <a:off x="88900" y="1230313"/>
            <a:ext cx="8902700" cy="3870325"/>
            <a:chOff x="216565" y="937814"/>
            <a:chExt cx="8903039" cy="3870325"/>
          </a:xfrm>
        </p:grpSpPr>
        <p:sp>
          <p:nvSpPr>
            <p:cNvPr id="10" name="TextBox 9"/>
            <p:cNvSpPr txBox="1"/>
            <p:nvPr/>
          </p:nvSpPr>
          <p:spPr>
            <a:xfrm>
              <a:off x="5780965" y="1114026"/>
              <a:ext cx="3338639" cy="36941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953735"/>
                  </a:solidFill>
                  <a:ea typeface="ＭＳ Ｐゴシック" charset="0"/>
                  <a:cs typeface="ＭＳ Ｐゴシック" charset="0"/>
                </a:rPr>
                <a:t>M&amp;R I e-newsletter </a:t>
              </a:r>
            </a:p>
            <a:p>
              <a:pPr marL="285750" indent="-285750">
                <a:buFont typeface="Wingdings" charset="2"/>
                <a:buChar char="ü"/>
                <a:defRPr/>
              </a:pPr>
              <a:r>
                <a:rPr lang="en-US" dirty="0">
                  <a:solidFill>
                    <a:schemeClr val="tx2"/>
                  </a:solidFill>
                  <a:ea typeface="ＭＳ Ｐゴシック" charset="0"/>
                  <a:cs typeface="ＭＳ Ｐゴシック" charset="0"/>
                </a:rPr>
                <a:t>1800 + subscribers +</a:t>
              </a:r>
            </a:p>
            <a:p>
              <a:pPr marL="285750" indent="-285750">
                <a:buFont typeface="Wingdings" charset="2"/>
                <a:buChar char="ü"/>
                <a:defRPr/>
              </a:pPr>
              <a:r>
                <a:rPr lang="en-US" dirty="0">
                  <a:solidFill>
                    <a:schemeClr val="tx2"/>
                  </a:solidFill>
                  <a:ea typeface="ＭＳ Ｐゴシック" charset="0"/>
                  <a:cs typeface="ＭＳ Ｐゴシック" charset="0"/>
                </a:rPr>
                <a:t>Immunization and global health stakeholders, donors, journalists, Red Cross, UNICEF and campus lists</a:t>
              </a:r>
            </a:p>
            <a:p>
              <a:pPr marL="285750" indent="-285750">
                <a:buFont typeface="Wingdings" charset="2"/>
                <a:buChar char="ü"/>
                <a:defRPr/>
              </a:pPr>
              <a:r>
                <a:rPr lang="en-US" dirty="0">
                  <a:solidFill>
                    <a:schemeClr val="tx2"/>
                  </a:solidFill>
                  <a:ea typeface="ＭＳ Ｐゴシック" charset="0"/>
                  <a:cs typeface="ＭＳ Ｐゴシック" charset="0"/>
                </a:rPr>
                <a:t>Technical, advocacy, outbreak, SIA and country notes</a:t>
              </a:r>
            </a:p>
            <a:p>
              <a:pPr marL="285750" indent="-285750">
                <a:buFont typeface="Wingdings" charset="2"/>
                <a:buChar char="ü"/>
                <a:defRPr/>
              </a:pPr>
              <a:r>
                <a:rPr lang="en-US" dirty="0">
                  <a:solidFill>
                    <a:schemeClr val="tx2"/>
                  </a:solidFill>
                  <a:ea typeface="ＭＳ Ｐゴシック" charset="0"/>
                  <a:cs typeface="ＭＳ Ｐゴシック" charset="0"/>
                </a:rPr>
                <a:t>Welcome regional / country input  </a:t>
              </a:r>
            </a:p>
            <a:p>
              <a:pPr marL="285750" indent="-285750">
                <a:buFont typeface="Wingdings" charset="2"/>
                <a:buChar char="ü"/>
                <a:defRPr/>
              </a:pPr>
              <a:r>
                <a:rPr lang="en-US" dirty="0">
                  <a:solidFill>
                    <a:schemeClr val="tx2"/>
                  </a:solidFill>
                  <a:ea typeface="ＭＳ Ｐゴシック" charset="0"/>
                  <a:cs typeface="ＭＳ Ｐゴシック" charset="0"/>
                </a:rPr>
                <a:t>Aim for monthly publication</a:t>
              </a:r>
            </a:p>
            <a:p>
              <a:pPr>
                <a:defRPr/>
              </a:pPr>
              <a:endParaRPr lang="en-US" dirty="0"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7" name="Picture 6" descr="M&amp;RInewsletter.tif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6565" y="937814"/>
              <a:ext cx="5564400" cy="3759200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457200" y="317500"/>
            <a:ext cx="7797800" cy="1114425"/>
          </a:xfrm>
        </p:spPr>
        <p:txBody>
          <a:bodyPr/>
          <a:lstStyle/>
          <a:p>
            <a:r>
              <a:rPr lang="en-US" smtClean="0">
                <a:latin typeface="Arial" charset="0"/>
                <a:ea typeface="ＭＳ Ｐゴシック"/>
                <a:cs typeface="Arial" charset="0"/>
              </a:rPr>
              <a:t>Measles web and new social media platform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70525" y="1992313"/>
            <a:ext cx="3673475" cy="36925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953735"/>
                </a:solidFill>
                <a:ea typeface="ＭＳ Ｐゴシック" charset="0"/>
                <a:cs typeface="ＭＳ Ｐゴシック" charset="0"/>
              </a:rPr>
              <a:t>Twitter </a:t>
            </a:r>
          </a:p>
          <a:p>
            <a:pPr>
              <a:defRPr/>
            </a:pPr>
            <a:r>
              <a:rPr lang="en-US" b="1" dirty="0">
                <a:solidFill>
                  <a:srgbClr val="953735"/>
                </a:solidFill>
                <a:ea typeface="ＭＳ Ｐゴシック" charset="0"/>
                <a:cs typeface="ＭＳ Ｐゴシック" charset="0"/>
              </a:rPr>
              <a:t>@</a:t>
            </a:r>
            <a:r>
              <a:rPr lang="en-US" b="1" dirty="0" err="1">
                <a:solidFill>
                  <a:srgbClr val="953735"/>
                </a:solidFill>
                <a:ea typeface="ＭＳ Ｐゴシック" charset="0"/>
                <a:cs typeface="ＭＳ Ｐゴシック" charset="0"/>
              </a:rPr>
              <a:t>MeaslesRubella</a:t>
            </a:r>
            <a:endParaRPr lang="en-US" b="1" dirty="0">
              <a:solidFill>
                <a:srgbClr val="953735"/>
              </a:solidFill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b="1" dirty="0">
              <a:solidFill>
                <a:srgbClr val="1F497D"/>
              </a:solidFill>
              <a:ea typeface="ＭＳ Ｐゴシック" charset="0"/>
              <a:cs typeface="ＭＳ Ｐゴシック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rgbClr val="1F497D"/>
                </a:solidFill>
                <a:ea typeface="ＭＳ Ｐゴシック" charset="0"/>
                <a:cs typeface="ＭＳ Ｐゴシック" charset="0"/>
              </a:rPr>
              <a:t>6</a:t>
            </a:r>
            <a:r>
              <a:rPr lang="en-US" dirty="0">
                <a:solidFill>
                  <a:srgbClr val="1F497D"/>
                </a:solidFill>
                <a:ea typeface="ＭＳ Ｐゴシック" charset="0"/>
                <a:cs typeface="ＭＳ Ｐゴシック" charset="0"/>
              </a:rPr>
              <a:t>00+ followers  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rgbClr val="1F497D"/>
                </a:solidFill>
                <a:ea typeface="ＭＳ Ｐゴシック" charset="0"/>
                <a:cs typeface="ＭＳ Ｐゴシック" charset="0"/>
              </a:rPr>
              <a:t>Retweets</a:t>
            </a:r>
            <a:r>
              <a:rPr lang="en-US" dirty="0">
                <a:solidFill>
                  <a:srgbClr val="1F497D"/>
                </a:solidFill>
                <a:ea typeface="ＭＳ Ｐゴシック" charset="0"/>
                <a:cs typeface="ＭＳ Ｐゴシック" charset="0"/>
              </a:rPr>
              <a:t>/ engagement by journalists, partners, influential </a:t>
            </a:r>
            <a:r>
              <a:rPr lang="en-US" dirty="0">
                <a:solidFill>
                  <a:srgbClr val="1F497D"/>
                </a:solidFill>
                <a:ea typeface="ＭＳ Ｐゴシック" charset="0"/>
                <a:cs typeface="ＭＳ Ｐゴシック" charset="0"/>
              </a:rPr>
              <a:t>stakeholders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rgbClr val="1F497D"/>
                </a:solidFill>
                <a:ea typeface="ＭＳ Ｐゴシック" charset="0"/>
                <a:cs typeface="ＭＳ Ｐゴシック" charset="0"/>
              </a:rPr>
              <a:t>Informal surveillance </a:t>
            </a:r>
          </a:p>
          <a:p>
            <a:pPr marL="285750" indent="-285750">
              <a:buFontTx/>
              <a:buChar char="-"/>
              <a:defRPr/>
            </a:pPr>
            <a:endParaRPr lang="en-US" dirty="0">
              <a:solidFill>
                <a:srgbClr val="1F497D"/>
              </a:solidFill>
              <a:ea typeface="ＭＳ Ｐゴシック" charset="0"/>
              <a:cs typeface="ＭＳ Ｐゴシック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rgbClr val="1F497D"/>
                </a:solidFill>
                <a:ea typeface="ＭＳ Ｐゴシック" charset="0"/>
                <a:cs typeface="ＭＳ Ｐゴシック" charset="0"/>
              </a:rPr>
              <a:t>Partner cross promotion =2 million+  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rgbClr val="1F497D"/>
                </a:solidFill>
                <a:ea typeface="ＭＳ Ｐゴシック" charset="0"/>
                <a:cs typeface="ＭＳ Ｐゴシック" charset="0"/>
              </a:rPr>
              <a:t>Celebrities? 5 million+</a:t>
            </a:r>
          </a:p>
          <a:p>
            <a:pPr>
              <a:defRPr/>
            </a:pPr>
            <a:endParaRPr lang="en-US" dirty="0">
              <a:solidFill>
                <a:srgbClr val="1F497D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 descr="Twitter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1765300"/>
            <a:ext cx="5286375" cy="319087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twitter tweets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700" y="2743200"/>
            <a:ext cx="3619500" cy="26416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457200" y="317500"/>
            <a:ext cx="7797800" cy="1114425"/>
          </a:xfrm>
        </p:spPr>
        <p:txBody>
          <a:bodyPr/>
          <a:lstStyle/>
          <a:p>
            <a:r>
              <a:rPr lang="en-US" smtClean="0">
                <a:latin typeface="Arial" charset="0"/>
                <a:ea typeface="ＭＳ Ｐゴシック"/>
                <a:cs typeface="Arial" charset="0"/>
              </a:rPr>
              <a:t>Measles web and new social media platform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62463" y="1262063"/>
            <a:ext cx="4262437" cy="31384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1F497D"/>
                </a:solidFill>
                <a:ea typeface="ＭＳ Ｐゴシック" charset="0"/>
                <a:cs typeface="ＭＳ Ｐゴシック" charset="0"/>
              </a:rPr>
              <a:t>Blog:</a:t>
            </a:r>
          </a:p>
          <a:p>
            <a:pPr>
              <a:defRPr/>
            </a:pPr>
            <a:r>
              <a:rPr lang="en-US" b="1" dirty="0">
                <a:solidFill>
                  <a:srgbClr val="1F497D"/>
                </a:solidFill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defRPr/>
            </a:pP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StopMeaslesRubella.org</a:t>
            </a:r>
            <a:endParaRPr lang="en-US" b="1" dirty="0">
              <a:solidFill>
                <a:schemeClr val="accent2">
                  <a:lumMod val="75000"/>
                </a:schemeClr>
              </a:solidFill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b="1" dirty="0">
                <a:solidFill>
                  <a:srgbClr val="1F497D"/>
                </a:solidFill>
                <a:ea typeface="ＭＳ Ｐゴシック" charset="0"/>
                <a:cs typeface="ＭＳ Ｐゴシック" charset="0"/>
              </a:rPr>
              <a:t> 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rgbClr val="1F497D"/>
                </a:solidFill>
                <a:ea typeface="ＭＳ Ｐゴシック" charset="0"/>
                <a:cs typeface="ＭＳ Ｐゴシック" charset="0"/>
              </a:rPr>
              <a:t>About 6,000 views so far and growing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rgbClr val="1F497D"/>
                </a:solidFill>
                <a:ea typeface="ＭＳ Ｐゴシック" charset="0"/>
                <a:cs typeface="ＭＳ Ｐゴシック" charset="0"/>
              </a:rPr>
              <a:t>30 posts to date 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rgbClr val="1F497D"/>
                </a:solidFill>
                <a:ea typeface="ＭＳ Ｐゴシック" charset="0"/>
                <a:cs typeface="ＭＳ Ｐゴシック" charset="0"/>
              </a:rPr>
              <a:t>Guest bloggers  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rgbClr val="1F497D"/>
                </a:solidFill>
                <a:ea typeface="ＭＳ Ｐゴシック" charset="0"/>
                <a:cs typeface="ＭＳ Ｐゴシック" charset="0"/>
              </a:rPr>
              <a:t>Country stories  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rgbClr val="953735"/>
                </a:solidFill>
                <a:ea typeface="ＭＳ Ｐゴシック" charset="0"/>
                <a:cs typeface="ＭＳ Ｐゴシック" charset="0"/>
              </a:rPr>
              <a:t>Anyone in this room is welcome to guest blog </a:t>
            </a:r>
          </a:p>
        </p:txBody>
      </p:sp>
      <p:grpSp>
        <p:nvGrpSpPr>
          <p:cNvPr id="28675" name="Group 9"/>
          <p:cNvGrpSpPr>
            <a:grpSpLocks/>
          </p:cNvGrpSpPr>
          <p:nvPr/>
        </p:nvGrpSpPr>
        <p:grpSpPr bwMode="auto">
          <a:xfrm>
            <a:off x="457200" y="1058863"/>
            <a:ext cx="3822700" cy="4940300"/>
            <a:chOff x="457200" y="1058517"/>
            <a:chExt cx="3822701" cy="4941273"/>
          </a:xfrm>
        </p:grpSpPr>
        <p:pic>
          <p:nvPicPr>
            <p:cNvPr id="7" name="Picture 6" descr="AfghanistanBlog.ti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1058517"/>
              <a:ext cx="2679701" cy="2756443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8" name="Picture 7" descr="New Zealand.tif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9900" y="2876562"/>
              <a:ext cx="2540001" cy="1878383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" name="Picture 8" descr="Uganda_Lions.tif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1850" y="3510100"/>
              <a:ext cx="2520951" cy="2489690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2"/>
          <p:cNvSpPr>
            <a:spLocks noGrp="1"/>
          </p:cNvSpPr>
          <p:nvPr>
            <p:ph type="title"/>
          </p:nvPr>
        </p:nvSpPr>
        <p:spPr>
          <a:xfrm>
            <a:off x="457200" y="142875"/>
            <a:ext cx="3338513" cy="1162050"/>
          </a:xfrm>
        </p:spPr>
        <p:txBody>
          <a:bodyPr/>
          <a:lstStyle/>
          <a:p>
            <a:r>
              <a:rPr lang="en-US" sz="2400" smtClean="0">
                <a:latin typeface="Arial" charset="0"/>
                <a:ea typeface="ＭＳ Ｐゴシック"/>
                <a:cs typeface="Arial" charset="0"/>
              </a:rPr>
              <a:t>M&amp;RI on the web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484188" y="4513263"/>
            <a:ext cx="8355012" cy="1722437"/>
          </a:xfrm>
        </p:spPr>
        <p:txBody>
          <a:bodyPr/>
          <a:lstStyle/>
          <a:p>
            <a:pPr marL="285750" indent="-285750">
              <a:buFont typeface="Arial"/>
              <a:buChar char="•"/>
              <a:defRPr/>
            </a:pPr>
            <a:r>
              <a:rPr lang="en-US" sz="2000" dirty="0" err="1" smtClean="0">
                <a:solidFill>
                  <a:srgbClr val="953735"/>
                </a:solidFill>
              </a:rPr>
              <a:t>www.MeaslesRubellaInitiative.org</a:t>
            </a:r>
            <a:r>
              <a:rPr lang="en-US" sz="2000" dirty="0" smtClean="0"/>
              <a:t> is prime web portal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 smtClean="0"/>
              <a:t>Measles info also on WHO, Regional Offices,  UNICEF, CDC, ARC, UN Foundation, Lions, GAVI, </a:t>
            </a:r>
            <a:r>
              <a:rPr lang="en-US" sz="2000" dirty="0" err="1" smtClean="0"/>
              <a:t>etc</a:t>
            </a:r>
            <a:r>
              <a:rPr lang="en-US" sz="2000" dirty="0" smtClean="0"/>
              <a:t>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 smtClean="0"/>
              <a:t>Will move towards a “one-stop shop” for information  </a:t>
            </a:r>
          </a:p>
          <a:p>
            <a:pPr>
              <a:buFont typeface="Wingdings" charset="0"/>
              <a:buNone/>
              <a:defRPr/>
            </a:pPr>
            <a:endParaRPr lang="en-US" dirty="0"/>
          </a:p>
        </p:txBody>
      </p:sp>
      <p:pic>
        <p:nvPicPr>
          <p:cNvPr id="29699" name="Picture 5" descr="M&amp;RI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5"/>
            <a:ext cx="9144000" cy="426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BExhibitionPanels_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931863"/>
            <a:ext cx="3971925" cy="52959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317500"/>
            <a:ext cx="7988300" cy="1114425"/>
          </a:xfrm>
        </p:spPr>
        <p:txBody>
          <a:bodyPr/>
          <a:lstStyle/>
          <a:p>
            <a:r>
              <a:rPr lang="en-US" smtClean="0">
                <a:latin typeface="Arial" charset="0"/>
                <a:ea typeface="ＭＳ Ｐゴシック"/>
                <a:cs typeface="Arial" charset="0"/>
              </a:rPr>
              <a:t>New Project: Illustrator Sophie Blackall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016500" y="1684338"/>
            <a:ext cx="3835400" cy="369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>
                <a:solidFill>
                  <a:srgbClr val="1F497D"/>
                </a:solidFill>
              </a:rPr>
              <a:t>Strong partner effort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>
                <a:solidFill>
                  <a:srgbClr val="1F497D"/>
                </a:solidFill>
              </a:rPr>
              <a:t>To engage audiences in measles &amp; rubella story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>
                <a:solidFill>
                  <a:srgbClr val="1F497D"/>
                </a:solidFill>
              </a:rPr>
              <a:t>Raise public awareness &amp; funds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>
                <a:solidFill>
                  <a:srgbClr val="1F497D"/>
                </a:solidFill>
              </a:rPr>
              <a:t>For use by all partners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>
                <a:solidFill>
                  <a:srgbClr val="1F497D"/>
                </a:solidFill>
              </a:rPr>
              <a:t>Exhibit, interactive website, products for sale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>
                <a:solidFill>
                  <a:srgbClr val="1F497D"/>
                </a:solidFill>
              </a:rPr>
              <a:t>This week: ARC,  NY for Social Good Summit, 92</a:t>
            </a:r>
            <a:r>
              <a:rPr lang="en-US" baseline="30000">
                <a:solidFill>
                  <a:srgbClr val="1F497D"/>
                </a:solidFill>
              </a:rPr>
              <a:t>nd</a:t>
            </a:r>
            <a:r>
              <a:rPr lang="en-US">
                <a:solidFill>
                  <a:srgbClr val="1F497D"/>
                </a:solidFill>
              </a:rPr>
              <a:t> Y Street Festival, meetings with bloggers, journos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>
                <a:solidFill>
                  <a:srgbClr val="1F497D"/>
                </a:solidFill>
              </a:rPr>
              <a:t>November:  New Yorker Passport to the Arts</a:t>
            </a:r>
          </a:p>
        </p:txBody>
      </p:sp>
      <p:pic>
        <p:nvPicPr>
          <p:cNvPr id="8" name="Picture 7" descr="SBExhibitionPanels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931863"/>
            <a:ext cx="3971925" cy="52959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457200" y="317500"/>
            <a:ext cx="8356600" cy="1114425"/>
          </a:xfrm>
        </p:spPr>
        <p:txBody>
          <a:bodyPr/>
          <a:lstStyle/>
          <a:p>
            <a:r>
              <a:rPr lang="en-US" smtClean="0">
                <a:latin typeface="Arial" charset="0"/>
                <a:ea typeface="ＭＳ Ｐゴシック"/>
                <a:cs typeface="Arial" charset="0"/>
              </a:rPr>
              <a:t>The potential: as large as our imaginations</a:t>
            </a:r>
          </a:p>
        </p:txBody>
      </p:sp>
      <p:pic>
        <p:nvPicPr>
          <p:cNvPr id="31746" name="Picture 4" descr="SBEXHIBITIONTSHIRTADUL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068388"/>
            <a:ext cx="5638800" cy="521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ea typeface="ＭＳ Ｐゴシック"/>
                <a:cs typeface="Arial" charset="0"/>
              </a:rPr>
              <a:t>Advocacy Achievements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Font typeface="Wingdings" charset="0"/>
              <a:buNone/>
              <a:defRPr/>
            </a:pPr>
            <a:r>
              <a:rPr lang="en-US" b="1" dirty="0" smtClean="0"/>
              <a:t>Sierra Leone: </a:t>
            </a:r>
            <a:r>
              <a:rPr lang="en-US" dirty="0" smtClean="0"/>
              <a:t>$/SIA</a:t>
            </a:r>
          </a:p>
          <a:p>
            <a:pPr lvl="1">
              <a:defRPr/>
            </a:pPr>
            <a:r>
              <a:rPr lang="en-US" dirty="0" smtClean="0"/>
              <a:t>Advocacy collaboration within  </a:t>
            </a:r>
          </a:p>
          <a:p>
            <a:pPr lvl="1">
              <a:defRPr/>
            </a:pPr>
            <a:r>
              <a:rPr lang="en-US" dirty="0" smtClean="0"/>
              <a:t>Country visit by UN Foundation, WHO AFRO  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Result</a:t>
            </a:r>
            <a:r>
              <a:rPr lang="en-US" i="1" dirty="0" smtClean="0"/>
              <a:t>: In-country funds for 50% of ops costs </a:t>
            </a:r>
          </a:p>
          <a:p>
            <a:pPr marL="0" indent="0">
              <a:buFont typeface="Wingdings" charset="0"/>
              <a:buNone/>
              <a:defRPr/>
            </a:pPr>
            <a:endParaRPr lang="en-US" b="1" dirty="0" smtClean="0"/>
          </a:p>
          <a:p>
            <a:pPr marL="0" indent="0">
              <a:buFont typeface="Wingdings" charset="0"/>
              <a:buNone/>
              <a:defRPr/>
            </a:pPr>
            <a:r>
              <a:rPr lang="en-US" b="1" dirty="0" smtClean="0"/>
              <a:t>Kenya</a:t>
            </a:r>
            <a:r>
              <a:rPr lang="en-US" dirty="0" smtClean="0"/>
              <a:t>: Political/$ commitment for SIA</a:t>
            </a:r>
          </a:p>
          <a:p>
            <a:pPr lvl="1">
              <a:defRPr/>
            </a:pPr>
            <a:r>
              <a:rPr lang="en-US" dirty="0"/>
              <a:t>A</a:t>
            </a:r>
            <a:r>
              <a:rPr lang="en-US" dirty="0" smtClean="0"/>
              <a:t>dvocacy collaboration with RC, Lions, Task Force and others to find solution 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</a:rPr>
              <a:t>Result</a:t>
            </a:r>
            <a:r>
              <a:rPr lang="en-US" i="1" dirty="0" smtClean="0"/>
              <a:t>: Funding secured </a:t>
            </a:r>
          </a:p>
          <a:p>
            <a:pPr>
              <a:buFont typeface="Wingdings" charset="0"/>
              <a:buChar char="§"/>
              <a:defRPr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Font typeface="Wingdings" charset="0"/>
              <a:buNone/>
              <a:defRPr/>
            </a:pPr>
            <a:r>
              <a:rPr lang="en-US" sz="2400" b="1" dirty="0" smtClean="0"/>
              <a:t>Niger: </a:t>
            </a:r>
            <a:r>
              <a:rPr lang="en-US" sz="2400" dirty="0" smtClean="0"/>
              <a:t>$/SIA </a:t>
            </a:r>
            <a:r>
              <a:rPr lang="en-US" sz="2400" b="1" dirty="0" smtClean="0"/>
              <a:t> </a:t>
            </a:r>
            <a:endParaRPr lang="en-US" sz="2400" dirty="0"/>
          </a:p>
          <a:p>
            <a:pPr lvl="1">
              <a:defRPr/>
            </a:pPr>
            <a:r>
              <a:rPr lang="en-US" sz="2000" dirty="0" smtClean="0"/>
              <a:t>Country </a:t>
            </a:r>
            <a:r>
              <a:rPr lang="en-US" sz="2000" dirty="0"/>
              <a:t>visit by UN Foundation, WHO </a:t>
            </a:r>
            <a:r>
              <a:rPr lang="en-US" sz="2000" dirty="0" smtClean="0"/>
              <a:t>AFRO, RC  </a:t>
            </a:r>
          </a:p>
          <a:p>
            <a:pPr lvl="1">
              <a:defRPr/>
            </a:pPr>
            <a:r>
              <a:rPr lang="en-US" sz="2000" dirty="0" smtClean="0"/>
              <a:t>Met </a:t>
            </a:r>
            <a:r>
              <a:rPr lang="en-US" sz="2000" dirty="0" err="1" smtClean="0"/>
              <a:t>MoH</a:t>
            </a:r>
            <a:r>
              <a:rPr lang="en-US" sz="2000" dirty="0" smtClean="0"/>
              <a:t>, </a:t>
            </a:r>
            <a:r>
              <a:rPr lang="en-US" sz="2000" dirty="0" err="1" smtClean="0"/>
              <a:t>MoF</a:t>
            </a:r>
            <a:r>
              <a:rPr lang="en-US" sz="2000" dirty="0" smtClean="0"/>
              <a:t>, </a:t>
            </a:r>
            <a:r>
              <a:rPr lang="en-US" sz="2000" dirty="0" err="1" smtClean="0"/>
              <a:t>MoP</a:t>
            </a:r>
            <a:r>
              <a:rPr lang="en-US" sz="2000" dirty="0" smtClean="0"/>
              <a:t>&amp; donors</a:t>
            </a:r>
            <a:endParaRPr lang="en-US" sz="2000" dirty="0"/>
          </a:p>
          <a:p>
            <a:pPr marL="0" indent="0">
              <a:buFont typeface="Wingdings" charset="0"/>
              <a:buNone/>
              <a:defRPr/>
            </a:pP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</a:rPr>
              <a:t>Result</a:t>
            </a:r>
            <a:r>
              <a:rPr lang="en-US" sz="2000" i="1" dirty="0" smtClean="0"/>
              <a:t>: Positive,  </a:t>
            </a:r>
            <a:r>
              <a:rPr lang="en-US" sz="2000" i="1" dirty="0"/>
              <a:t>f</a:t>
            </a:r>
            <a:r>
              <a:rPr lang="en-US" sz="2000" i="1" dirty="0" smtClean="0"/>
              <a:t>ollow-up occurring   </a:t>
            </a:r>
            <a:endParaRPr lang="en-US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ea typeface="ＭＳ Ｐゴシック"/>
                <a:cs typeface="Arial" charset="0"/>
              </a:rPr>
              <a:t>Advocacy Priority</a:t>
            </a:r>
          </a:p>
        </p:txBody>
      </p:sp>
      <p:sp>
        <p:nvSpPr>
          <p:cNvPr id="33794" name="Content Placeholder 2"/>
          <p:cNvSpPr>
            <a:spLocks noGrp="1"/>
          </p:cNvSpPr>
          <p:nvPr>
            <p:ph idx="1"/>
          </p:nvPr>
        </p:nvSpPr>
        <p:spPr>
          <a:xfrm>
            <a:off x="457200" y="1181100"/>
            <a:ext cx="5753100" cy="4525963"/>
          </a:xfrm>
        </p:spPr>
        <p:txBody>
          <a:bodyPr/>
          <a:lstStyle/>
          <a:p>
            <a:r>
              <a:rPr lang="en-US" b="1" smtClean="0">
                <a:latin typeface="Arial" charset="0"/>
                <a:ea typeface="ＭＳ Ｐゴシック"/>
                <a:cs typeface="Arial" charset="0"/>
              </a:rPr>
              <a:t>WPR Measles Elimination </a:t>
            </a:r>
          </a:p>
          <a:p>
            <a:pPr lvl="1"/>
            <a:r>
              <a:rPr lang="en-US" smtClean="0">
                <a:latin typeface="Arial" charset="0"/>
                <a:ea typeface="ＭＳ Ｐゴシック"/>
                <a:cs typeface="Arial" charset="0"/>
              </a:rPr>
              <a:t>Advocacy and Communications Plan; RCM, champions, in-country </a:t>
            </a:r>
          </a:p>
          <a:p>
            <a:pPr lvl="1"/>
            <a:endParaRPr lang="en-US" smtClean="0">
              <a:latin typeface="Arial" charset="0"/>
              <a:ea typeface="ＭＳ Ｐゴシック"/>
              <a:cs typeface="Arial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457200" y="190500"/>
            <a:ext cx="8636000" cy="6540500"/>
            <a:chOff x="457200" y="190500"/>
            <a:chExt cx="8636000" cy="6540500"/>
          </a:xfrm>
        </p:grpSpPr>
        <p:pic>
          <p:nvPicPr>
            <p:cNvPr id="5" name="Picture 4" descr="86%.ti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3316288"/>
              <a:ext cx="6210300" cy="2555875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" name="Picture 3" descr="MeaslesRubellaPopupBannerHIREZ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91275" y="190500"/>
              <a:ext cx="2701925" cy="6540500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ea typeface="ＭＳ Ｐゴシック"/>
                <a:cs typeface="Arial" charset="0"/>
              </a:rPr>
              <a:t>Outline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500" y="1600200"/>
            <a:ext cx="8229600" cy="4525963"/>
          </a:xfrm>
        </p:spPr>
        <p:txBody>
          <a:bodyPr/>
          <a:lstStyle/>
          <a:p>
            <a:pPr marL="0" indent="0">
              <a:buFont typeface="Wingdings" charset="0"/>
              <a:buNone/>
              <a:defRPr/>
            </a:pPr>
            <a:endParaRPr lang="en-US" dirty="0" smtClean="0"/>
          </a:p>
          <a:p>
            <a:pPr>
              <a:buFont typeface="Wingdings" charset="0"/>
              <a:buChar char="§"/>
              <a:defRPr/>
            </a:pPr>
            <a:r>
              <a:rPr lang="en-US" dirty="0" smtClean="0"/>
              <a:t>Objectives, goals, scope </a:t>
            </a:r>
            <a:endParaRPr lang="en-US" dirty="0"/>
          </a:p>
          <a:p>
            <a:pPr>
              <a:buFont typeface="Wingdings" charset="0"/>
              <a:buChar char="§"/>
              <a:defRPr/>
            </a:pPr>
            <a:r>
              <a:rPr lang="en-US" dirty="0" smtClean="0"/>
              <a:t>What’s new </a:t>
            </a:r>
          </a:p>
          <a:p>
            <a:pPr>
              <a:buFont typeface="Wingdings" charset="0"/>
              <a:buChar char="§"/>
              <a:defRPr/>
            </a:pPr>
            <a:r>
              <a:rPr lang="en-US" dirty="0" smtClean="0"/>
              <a:t>Addressing challenges   </a:t>
            </a:r>
          </a:p>
          <a:p>
            <a:pPr>
              <a:buFont typeface="Wingdings" charset="0"/>
              <a:buChar char="§"/>
              <a:defRPr/>
            </a:pPr>
            <a:r>
              <a:rPr lang="en-US" dirty="0" smtClean="0"/>
              <a:t>Next </a:t>
            </a:r>
            <a:r>
              <a:rPr lang="en-US" dirty="0"/>
              <a:t>d</a:t>
            </a:r>
            <a:r>
              <a:rPr lang="en-US" dirty="0" smtClean="0"/>
              <a:t>irections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1790700"/>
            <a:ext cx="3943350" cy="26289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ea typeface="ＭＳ Ｐゴシック"/>
                <a:cs typeface="Arial" charset="0"/>
              </a:rPr>
              <a:t>Communication Challenges</a:t>
            </a:r>
          </a:p>
        </p:txBody>
      </p:sp>
      <p:sp>
        <p:nvSpPr>
          <p:cNvPr id="34818" name="Text Placeholder 3"/>
          <p:cNvSpPr>
            <a:spLocks noGrp="1"/>
          </p:cNvSpPr>
          <p:nvPr>
            <p:ph type="body" idx="1"/>
          </p:nvPr>
        </p:nvSpPr>
        <p:spPr>
          <a:xfrm>
            <a:off x="457200" y="1216025"/>
            <a:ext cx="4040188" cy="639763"/>
          </a:xfrm>
        </p:spPr>
        <p:txBody>
          <a:bodyPr/>
          <a:lstStyle/>
          <a:p>
            <a:r>
              <a:rPr lang="en-US" smtClean="0">
                <a:latin typeface="Arial" charset="0"/>
                <a:ea typeface="ＭＳ Ｐゴシック"/>
                <a:cs typeface="Arial" charset="0"/>
              </a:rPr>
              <a:t>Challenges				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909763"/>
            <a:ext cx="4040188" cy="3951287"/>
          </a:xfrm>
        </p:spPr>
        <p:txBody>
          <a:bodyPr/>
          <a:lstStyle/>
          <a:p>
            <a:r>
              <a:rPr lang="en-US" smtClean="0">
                <a:latin typeface="Arial" charset="0"/>
                <a:ea typeface="ＭＳ Ｐゴシック"/>
                <a:cs typeface="Arial" charset="0"/>
              </a:rPr>
              <a:t>Traditional media interest in global health sliding</a:t>
            </a:r>
          </a:p>
          <a:p>
            <a:r>
              <a:rPr lang="en-US" smtClean="0">
                <a:latin typeface="Arial" charset="0"/>
                <a:ea typeface="ＭＳ Ｐゴシック"/>
                <a:cs typeface="Arial" charset="0"/>
              </a:rPr>
              <a:t>Positioning a “single-issue” program </a:t>
            </a:r>
          </a:p>
          <a:p>
            <a:r>
              <a:rPr lang="en-US" smtClean="0">
                <a:latin typeface="Arial" charset="0"/>
                <a:ea typeface="ＭＳ Ｐゴシック"/>
                <a:cs typeface="Arial" charset="0"/>
              </a:rPr>
              <a:t>Ongoing perception of low threat of measles</a:t>
            </a:r>
          </a:p>
          <a:p>
            <a:r>
              <a:rPr lang="en-US" smtClean="0">
                <a:latin typeface="Arial" charset="0"/>
                <a:ea typeface="ＭＳ Ｐゴシック"/>
                <a:cs typeface="Arial" charset="0"/>
              </a:rPr>
              <a:t>Low understanding of rubella and CRS </a:t>
            </a:r>
          </a:p>
          <a:p>
            <a:endParaRPr lang="en-US" smtClean="0">
              <a:latin typeface="Arial" charset="0"/>
              <a:ea typeface="ＭＳ Ｐゴシック"/>
              <a:cs typeface="Arial" charset="0"/>
            </a:endParaRPr>
          </a:p>
          <a:p>
            <a:endParaRPr lang="en-US" smtClean="0">
              <a:latin typeface="Arial" charset="0"/>
              <a:ea typeface="ＭＳ Ｐゴシック"/>
              <a:cs typeface="Arial" charset="0"/>
            </a:endParaRPr>
          </a:p>
        </p:txBody>
      </p:sp>
      <p:sp>
        <p:nvSpPr>
          <p:cNvPr id="3482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6025"/>
            <a:ext cx="4384675" cy="639763"/>
          </a:xfrm>
        </p:spPr>
        <p:txBody>
          <a:bodyPr/>
          <a:lstStyle/>
          <a:p>
            <a:r>
              <a:rPr lang="en-US" smtClean="0">
                <a:latin typeface="Arial" charset="0"/>
                <a:ea typeface="ＭＳ Ｐゴシック"/>
                <a:cs typeface="Arial" charset="0"/>
              </a:rPr>
              <a:t>Solutions and Opportunities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09763"/>
            <a:ext cx="4041775" cy="3951287"/>
          </a:xfrm>
        </p:spPr>
        <p:txBody>
          <a:bodyPr>
            <a:normAutofit lnSpcReduction="10000"/>
          </a:bodyPr>
          <a:lstStyle/>
          <a:p>
            <a:pPr>
              <a:buFont typeface="Wingdings" charset="0"/>
              <a:buChar char="§"/>
              <a:defRPr/>
            </a:pPr>
            <a:r>
              <a:rPr lang="en-US" dirty="0" smtClean="0"/>
              <a:t>Reach audiences through social media and other e-channels. </a:t>
            </a:r>
            <a:r>
              <a:rPr lang="en-US" dirty="0"/>
              <a:t>M</a:t>
            </a:r>
            <a:r>
              <a:rPr lang="en-US" dirty="0" smtClean="0"/>
              <a:t>anage expectations.</a:t>
            </a:r>
          </a:p>
          <a:p>
            <a:pPr>
              <a:buFont typeface="Wingdings" charset="0"/>
              <a:buChar char="§"/>
              <a:defRPr/>
            </a:pPr>
            <a:r>
              <a:rPr lang="en-US" dirty="0" smtClean="0"/>
              <a:t>Emphasis on progress/results for GVAP, child survival, MDG4, equity</a:t>
            </a:r>
          </a:p>
          <a:p>
            <a:pPr>
              <a:buFont typeface="Wingdings" charset="0"/>
              <a:buChar char="§"/>
              <a:defRPr/>
            </a:pPr>
            <a:r>
              <a:rPr lang="en-US" dirty="0" smtClean="0"/>
              <a:t>Use N. American, Europe outbreaks to show threats</a:t>
            </a:r>
          </a:p>
          <a:p>
            <a:pPr>
              <a:buFont typeface="Wingdings" charset="0"/>
              <a:buChar char="§"/>
              <a:defRPr/>
            </a:pPr>
            <a:r>
              <a:rPr lang="en-US" dirty="0" smtClean="0"/>
              <a:t>Document, promote story of CRS </a:t>
            </a:r>
          </a:p>
          <a:p>
            <a:pPr>
              <a:buFont typeface="Wingdings" charset="0"/>
              <a:buChar char="§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Box 9"/>
          <p:cNvSpPr txBox="1">
            <a:spLocks noChangeArrowheads="1"/>
          </p:cNvSpPr>
          <p:nvPr/>
        </p:nvSpPr>
        <p:spPr bwMode="auto">
          <a:xfrm>
            <a:off x="6540500" y="6196013"/>
            <a:ext cx="2222500" cy="6619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5842" name="TextBox 8"/>
          <p:cNvSpPr txBox="1">
            <a:spLocks noChangeArrowheads="1"/>
          </p:cNvSpPr>
          <p:nvPr/>
        </p:nvSpPr>
        <p:spPr bwMode="auto">
          <a:xfrm>
            <a:off x="127000" y="6196013"/>
            <a:ext cx="2222500" cy="6619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8" name="Picture 7" descr="SBArtwork_8.jpg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95275" y="215900"/>
            <a:ext cx="8645525" cy="66421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4905206" y="499070"/>
            <a:ext cx="2829094" cy="175432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CA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What’s next?</a:t>
            </a:r>
            <a:endParaRPr lang="en-CA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ea typeface="ＭＳ Ｐゴシック" charset="0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ea typeface="ＭＳ Ｐゴシック"/>
                <a:cs typeface="Arial" charset="0"/>
              </a:rPr>
              <a:t>New Communications Strategy Positioning the M&amp;R Initiative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94700" cy="4525963"/>
          </a:xfrm>
        </p:spPr>
        <p:txBody>
          <a:bodyPr/>
          <a:lstStyle/>
          <a:p>
            <a:r>
              <a:rPr lang="en-US" smtClean="0">
                <a:latin typeface="Arial" charset="0"/>
                <a:ea typeface="ＭＳ Ｐゴシック"/>
                <a:cs typeface="Arial" charset="0"/>
              </a:rPr>
              <a:t>Position the Initiative as global leader, with the experience, expertise and strong partnership to eliminate measles, rubella and CRS </a:t>
            </a:r>
          </a:p>
          <a:p>
            <a:endParaRPr lang="en-US" smtClean="0">
              <a:latin typeface="Arial" charset="0"/>
              <a:ea typeface="ＭＳ Ｐゴシック"/>
              <a:cs typeface="Arial" charset="0"/>
            </a:endParaRPr>
          </a:p>
          <a:p>
            <a:r>
              <a:rPr lang="en-US" smtClean="0">
                <a:latin typeface="Arial" charset="0"/>
                <a:ea typeface="ＭＳ Ｐゴシック"/>
                <a:cs typeface="Arial" charset="0"/>
              </a:rPr>
              <a:t>Align M&amp;R more closely with GVAP, MDG4, maternal and child health; &amp; health equity  </a:t>
            </a:r>
          </a:p>
          <a:p>
            <a:endParaRPr lang="en-US" smtClean="0">
              <a:latin typeface="Arial" charset="0"/>
              <a:ea typeface="ＭＳ Ｐゴシック"/>
              <a:cs typeface="Arial" charset="0"/>
            </a:endParaRPr>
          </a:p>
          <a:p>
            <a:r>
              <a:rPr lang="en-US" smtClean="0">
                <a:latin typeface="Arial" charset="0"/>
                <a:ea typeface="ＭＳ Ｐゴシック"/>
                <a:cs typeface="Arial" charset="0"/>
              </a:rPr>
              <a:t>Work with the extended partnership to promote M&amp;R – eg. Lions, LDS, AAP, GAVI, BMGF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14425"/>
          </a:xfrm>
        </p:spPr>
        <p:txBody>
          <a:bodyPr/>
          <a:lstStyle/>
          <a:p>
            <a:r>
              <a:rPr lang="en-US" smtClean="0">
                <a:latin typeface="Arial" charset="0"/>
                <a:ea typeface="ＭＳ Ｐゴシック"/>
                <a:cs typeface="Arial" charset="0"/>
              </a:rPr>
              <a:t>Aligning the Communications Strategy to Strategic Plan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>
                <a:solidFill>
                  <a:srgbClr val="1F497D"/>
                </a:solidFill>
              </a:rPr>
              <a:t>Achieve and maintain high levels of immunity</a:t>
            </a:r>
            <a:r>
              <a:rPr lang="en-US" dirty="0" smtClean="0"/>
              <a:t>: </a:t>
            </a:r>
          </a:p>
          <a:p>
            <a:pPr marL="914400" lvl="1" indent="-514350">
              <a:defRPr/>
            </a:pPr>
            <a:r>
              <a:rPr lang="en-US" dirty="0" smtClean="0"/>
              <a:t>At least 1 major event annually to report progress</a:t>
            </a:r>
          </a:p>
          <a:p>
            <a:pPr marL="914400" lvl="1" indent="-514350">
              <a:defRPr/>
            </a:pPr>
            <a:r>
              <a:rPr lang="en-US" dirty="0" smtClean="0"/>
              <a:t>Priority support </a:t>
            </a:r>
            <a:r>
              <a:rPr lang="en-US" dirty="0"/>
              <a:t>to regions approaching elimination goals (WPR, EUR, EMRO) </a:t>
            </a:r>
            <a:endParaRPr lang="en-US" dirty="0" smtClean="0"/>
          </a:p>
          <a:p>
            <a:pPr marL="914400" lvl="1" indent="-514350">
              <a:defRPr/>
            </a:pPr>
            <a:r>
              <a:rPr lang="en-US" dirty="0" err="1" smtClean="0"/>
              <a:t>Comms</a:t>
            </a:r>
            <a:r>
              <a:rPr lang="en-US" dirty="0" smtClean="0"/>
              <a:t>/Advocacy to priority 2015 countries (DRC, India, Ethiopia, Nigeria, Pak) </a:t>
            </a:r>
          </a:p>
          <a:p>
            <a:pPr marL="914400" lvl="1" indent="-514350">
              <a:defRPr/>
            </a:pPr>
            <a:r>
              <a:rPr lang="en-US" dirty="0" smtClean="0"/>
              <a:t>Profile priority regional/ country SIA and RI efforts </a:t>
            </a:r>
          </a:p>
          <a:p>
            <a:pPr marL="914400" lvl="1" indent="-514350">
              <a:defRPr/>
            </a:pPr>
            <a:r>
              <a:rPr lang="en-US" dirty="0" smtClean="0"/>
              <a:t>Document &amp; promote M&amp;R contribution to RI </a:t>
            </a:r>
          </a:p>
          <a:p>
            <a:pPr marL="914400" lvl="1" indent="-514350">
              <a:defRPr/>
            </a:pPr>
            <a:r>
              <a:rPr lang="en-US" dirty="0" smtClean="0"/>
              <a:t>Identify measles &amp; rubella “champions”  </a:t>
            </a:r>
          </a:p>
          <a:p>
            <a:pPr marL="914400" lvl="1" indent="-514350">
              <a:defRPr/>
            </a:pPr>
            <a:r>
              <a:rPr lang="en-US" dirty="0" smtClean="0"/>
              <a:t>Strategic use of Sophie </a:t>
            </a:r>
            <a:r>
              <a:rPr lang="en-US" dirty="0" err="1" smtClean="0"/>
              <a:t>Blackall</a:t>
            </a:r>
            <a:r>
              <a:rPr lang="en-US" dirty="0"/>
              <a:t> </a:t>
            </a:r>
            <a:r>
              <a:rPr lang="en-US" dirty="0" smtClean="0"/>
              <a:t>illustrations </a:t>
            </a:r>
          </a:p>
          <a:p>
            <a:pPr marL="914400" lvl="1" indent="-514350">
              <a:defRPr/>
            </a:pPr>
            <a:endParaRPr lang="en-US" dirty="0" smtClean="0"/>
          </a:p>
          <a:p>
            <a:pPr marL="400050" lvl="1" indent="0">
              <a:buFont typeface="Arial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ea typeface="ＭＳ Ｐゴシック"/>
                <a:cs typeface="Arial" charset="0"/>
              </a:rPr>
              <a:t>Aligning the comms strategy contd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2"/>
              <a:defRPr/>
            </a:pPr>
            <a:r>
              <a:rPr lang="en-US" dirty="0" smtClean="0">
                <a:solidFill>
                  <a:schemeClr val="tx2"/>
                </a:solidFill>
              </a:rPr>
              <a:t>Monitor Disease and Evaluate Efforts </a:t>
            </a:r>
          </a:p>
          <a:p>
            <a:pPr marL="914400" lvl="1" indent="-514350">
              <a:defRPr/>
            </a:pPr>
            <a:r>
              <a:rPr lang="en-US" dirty="0" smtClean="0"/>
              <a:t>Package/promote monthly surveillance updates </a:t>
            </a:r>
          </a:p>
          <a:p>
            <a:pPr marL="914400" lvl="1" indent="-514350">
              <a:defRPr/>
            </a:pPr>
            <a:r>
              <a:rPr lang="en-US" dirty="0" smtClean="0"/>
              <a:t>Publish annual progress report on SP monitoring indicators  </a:t>
            </a:r>
          </a:p>
          <a:p>
            <a:pPr marL="514350" indent="-514350">
              <a:buFont typeface="+mj-lt"/>
              <a:buAutoNum type="arabicPeriod" startAt="3"/>
              <a:defRPr/>
            </a:pPr>
            <a:r>
              <a:rPr lang="en-US" dirty="0" smtClean="0">
                <a:solidFill>
                  <a:srgbClr val="1F497D"/>
                </a:solidFill>
              </a:rPr>
              <a:t>Outbreak and Case Management </a:t>
            </a:r>
          </a:p>
          <a:p>
            <a:pPr marL="514350" lvl="1" indent="-514350">
              <a:defRPr/>
            </a:pPr>
            <a:r>
              <a:rPr lang="en-US" dirty="0" smtClean="0"/>
              <a:t>Use outbreaks opportunity to promote threat of measles/rubella; and M&amp;RIs response  </a:t>
            </a:r>
          </a:p>
          <a:p>
            <a:pPr marL="514350" lvl="1" indent="-514350">
              <a:defRPr/>
            </a:pPr>
            <a:r>
              <a:rPr lang="en-US" dirty="0" smtClean="0"/>
              <a:t>Profile outbreak prevention  (equity) </a:t>
            </a:r>
          </a:p>
          <a:p>
            <a:pPr marL="514350" lvl="1" indent="-514350">
              <a:defRPr/>
            </a:pPr>
            <a:r>
              <a:rPr lang="en-US" dirty="0" smtClean="0"/>
              <a:t>Promote case management and potential to save lives/ reach 2015 goals (country examples)  </a:t>
            </a:r>
            <a:endParaRPr lang="en-US" dirty="0"/>
          </a:p>
          <a:p>
            <a:pPr marL="514350" indent="-514350">
              <a:buFont typeface="+mj-lt"/>
              <a:buAutoNum type="arabicPeriod" startAt="3"/>
              <a:defRPr/>
            </a:pPr>
            <a:endParaRPr lang="en-US" dirty="0" smtClean="0"/>
          </a:p>
          <a:p>
            <a:pPr marL="914400" lvl="1" indent="-514350">
              <a:buFont typeface="+mj-lt"/>
              <a:buAutoNum type="arabicPeriod" startAt="3"/>
              <a:defRPr/>
            </a:pPr>
            <a:endParaRPr lang="en-US" dirty="0" smtClean="0"/>
          </a:p>
          <a:p>
            <a:pPr marL="914400" lvl="1" indent="-514350">
              <a:defRPr/>
            </a:pPr>
            <a:endParaRPr lang="en-US" dirty="0" smtClean="0"/>
          </a:p>
          <a:p>
            <a:pPr marL="914400" lvl="1" indent="-514350">
              <a:buFont typeface="+mj-lt"/>
              <a:buAutoNum type="arabicPeriod" startAt="2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ea typeface="ＭＳ Ｐゴシック"/>
                <a:cs typeface="Arial" charset="0"/>
              </a:rPr>
              <a:t>Aligning the comms strategy contd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4"/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Communication and Engagement </a:t>
            </a:r>
          </a:p>
          <a:p>
            <a:pPr marL="914400" lvl="1" indent="-514350">
              <a:defRPr/>
            </a:pPr>
            <a:r>
              <a:rPr lang="en-US" dirty="0" smtClean="0"/>
              <a:t>Advocate for larger investment in strategic community engagement for M&amp;R and RI </a:t>
            </a:r>
          </a:p>
          <a:p>
            <a:pPr marL="914400" lvl="1" indent="-514350">
              <a:defRPr/>
            </a:pPr>
            <a:r>
              <a:rPr lang="en-US" dirty="0" err="1" smtClean="0"/>
              <a:t>Finalise</a:t>
            </a:r>
            <a:r>
              <a:rPr lang="en-US" dirty="0" smtClean="0"/>
              <a:t> best practice </a:t>
            </a:r>
            <a:r>
              <a:rPr lang="en-US" dirty="0" err="1" smtClean="0"/>
              <a:t>soc</a:t>
            </a:r>
            <a:r>
              <a:rPr lang="en-US" dirty="0" smtClean="0"/>
              <a:t> mob guide for M&amp;R and RI (bringing in experience from polio, measles, rubella,  others)</a:t>
            </a:r>
          </a:p>
          <a:p>
            <a:pPr marL="914400" lvl="1" indent="-514350">
              <a:defRPr/>
            </a:pPr>
            <a:r>
              <a:rPr lang="en-US" dirty="0" smtClean="0"/>
              <a:t>Consider innovation stream for technology and community engagement (mobile,</a:t>
            </a:r>
            <a:r>
              <a:rPr lang="en-US" dirty="0"/>
              <a:t> </a:t>
            </a:r>
            <a:r>
              <a:rPr lang="en-US" dirty="0" smtClean="0"/>
              <a:t>social media) </a:t>
            </a:r>
          </a:p>
          <a:p>
            <a:pPr marL="914400" lvl="1" indent="-514350">
              <a:defRPr/>
            </a:pPr>
            <a:r>
              <a:rPr lang="en-US" dirty="0" smtClean="0"/>
              <a:t>Global:  resistance to MMR vaccination. Need to tackle in a more coordinated manner. </a:t>
            </a:r>
          </a:p>
          <a:p>
            <a:pPr marL="914400" lvl="1" indent="-514350">
              <a:defRPr/>
            </a:pPr>
            <a:endParaRPr lang="en-US" dirty="0" smtClean="0"/>
          </a:p>
          <a:p>
            <a:pPr marL="914400" lvl="1" indent="-514350">
              <a:defRPr/>
            </a:pPr>
            <a:endParaRPr lang="en-US" dirty="0" smtClean="0"/>
          </a:p>
          <a:p>
            <a:pPr marL="914400" lvl="1" indent="-514350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ea typeface="ＭＳ Ｐゴシック"/>
                <a:cs typeface="Arial" charset="0"/>
              </a:rPr>
              <a:t>Aligning the comms strategy contd</a:t>
            </a:r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charset="0"/>
              <a:buAutoNum type="arabicPeriod" startAt="5"/>
            </a:pPr>
            <a:r>
              <a:rPr lang="en-US" smtClean="0">
                <a:solidFill>
                  <a:srgbClr val="1F497D"/>
                </a:solidFill>
                <a:latin typeface="Arial" charset="0"/>
                <a:ea typeface="ＭＳ Ｐゴシック"/>
                <a:cs typeface="Arial" charset="0"/>
              </a:rPr>
              <a:t>Research and Development </a:t>
            </a:r>
          </a:p>
          <a:p>
            <a:pPr lvl="1"/>
            <a:r>
              <a:rPr lang="en-US" smtClean="0">
                <a:latin typeface="Arial" charset="0"/>
                <a:ea typeface="ＭＳ Ｐゴシック"/>
                <a:cs typeface="Arial" charset="0"/>
              </a:rPr>
              <a:t>Publish annual R&amp;D for M&amp;R report </a:t>
            </a:r>
          </a:p>
          <a:p>
            <a:pPr lvl="1"/>
            <a:r>
              <a:rPr lang="en-US" smtClean="0">
                <a:latin typeface="Arial" charset="0"/>
                <a:ea typeface="ＭＳ Ｐゴシック"/>
                <a:cs typeface="Arial" charset="0"/>
              </a:rPr>
              <a:t>Better publicise and promote research outcomes to key audiences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457200" y="317500"/>
            <a:ext cx="6680200" cy="714375"/>
          </a:xfrm>
        </p:spPr>
        <p:txBody>
          <a:bodyPr/>
          <a:lstStyle/>
          <a:p>
            <a:r>
              <a:rPr lang="en-US" smtClean="0">
                <a:latin typeface="Arial" charset="0"/>
                <a:ea typeface="ＭＳ Ｐゴシック"/>
                <a:cs typeface="Arial" charset="0"/>
              </a:rPr>
              <a:t>Opportunities and Key Dates </a:t>
            </a:r>
            <a:r>
              <a:rPr lang="en-US" smtClean="0">
                <a:solidFill>
                  <a:srgbClr val="FF0000"/>
                </a:solidFill>
                <a:latin typeface="Arial" charset="0"/>
                <a:ea typeface="ＭＳ Ｐゴシック"/>
                <a:cs typeface="Arial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6513"/>
            <a:ext cx="8229600" cy="1311275"/>
          </a:xfrm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US" sz="2400" dirty="0" smtClean="0">
                <a:solidFill>
                  <a:srgbClr val="C0504D"/>
                </a:solidFill>
              </a:rPr>
              <a:t>September</a:t>
            </a:r>
            <a:r>
              <a:rPr lang="en-US" sz="2400" dirty="0" smtClean="0"/>
              <a:t> onwards: WPR RCM outcomes and advocacy follow-up</a:t>
            </a:r>
          </a:p>
          <a:p>
            <a:pPr>
              <a:buFont typeface="Wingdings" charset="0"/>
              <a:buChar char="§"/>
              <a:defRPr/>
            </a:pPr>
            <a:r>
              <a:rPr lang="en-US" sz="2400" dirty="0" smtClean="0">
                <a:solidFill>
                  <a:srgbClr val="C0504D"/>
                </a:solidFill>
              </a:rPr>
              <a:t>December</a:t>
            </a:r>
            <a:r>
              <a:rPr lang="en-US" sz="2400" dirty="0" smtClean="0"/>
              <a:t>: 2011 measles mortality figures </a:t>
            </a:r>
          </a:p>
          <a:p>
            <a:pPr>
              <a:buFont typeface="Wingdings" charset="0"/>
              <a:buChar char="§"/>
              <a:defRPr/>
            </a:pPr>
            <a:r>
              <a:rPr lang="en-US" sz="2400" dirty="0" smtClean="0">
                <a:solidFill>
                  <a:srgbClr val="C0504D"/>
                </a:solidFill>
              </a:rPr>
              <a:t>January</a:t>
            </a:r>
            <a:r>
              <a:rPr lang="en-US" sz="2400" dirty="0" smtClean="0"/>
              <a:t>: SAGE findings on regional progress</a:t>
            </a:r>
          </a:p>
          <a:p>
            <a:pPr>
              <a:buFont typeface="Wingdings" charset="0"/>
              <a:buChar char="§"/>
              <a:defRPr/>
            </a:pPr>
            <a:r>
              <a:rPr lang="en-US" sz="2400" dirty="0" smtClean="0">
                <a:solidFill>
                  <a:srgbClr val="C0504D"/>
                </a:solidFill>
              </a:rPr>
              <a:t>April</a:t>
            </a:r>
            <a:r>
              <a:rPr lang="en-US" sz="2400" dirty="0" smtClean="0"/>
              <a:t>: World Immunization Week</a:t>
            </a:r>
          </a:p>
          <a:p>
            <a:pPr>
              <a:buFont typeface="Wingdings" charset="0"/>
              <a:buChar char="§"/>
              <a:defRPr/>
            </a:pPr>
            <a:r>
              <a:rPr lang="en-US" sz="2400" dirty="0" smtClean="0">
                <a:solidFill>
                  <a:srgbClr val="C0504D"/>
                </a:solidFill>
              </a:rPr>
              <a:t>Cost benefits</a:t>
            </a:r>
            <a:r>
              <a:rPr lang="en-US" sz="2400" dirty="0" smtClean="0"/>
              <a:t>/eradication (when ready) </a:t>
            </a:r>
          </a:p>
          <a:p>
            <a:pPr>
              <a:buFont typeface="Wingdings" charset="0"/>
              <a:buChar char="§"/>
              <a:defRPr/>
            </a:pPr>
            <a:r>
              <a:rPr lang="en-US" sz="2400" dirty="0" smtClean="0">
                <a:solidFill>
                  <a:srgbClr val="C0504D"/>
                </a:solidFill>
              </a:rPr>
              <a:t>Outbreaks/priority countries</a:t>
            </a:r>
            <a:r>
              <a:rPr lang="en-US" sz="2400" dirty="0" smtClean="0"/>
              <a:t>: Ethiopia, DRC, India, Pak </a:t>
            </a:r>
          </a:p>
          <a:p>
            <a:pPr>
              <a:buFont typeface="Wingdings" charset="0"/>
              <a:buChar char="§"/>
              <a:defRPr/>
            </a:pPr>
            <a:r>
              <a:rPr lang="en-US" sz="2400" dirty="0" smtClean="0">
                <a:solidFill>
                  <a:srgbClr val="C0504D"/>
                </a:solidFill>
              </a:rPr>
              <a:t>2012-2013</a:t>
            </a:r>
            <a:r>
              <a:rPr lang="en-US" sz="2400" dirty="0" smtClean="0"/>
              <a:t>: SIAs, MR introductions</a:t>
            </a:r>
          </a:p>
          <a:p>
            <a:pPr>
              <a:buFont typeface="Wingdings" charset="0"/>
              <a:buChar char="§"/>
              <a:defRPr/>
            </a:pPr>
            <a:r>
              <a:rPr lang="en-US" sz="2400" dirty="0" smtClean="0">
                <a:solidFill>
                  <a:srgbClr val="C0504D"/>
                </a:solidFill>
              </a:rPr>
              <a:t>Sept 2013</a:t>
            </a:r>
            <a:r>
              <a:rPr lang="en-US" sz="2400" dirty="0" smtClean="0"/>
              <a:t>: SEAR RCM</a:t>
            </a:r>
          </a:p>
          <a:p>
            <a:pPr>
              <a:buFont typeface="Wingdings" charset="0"/>
              <a:buChar char="§"/>
              <a:defRPr/>
            </a:pPr>
            <a:r>
              <a:rPr lang="en-US" sz="2400" dirty="0" smtClean="0">
                <a:solidFill>
                  <a:srgbClr val="C0504D"/>
                </a:solidFill>
              </a:rPr>
              <a:t>Sept 2013</a:t>
            </a:r>
            <a:r>
              <a:rPr lang="en-US" sz="2400" dirty="0" smtClean="0"/>
              <a:t>: UN MDGs</a:t>
            </a:r>
          </a:p>
          <a:p>
            <a:pPr>
              <a:buFont typeface="Wingdings" charset="0"/>
              <a:buChar char="§"/>
              <a:defRPr/>
            </a:pPr>
            <a:r>
              <a:rPr lang="en-US" sz="2400" dirty="0" smtClean="0"/>
              <a:t>Overall: build up </a:t>
            </a:r>
            <a:r>
              <a:rPr lang="en-US" sz="2400" dirty="0" smtClean="0">
                <a:solidFill>
                  <a:srgbClr val="C0504D"/>
                </a:solidFill>
              </a:rPr>
              <a:t>rubella/ CRS</a:t>
            </a:r>
          </a:p>
          <a:p>
            <a:pPr>
              <a:buFont typeface="Wingdings" charset="0"/>
              <a:buChar char="§"/>
              <a:defRPr/>
            </a:pPr>
            <a:endParaRPr lang="en-US" dirty="0" smtClean="0"/>
          </a:p>
          <a:p>
            <a:pPr>
              <a:buFont typeface="Wingdings" charset="0"/>
              <a:buChar char="§"/>
              <a:defRPr/>
            </a:pPr>
            <a:endParaRPr lang="en-US" dirty="0" smtClean="0"/>
          </a:p>
          <a:p>
            <a:pPr>
              <a:buFont typeface="Wingdings" charset="0"/>
              <a:buChar char="§"/>
              <a:defRPr/>
            </a:pPr>
            <a:endParaRPr lang="en-US" dirty="0" smtClean="0"/>
          </a:p>
          <a:p>
            <a:pPr>
              <a:buFont typeface="Wingdings" charset="0"/>
              <a:buChar char="§"/>
              <a:defRPr/>
            </a:pPr>
            <a:endParaRPr lang="en-US" dirty="0" smtClean="0"/>
          </a:p>
          <a:p>
            <a:pPr marL="457200" lvl="1" indent="0">
              <a:buFont typeface="Arial" charset="0"/>
              <a:buNone/>
              <a:defRPr/>
            </a:pPr>
            <a:r>
              <a:rPr lang="en-US" dirty="0" smtClean="0"/>
              <a:t> </a:t>
            </a:r>
          </a:p>
          <a:p>
            <a:pPr>
              <a:buFont typeface="Wingdings" charset="0"/>
              <a:buChar char="§"/>
              <a:defRPr/>
            </a:pPr>
            <a:endParaRPr lang="en-US" dirty="0" smtClean="0"/>
          </a:p>
          <a:p>
            <a:pPr marL="0" indent="0">
              <a:buFont typeface="Wingdings" charset="0"/>
              <a:buNone/>
              <a:defRPr/>
            </a:pPr>
            <a:r>
              <a:rPr lang="en-US" dirty="0" smtClean="0"/>
              <a:t>\\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ea typeface="ＭＳ Ｐゴシック"/>
                <a:cs typeface="Arial" charset="0"/>
              </a:rPr>
              <a:t>Summary: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0"/>
              <a:buChar char="§"/>
              <a:defRPr/>
            </a:pPr>
            <a:r>
              <a:rPr lang="en-US" dirty="0" smtClean="0">
                <a:solidFill>
                  <a:srgbClr val="953735"/>
                </a:solidFill>
              </a:rPr>
              <a:t>Invest in communications at all levels.</a:t>
            </a:r>
          </a:p>
          <a:p>
            <a:pPr marL="0" indent="0">
              <a:buFont typeface="Wingdings" charset="0"/>
              <a:buNone/>
              <a:defRPr/>
            </a:pPr>
            <a:endParaRPr lang="en-US" dirty="0" smtClean="0">
              <a:solidFill>
                <a:srgbClr val="953735"/>
              </a:solidFill>
            </a:endParaRPr>
          </a:p>
          <a:p>
            <a:pPr>
              <a:buFont typeface="Wingdings" charset="0"/>
              <a:buChar char="§"/>
              <a:defRPr/>
            </a:pPr>
            <a:r>
              <a:rPr lang="en-US" dirty="0" smtClean="0">
                <a:solidFill>
                  <a:srgbClr val="953735"/>
                </a:solidFill>
              </a:rPr>
              <a:t>Communications is changing. We need to be there.  </a:t>
            </a:r>
          </a:p>
          <a:p>
            <a:pPr marL="0" indent="0">
              <a:buFont typeface="Wingdings" charset="0"/>
              <a:buNone/>
              <a:defRPr/>
            </a:pPr>
            <a:endParaRPr lang="en-US" dirty="0" smtClean="0">
              <a:solidFill>
                <a:srgbClr val="953735"/>
              </a:solidFill>
            </a:endParaRPr>
          </a:p>
          <a:p>
            <a:pPr>
              <a:buFont typeface="Wingdings" charset="0"/>
              <a:buChar char="§"/>
              <a:defRPr/>
            </a:pPr>
            <a:r>
              <a:rPr lang="en-US" dirty="0" smtClean="0">
                <a:solidFill>
                  <a:srgbClr val="953735"/>
                </a:solidFill>
              </a:rPr>
              <a:t>M&amp;R Initiative has something to say. Let’s think big.</a:t>
            </a:r>
          </a:p>
          <a:p>
            <a:pPr>
              <a:buFont typeface="Wingdings" charset="0"/>
              <a:buChar char="§"/>
              <a:defRPr/>
            </a:pPr>
            <a:endParaRPr lang="en-US" dirty="0" smtClean="0">
              <a:solidFill>
                <a:srgbClr val="953735"/>
              </a:solidFill>
            </a:endParaRPr>
          </a:p>
          <a:p>
            <a:pPr>
              <a:buFont typeface="Wingdings" charset="0"/>
              <a:buChar char="§"/>
              <a:defRPr/>
            </a:pPr>
            <a:r>
              <a:rPr lang="en-US" dirty="0" smtClean="0">
                <a:solidFill>
                  <a:srgbClr val="953735"/>
                </a:solidFill>
              </a:rPr>
              <a:t>You have a role.  </a:t>
            </a:r>
            <a:endParaRPr lang="en-US" dirty="0" smtClean="0"/>
          </a:p>
          <a:p>
            <a:pPr marL="514350" indent="-457200">
              <a:buFont typeface="Wingdings" charset="0"/>
              <a:buChar char="§"/>
              <a:defRPr/>
            </a:pPr>
            <a:endParaRPr lang="en-US" dirty="0" smtClean="0"/>
          </a:p>
          <a:p>
            <a:pPr lvl="1">
              <a:defRPr/>
            </a:pPr>
            <a:endParaRPr lang="en-US" dirty="0" smtClean="0"/>
          </a:p>
          <a:p>
            <a:pPr>
              <a:buFont typeface="Wingdings" charset="0"/>
              <a:buChar char="§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5"/>
          <p:cNvSpPr>
            <a:spLocks noGrp="1"/>
          </p:cNvSpPr>
          <p:nvPr>
            <p:ph type="title"/>
          </p:nvPr>
        </p:nvSpPr>
        <p:spPr>
          <a:xfrm>
            <a:off x="0" y="5602288"/>
            <a:ext cx="6680200" cy="1114425"/>
          </a:xfrm>
        </p:spPr>
        <p:txBody>
          <a:bodyPr/>
          <a:lstStyle/>
          <a:p>
            <a:r>
              <a:rPr lang="en-US" smtClean="0">
                <a:latin typeface="Arial" charset="0"/>
                <a:ea typeface="ＭＳ Ｐゴシック"/>
                <a:cs typeface="Arial" charset="0"/>
              </a:rPr>
              <a:t>Thank you.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838" y="260350"/>
            <a:ext cx="5491162" cy="549275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ea typeface="ＭＳ Ｐゴシック"/>
                <a:cs typeface="Arial" charset="0"/>
              </a:rPr>
              <a:t>Communications Objective &amp;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0300"/>
            <a:ext cx="8229600" cy="4995863"/>
          </a:xfrm>
        </p:spPr>
        <p:txBody>
          <a:bodyPr>
            <a:normAutofit fontScale="92500" lnSpcReduction="10000"/>
          </a:bodyPr>
          <a:lstStyle/>
          <a:p>
            <a:pPr marL="0" indent="0">
              <a:buFont typeface="Wingdings" charset="0"/>
              <a:buNone/>
              <a:defRPr/>
            </a:pPr>
            <a:r>
              <a:rPr lang="en-US" b="1" dirty="0">
                <a:solidFill>
                  <a:schemeClr val="tx2"/>
                </a:solidFill>
              </a:rPr>
              <a:t>Communications Objective</a:t>
            </a:r>
            <a:r>
              <a:rPr lang="en-US" b="1" dirty="0"/>
              <a:t>: </a:t>
            </a:r>
            <a:endParaRPr lang="en-US" dirty="0"/>
          </a:p>
          <a:p>
            <a:pPr>
              <a:buFont typeface="Wingdings" charset="0"/>
              <a:buChar char="§"/>
              <a:defRPr/>
            </a:pPr>
            <a:r>
              <a:rPr lang="en-US" dirty="0"/>
              <a:t>To support achievement of the </a:t>
            </a:r>
            <a:r>
              <a:rPr lang="en-US" dirty="0" smtClean="0"/>
              <a:t>2015 and 2020 goals of the Global </a:t>
            </a:r>
            <a:r>
              <a:rPr lang="en-US" dirty="0"/>
              <a:t>Measles and Rubella Strategic Plan </a:t>
            </a:r>
            <a:r>
              <a:rPr lang="en-US" dirty="0" smtClean="0"/>
              <a:t>2012</a:t>
            </a:r>
            <a:r>
              <a:rPr lang="en-US" dirty="0"/>
              <a:t>-2020 </a:t>
            </a:r>
            <a:r>
              <a:rPr lang="en-US" dirty="0" smtClean="0"/>
              <a:t> </a:t>
            </a:r>
            <a:endParaRPr lang="en-US" dirty="0"/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  <a:p>
            <a:pPr marL="0" indent="0">
              <a:buFont typeface="Wingdings" charset="0"/>
              <a:buNone/>
              <a:defRPr/>
            </a:pPr>
            <a:r>
              <a:rPr lang="en-US" b="1" dirty="0">
                <a:solidFill>
                  <a:schemeClr val="tx2"/>
                </a:solidFill>
              </a:rPr>
              <a:t>Communications Goals: </a:t>
            </a:r>
            <a:endParaRPr lang="en-US" dirty="0">
              <a:solidFill>
                <a:schemeClr val="tx2"/>
              </a:solidFill>
            </a:endParaRPr>
          </a:p>
          <a:p>
            <a:pPr>
              <a:buFont typeface="Wingdings" charset="0"/>
              <a:buChar char="§"/>
              <a:defRPr/>
            </a:pPr>
            <a:r>
              <a:rPr lang="en-US" dirty="0"/>
              <a:t>To </a:t>
            </a:r>
            <a:r>
              <a:rPr lang="en-US" dirty="0" smtClean="0"/>
              <a:t>ensure communications strategies and activities help to achieve the M&amp;R Initiative’s programmatic</a:t>
            </a:r>
            <a:r>
              <a:rPr lang="en-US" dirty="0"/>
              <a:t>, advocacy and fundraising goals   </a:t>
            </a:r>
          </a:p>
          <a:p>
            <a:pPr>
              <a:buFont typeface="Wingdings" charset="0"/>
              <a:buChar char="§"/>
              <a:defRPr/>
            </a:pPr>
            <a:r>
              <a:rPr lang="en-US" dirty="0"/>
              <a:t>To ensure the </a:t>
            </a:r>
            <a:r>
              <a:rPr lang="en-US" dirty="0">
                <a:solidFill>
                  <a:schemeClr val="accent2"/>
                </a:solidFill>
              </a:rPr>
              <a:t>Measles &amp; Rubella Initiative secures and maintains a </a:t>
            </a:r>
            <a:r>
              <a:rPr lang="en-US" dirty="0" smtClean="0">
                <a:solidFill>
                  <a:schemeClr val="accent2"/>
                </a:solidFill>
              </a:rPr>
              <a:t>high profile </a:t>
            </a:r>
            <a:r>
              <a:rPr lang="en-US" dirty="0"/>
              <a:t>internationally, regionally and nationally as a founder and leader of global efforts to eliminate measles and rubella. </a:t>
            </a:r>
          </a:p>
          <a:p>
            <a:pPr>
              <a:buFont typeface="Wingdings" charset="0"/>
              <a:buChar char="§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7" name="Group 2"/>
          <p:cNvGrpSpPr>
            <a:grpSpLocks/>
          </p:cNvGrpSpPr>
          <p:nvPr/>
        </p:nvGrpSpPr>
        <p:grpSpPr bwMode="auto">
          <a:xfrm>
            <a:off x="320675" y="363538"/>
            <a:ext cx="8383588" cy="5630862"/>
            <a:chOff x="240" y="852"/>
            <a:chExt cx="6175" cy="3911"/>
          </a:xfrm>
        </p:grpSpPr>
        <p:pic>
          <p:nvPicPr>
            <p:cNvPr id="45067" name="Picture 14" descr="209-OFF-Vodafone_Square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03" y="3636"/>
              <a:ext cx="1002" cy="1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6551" name="Text Box 7"/>
            <p:cNvSpPr txBox="1">
              <a:spLocks noChangeArrowheads="1"/>
            </p:cNvSpPr>
            <p:nvPr/>
          </p:nvSpPr>
          <p:spPr bwMode="auto">
            <a:xfrm>
              <a:off x="562" y="1323"/>
              <a:ext cx="3536" cy="46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104105" tIns="52052" rIns="104105" bIns="52052">
              <a:spAutoFit/>
            </a:bodyPr>
            <a:lstStyle/>
            <a:p>
              <a:pPr algn="ctr" defTabSz="914179" eaLnBrk="0" hangingPunct="0">
                <a:spcBef>
                  <a:spcPct val="50000"/>
                </a:spcBef>
                <a:defRPr/>
              </a:pPr>
              <a:endPara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pic>
          <p:nvPicPr>
            <p:cNvPr id="45069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58" y="983"/>
              <a:ext cx="5775" cy="2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70" name="Picture 11" descr="Merck imag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683" y="1987"/>
              <a:ext cx="849" cy="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71" name="Rectangle 17"/>
            <p:cNvSpPr>
              <a:spLocks noChangeArrowheads="1"/>
            </p:cNvSpPr>
            <p:nvPr/>
          </p:nvSpPr>
          <p:spPr bwMode="auto">
            <a:xfrm>
              <a:off x="240" y="1296"/>
              <a:ext cx="660" cy="10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72" name="Rectangle 18"/>
            <p:cNvSpPr>
              <a:spLocks noChangeArrowheads="1"/>
            </p:cNvSpPr>
            <p:nvPr/>
          </p:nvSpPr>
          <p:spPr bwMode="auto">
            <a:xfrm>
              <a:off x="616" y="1312"/>
              <a:ext cx="660" cy="10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5073" name="Picture 19" descr="footer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16" y="852"/>
              <a:ext cx="6099" cy="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74" name="Picture 12" descr="LCIF 2 color logo.jp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004" y="3741"/>
              <a:ext cx="1523" cy="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75" name="Rectangle 13"/>
            <p:cNvSpPr>
              <a:spLocks noChangeArrowheads="1"/>
            </p:cNvSpPr>
            <p:nvPr/>
          </p:nvSpPr>
          <p:spPr bwMode="auto">
            <a:xfrm>
              <a:off x="3348" y="2208"/>
              <a:ext cx="912" cy="1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2813"/>
              <a:endParaRPr lang="en-US"/>
            </a:p>
          </p:txBody>
        </p:sp>
        <p:pic>
          <p:nvPicPr>
            <p:cNvPr id="45076" name="Picture 13" descr="iffim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446" y="2248"/>
              <a:ext cx="836" cy="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77" name="Picture 14" descr="JICAlogo.gif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034" y="4029"/>
              <a:ext cx="2100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78" name="Picture 16" descr="UNIVERSAL A_logo_clr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166" y="3035"/>
              <a:ext cx="500" cy="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79" name="Rectangle 17"/>
            <p:cNvSpPr>
              <a:spLocks noChangeArrowheads="1"/>
            </p:cNvSpPr>
            <p:nvPr/>
          </p:nvSpPr>
          <p:spPr bwMode="auto">
            <a:xfrm>
              <a:off x="3096" y="3516"/>
              <a:ext cx="1956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>
                  <a:solidFill>
                    <a:srgbClr val="C00000"/>
                  </a:solidFill>
                </a:rPr>
                <a:t>Anne Ray Charitable Trust</a:t>
              </a:r>
            </a:p>
          </p:txBody>
        </p:sp>
        <p:pic>
          <p:nvPicPr>
            <p:cNvPr id="45080" name="Picture 16" descr="Norway UD logo engelsk 2CE00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844" y="2942"/>
              <a:ext cx="1182" cy="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81" name="Rectangle 17"/>
            <p:cNvSpPr>
              <a:spLocks noChangeArrowheads="1"/>
            </p:cNvSpPr>
            <p:nvPr/>
          </p:nvSpPr>
          <p:spPr bwMode="auto">
            <a:xfrm>
              <a:off x="2819" y="1067"/>
              <a:ext cx="906" cy="2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5082" name="Picture 18" descr="unicef logo_blue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873" y="1069"/>
              <a:ext cx="771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83" name="Rectangle 19"/>
            <p:cNvSpPr>
              <a:spLocks noChangeArrowheads="1"/>
            </p:cNvSpPr>
            <p:nvPr/>
          </p:nvSpPr>
          <p:spPr bwMode="auto">
            <a:xfrm>
              <a:off x="1505" y="1651"/>
              <a:ext cx="2320" cy="46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5084" name="Picture 12" descr="Gates_foundation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034" y="1651"/>
              <a:ext cx="1610" cy="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5058" name="Rectangle 23"/>
          <p:cNvSpPr>
            <a:spLocks noChangeArrowheads="1"/>
          </p:cNvSpPr>
          <p:nvPr/>
        </p:nvSpPr>
        <p:spPr bwMode="auto">
          <a:xfrm>
            <a:off x="473075" y="1365250"/>
            <a:ext cx="1384300" cy="6905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80147" tIns="40074" rIns="80147" bIns="40074" anchor="ctr"/>
          <a:lstStyle/>
          <a:p>
            <a:endParaRPr lang="en-US"/>
          </a:p>
        </p:txBody>
      </p:sp>
      <p:pic>
        <p:nvPicPr>
          <p:cNvPr id="45059" name="Picture 24" descr="ARC_Logo_Bttn_HorizStkd_RGB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33350" y="366713"/>
            <a:ext cx="1930400" cy="930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45060" name="Slide Number Placeholder 24"/>
          <p:cNvSpPr>
            <a:spLocks noGrp="1"/>
          </p:cNvSpPr>
          <p:nvPr>
            <p:ph type="sldNum" sz="quarter" idx="11"/>
          </p:nvPr>
        </p:nvSpPr>
        <p:spPr bwMode="auto"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1BBBD18-8E21-49A4-83F0-BF6954A97D28}" type="slidenum">
              <a:rPr lang="en-US" sz="1400" smtClean="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400" smtClean="0">
              <a:solidFill>
                <a:schemeClr val="tx1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pic>
        <p:nvPicPr>
          <p:cNvPr id="45061" name="Picture 1" descr="ECDC.jpe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663825" y="5410200"/>
            <a:ext cx="1042988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2" descr="sabinlogo.jp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143375" y="5549900"/>
            <a:ext cx="15621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3" descr="1LineAAPLogoPos_1.jp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070600" y="5549900"/>
            <a:ext cx="29241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4" descr="IPA logo.tiff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269038" y="4476750"/>
            <a:ext cx="243522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5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77863" y="1512888"/>
            <a:ext cx="1519237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Picture 6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789238" y="1057275"/>
            <a:ext cx="203200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457200" y="317500"/>
            <a:ext cx="8077200" cy="1114425"/>
          </a:xfrm>
        </p:spPr>
        <p:txBody>
          <a:bodyPr/>
          <a:lstStyle/>
          <a:p>
            <a:r>
              <a:rPr lang="en-US" smtClean="0">
                <a:latin typeface="Arial" charset="0"/>
                <a:ea typeface="ＭＳ Ｐゴシック"/>
                <a:cs typeface="Arial" charset="0"/>
              </a:rPr>
              <a:t>Scope and role of Communications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7411" name="Group 7"/>
          <p:cNvGrpSpPr>
            <a:grpSpLocks/>
          </p:cNvGrpSpPr>
          <p:nvPr/>
        </p:nvGrpSpPr>
        <p:grpSpPr bwMode="auto">
          <a:xfrm>
            <a:off x="3419475" y="5138738"/>
            <a:ext cx="5267325" cy="873125"/>
            <a:chOff x="2962656" y="2399168"/>
            <a:chExt cx="5266944" cy="871601"/>
          </a:xfrm>
        </p:grpSpPr>
        <p:sp>
          <p:nvSpPr>
            <p:cNvPr id="9" name="Round Same Side Corner Rectangle 8"/>
            <p:cNvSpPr/>
            <p:nvPr/>
          </p:nvSpPr>
          <p:spPr>
            <a:xfrm rot="5400000">
              <a:off x="5160328" y="201496"/>
              <a:ext cx="871601" cy="5266944"/>
            </a:xfrm>
            <a:prstGeom prst="round2SameRect">
              <a:avLst/>
            </a:prstGeom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ound Same Side Corner Rectangle 4"/>
            <p:cNvSpPr/>
            <p:nvPr/>
          </p:nvSpPr>
          <p:spPr>
            <a:xfrm>
              <a:off x="2962656" y="2441955"/>
              <a:ext cx="5224085" cy="786026"/>
            </a:xfrm>
            <a:prstGeom prst="rect">
              <a:avLst/>
            </a:prstGeom>
            <a:solidFill>
              <a:srgbClr val="EA8006">
                <a:alpha val="90000"/>
              </a:srgb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60960" tIns="30480" rIns="60960" bIns="30480" spcCol="1270" anchor="ctr"/>
            <a:lstStyle/>
            <a:p>
              <a:pPr marL="171450" lvl="1" indent="-171450" defTabSz="7112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US" sz="1600" dirty="0">
                  <a:solidFill>
                    <a:srgbClr val="FFFFFF"/>
                  </a:solidFill>
                </a:rPr>
                <a:t>To generate demand, increase coverage </a:t>
              </a:r>
              <a:endParaRPr lang="en-US" sz="1600" dirty="0">
                <a:solidFill>
                  <a:srgbClr val="FFFFFF"/>
                </a:solidFill>
              </a:endParaRPr>
            </a:p>
            <a:p>
              <a:pPr marL="171450" lvl="1" indent="-171450" defTabSz="7112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US" sz="1600" dirty="0">
                  <a:solidFill>
                    <a:srgbClr val="FFFFFF"/>
                  </a:solidFill>
                </a:rPr>
                <a:t>Audience: communities</a:t>
              </a:r>
            </a:p>
            <a:p>
              <a:pPr marL="171450" lvl="1" indent="-171450" defTabSz="7112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US" sz="1600" dirty="0">
                  <a:solidFill>
                    <a:srgbClr val="FFFFFF"/>
                  </a:solidFill>
                </a:rPr>
                <a:t>Local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Oval 10"/>
          <p:cNvSpPr/>
          <p:nvPr/>
        </p:nvSpPr>
        <p:spPr>
          <a:xfrm>
            <a:off x="101600" y="1431925"/>
            <a:ext cx="8915400" cy="2479675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ea typeface="ＭＳ Ｐゴシック"/>
                <a:cs typeface="Arial" charset="0"/>
              </a:rPr>
              <a:t>Audiences, Messages, Channels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431925"/>
          <a:ext cx="8229600" cy="3754438"/>
        </p:xfrm>
        <a:graphic>
          <a:graphicData uri="http://schemas.openxmlformats.org/drawingml/2006/table">
            <a:tbl>
              <a:tblPr/>
              <a:tblGrid>
                <a:gridCol w="2286000"/>
                <a:gridCol w="3200400"/>
                <a:gridCol w="27432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/>
                          <a:cs typeface="ＭＳ Ｐゴシック"/>
                        </a:rPr>
                        <a:t>Audience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/>
                          <a:cs typeface="ＭＳ Ｐゴシック"/>
                        </a:rPr>
                        <a:t>Message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/>
                          <a:cs typeface="ＭＳ Ｐゴシック"/>
                        </a:rPr>
                        <a:t>Channel (egs) </a:t>
                      </a:r>
                    </a:p>
                  </a:txBody>
                  <a:tcPr horzOverflow="overflow">
                    <a:lnL>
                      <a:noFill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ＭＳ Ｐゴシック"/>
                        </a:rPr>
                        <a:t>Mom and dad donor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ＭＳ Ｐゴシック"/>
                        </a:rPr>
                        <a:t>“Save a child for just $1.”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ＭＳ Ｐゴシック"/>
                        </a:rPr>
                        <a:t>Local Red Cross, Unicef Nat Comms </a:t>
                      </a:r>
                    </a:p>
                  </a:txBody>
                  <a:tcPr horzOverflow="overflow">
                    <a:lnL>
                      <a:noFill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ＭＳ Ｐゴシック"/>
                        </a:rPr>
                        <a:t>Finance Minister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/>
                        <a:cs typeface="ＭＳ Ｐゴシック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ＭＳ Ｐゴシック"/>
                        </a:rPr>
                        <a:t>“Your $2 million a year will bring xx returns”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ＭＳ Ｐゴシック"/>
                        </a:rPr>
                        <a:t>WHO ADG, UNF CEO</a:t>
                      </a:r>
                    </a:p>
                  </a:txBody>
                  <a:tcPr horzOverflow="overflow">
                    <a:lnL>
                      <a:noFill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ＭＳ Ｐゴシック"/>
                        </a:rPr>
                        <a:t>Health Minister 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ＭＳ Ｐゴシック"/>
                        </a:rPr>
                        <a:t>“Measles &amp; rubella vaccination is a low-cost, effective public health intervention.”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ＭＳ Ｐゴシック"/>
                        </a:rPr>
                        <a:t>IPA, Unicef, Lions </a:t>
                      </a:r>
                    </a:p>
                  </a:txBody>
                  <a:tcPr horzOverflow="overflow">
                    <a:lnL>
                      <a:noFill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ＭＳ Ｐゴシック"/>
                        </a:rPr>
                        <a:t>Mom with child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ＭＳ Ｐゴシック"/>
                        </a:rPr>
                        <a:t>“Vaccination is safe and free”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/>
                          <a:cs typeface="ＭＳ Ｐゴシック"/>
                        </a:rPr>
                        <a:t>Health worker, community leader, church leader</a:t>
                      </a:r>
                    </a:p>
                  </a:txBody>
                  <a:tcPr horzOverflow="overflow">
                    <a:lnL>
                      <a:noFill/>
                    </a:lnL>
                    <a:lnR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A7E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458" name="TextBox 5"/>
          <p:cNvSpPr txBox="1">
            <a:spLocks noChangeArrowheads="1"/>
          </p:cNvSpPr>
          <p:nvPr/>
        </p:nvSpPr>
        <p:spPr bwMode="auto">
          <a:xfrm>
            <a:off x="2057400" y="5353050"/>
            <a:ext cx="5080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rgbClr val="C0504D"/>
                </a:solidFill>
              </a:rPr>
              <a:t>A message about messages: </a:t>
            </a:r>
          </a:p>
          <a:p>
            <a:pPr algn="ctr"/>
            <a:r>
              <a:rPr lang="en-US" sz="2800">
                <a:solidFill>
                  <a:srgbClr val="C0504D"/>
                </a:solidFill>
              </a:rPr>
              <a:t>Clear, consistent, powerful.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ea typeface="ＭＳ Ｐゴシック"/>
                <a:cs typeface="Arial" charset="0"/>
              </a:rPr>
              <a:t>Communications staffing/resources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Font typeface="Wingdings" charset="0"/>
              <a:buNone/>
              <a:defRPr/>
            </a:pPr>
            <a:r>
              <a:rPr lang="en-US" dirty="0" smtClean="0"/>
              <a:t>Core: </a:t>
            </a:r>
          </a:p>
          <a:p>
            <a:pPr>
              <a:buFont typeface="Wingdings" charset="0"/>
              <a:buChar char="§"/>
              <a:defRPr/>
            </a:pPr>
            <a:r>
              <a:rPr lang="en-US" dirty="0" smtClean="0"/>
              <a:t>1 dedicated consultant </a:t>
            </a:r>
          </a:p>
          <a:p>
            <a:pPr>
              <a:buFont typeface="Wingdings" charset="0"/>
              <a:buChar char="§"/>
              <a:defRPr/>
            </a:pPr>
            <a:r>
              <a:rPr lang="en-US" dirty="0" smtClean="0"/>
              <a:t>5 founding partner communications officers (10%)</a:t>
            </a:r>
          </a:p>
          <a:p>
            <a:pPr>
              <a:buFont typeface="Wingdings" charset="0"/>
              <a:buChar char="§"/>
              <a:defRPr/>
            </a:pPr>
            <a:r>
              <a:rPr lang="en-US" dirty="0" smtClean="0"/>
              <a:t>Plans to hire a full-time specialist </a:t>
            </a:r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  <a:p>
            <a:pPr marL="0" indent="0">
              <a:buFont typeface="Wingdings" charset="0"/>
              <a:buNone/>
              <a:defRPr/>
            </a:pPr>
            <a:r>
              <a:rPr lang="en-US" dirty="0" smtClean="0"/>
              <a:t>AND collaboration/ amplification through partners: </a:t>
            </a:r>
          </a:p>
          <a:p>
            <a:pPr>
              <a:buFont typeface="Wingdings" charset="0"/>
              <a:buChar char="§"/>
              <a:defRPr/>
            </a:pPr>
            <a:r>
              <a:rPr lang="en-US" dirty="0" err="1" smtClean="0"/>
              <a:t>Eg</a:t>
            </a:r>
            <a:r>
              <a:rPr lang="en-US" dirty="0" smtClean="0"/>
              <a:t> Lions, GAVI, AAP, BMGF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dirty="0" smtClean="0"/>
              <a:t>AND</a:t>
            </a:r>
          </a:p>
          <a:p>
            <a:pPr>
              <a:buFont typeface="Wingdings" charset="0"/>
              <a:buChar char="§"/>
              <a:defRPr/>
            </a:pPr>
            <a:r>
              <a:rPr lang="en-US" dirty="0" smtClean="0"/>
              <a:t>Massive international network of </a:t>
            </a:r>
            <a:r>
              <a:rPr lang="en-US" dirty="0" err="1" smtClean="0"/>
              <a:t>Unicef</a:t>
            </a:r>
            <a:r>
              <a:rPr lang="en-US" dirty="0" smtClean="0"/>
              <a:t>, WHO, IFRC, and other partners  IF we use it  </a:t>
            </a:r>
          </a:p>
          <a:p>
            <a:pPr>
              <a:buFont typeface="Wingdings" charset="0"/>
              <a:buChar char="§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5"/>
          <p:cNvSpPr txBox="1">
            <a:spLocks noChangeArrowheads="1"/>
          </p:cNvSpPr>
          <p:nvPr/>
        </p:nvSpPr>
        <p:spPr bwMode="auto">
          <a:xfrm>
            <a:off x="6921500" y="6038850"/>
            <a:ext cx="2222500" cy="6619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127000" y="6196013"/>
            <a:ext cx="2222500" cy="6619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0483" name="Picture 1" descr="SBExhibitionPanels_1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7075" y="96838"/>
            <a:ext cx="7693025" cy="676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506953" y="4856538"/>
            <a:ext cx="2829094" cy="175432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CA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ＭＳ Ｐゴシック" charset="0"/>
                <a:cs typeface="Calibri"/>
              </a:rPr>
              <a:t>What’s new?</a:t>
            </a:r>
            <a:endParaRPr lang="en-CA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ea typeface="ＭＳ Ｐゴシック" charset="0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  <a:ea typeface="ＭＳ Ｐゴシック"/>
                <a:cs typeface="Arial" charset="0"/>
              </a:rPr>
              <a:t>New Strategic Plan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50" y="1065213"/>
            <a:ext cx="5143500" cy="4525962"/>
          </a:xfrm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US" dirty="0" smtClean="0"/>
              <a:t>Global launch 24 April 2012 w/ new Lancet mortality figures</a:t>
            </a:r>
          </a:p>
          <a:p>
            <a:pPr>
              <a:buFont typeface="Wingdings" charset="0"/>
              <a:buChar char="§"/>
              <a:defRPr/>
            </a:pPr>
            <a:r>
              <a:rPr lang="en-US" dirty="0" smtClean="0"/>
              <a:t>Good  coverage w/ progress, challenges </a:t>
            </a:r>
          </a:p>
          <a:p>
            <a:pPr>
              <a:buFont typeface="Wingdings" charset="0"/>
              <a:buChar char="§"/>
              <a:defRPr/>
            </a:pPr>
            <a:r>
              <a:rPr lang="en-US" dirty="0" smtClean="0"/>
              <a:t>Also available for </a:t>
            </a:r>
            <a:r>
              <a:rPr lang="en-US" dirty="0" err="1" smtClean="0"/>
              <a:t>Ipad</a:t>
            </a:r>
            <a:r>
              <a:rPr lang="en-US" dirty="0" smtClean="0"/>
              <a:t>  </a:t>
            </a:r>
          </a:p>
          <a:p>
            <a:pPr>
              <a:buFont typeface="Wingdings" charset="0"/>
              <a:buChar char="§"/>
              <a:defRPr/>
            </a:pPr>
            <a:endParaRPr lang="en-US" dirty="0" smtClean="0"/>
          </a:p>
          <a:p>
            <a:pPr marL="0" indent="0">
              <a:buFont typeface="Wingdings" charset="0"/>
              <a:buNone/>
              <a:defRPr/>
            </a:pPr>
            <a:endParaRPr lang="en-US" dirty="0" smtClean="0"/>
          </a:p>
        </p:txBody>
      </p:sp>
      <p:pic>
        <p:nvPicPr>
          <p:cNvPr id="4" name="Picture 3" descr="StratPlan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5600" y="611188"/>
            <a:ext cx="3098800" cy="289877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1508" name="Group 12"/>
          <p:cNvGrpSpPr>
            <a:grpSpLocks/>
          </p:cNvGrpSpPr>
          <p:nvPr/>
        </p:nvGrpSpPr>
        <p:grpSpPr bwMode="auto">
          <a:xfrm>
            <a:off x="3594100" y="4003675"/>
            <a:ext cx="5118100" cy="2493963"/>
            <a:chOff x="3238500" y="3604796"/>
            <a:chExt cx="5905500" cy="3051484"/>
          </a:xfrm>
        </p:grpSpPr>
        <p:pic>
          <p:nvPicPr>
            <p:cNvPr id="21514" name="Picture 4" descr="Lancet.tif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38500" y="3604796"/>
              <a:ext cx="2197100" cy="558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5" name="Picture 5" descr="Lancet_2010.tif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54500" y="4004297"/>
              <a:ext cx="4889500" cy="800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6" name="Picture 6" descr="Lancet_Orenstein.tif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699000" y="5064393"/>
              <a:ext cx="4445000" cy="1591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1509" name="Group 11"/>
          <p:cNvGrpSpPr>
            <a:grpSpLocks/>
          </p:cNvGrpSpPr>
          <p:nvPr/>
        </p:nvGrpSpPr>
        <p:grpSpPr bwMode="auto">
          <a:xfrm>
            <a:off x="374650" y="4003675"/>
            <a:ext cx="3924300" cy="1974850"/>
            <a:chOff x="231251" y="3509531"/>
            <a:chExt cx="5211186" cy="2350806"/>
          </a:xfrm>
        </p:grpSpPr>
        <p:pic>
          <p:nvPicPr>
            <p:cNvPr id="21511" name="Picture 7" descr="Guardian.tiff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7200" y="3509531"/>
              <a:ext cx="2606151" cy="1366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2" name="Picture 9" descr="Headline.tiff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31251" y="4850540"/>
              <a:ext cx="3924300" cy="541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3" name="Picture 10" descr="FrenchHeadline.tiff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31251" y="5391648"/>
              <a:ext cx="5211186" cy="468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6625" y="65088"/>
            <a:ext cx="1857375" cy="136683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457200" y="317500"/>
            <a:ext cx="8356600" cy="1114425"/>
          </a:xfrm>
        </p:spPr>
        <p:txBody>
          <a:bodyPr/>
          <a:lstStyle/>
          <a:p>
            <a:r>
              <a:rPr lang="en-US" smtClean="0">
                <a:latin typeface="Arial" charset="0"/>
                <a:ea typeface="ＭＳ Ｐゴシック"/>
                <a:cs typeface="Arial" charset="0"/>
              </a:rPr>
              <a:t>Measles &amp; Rubella Initiative branding guidelines </a:t>
            </a:r>
          </a:p>
        </p:txBody>
      </p:sp>
      <p:sp>
        <p:nvSpPr>
          <p:cNvPr id="22530" name="TextBox 10"/>
          <p:cNvSpPr txBox="1">
            <a:spLocks noChangeArrowheads="1"/>
          </p:cNvSpPr>
          <p:nvPr/>
        </p:nvSpPr>
        <p:spPr bwMode="auto">
          <a:xfrm>
            <a:off x="2628900" y="1123950"/>
            <a:ext cx="3886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New logo, with and without strapline </a:t>
            </a:r>
          </a:p>
        </p:txBody>
      </p:sp>
      <p:grpSp>
        <p:nvGrpSpPr>
          <p:cNvPr id="22531" name="Group 3"/>
          <p:cNvGrpSpPr>
            <a:grpSpLocks/>
          </p:cNvGrpSpPr>
          <p:nvPr/>
        </p:nvGrpSpPr>
        <p:grpSpPr bwMode="auto">
          <a:xfrm>
            <a:off x="306388" y="1492250"/>
            <a:ext cx="7943850" cy="1352550"/>
            <a:chOff x="305955" y="1492766"/>
            <a:chExt cx="7943836" cy="1351907"/>
          </a:xfrm>
        </p:grpSpPr>
        <p:pic>
          <p:nvPicPr>
            <p:cNvPr id="22535" name="Picture 9" descr="Logo.tif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143500" y="1492766"/>
              <a:ext cx="3106291" cy="1351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6" name="Picture 11" descr="LogoStrapline.tif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5955" y="1531856"/>
              <a:ext cx="4177145" cy="1312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06388" y="3230563"/>
            <a:ext cx="8367712" cy="2808287"/>
            <a:chOff x="305954" y="3231280"/>
            <a:chExt cx="8368146" cy="2808182"/>
          </a:xfrm>
        </p:grpSpPr>
        <p:pic>
          <p:nvPicPr>
            <p:cNvPr id="22533" name="Picture 12" descr="Branding guidelines.tif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483100" y="3231280"/>
              <a:ext cx="4191000" cy="2808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305954" y="3671001"/>
              <a:ext cx="3694304" cy="1754122"/>
            </a:xfrm>
            <a:prstGeom prst="rect">
              <a:avLst/>
            </a:prstGeom>
            <a:noFill/>
            <a:ln>
              <a:solidFill>
                <a:srgbClr val="96A4AC"/>
              </a:solidFill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dirty="0">
                  <a:ea typeface="ＭＳ Ｐゴシック" charset="0"/>
                  <a:cs typeface="ＭＳ Ｐゴシック" charset="0"/>
                </a:rPr>
                <a:t>New branding guidelines </a:t>
              </a:r>
              <a:r>
                <a:rPr lang="en-US" dirty="0">
                  <a:ea typeface="ＭＳ Ｐゴシック" charset="0"/>
                  <a:cs typeface="ＭＳ Ｐゴシック" charset="0"/>
                </a:rPr>
                <a:t>:</a:t>
              </a:r>
            </a:p>
            <a:p>
              <a:pPr marL="285750" indent="-285750">
                <a:buFont typeface="Arial"/>
                <a:buChar char="•"/>
                <a:defRPr/>
              </a:pPr>
              <a:r>
                <a:rPr lang="en-US" dirty="0">
                  <a:ea typeface="ＭＳ Ｐゴシック" charset="0"/>
                  <a:cs typeface="ＭＳ Ｐゴシック" charset="0"/>
                </a:rPr>
                <a:t>Promote consistent visibility for M&amp;RI and partners (Lions, LDS, </a:t>
              </a:r>
              <a:r>
                <a:rPr lang="en-US" dirty="0" err="1">
                  <a:ea typeface="ＭＳ Ｐゴシック" charset="0"/>
                  <a:cs typeface="ＭＳ Ｐゴシック" charset="0"/>
                </a:rPr>
                <a:t>etc</a:t>
              </a:r>
              <a:r>
                <a:rPr lang="en-US" dirty="0">
                  <a:ea typeface="ＭＳ Ｐゴシック" charset="0"/>
                  <a:cs typeface="ＭＳ Ｐゴシック" charset="0"/>
                </a:rPr>
                <a:t>) globally and in countries  </a:t>
              </a:r>
            </a:p>
            <a:p>
              <a:pPr marL="285750" indent="-285750">
                <a:buFont typeface="Arial"/>
                <a:buChar char="•"/>
                <a:defRPr/>
              </a:pPr>
              <a:endParaRPr lang="en-US" dirty="0">
                <a:ea typeface="ＭＳ Ｐゴシック" charset="0"/>
                <a:cs typeface="ＭＳ Ｐゴシック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I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9258</TotalTime>
  <Words>990</Words>
  <Application>Microsoft Macintosh PowerPoint</Application>
  <PresentationFormat>On-screen Show (4:3)</PresentationFormat>
  <Paragraphs>201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ＭＳ Ｐゴシック</vt:lpstr>
      <vt:lpstr>Wingdings</vt:lpstr>
      <vt:lpstr>Calibri</vt:lpstr>
      <vt:lpstr>MI master</vt:lpstr>
      <vt:lpstr>Measles &amp; Rubella Initiative  Advocacy &amp; Communication</vt:lpstr>
      <vt:lpstr>Outline </vt:lpstr>
      <vt:lpstr>Communications Objective &amp; Goals</vt:lpstr>
      <vt:lpstr>Scope and role of Communications</vt:lpstr>
      <vt:lpstr>Audiences, Messages, Channels</vt:lpstr>
      <vt:lpstr>Communications staffing/resources </vt:lpstr>
      <vt:lpstr>Slide 7</vt:lpstr>
      <vt:lpstr>New Strategic Plan </vt:lpstr>
      <vt:lpstr>Measles &amp; Rubella Initiative branding guidelines </vt:lpstr>
      <vt:lpstr>Increase regular outreach </vt:lpstr>
      <vt:lpstr>Profiling Country Work</vt:lpstr>
      <vt:lpstr>Measles web and new social media platform</vt:lpstr>
      <vt:lpstr>Measles web and new social media platform</vt:lpstr>
      <vt:lpstr>Measles web and new social media platform</vt:lpstr>
      <vt:lpstr>M&amp;RI on the web</vt:lpstr>
      <vt:lpstr>New Project: Illustrator Sophie Blackall </vt:lpstr>
      <vt:lpstr>The potential: as large as our imaginations</vt:lpstr>
      <vt:lpstr>Advocacy Achievements</vt:lpstr>
      <vt:lpstr>Advocacy Priority</vt:lpstr>
      <vt:lpstr>Communication Challenges</vt:lpstr>
      <vt:lpstr>Slide 21</vt:lpstr>
      <vt:lpstr>New Communications Strategy Positioning the M&amp;R Initiative</vt:lpstr>
      <vt:lpstr>Aligning the Communications Strategy to Strategic Plan </vt:lpstr>
      <vt:lpstr>Aligning the comms strategy contd</vt:lpstr>
      <vt:lpstr>Aligning the comms strategy contd</vt:lpstr>
      <vt:lpstr>Aligning the comms strategy contd</vt:lpstr>
      <vt:lpstr>Opportunities and Key Dates  </vt:lpstr>
      <vt:lpstr>Summary:  </vt:lpstr>
      <vt:lpstr>Thank you. </vt:lpstr>
      <vt:lpstr>Slide 30</vt:lpstr>
    </vt:vector>
  </TitlesOfParts>
  <Manager/>
  <Company/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Measle Initiative PPT Master</dc:title>
  <dc:subject/>
  <dc:creator>Mike Harrison</dc:creator>
  <cp:keywords/>
  <dc:description/>
  <cp:lastModifiedBy>AlldayM</cp:lastModifiedBy>
  <cp:revision>267</cp:revision>
  <dcterms:created xsi:type="dcterms:W3CDTF">2012-03-16T08:57:23Z</dcterms:created>
  <dcterms:modified xsi:type="dcterms:W3CDTF">2012-09-19T16:55:31Z</dcterms:modified>
  <cp:category/>
</cp:coreProperties>
</file>