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69" r:id="rId3"/>
    <p:sldId id="270" r:id="rId4"/>
    <p:sldId id="274" r:id="rId5"/>
    <p:sldId id="266" r:id="rId6"/>
    <p:sldId id="271" r:id="rId7"/>
    <p:sldId id="272" r:id="rId8"/>
    <p:sldId id="268" r:id="rId9"/>
    <p:sldId id="259" r:id="rId10"/>
    <p:sldId id="275" r:id="rId11"/>
    <p:sldId id="256" r:id="rId12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HO\Immunization%20data\Colin%20A%20MCV1%20and%20MC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HO\Immunization%20data\Colin%20A%20MCV1%20and%20MC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Colombia (MCV1 at 12m)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297035451213765"/>
          <c:y val="0.12137456217102964"/>
          <c:w val="0.72114082513879318"/>
          <c:h val="0.69642315593117532"/>
        </c:manualLayout>
      </c:layout>
      <c:scatterChart>
        <c:scatterStyle val="lineMarker"/>
        <c:varyColors val="0"/>
        <c:ser>
          <c:idx val="0"/>
          <c:order val="0"/>
          <c:tx>
            <c:v>BCG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5"/>
              <c:pt idx="0">
                <c:v>1</c:v>
              </c:pt>
              <c:pt idx="1">
                <c:v>4</c:v>
              </c:pt>
              <c:pt idx="2">
                <c:v>8</c:v>
              </c:pt>
              <c:pt idx="3">
                <c:v>13</c:v>
              </c:pt>
              <c:pt idx="4">
                <c:v>16</c:v>
              </c:pt>
              <c:pt idx="5">
                <c:v>20</c:v>
              </c:pt>
              <c:pt idx="6">
                <c:v>26</c:v>
              </c:pt>
              <c:pt idx="7">
                <c:v>30</c:v>
              </c:pt>
              <c:pt idx="8">
                <c:v>34</c:v>
              </c:pt>
              <c:pt idx="9">
                <c:v>39</c:v>
              </c:pt>
              <c:pt idx="10">
                <c:v>43</c:v>
              </c:pt>
              <c:pt idx="11">
                <c:v>47</c:v>
              </c:pt>
              <c:pt idx="12">
                <c:v>52</c:v>
              </c:pt>
              <c:pt idx="13">
                <c:v>56</c:v>
              </c:pt>
              <c:pt idx="14">
                <c:v>60</c:v>
              </c:pt>
              <c:pt idx="15">
                <c:v>65</c:v>
              </c:pt>
              <c:pt idx="16">
                <c:v>69</c:v>
              </c:pt>
              <c:pt idx="17">
                <c:v>73</c:v>
              </c:pt>
              <c:pt idx="18">
                <c:v>78</c:v>
              </c:pt>
              <c:pt idx="19">
                <c:v>82</c:v>
              </c:pt>
              <c:pt idx="20">
                <c:v>86</c:v>
              </c:pt>
              <c:pt idx="21">
                <c:v>91</c:v>
              </c:pt>
              <c:pt idx="22">
                <c:v>95</c:v>
              </c:pt>
              <c:pt idx="23">
                <c:v>100</c:v>
              </c:pt>
              <c:pt idx="24">
                <c:v>104</c:v>
              </c:pt>
              <c:pt idx="25">
                <c:v>108</c:v>
              </c:pt>
              <c:pt idx="26">
                <c:v>113</c:v>
              </c:pt>
              <c:pt idx="27">
                <c:v>117</c:v>
              </c:pt>
              <c:pt idx="28">
                <c:v>121</c:v>
              </c:pt>
              <c:pt idx="29">
                <c:v>126</c:v>
              </c:pt>
              <c:pt idx="30">
                <c:v>130</c:v>
              </c:pt>
              <c:pt idx="31">
                <c:v>134</c:v>
              </c:pt>
              <c:pt idx="32">
                <c:v>139</c:v>
              </c:pt>
              <c:pt idx="33">
                <c:v>143</c:v>
              </c:pt>
              <c:pt idx="34">
                <c:v>147</c:v>
              </c:pt>
            </c:numLit>
          </c:xVal>
          <c:yVal>
            <c:numLit>
              <c:formatCode>0.0%</c:formatCode>
              <c:ptCount val="35"/>
              <c:pt idx="0">
                <c:v>0.78474339999999998</c:v>
              </c:pt>
              <c:pt idx="1">
                <c:v>0.88737239999999995</c:v>
              </c:pt>
              <c:pt idx="2">
                <c:v>0.92745979999999995</c:v>
              </c:pt>
              <c:pt idx="3">
                <c:v>0.95085419999999998</c:v>
              </c:pt>
              <c:pt idx="4">
                <c:v>0.95491760000000003</c:v>
              </c:pt>
              <c:pt idx="5">
                <c:v>0.96007589999999998</c:v>
              </c:pt>
              <c:pt idx="6">
                <c:v>0.96374629999999994</c:v>
              </c:pt>
              <c:pt idx="7">
                <c:v>0.96561209999999997</c:v>
              </c:pt>
              <c:pt idx="8">
                <c:v>0.96675120000000003</c:v>
              </c:pt>
              <c:pt idx="9">
                <c:v>0.96841690000000002</c:v>
              </c:pt>
              <c:pt idx="10">
                <c:v>0.96859879999999998</c:v>
              </c:pt>
              <c:pt idx="11">
                <c:v>0.96876600000000002</c:v>
              </c:pt>
              <c:pt idx="12">
                <c:v>0.96945289999999995</c:v>
              </c:pt>
              <c:pt idx="13">
                <c:v>0.97114679999999998</c:v>
              </c:pt>
              <c:pt idx="14">
                <c:v>0.97152780000000005</c:v>
              </c:pt>
              <c:pt idx="15">
                <c:v>0.97164850000000003</c:v>
              </c:pt>
              <c:pt idx="16">
                <c:v>0.97195880000000001</c:v>
              </c:pt>
              <c:pt idx="17">
                <c:v>0.97274819999999995</c:v>
              </c:pt>
              <c:pt idx="18">
                <c:v>0.97289170000000003</c:v>
              </c:pt>
              <c:pt idx="19">
                <c:v>0.97289170000000003</c:v>
              </c:pt>
              <c:pt idx="20">
                <c:v>0.97347589999999995</c:v>
              </c:pt>
              <c:pt idx="21">
                <c:v>0.97355349999999996</c:v>
              </c:pt>
              <c:pt idx="22">
                <c:v>0.97356339999999997</c:v>
              </c:pt>
              <c:pt idx="23">
                <c:v>0.97395290000000001</c:v>
              </c:pt>
              <c:pt idx="24">
                <c:v>0.97404020000000002</c:v>
              </c:pt>
              <c:pt idx="25">
                <c:v>0.97428510000000002</c:v>
              </c:pt>
              <c:pt idx="26">
                <c:v>0.97454859999999999</c:v>
              </c:pt>
              <c:pt idx="27">
                <c:v>0.97454859999999999</c:v>
              </c:pt>
              <c:pt idx="28">
                <c:v>0.97492270000000003</c:v>
              </c:pt>
              <c:pt idx="29">
                <c:v>0.97492270000000003</c:v>
              </c:pt>
              <c:pt idx="30">
                <c:v>0.97492270000000003</c:v>
              </c:pt>
              <c:pt idx="31">
                <c:v>0.97492270000000003</c:v>
              </c:pt>
              <c:pt idx="32">
                <c:v>0.97492270000000003</c:v>
              </c:pt>
              <c:pt idx="33">
                <c:v>0.97492270000000003</c:v>
              </c:pt>
              <c:pt idx="34">
                <c:v>0.97492270000000003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30-4AE8-B513-91FFA16B2692}"/>
            </c:ext>
          </c:extLst>
        </c:ser>
        <c:ser>
          <c:idx val="1"/>
          <c:order val="1"/>
          <c:tx>
            <c:v>DTP1</c:v>
          </c:tx>
          <c:spPr>
            <a:ln w="19050" cap="rnd">
              <a:solidFill>
                <a:schemeClr val="tx1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5"/>
              <c:pt idx="0">
                <c:v>1</c:v>
              </c:pt>
              <c:pt idx="1">
                <c:v>4</c:v>
              </c:pt>
              <c:pt idx="2">
                <c:v>8</c:v>
              </c:pt>
              <c:pt idx="3">
                <c:v>13</c:v>
              </c:pt>
              <c:pt idx="4">
                <c:v>16</c:v>
              </c:pt>
              <c:pt idx="5">
                <c:v>20</c:v>
              </c:pt>
              <c:pt idx="6">
                <c:v>26</c:v>
              </c:pt>
              <c:pt idx="7">
                <c:v>30</c:v>
              </c:pt>
              <c:pt idx="8">
                <c:v>34</c:v>
              </c:pt>
              <c:pt idx="9">
                <c:v>39</c:v>
              </c:pt>
              <c:pt idx="10">
                <c:v>43</c:v>
              </c:pt>
              <c:pt idx="11">
                <c:v>47</c:v>
              </c:pt>
              <c:pt idx="12">
                <c:v>52</c:v>
              </c:pt>
              <c:pt idx="13">
                <c:v>56</c:v>
              </c:pt>
              <c:pt idx="14">
                <c:v>60</c:v>
              </c:pt>
              <c:pt idx="15">
                <c:v>65</c:v>
              </c:pt>
              <c:pt idx="16">
                <c:v>69</c:v>
              </c:pt>
              <c:pt idx="17">
                <c:v>73</c:v>
              </c:pt>
              <c:pt idx="18">
                <c:v>78</c:v>
              </c:pt>
              <c:pt idx="19">
                <c:v>82</c:v>
              </c:pt>
              <c:pt idx="20">
                <c:v>86</c:v>
              </c:pt>
              <c:pt idx="21">
                <c:v>91</c:v>
              </c:pt>
              <c:pt idx="22">
                <c:v>95</c:v>
              </c:pt>
              <c:pt idx="23">
                <c:v>100</c:v>
              </c:pt>
              <c:pt idx="24">
                <c:v>104</c:v>
              </c:pt>
              <c:pt idx="25">
                <c:v>108</c:v>
              </c:pt>
              <c:pt idx="26">
                <c:v>113</c:v>
              </c:pt>
              <c:pt idx="27">
                <c:v>117</c:v>
              </c:pt>
              <c:pt idx="28">
                <c:v>121</c:v>
              </c:pt>
              <c:pt idx="29">
                <c:v>126</c:v>
              </c:pt>
              <c:pt idx="30">
                <c:v>130</c:v>
              </c:pt>
              <c:pt idx="31">
                <c:v>134</c:v>
              </c:pt>
              <c:pt idx="32">
                <c:v>139</c:v>
              </c:pt>
              <c:pt idx="33">
                <c:v>143</c:v>
              </c:pt>
              <c:pt idx="34">
                <c:v>147</c:v>
              </c:pt>
            </c:numLit>
          </c:xVal>
          <c:yVal>
            <c:numLit>
              <c:formatCode>0.0%</c:formatCode>
              <c:ptCount val="35"/>
              <c:pt idx="0">
                <c:v>1.8785199999999998E-2</c:v>
              </c:pt>
              <c:pt idx="1">
                <c:v>2.0725500000000001E-2</c:v>
              </c:pt>
              <c:pt idx="2">
                <c:v>3.848E-2</c:v>
              </c:pt>
              <c:pt idx="3">
                <c:v>0.82974119999999996</c:v>
              </c:pt>
              <c:pt idx="4">
                <c:v>0.87968639999999998</c:v>
              </c:pt>
              <c:pt idx="5">
                <c:v>0.91336720000000005</c:v>
              </c:pt>
              <c:pt idx="6">
                <c:v>0.93816549999999999</c:v>
              </c:pt>
              <c:pt idx="7">
                <c:v>0.9448261</c:v>
              </c:pt>
              <c:pt idx="8">
                <c:v>0.94962709999999995</c:v>
              </c:pt>
              <c:pt idx="9">
                <c:v>0.95401420000000003</c:v>
              </c:pt>
              <c:pt idx="10">
                <c:v>0.95585690000000001</c:v>
              </c:pt>
              <c:pt idx="11">
                <c:v>0.95798530000000004</c:v>
              </c:pt>
              <c:pt idx="12">
                <c:v>0.95904109999999998</c:v>
              </c:pt>
              <c:pt idx="13">
                <c:v>0.96017819999999998</c:v>
              </c:pt>
              <c:pt idx="14">
                <c:v>0.96053049999999995</c:v>
              </c:pt>
              <c:pt idx="15">
                <c:v>0.96259629999999996</c:v>
              </c:pt>
              <c:pt idx="16">
                <c:v>0.96301559999999997</c:v>
              </c:pt>
              <c:pt idx="17">
                <c:v>0.9643948</c:v>
              </c:pt>
              <c:pt idx="18">
                <c:v>0.96553920000000004</c:v>
              </c:pt>
              <c:pt idx="19">
                <c:v>0.96669519999999998</c:v>
              </c:pt>
              <c:pt idx="20">
                <c:v>0.96717900000000001</c:v>
              </c:pt>
              <c:pt idx="21">
                <c:v>0.96717900000000001</c:v>
              </c:pt>
              <c:pt idx="22">
                <c:v>0.96777729999999995</c:v>
              </c:pt>
              <c:pt idx="23">
                <c:v>0.96812419999999999</c:v>
              </c:pt>
              <c:pt idx="24">
                <c:v>0.96857919999999997</c:v>
              </c:pt>
              <c:pt idx="25">
                <c:v>0.96909829999999997</c:v>
              </c:pt>
              <c:pt idx="26">
                <c:v>0.96917240000000004</c:v>
              </c:pt>
              <c:pt idx="27">
                <c:v>0.96917240000000004</c:v>
              </c:pt>
              <c:pt idx="28">
                <c:v>0.96917240000000004</c:v>
              </c:pt>
              <c:pt idx="29">
                <c:v>0.96988629999999998</c:v>
              </c:pt>
              <c:pt idx="30">
                <c:v>0.96988629999999998</c:v>
              </c:pt>
              <c:pt idx="31">
                <c:v>0.96988629999999998</c:v>
              </c:pt>
              <c:pt idx="32">
                <c:v>0.97063480000000002</c:v>
              </c:pt>
              <c:pt idx="33">
                <c:v>0.97063480000000002</c:v>
              </c:pt>
              <c:pt idx="34">
                <c:v>0.97063480000000002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730-4AE8-B513-91FFA16B2692}"/>
            </c:ext>
          </c:extLst>
        </c:ser>
        <c:ser>
          <c:idx val="3"/>
          <c:order val="2"/>
          <c:tx>
            <c:v>DTP3</c:v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5"/>
              <c:pt idx="0">
                <c:v>1</c:v>
              </c:pt>
              <c:pt idx="1">
                <c:v>4</c:v>
              </c:pt>
              <c:pt idx="2">
                <c:v>8</c:v>
              </c:pt>
              <c:pt idx="3">
                <c:v>13</c:v>
              </c:pt>
              <c:pt idx="4">
                <c:v>16</c:v>
              </c:pt>
              <c:pt idx="5">
                <c:v>20</c:v>
              </c:pt>
              <c:pt idx="6">
                <c:v>26</c:v>
              </c:pt>
              <c:pt idx="7">
                <c:v>30</c:v>
              </c:pt>
              <c:pt idx="8">
                <c:v>34</c:v>
              </c:pt>
              <c:pt idx="9">
                <c:v>39</c:v>
              </c:pt>
              <c:pt idx="10">
                <c:v>43</c:v>
              </c:pt>
              <c:pt idx="11">
                <c:v>47</c:v>
              </c:pt>
              <c:pt idx="12">
                <c:v>52</c:v>
              </c:pt>
              <c:pt idx="13">
                <c:v>56</c:v>
              </c:pt>
              <c:pt idx="14">
                <c:v>60</c:v>
              </c:pt>
              <c:pt idx="15">
                <c:v>65</c:v>
              </c:pt>
              <c:pt idx="16">
                <c:v>69</c:v>
              </c:pt>
              <c:pt idx="17">
                <c:v>73</c:v>
              </c:pt>
              <c:pt idx="18">
                <c:v>78</c:v>
              </c:pt>
              <c:pt idx="19">
                <c:v>82</c:v>
              </c:pt>
              <c:pt idx="20">
                <c:v>86</c:v>
              </c:pt>
              <c:pt idx="21">
                <c:v>91</c:v>
              </c:pt>
              <c:pt idx="22">
                <c:v>95</c:v>
              </c:pt>
              <c:pt idx="23">
                <c:v>100</c:v>
              </c:pt>
              <c:pt idx="24">
                <c:v>104</c:v>
              </c:pt>
              <c:pt idx="25">
                <c:v>108</c:v>
              </c:pt>
              <c:pt idx="26">
                <c:v>113</c:v>
              </c:pt>
              <c:pt idx="27">
                <c:v>117</c:v>
              </c:pt>
              <c:pt idx="28">
                <c:v>121</c:v>
              </c:pt>
              <c:pt idx="29">
                <c:v>126</c:v>
              </c:pt>
              <c:pt idx="30">
                <c:v>130</c:v>
              </c:pt>
              <c:pt idx="31">
                <c:v>134</c:v>
              </c:pt>
              <c:pt idx="32">
                <c:v>139</c:v>
              </c:pt>
              <c:pt idx="33">
                <c:v>143</c:v>
              </c:pt>
              <c:pt idx="34">
                <c:v>147</c:v>
              </c:pt>
            </c:numLit>
          </c:xVal>
          <c:yVal>
            <c:numLit>
              <c:formatCode>0.0%</c:formatCode>
              <c:ptCount val="35"/>
              <c:pt idx="0">
                <c:v>1.132E-4</c:v>
              </c:pt>
              <c:pt idx="1">
                <c:v>1.132E-4</c:v>
              </c:pt>
              <c:pt idx="2">
                <c:v>1.132E-4</c:v>
              </c:pt>
              <c:pt idx="3">
                <c:v>1.139E-4</c:v>
              </c:pt>
              <c:pt idx="4">
                <c:v>1.6486999999999999E-3</c:v>
              </c:pt>
              <c:pt idx="5">
                <c:v>2.9160100000000001E-2</c:v>
              </c:pt>
              <c:pt idx="6">
                <c:v>0.11573020000000001</c:v>
              </c:pt>
              <c:pt idx="7">
                <c:v>0.64151420000000003</c:v>
              </c:pt>
              <c:pt idx="8">
                <c:v>0.74399470000000001</c:v>
              </c:pt>
              <c:pt idx="9">
                <c:v>0.81324920000000001</c:v>
              </c:pt>
              <c:pt idx="10">
                <c:v>0.84222569999999997</c:v>
              </c:pt>
              <c:pt idx="11">
                <c:v>0.8604368</c:v>
              </c:pt>
              <c:pt idx="12">
                <c:v>0.87643530000000003</c:v>
              </c:pt>
              <c:pt idx="13">
                <c:v>0.88819130000000002</c:v>
              </c:pt>
              <c:pt idx="14">
                <c:v>0.89277859999999998</c:v>
              </c:pt>
              <c:pt idx="15">
                <c:v>0.90265280000000003</c:v>
              </c:pt>
              <c:pt idx="16">
                <c:v>0.90699099999999999</c:v>
              </c:pt>
              <c:pt idx="17">
                <c:v>0.91029590000000005</c:v>
              </c:pt>
              <c:pt idx="18">
                <c:v>0.91422829999999999</c:v>
              </c:pt>
              <c:pt idx="19">
                <c:v>0.92033109999999996</c:v>
              </c:pt>
              <c:pt idx="20">
                <c:v>0.92343620000000004</c:v>
              </c:pt>
              <c:pt idx="21">
                <c:v>0.92535290000000003</c:v>
              </c:pt>
              <c:pt idx="22">
                <c:v>0.9271315</c:v>
              </c:pt>
              <c:pt idx="23">
                <c:v>0.92955690000000002</c:v>
              </c:pt>
              <c:pt idx="24">
                <c:v>0.93080479999999999</c:v>
              </c:pt>
              <c:pt idx="25">
                <c:v>0.93253450000000004</c:v>
              </c:pt>
              <c:pt idx="26">
                <c:v>0.93301299999999998</c:v>
              </c:pt>
              <c:pt idx="27">
                <c:v>0.93404399999999999</c:v>
              </c:pt>
              <c:pt idx="28">
                <c:v>0.93441430000000003</c:v>
              </c:pt>
              <c:pt idx="29">
                <c:v>0.93509980000000004</c:v>
              </c:pt>
              <c:pt idx="30">
                <c:v>0.93512799999999996</c:v>
              </c:pt>
              <c:pt idx="31">
                <c:v>0.93615409999999999</c:v>
              </c:pt>
              <c:pt idx="32">
                <c:v>0.9379942</c:v>
              </c:pt>
              <c:pt idx="33">
                <c:v>0.9379942</c:v>
              </c:pt>
              <c:pt idx="34">
                <c:v>0.94048569999999998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730-4AE8-B513-91FFA16B2692}"/>
            </c:ext>
          </c:extLst>
        </c:ser>
        <c:ser>
          <c:idx val="4"/>
          <c:order val="3"/>
          <c:tx>
            <c:v>MCV1</c:v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5"/>
              <c:pt idx="0">
                <c:v>1</c:v>
              </c:pt>
              <c:pt idx="1">
                <c:v>4</c:v>
              </c:pt>
              <c:pt idx="2">
                <c:v>8</c:v>
              </c:pt>
              <c:pt idx="3">
                <c:v>13</c:v>
              </c:pt>
              <c:pt idx="4">
                <c:v>16</c:v>
              </c:pt>
              <c:pt idx="5">
                <c:v>20</c:v>
              </c:pt>
              <c:pt idx="6">
                <c:v>26</c:v>
              </c:pt>
              <c:pt idx="7">
                <c:v>30</c:v>
              </c:pt>
              <c:pt idx="8">
                <c:v>34</c:v>
              </c:pt>
              <c:pt idx="9">
                <c:v>39</c:v>
              </c:pt>
              <c:pt idx="10">
                <c:v>43</c:v>
              </c:pt>
              <c:pt idx="11">
                <c:v>47</c:v>
              </c:pt>
              <c:pt idx="12">
                <c:v>52</c:v>
              </c:pt>
              <c:pt idx="13">
                <c:v>56</c:v>
              </c:pt>
              <c:pt idx="14">
                <c:v>60</c:v>
              </c:pt>
              <c:pt idx="15">
                <c:v>65</c:v>
              </c:pt>
              <c:pt idx="16">
                <c:v>69</c:v>
              </c:pt>
              <c:pt idx="17">
                <c:v>73</c:v>
              </c:pt>
              <c:pt idx="18">
                <c:v>78</c:v>
              </c:pt>
              <c:pt idx="19">
                <c:v>82</c:v>
              </c:pt>
              <c:pt idx="20">
                <c:v>86</c:v>
              </c:pt>
              <c:pt idx="21">
                <c:v>91</c:v>
              </c:pt>
              <c:pt idx="22">
                <c:v>95</c:v>
              </c:pt>
              <c:pt idx="23">
                <c:v>100</c:v>
              </c:pt>
              <c:pt idx="24">
                <c:v>104</c:v>
              </c:pt>
              <c:pt idx="25">
                <c:v>108</c:v>
              </c:pt>
              <c:pt idx="26">
                <c:v>113</c:v>
              </c:pt>
              <c:pt idx="27">
                <c:v>117</c:v>
              </c:pt>
              <c:pt idx="28">
                <c:v>121</c:v>
              </c:pt>
              <c:pt idx="29">
                <c:v>126</c:v>
              </c:pt>
              <c:pt idx="30">
                <c:v>130</c:v>
              </c:pt>
              <c:pt idx="31">
                <c:v>134</c:v>
              </c:pt>
              <c:pt idx="32">
                <c:v>139</c:v>
              </c:pt>
              <c:pt idx="33">
                <c:v>143</c:v>
              </c:pt>
              <c:pt idx="34">
                <c:v>147</c:v>
              </c:pt>
            </c:numLit>
          </c:xVal>
          <c:yVal>
            <c:numLit>
              <c:formatCode>0.0%</c:formatCode>
              <c:ptCount val="35"/>
              <c:pt idx="0">
                <c:v>3.0785000000000001E-3</c:v>
              </c:pt>
              <c:pt idx="1">
                <c:v>3.7959999999999999E-3</c:v>
              </c:pt>
              <c:pt idx="2">
                <c:v>5.7495000000000003E-3</c:v>
              </c:pt>
              <c:pt idx="3">
                <c:v>9.1438999999999999E-3</c:v>
              </c:pt>
              <c:pt idx="4">
                <c:v>9.8084999999999995E-3</c:v>
              </c:pt>
              <c:pt idx="5">
                <c:v>1.02919E-2</c:v>
              </c:pt>
              <c:pt idx="6">
                <c:v>1.2094199999999999E-2</c:v>
              </c:pt>
              <c:pt idx="7">
                <c:v>1.51214E-2</c:v>
              </c:pt>
              <c:pt idx="8">
                <c:v>1.84158E-2</c:v>
              </c:pt>
              <c:pt idx="9">
                <c:v>1.9949399999999999E-2</c:v>
              </c:pt>
              <c:pt idx="10">
                <c:v>2.1984900000000002E-2</c:v>
              </c:pt>
              <c:pt idx="11">
                <c:v>2.4630599999999999E-2</c:v>
              </c:pt>
              <c:pt idx="12">
                <c:v>8.9473200000000003E-2</c:v>
              </c:pt>
              <c:pt idx="13">
                <c:v>0.61109849999999999</c:v>
              </c:pt>
              <c:pt idx="14">
                <c:v>0.74125050000000003</c:v>
              </c:pt>
              <c:pt idx="15">
                <c:v>0.7990756</c:v>
              </c:pt>
              <c:pt idx="16">
                <c:v>0.8267852</c:v>
              </c:pt>
              <c:pt idx="17">
                <c:v>0.84646869999999996</c:v>
              </c:pt>
              <c:pt idx="18">
                <c:v>0.86243840000000005</c:v>
              </c:pt>
              <c:pt idx="19">
                <c:v>0.88386200000000004</c:v>
              </c:pt>
              <c:pt idx="20">
                <c:v>0.89267350000000001</c:v>
              </c:pt>
              <c:pt idx="21">
                <c:v>0.90189220000000003</c:v>
              </c:pt>
              <c:pt idx="22">
                <c:v>0.90793279999999998</c:v>
              </c:pt>
              <c:pt idx="23">
                <c:v>0.91200490000000001</c:v>
              </c:pt>
              <c:pt idx="24">
                <c:v>0.91936079999999998</c:v>
              </c:pt>
              <c:pt idx="25">
                <c:v>0.92396149999999999</c:v>
              </c:pt>
              <c:pt idx="26">
                <c:v>0.92754539999999996</c:v>
              </c:pt>
              <c:pt idx="27">
                <c:v>0.93101599999999995</c:v>
              </c:pt>
              <c:pt idx="28">
                <c:v>0.93250809999999995</c:v>
              </c:pt>
              <c:pt idx="29">
                <c:v>0.94015420000000005</c:v>
              </c:pt>
              <c:pt idx="30">
                <c:v>0.9432876</c:v>
              </c:pt>
              <c:pt idx="31">
                <c:v>0.95085949999999997</c:v>
              </c:pt>
              <c:pt idx="32">
                <c:v>0.95449470000000003</c:v>
              </c:pt>
              <c:pt idx="33">
                <c:v>0.95502069999999994</c:v>
              </c:pt>
              <c:pt idx="34">
                <c:v>0.96029260000000005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730-4AE8-B513-91FFA16B2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834240"/>
        <c:axId val="67179648"/>
      </c:scatterChart>
      <c:valAx>
        <c:axId val="111834240"/>
        <c:scaling>
          <c:orientation val="minMax"/>
          <c:max val="15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Child's age in weeks</a:t>
                </a:r>
              </a:p>
              <a:p>
                <a:pPr algn="r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i="1" dirty="0"/>
                  <a:t>Source: analysis by Colin Sanderson on 2010 DHS</a:t>
                </a:r>
              </a:p>
            </c:rich>
          </c:tx>
          <c:layout>
            <c:manualLayout>
              <c:xMode val="edge"/>
              <c:yMode val="edge"/>
              <c:x val="0.64921303587051615"/>
              <c:y val="0.91325345206638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79648"/>
        <c:crosses val="autoZero"/>
        <c:crossBetween val="midCat"/>
        <c:majorUnit val="26"/>
      </c:valAx>
      <c:valAx>
        <c:axId val="67179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Coverage %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107800651267094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34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63358187870823"/>
          <c:y val="0.56264666262341467"/>
          <c:w val="0.30390217351863275"/>
          <c:h val="0.2504324604773240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Zimbabwe (MCV1 at 9m)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297035451213765"/>
          <c:y val="0.12137456217102964"/>
          <c:w val="0.72114082513879318"/>
          <c:h val="0.69642315593117532"/>
        </c:manualLayout>
      </c:layout>
      <c:scatterChart>
        <c:scatterStyle val="lineMarker"/>
        <c:varyColors val="0"/>
        <c:ser>
          <c:idx val="0"/>
          <c:order val="0"/>
          <c:tx>
            <c:v>BCG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5"/>
              <c:pt idx="0">
                <c:v>1</c:v>
              </c:pt>
              <c:pt idx="1">
                <c:v>4</c:v>
              </c:pt>
              <c:pt idx="2">
                <c:v>8</c:v>
              </c:pt>
              <c:pt idx="3">
                <c:v>13</c:v>
              </c:pt>
              <c:pt idx="4">
                <c:v>16</c:v>
              </c:pt>
              <c:pt idx="5">
                <c:v>20</c:v>
              </c:pt>
              <c:pt idx="6">
                <c:v>26</c:v>
              </c:pt>
              <c:pt idx="7">
                <c:v>30</c:v>
              </c:pt>
              <c:pt idx="8">
                <c:v>34</c:v>
              </c:pt>
              <c:pt idx="9">
                <c:v>39</c:v>
              </c:pt>
              <c:pt idx="10">
                <c:v>43</c:v>
              </c:pt>
              <c:pt idx="11">
                <c:v>47</c:v>
              </c:pt>
              <c:pt idx="12">
                <c:v>52</c:v>
              </c:pt>
              <c:pt idx="13">
                <c:v>56</c:v>
              </c:pt>
              <c:pt idx="14">
                <c:v>60</c:v>
              </c:pt>
              <c:pt idx="15">
                <c:v>65</c:v>
              </c:pt>
              <c:pt idx="16">
                <c:v>69</c:v>
              </c:pt>
              <c:pt idx="17">
                <c:v>73</c:v>
              </c:pt>
              <c:pt idx="18">
                <c:v>78</c:v>
              </c:pt>
              <c:pt idx="19">
                <c:v>82</c:v>
              </c:pt>
              <c:pt idx="20">
                <c:v>86</c:v>
              </c:pt>
              <c:pt idx="21">
                <c:v>91</c:v>
              </c:pt>
              <c:pt idx="22">
                <c:v>95</c:v>
              </c:pt>
              <c:pt idx="23">
                <c:v>100</c:v>
              </c:pt>
              <c:pt idx="24">
                <c:v>104</c:v>
              </c:pt>
              <c:pt idx="25">
                <c:v>108</c:v>
              </c:pt>
              <c:pt idx="26">
                <c:v>113</c:v>
              </c:pt>
              <c:pt idx="27">
                <c:v>117</c:v>
              </c:pt>
              <c:pt idx="28">
                <c:v>121</c:v>
              </c:pt>
              <c:pt idx="29">
                <c:v>126</c:v>
              </c:pt>
              <c:pt idx="30">
                <c:v>130</c:v>
              </c:pt>
              <c:pt idx="31">
                <c:v>134</c:v>
              </c:pt>
              <c:pt idx="32">
                <c:v>139</c:v>
              </c:pt>
              <c:pt idx="33">
                <c:v>143</c:v>
              </c:pt>
              <c:pt idx="34">
                <c:v>147</c:v>
              </c:pt>
            </c:numLit>
          </c:xVal>
          <c:yVal>
            <c:numLit>
              <c:formatCode>0.0%</c:formatCode>
              <c:ptCount val="35"/>
              <c:pt idx="0">
                <c:v>0.35574289999999997</c:v>
              </c:pt>
              <c:pt idx="1">
                <c:v>0.60709380000000002</c:v>
              </c:pt>
              <c:pt idx="2">
                <c:v>0.74217370000000005</c:v>
              </c:pt>
              <c:pt idx="3">
                <c:v>0.7989098</c:v>
              </c:pt>
              <c:pt idx="4">
                <c:v>0.82307260000000004</c:v>
              </c:pt>
              <c:pt idx="5">
                <c:v>0.83738990000000002</c:v>
              </c:pt>
              <c:pt idx="6">
                <c:v>0.85416599999999998</c:v>
              </c:pt>
              <c:pt idx="7">
                <c:v>0.85994420000000005</c:v>
              </c:pt>
              <c:pt idx="8">
                <c:v>0.86208269999999998</c:v>
              </c:pt>
              <c:pt idx="9">
                <c:v>0.86386249999999998</c:v>
              </c:pt>
              <c:pt idx="10">
                <c:v>0.86431880000000005</c:v>
              </c:pt>
              <c:pt idx="11">
                <c:v>0.86561189999999999</c:v>
              </c:pt>
              <c:pt idx="12">
                <c:v>0.8665138</c:v>
              </c:pt>
              <c:pt idx="13">
                <c:v>0.86911680000000002</c:v>
              </c:pt>
              <c:pt idx="14">
                <c:v>0.86952580000000002</c:v>
              </c:pt>
              <c:pt idx="15">
                <c:v>0.86982689999999996</c:v>
              </c:pt>
              <c:pt idx="16">
                <c:v>0.87026020000000004</c:v>
              </c:pt>
              <c:pt idx="17">
                <c:v>0.87026020000000004</c:v>
              </c:pt>
              <c:pt idx="18">
                <c:v>0.87026020000000004</c:v>
              </c:pt>
              <c:pt idx="19">
                <c:v>0.87026020000000004</c:v>
              </c:pt>
              <c:pt idx="20">
                <c:v>0.87026020000000004</c:v>
              </c:pt>
              <c:pt idx="21">
                <c:v>0.87026020000000004</c:v>
              </c:pt>
              <c:pt idx="22">
                <c:v>0.87026020000000004</c:v>
              </c:pt>
              <c:pt idx="23">
                <c:v>0.87026020000000004</c:v>
              </c:pt>
              <c:pt idx="24">
                <c:v>0.87026020000000004</c:v>
              </c:pt>
              <c:pt idx="25">
                <c:v>0.87026020000000004</c:v>
              </c:pt>
              <c:pt idx="26">
                <c:v>0.87026020000000004</c:v>
              </c:pt>
              <c:pt idx="27">
                <c:v>0.87026020000000004</c:v>
              </c:pt>
              <c:pt idx="28">
                <c:v>0.87026020000000004</c:v>
              </c:pt>
              <c:pt idx="29">
                <c:v>0.87026020000000004</c:v>
              </c:pt>
              <c:pt idx="30">
                <c:v>0.87026020000000004</c:v>
              </c:pt>
              <c:pt idx="31">
                <c:v>0.87026020000000004</c:v>
              </c:pt>
              <c:pt idx="32">
                <c:v>0.87026020000000004</c:v>
              </c:pt>
              <c:pt idx="33">
                <c:v>0.87026020000000004</c:v>
              </c:pt>
              <c:pt idx="34">
                <c:v>0.87026020000000004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30-4AE8-B513-91FFA16B2692}"/>
            </c:ext>
          </c:extLst>
        </c:ser>
        <c:ser>
          <c:idx val="1"/>
          <c:order val="1"/>
          <c:tx>
            <c:v>DTP1</c:v>
          </c:tx>
          <c:spPr>
            <a:ln w="19050" cap="rnd">
              <a:solidFill>
                <a:schemeClr val="tx1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5"/>
              <c:pt idx="0">
                <c:v>1</c:v>
              </c:pt>
              <c:pt idx="1">
                <c:v>4</c:v>
              </c:pt>
              <c:pt idx="2">
                <c:v>8</c:v>
              </c:pt>
              <c:pt idx="3">
                <c:v>13</c:v>
              </c:pt>
              <c:pt idx="4">
                <c:v>16</c:v>
              </c:pt>
              <c:pt idx="5">
                <c:v>20</c:v>
              </c:pt>
              <c:pt idx="6">
                <c:v>26</c:v>
              </c:pt>
              <c:pt idx="7">
                <c:v>30</c:v>
              </c:pt>
              <c:pt idx="8">
                <c:v>34</c:v>
              </c:pt>
              <c:pt idx="9">
                <c:v>39</c:v>
              </c:pt>
              <c:pt idx="10">
                <c:v>43</c:v>
              </c:pt>
              <c:pt idx="11">
                <c:v>47</c:v>
              </c:pt>
              <c:pt idx="12">
                <c:v>52</c:v>
              </c:pt>
              <c:pt idx="13">
                <c:v>56</c:v>
              </c:pt>
              <c:pt idx="14">
                <c:v>60</c:v>
              </c:pt>
              <c:pt idx="15">
                <c:v>65</c:v>
              </c:pt>
              <c:pt idx="16">
                <c:v>69</c:v>
              </c:pt>
              <c:pt idx="17">
                <c:v>73</c:v>
              </c:pt>
              <c:pt idx="18">
                <c:v>78</c:v>
              </c:pt>
              <c:pt idx="19">
                <c:v>82</c:v>
              </c:pt>
              <c:pt idx="20">
                <c:v>86</c:v>
              </c:pt>
              <c:pt idx="21">
                <c:v>91</c:v>
              </c:pt>
              <c:pt idx="22">
                <c:v>95</c:v>
              </c:pt>
              <c:pt idx="23">
                <c:v>100</c:v>
              </c:pt>
              <c:pt idx="24">
                <c:v>104</c:v>
              </c:pt>
              <c:pt idx="25">
                <c:v>108</c:v>
              </c:pt>
              <c:pt idx="26">
                <c:v>113</c:v>
              </c:pt>
              <c:pt idx="27">
                <c:v>117</c:v>
              </c:pt>
              <c:pt idx="28">
                <c:v>121</c:v>
              </c:pt>
              <c:pt idx="29">
                <c:v>126</c:v>
              </c:pt>
              <c:pt idx="30">
                <c:v>130</c:v>
              </c:pt>
              <c:pt idx="31">
                <c:v>134</c:v>
              </c:pt>
              <c:pt idx="32">
                <c:v>139</c:v>
              </c:pt>
              <c:pt idx="33">
                <c:v>143</c:v>
              </c:pt>
              <c:pt idx="34">
                <c:v>147</c:v>
              </c:pt>
            </c:numLit>
          </c:xVal>
          <c:yVal>
            <c:numLit>
              <c:formatCode>0.0%</c:formatCode>
              <c:ptCount val="35"/>
              <c:pt idx="0">
                <c:v>1.3955E-3</c:v>
              </c:pt>
              <c:pt idx="1">
                <c:v>2.5829999999999998E-3</c:v>
              </c:pt>
              <c:pt idx="2">
                <c:v>2.5641400000000002E-2</c:v>
              </c:pt>
              <c:pt idx="3">
                <c:v>0.10264860000000001</c:v>
              </c:pt>
              <c:pt idx="4">
                <c:v>0.54822559999999998</c:v>
              </c:pt>
              <c:pt idx="5">
                <c:v>0.70101619999999998</c:v>
              </c:pt>
              <c:pt idx="6">
                <c:v>0.77956040000000004</c:v>
              </c:pt>
              <c:pt idx="7">
                <c:v>0.81209779999999998</c:v>
              </c:pt>
              <c:pt idx="8">
                <c:v>0.82578459999999998</c:v>
              </c:pt>
              <c:pt idx="9">
                <c:v>0.83153549999999998</c:v>
              </c:pt>
              <c:pt idx="10">
                <c:v>0.83649980000000002</c:v>
              </c:pt>
              <c:pt idx="11">
                <c:v>0.83977380000000001</c:v>
              </c:pt>
              <c:pt idx="12">
                <c:v>0.84114800000000001</c:v>
              </c:pt>
              <c:pt idx="13">
                <c:v>0.84150550000000002</c:v>
              </c:pt>
              <c:pt idx="14">
                <c:v>0.84353789999999995</c:v>
              </c:pt>
              <c:pt idx="15">
                <c:v>0.84418870000000001</c:v>
              </c:pt>
              <c:pt idx="16">
                <c:v>0.8493617</c:v>
              </c:pt>
              <c:pt idx="17">
                <c:v>0.8493617</c:v>
              </c:pt>
              <c:pt idx="18">
                <c:v>0.85010220000000003</c:v>
              </c:pt>
              <c:pt idx="19">
                <c:v>0.85043780000000002</c:v>
              </c:pt>
              <c:pt idx="20">
                <c:v>0.85043780000000002</c:v>
              </c:pt>
              <c:pt idx="21">
                <c:v>0.85107339999999998</c:v>
              </c:pt>
              <c:pt idx="22">
                <c:v>0.85192069999999998</c:v>
              </c:pt>
              <c:pt idx="23">
                <c:v>0.85192069999999998</c:v>
              </c:pt>
              <c:pt idx="24">
                <c:v>0.85192069999999998</c:v>
              </c:pt>
              <c:pt idx="25">
                <c:v>0.85192069999999998</c:v>
              </c:pt>
              <c:pt idx="26">
                <c:v>0.85192069999999998</c:v>
              </c:pt>
              <c:pt idx="27">
                <c:v>0.85192069999999998</c:v>
              </c:pt>
              <c:pt idx="28">
                <c:v>0.85192069999999998</c:v>
              </c:pt>
              <c:pt idx="29">
                <c:v>0.85192069999999998</c:v>
              </c:pt>
              <c:pt idx="30">
                <c:v>0.85192069999999998</c:v>
              </c:pt>
              <c:pt idx="31">
                <c:v>0.85192069999999998</c:v>
              </c:pt>
              <c:pt idx="32">
                <c:v>0.85192069999999998</c:v>
              </c:pt>
              <c:pt idx="33">
                <c:v>0.85192069999999998</c:v>
              </c:pt>
              <c:pt idx="34">
                <c:v>0.85192069999999998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730-4AE8-B513-91FFA16B2692}"/>
            </c:ext>
          </c:extLst>
        </c:ser>
        <c:ser>
          <c:idx val="3"/>
          <c:order val="2"/>
          <c:tx>
            <c:v>DTP3</c:v>
          </c:tx>
          <c:spPr>
            <a:ln w="1270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5"/>
              <c:pt idx="0">
                <c:v>1</c:v>
              </c:pt>
              <c:pt idx="1">
                <c:v>4</c:v>
              </c:pt>
              <c:pt idx="2">
                <c:v>8</c:v>
              </c:pt>
              <c:pt idx="3">
                <c:v>13</c:v>
              </c:pt>
              <c:pt idx="4">
                <c:v>16</c:v>
              </c:pt>
              <c:pt idx="5">
                <c:v>20</c:v>
              </c:pt>
              <c:pt idx="6">
                <c:v>26</c:v>
              </c:pt>
              <c:pt idx="7">
                <c:v>30</c:v>
              </c:pt>
              <c:pt idx="8">
                <c:v>34</c:v>
              </c:pt>
              <c:pt idx="9">
                <c:v>39</c:v>
              </c:pt>
              <c:pt idx="10">
                <c:v>43</c:v>
              </c:pt>
              <c:pt idx="11">
                <c:v>47</c:v>
              </c:pt>
              <c:pt idx="12">
                <c:v>52</c:v>
              </c:pt>
              <c:pt idx="13">
                <c:v>56</c:v>
              </c:pt>
              <c:pt idx="14">
                <c:v>60</c:v>
              </c:pt>
              <c:pt idx="15">
                <c:v>65</c:v>
              </c:pt>
              <c:pt idx="16">
                <c:v>69</c:v>
              </c:pt>
              <c:pt idx="17">
                <c:v>73</c:v>
              </c:pt>
              <c:pt idx="18">
                <c:v>78</c:v>
              </c:pt>
              <c:pt idx="19">
                <c:v>82</c:v>
              </c:pt>
              <c:pt idx="20">
                <c:v>86</c:v>
              </c:pt>
              <c:pt idx="21">
                <c:v>91</c:v>
              </c:pt>
              <c:pt idx="22">
                <c:v>95</c:v>
              </c:pt>
              <c:pt idx="23">
                <c:v>100</c:v>
              </c:pt>
              <c:pt idx="24">
                <c:v>104</c:v>
              </c:pt>
              <c:pt idx="25">
                <c:v>108</c:v>
              </c:pt>
              <c:pt idx="26">
                <c:v>113</c:v>
              </c:pt>
              <c:pt idx="27">
                <c:v>117</c:v>
              </c:pt>
              <c:pt idx="28">
                <c:v>121</c:v>
              </c:pt>
              <c:pt idx="29">
                <c:v>126</c:v>
              </c:pt>
              <c:pt idx="30">
                <c:v>130</c:v>
              </c:pt>
              <c:pt idx="31">
                <c:v>134</c:v>
              </c:pt>
              <c:pt idx="32">
                <c:v>139</c:v>
              </c:pt>
              <c:pt idx="33">
                <c:v>143</c:v>
              </c:pt>
              <c:pt idx="34">
                <c:v>147</c:v>
              </c:pt>
            </c:numLit>
          </c:xVal>
          <c:yVal>
            <c:numLit>
              <c:formatCode>0.0%</c:formatCode>
              <c:ptCount val="35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1.3782E-3</c:v>
              </c:pt>
              <c:pt idx="4">
                <c:v>5.5938999999999997E-3</c:v>
              </c:pt>
              <c:pt idx="5">
                <c:v>1.69354E-2</c:v>
              </c:pt>
              <c:pt idx="6">
                <c:v>0.33898329999999999</c:v>
              </c:pt>
              <c:pt idx="7">
                <c:v>0.46580149999999998</c:v>
              </c:pt>
              <c:pt idx="8">
                <c:v>0.54628589999999999</c:v>
              </c:pt>
              <c:pt idx="9">
                <c:v>0.61021210000000004</c:v>
              </c:pt>
              <c:pt idx="10">
                <c:v>0.64878639999999999</c:v>
              </c:pt>
              <c:pt idx="11">
                <c:v>0.6677805</c:v>
              </c:pt>
              <c:pt idx="12">
                <c:v>0.6881602</c:v>
              </c:pt>
              <c:pt idx="13">
                <c:v>0.70423590000000003</c:v>
              </c:pt>
              <c:pt idx="14">
                <c:v>0.71596820000000005</c:v>
              </c:pt>
              <c:pt idx="15">
                <c:v>0.72028760000000003</c:v>
              </c:pt>
              <c:pt idx="16">
                <c:v>0.725746</c:v>
              </c:pt>
              <c:pt idx="17">
                <c:v>0.72921550000000002</c:v>
              </c:pt>
              <c:pt idx="18">
                <c:v>0.73487709999999995</c:v>
              </c:pt>
              <c:pt idx="19">
                <c:v>0.74069980000000002</c:v>
              </c:pt>
              <c:pt idx="20">
                <c:v>0.74695929999999999</c:v>
              </c:pt>
              <c:pt idx="21">
                <c:v>0.74835700000000005</c:v>
              </c:pt>
              <c:pt idx="22">
                <c:v>0.75075749999999997</c:v>
              </c:pt>
              <c:pt idx="23">
                <c:v>0.7565113</c:v>
              </c:pt>
              <c:pt idx="24">
                <c:v>0.7565113</c:v>
              </c:pt>
              <c:pt idx="25">
                <c:v>0.75817909999999999</c:v>
              </c:pt>
              <c:pt idx="26">
                <c:v>0.75817909999999999</c:v>
              </c:pt>
              <c:pt idx="27">
                <c:v>0.75919179999999997</c:v>
              </c:pt>
              <c:pt idx="28">
                <c:v>0.75919179999999997</c:v>
              </c:pt>
              <c:pt idx="29">
                <c:v>0.75919179999999997</c:v>
              </c:pt>
              <c:pt idx="30">
                <c:v>0.75919179999999997</c:v>
              </c:pt>
              <c:pt idx="31">
                <c:v>0.75919179999999997</c:v>
              </c:pt>
              <c:pt idx="32">
                <c:v>0.75919179999999997</c:v>
              </c:pt>
              <c:pt idx="33">
                <c:v>0.75919179999999997</c:v>
              </c:pt>
              <c:pt idx="34">
                <c:v>0.75919179999999997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730-4AE8-B513-91FFA16B2692}"/>
            </c:ext>
          </c:extLst>
        </c:ser>
        <c:ser>
          <c:idx val="4"/>
          <c:order val="3"/>
          <c:tx>
            <c:v>MCV1</c:v>
          </c:tx>
          <c:spPr>
            <a:ln w="254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5"/>
              <c:pt idx="0">
                <c:v>1</c:v>
              </c:pt>
              <c:pt idx="1">
                <c:v>4</c:v>
              </c:pt>
              <c:pt idx="2">
                <c:v>8</c:v>
              </c:pt>
              <c:pt idx="3">
                <c:v>13</c:v>
              </c:pt>
              <c:pt idx="4">
                <c:v>16</c:v>
              </c:pt>
              <c:pt idx="5">
                <c:v>20</c:v>
              </c:pt>
              <c:pt idx="6">
                <c:v>26</c:v>
              </c:pt>
              <c:pt idx="7">
                <c:v>30</c:v>
              </c:pt>
              <c:pt idx="8">
                <c:v>34</c:v>
              </c:pt>
              <c:pt idx="9">
                <c:v>39</c:v>
              </c:pt>
              <c:pt idx="10">
                <c:v>43</c:v>
              </c:pt>
              <c:pt idx="11">
                <c:v>47</c:v>
              </c:pt>
              <c:pt idx="12">
                <c:v>52</c:v>
              </c:pt>
              <c:pt idx="13">
                <c:v>56</c:v>
              </c:pt>
              <c:pt idx="14">
                <c:v>60</c:v>
              </c:pt>
              <c:pt idx="15">
                <c:v>65</c:v>
              </c:pt>
              <c:pt idx="16">
                <c:v>69</c:v>
              </c:pt>
              <c:pt idx="17">
                <c:v>73</c:v>
              </c:pt>
              <c:pt idx="18">
                <c:v>78</c:v>
              </c:pt>
              <c:pt idx="19">
                <c:v>82</c:v>
              </c:pt>
              <c:pt idx="20">
                <c:v>86</c:v>
              </c:pt>
              <c:pt idx="21">
                <c:v>91</c:v>
              </c:pt>
              <c:pt idx="22">
                <c:v>95</c:v>
              </c:pt>
              <c:pt idx="23">
                <c:v>100</c:v>
              </c:pt>
              <c:pt idx="24">
                <c:v>104</c:v>
              </c:pt>
              <c:pt idx="25">
                <c:v>108</c:v>
              </c:pt>
              <c:pt idx="26">
                <c:v>113</c:v>
              </c:pt>
              <c:pt idx="27">
                <c:v>117</c:v>
              </c:pt>
              <c:pt idx="28">
                <c:v>121</c:v>
              </c:pt>
              <c:pt idx="29">
                <c:v>126</c:v>
              </c:pt>
              <c:pt idx="30">
                <c:v>130</c:v>
              </c:pt>
              <c:pt idx="31">
                <c:v>134</c:v>
              </c:pt>
              <c:pt idx="32">
                <c:v>139</c:v>
              </c:pt>
              <c:pt idx="33">
                <c:v>143</c:v>
              </c:pt>
              <c:pt idx="34">
                <c:v>147</c:v>
              </c:pt>
            </c:numLit>
          </c:xVal>
          <c:yVal>
            <c:numLit>
              <c:formatCode>0.0%</c:formatCode>
              <c:ptCount val="35"/>
              <c:pt idx="0">
                <c:v>3.59E-4</c:v>
              </c:pt>
              <c:pt idx="1">
                <c:v>2.7450999999999999E-3</c:v>
              </c:pt>
              <c:pt idx="2">
                <c:v>3.1456000000000001E-3</c:v>
              </c:pt>
              <c:pt idx="3">
                <c:v>4.4812000000000003E-3</c:v>
              </c:pt>
              <c:pt idx="4">
                <c:v>5.2655000000000002E-3</c:v>
              </c:pt>
              <c:pt idx="5">
                <c:v>5.9960999999999999E-3</c:v>
              </c:pt>
              <c:pt idx="6">
                <c:v>1.0740599999999999E-2</c:v>
              </c:pt>
              <c:pt idx="7">
                <c:v>1.9547100000000001E-2</c:v>
              </c:pt>
              <c:pt idx="8">
                <c:v>2.9485600000000001E-2</c:v>
              </c:pt>
              <c:pt idx="9">
                <c:v>8.8479600000000005E-2</c:v>
              </c:pt>
              <c:pt idx="10">
                <c:v>0.45567069999999998</c:v>
              </c:pt>
              <c:pt idx="11">
                <c:v>0.59172530000000001</c:v>
              </c:pt>
              <c:pt idx="12">
                <c:v>0.66546550000000004</c:v>
              </c:pt>
              <c:pt idx="13">
                <c:v>0.69887500000000002</c:v>
              </c:pt>
              <c:pt idx="14">
                <c:v>0.72915350000000001</c:v>
              </c:pt>
              <c:pt idx="15">
                <c:v>0.74647920000000001</c:v>
              </c:pt>
              <c:pt idx="16">
                <c:v>0.75331060000000005</c:v>
              </c:pt>
              <c:pt idx="17">
                <c:v>0.76234820000000003</c:v>
              </c:pt>
              <c:pt idx="18">
                <c:v>0.77390530000000002</c:v>
              </c:pt>
              <c:pt idx="19">
                <c:v>0.77948949999999995</c:v>
              </c:pt>
              <c:pt idx="20">
                <c:v>0.78546400000000005</c:v>
              </c:pt>
              <c:pt idx="21">
                <c:v>0.7930971</c:v>
              </c:pt>
              <c:pt idx="22">
                <c:v>0.80832820000000005</c:v>
              </c:pt>
              <c:pt idx="23">
                <c:v>0.81450239999999996</c:v>
              </c:pt>
              <c:pt idx="24">
                <c:v>0.81998709999999997</c:v>
              </c:pt>
              <c:pt idx="25">
                <c:v>0.82385379999999997</c:v>
              </c:pt>
              <c:pt idx="26">
                <c:v>0.82704940000000005</c:v>
              </c:pt>
              <c:pt idx="27">
                <c:v>0.83033630000000003</c:v>
              </c:pt>
              <c:pt idx="28">
                <c:v>0.8327968</c:v>
              </c:pt>
              <c:pt idx="29">
                <c:v>0.8327968</c:v>
              </c:pt>
              <c:pt idx="30">
                <c:v>0.8327968</c:v>
              </c:pt>
              <c:pt idx="31">
                <c:v>0.8327968</c:v>
              </c:pt>
              <c:pt idx="32">
                <c:v>0.83466419999999997</c:v>
              </c:pt>
              <c:pt idx="33">
                <c:v>0.83466419999999997</c:v>
              </c:pt>
              <c:pt idx="34">
                <c:v>0.84140289999999995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730-4AE8-B513-91FFA16B2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37376"/>
        <c:axId val="67239296"/>
      </c:scatterChart>
      <c:valAx>
        <c:axId val="67237376"/>
        <c:scaling>
          <c:orientation val="minMax"/>
          <c:max val="15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Child's age in weeks</a:t>
                </a:r>
              </a:p>
              <a:p>
                <a:pPr algn="r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i="1" dirty="0"/>
                  <a:t>Source: analysis by Colin Sanderson on 2010</a:t>
                </a:r>
                <a:r>
                  <a:rPr lang="en-US" sz="1000" i="1" baseline="0" dirty="0"/>
                  <a:t> DHS</a:t>
                </a:r>
                <a:endParaRPr lang="en-US" sz="1000" i="1" dirty="0"/>
              </a:p>
            </c:rich>
          </c:tx>
          <c:layout>
            <c:manualLayout>
              <c:xMode val="edge"/>
              <c:yMode val="edge"/>
              <c:x val="0.64921303587051615"/>
              <c:y val="0.91325345206638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39296"/>
        <c:crosses val="autoZero"/>
        <c:crossBetween val="midCat"/>
        <c:majorUnit val="26"/>
      </c:valAx>
      <c:valAx>
        <c:axId val="67239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Coverage %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107800651267094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37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600986245939186"/>
          <c:y val="0.56559325596708354"/>
          <c:w val="0.30390217351863275"/>
          <c:h val="0.2504324604773240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0-11m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MCV-1</c:v>
                </c:pt>
                <c:pt idx="1">
                  <c:v>MCV-2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169120</c:v>
                </c:pt>
                <c:pt idx="1">
                  <c:v>363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12-23m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MCV-1</c:v>
                </c:pt>
                <c:pt idx="1">
                  <c:v>MCV-2</c:v>
                </c:pt>
              </c:strCache>
            </c:strRef>
          </c:cat>
          <c:val>
            <c:numRef>
              <c:f>Sheet1!$C$2:$C$3</c:f>
              <c:numCache>
                <c:formatCode>_-* #,##0_-;\-* #,##0_-;_-* "-"??_-;_-@_-</c:formatCode>
                <c:ptCount val="2"/>
                <c:pt idx="0">
                  <c:v>2439</c:v>
                </c:pt>
                <c:pt idx="1">
                  <c:v>114307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24-59m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MCV-1</c:v>
                </c:pt>
                <c:pt idx="1">
                  <c:v>MCV-2</c:v>
                </c:pt>
              </c:strCache>
            </c:strRef>
          </c:cat>
          <c:val>
            <c:numRef>
              <c:f>Sheet1!$D$2:$D$3</c:f>
              <c:numCache>
                <c:formatCode>_-* #,##0_-;\-* #,##0_-;_-* "-"??_-;_-@_-</c:formatCode>
                <c:ptCount val="2"/>
                <c:pt idx="0">
                  <c:v>134</c:v>
                </c:pt>
                <c:pt idx="1">
                  <c:v>22895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352448"/>
        <c:axId val="67353984"/>
      </c:barChart>
      <c:catAx>
        <c:axId val="6735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67353984"/>
        <c:crosses val="autoZero"/>
        <c:auto val="1"/>
        <c:lblAlgn val="ctr"/>
        <c:lblOffset val="100"/>
        <c:noMultiLvlLbl val="0"/>
      </c:catAx>
      <c:valAx>
        <c:axId val="6735398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673524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&lt;1 año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Cohorte 2008</c:v>
                </c:pt>
                <c:pt idx="1">
                  <c:v>Cohorte 2009</c:v>
                </c:pt>
                <c:pt idx="2">
                  <c:v>Cohorte 2010</c:v>
                </c:pt>
                <c:pt idx="3">
                  <c:v>Cohorte 2011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84.4</c:v>
                </c:pt>
                <c:pt idx="1">
                  <c:v>84.6</c:v>
                </c:pt>
                <c:pt idx="2">
                  <c:v>88.3</c:v>
                </c:pt>
                <c:pt idx="3">
                  <c:v>86.9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 año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Cohorte 2008</c:v>
                </c:pt>
                <c:pt idx="1">
                  <c:v>Cohorte 2009</c:v>
                </c:pt>
                <c:pt idx="2">
                  <c:v>Cohorte 2010</c:v>
                </c:pt>
                <c:pt idx="3">
                  <c:v>Cohorte 2011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8.6</c:v>
                </c:pt>
                <c:pt idx="1">
                  <c:v>7.9</c:v>
                </c:pt>
                <c:pt idx="2">
                  <c:v>7.5</c:v>
                </c:pt>
                <c:pt idx="3">
                  <c:v>7.7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 años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Cohorte 2008</c:v>
                </c:pt>
                <c:pt idx="1">
                  <c:v>Cohorte 2009</c:v>
                </c:pt>
                <c:pt idx="2">
                  <c:v>Cohorte 2010</c:v>
                </c:pt>
                <c:pt idx="3">
                  <c:v>Cohorte 2011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1.8</c:v>
                </c:pt>
                <c:pt idx="1">
                  <c:v>1.6</c:v>
                </c:pt>
                <c:pt idx="2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8982272"/>
        <c:axId val="68983808"/>
      </c:barChart>
      <c:catAx>
        <c:axId val="689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8983808"/>
        <c:crosses val="autoZero"/>
        <c:auto val="1"/>
        <c:lblAlgn val="ctr"/>
        <c:lblOffset val="100"/>
        <c:noMultiLvlLbl val="0"/>
      </c:catAx>
      <c:valAx>
        <c:axId val="68983808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68982272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169743842115889"/>
          <c:y val="0.94547709410981295"/>
          <c:w val="0.67012770038360603"/>
          <c:h val="3.953695374532770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589B-F454-4800-B37B-D2495EFDCA36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D26E3-FA9A-41CA-9940-68E497A29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24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4BFF8-4953-44BA-AC5E-EDDC013DCB8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A789-A2FB-4AF0-B21C-38607D351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0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3 Marcador de número de diapositiva"/>
          <p:cNvSpPr txBox="1">
            <a:spLocks noGrp="1"/>
          </p:cNvSpPr>
          <p:nvPr/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0DAB08-B8E7-455A-A7A3-6BB0902EEC55}" type="slidenum">
              <a:rPr lang="es-ES" sz="1200" b="0">
                <a:latin typeface="Calibri" pitchFamily="34" charset="0"/>
              </a:rPr>
              <a:pPr algn="r"/>
              <a:t>9</a:t>
            </a:fld>
            <a:endParaRPr lang="es-ES" sz="1200" b="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A789-A2FB-4AF0-B21C-38607D3512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60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O-EN-white-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5" y="476254"/>
            <a:ext cx="2216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272808" cy="9080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333871" y="4221088"/>
            <a:ext cx="6480720" cy="914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5pPr marL="1843088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65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O-EN-white-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5" y="476254"/>
            <a:ext cx="2216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272808" cy="9080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333871" y="4221088"/>
            <a:ext cx="6480720" cy="914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5pPr marL="1843088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10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9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96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4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2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3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821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55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5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5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014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50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1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79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0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94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51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0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2" y="1125538"/>
            <a:ext cx="8569325" cy="496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88" y="6177363"/>
            <a:ext cx="9144000" cy="70802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95275" y="6381750"/>
            <a:ext cx="59324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rtl="0"/>
            <a:r>
              <a:rPr lang="en-GB" sz="1200" dirty="0" smtClean="0">
                <a:solidFill>
                  <a:srgbClr val="96CCEE"/>
                </a:solidFill>
                <a:latin typeface="Arial Narrow" pitchFamily="34" charset="0"/>
              </a:rPr>
              <a:t>2YL and monitoring systems </a:t>
            </a:r>
            <a:r>
              <a:rPr lang="en-GB" sz="1800" baseline="12000" dirty="0" smtClean="0">
                <a:solidFill>
                  <a:schemeClr val="bg1"/>
                </a:solidFill>
                <a:latin typeface="Arial Narrow" pitchFamily="34" charset="0"/>
              </a:rPr>
              <a:t>| </a:t>
            </a:r>
            <a:r>
              <a:rPr lang="en-GB" sz="1200" dirty="0" smtClean="0">
                <a:solidFill>
                  <a:srgbClr val="96CCEE"/>
                </a:solidFill>
                <a:latin typeface="Arial Narrow" pitchFamily="34" charset="0"/>
              </a:rPr>
              <a:t>  MRI, Geneva,</a:t>
            </a:r>
            <a:r>
              <a:rPr lang="en-GB" sz="1200" baseline="0" dirty="0" smtClean="0">
                <a:solidFill>
                  <a:srgbClr val="96CCEE"/>
                </a:solidFill>
                <a:latin typeface="Arial Narrow" pitchFamily="34" charset="0"/>
              </a:rPr>
              <a:t> 22/06/2016</a:t>
            </a:r>
            <a:endParaRPr lang="en-GB" sz="12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04942" y="6597356"/>
            <a:ext cx="287338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rtl="0"/>
            <a:fld id="{2B5C76CB-FEC4-48A1-B00A-197FADFA2C35}" type="slidenum">
              <a:rPr lang="ar-SA" sz="1200">
                <a:solidFill>
                  <a:srgbClr val="72BBE8"/>
                </a:solidFill>
                <a:latin typeface="Arial Narrow" pitchFamily="34" charset="0"/>
              </a:rPr>
              <a:pPr rtl="0"/>
              <a:t>‹#›</a:t>
            </a:fld>
            <a:r>
              <a:rPr lang="en-GB" sz="1500" dirty="0">
                <a:solidFill>
                  <a:srgbClr val="72BBE8"/>
                </a:solidFill>
                <a:latin typeface="Arial Narrow" pitchFamily="34" charset="0"/>
              </a:rPr>
              <a:t>  </a:t>
            </a:r>
            <a:endParaRPr lang="en-GB" sz="2100" baseline="14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32" name="Picture 8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237316"/>
            <a:ext cx="18716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Calibri" pitchFamily="34" charset="0"/>
          <a:ea typeface="+mn-ea"/>
          <a:cs typeface="Calibri" pitchFamily="34" charset="0"/>
        </a:defRPr>
      </a:lvl1pPr>
      <a:lvl2pPr marL="804863" indent="-280988" algn="l" rtl="0" eaLnBrk="1" fontAlgn="base" hangingPunct="1">
        <a:spcBef>
          <a:spcPts val="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marL="1255713" indent="-269875" algn="l" rtl="0" eaLnBrk="1" fontAlgn="base" hangingPunct="1">
        <a:spcBef>
          <a:spcPts val="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marL="1663700" indent="-227013" algn="l" rtl="0" eaLnBrk="1" fontAlgn="base" hangingPunct="1">
        <a:spcBef>
          <a:spcPts val="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Calibri" pitchFamily="34" charset="0"/>
          <a:cs typeface="Calibri" pitchFamily="34" charset="0"/>
        </a:defRPr>
      </a:lvl4pPr>
      <a:lvl5pPr marL="19891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2" y="1125538"/>
            <a:ext cx="8569325" cy="496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88" y="6177363"/>
            <a:ext cx="9144000" cy="70802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95275" y="6381750"/>
            <a:ext cx="59324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rtl="0"/>
            <a:r>
              <a:rPr lang="en-GB" sz="1200">
                <a:solidFill>
                  <a:srgbClr val="96CCEE"/>
                </a:solidFill>
                <a:latin typeface="Arial Narrow" pitchFamily="34" charset="0"/>
              </a:rPr>
              <a:t>Title</a:t>
            </a:r>
            <a:r>
              <a:rPr lang="en-GB" sz="12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GB" sz="120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GB" sz="1800" baseline="12000">
                <a:solidFill>
                  <a:srgbClr val="FFFFFF"/>
                </a:solidFill>
                <a:latin typeface="Arial Narrow" pitchFamily="34" charset="0"/>
              </a:rPr>
              <a:t>|</a:t>
            </a:r>
            <a:r>
              <a:rPr lang="en-GB" sz="1200">
                <a:solidFill>
                  <a:srgbClr val="96CCEE"/>
                </a:solidFill>
                <a:latin typeface="Arial Narrow" pitchFamily="34" charset="0"/>
              </a:rPr>
              <a:t>  </a:t>
            </a:r>
            <a:r>
              <a:rPr lang="en-GB" sz="1200" b="0">
                <a:solidFill>
                  <a:srgbClr val="96CCEE"/>
                </a:solidFill>
                <a:latin typeface="Arial Narrow" pitchFamily="34" charset="0"/>
              </a:rPr>
              <a:t>Date</a:t>
            </a:r>
            <a:endParaRPr lang="en-GB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04942" y="6597356"/>
            <a:ext cx="287338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rtl="0"/>
            <a:fld id="{2B5C76CB-FEC4-48A1-B00A-197FADFA2C35}" type="slidenum">
              <a:rPr lang="ar-SA" sz="1200">
                <a:solidFill>
                  <a:srgbClr val="72BBE8"/>
                </a:solidFill>
                <a:latin typeface="Arial Narrow" pitchFamily="34" charset="0"/>
              </a:rPr>
              <a:pPr rtl="0"/>
              <a:t>‹#›</a:t>
            </a:fld>
            <a:r>
              <a:rPr lang="en-GB" sz="1500" dirty="0">
                <a:solidFill>
                  <a:srgbClr val="72BBE8"/>
                </a:solidFill>
                <a:latin typeface="Arial Narrow" pitchFamily="34" charset="0"/>
              </a:rPr>
              <a:t>  </a:t>
            </a:r>
            <a:endParaRPr lang="en-GB" sz="2100" baseline="14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32" name="Picture 8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237316"/>
            <a:ext cx="18716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83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Calibri" pitchFamily="34" charset="0"/>
          <a:ea typeface="+mn-ea"/>
          <a:cs typeface="Calibri" pitchFamily="34" charset="0"/>
        </a:defRPr>
      </a:lvl1pPr>
      <a:lvl2pPr marL="804863" indent="-280988" algn="l" rtl="0" eaLnBrk="1" fontAlgn="base" hangingPunct="1">
        <a:spcBef>
          <a:spcPts val="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marL="1255713" indent="-269875" algn="l" rtl="0" eaLnBrk="1" fontAlgn="base" hangingPunct="1">
        <a:spcBef>
          <a:spcPts val="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marL="1663700" indent="-227013" algn="l" rtl="0" eaLnBrk="1" fontAlgn="base" hangingPunct="1">
        <a:spcBef>
          <a:spcPts val="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Calibri" pitchFamily="34" charset="0"/>
          <a:cs typeface="Calibri" pitchFamily="34" charset="0"/>
        </a:defRPr>
      </a:lvl4pPr>
      <a:lvl5pPr marL="19891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and monitoring</a:t>
            </a:r>
            <a:br>
              <a:rPr lang="en-US" dirty="0" smtClean="0"/>
            </a:br>
            <a:r>
              <a:rPr lang="en-US" dirty="0" smtClean="0"/>
              <a:t>in the second year of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Jan Grevendonk, WHO, grevendonkj@who.int</a:t>
            </a:r>
            <a:br>
              <a:rPr lang="en-US" dirty="0" smtClean="0"/>
            </a:br>
            <a:r>
              <a:rPr lang="en-US" dirty="0" smtClean="0"/>
              <a:t>Geneva</a:t>
            </a:r>
            <a:r>
              <a:rPr lang="en-US" dirty="0"/>
              <a:t>, </a:t>
            </a:r>
            <a:r>
              <a:rPr lang="en-US" dirty="0" smtClean="0"/>
              <a:t>22 </a:t>
            </a:r>
            <a:r>
              <a:rPr lang="en-US" dirty="0"/>
              <a:t>June 2016 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discussion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Administrative systems </a:t>
            </a:r>
            <a:r>
              <a:rPr lang="en-GB" sz="2400" dirty="0"/>
              <a:t>should be designed to match </a:t>
            </a:r>
            <a:r>
              <a:rPr lang="en-GB" sz="2400" dirty="0" smtClean="0"/>
              <a:t>country needs and capacity</a:t>
            </a:r>
          </a:p>
          <a:p>
            <a:pPr lvl="1"/>
            <a:r>
              <a:rPr lang="en-GB" sz="2000" dirty="0"/>
              <a:t>Systems should never drive undesired behaviour</a:t>
            </a:r>
          </a:p>
          <a:p>
            <a:pPr lvl="1"/>
            <a:r>
              <a:rPr lang="en-GB" sz="2000" dirty="0" smtClean="0"/>
              <a:t>Focus mostly on </a:t>
            </a:r>
            <a:r>
              <a:rPr lang="en-GB" sz="2000" dirty="0"/>
              <a:t>coverage in broader age ranges MCV1&lt;2, MCV2&lt;5*</a:t>
            </a:r>
          </a:p>
          <a:p>
            <a:pPr lvl="1"/>
            <a:r>
              <a:rPr lang="en-GB" sz="2000" dirty="0" smtClean="0"/>
              <a:t>Consider burden versus granularity</a:t>
            </a:r>
          </a:p>
          <a:p>
            <a:pPr lvl="1"/>
            <a:r>
              <a:rPr lang="en-GB" sz="2000" dirty="0" smtClean="0"/>
              <a:t>Countries </a:t>
            </a:r>
            <a:r>
              <a:rPr lang="en-GB" sz="2000" dirty="0"/>
              <a:t>with </a:t>
            </a:r>
            <a:r>
              <a:rPr lang="en-GB" sz="2000" b="1" dirty="0">
                <a:solidFill>
                  <a:srgbClr val="0070C0"/>
                </a:solidFill>
              </a:rPr>
              <a:t>Electronic Immunization Registries </a:t>
            </a:r>
            <a:r>
              <a:rPr lang="en-GB" sz="2000" dirty="0" smtClean="0"/>
              <a:t>should </a:t>
            </a:r>
            <a:r>
              <a:rPr lang="en-GB" sz="2000" dirty="0"/>
              <a:t>use these to monitor age related coverage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Perform more </a:t>
            </a:r>
            <a:r>
              <a:rPr lang="en-GB" sz="2400" dirty="0"/>
              <a:t>systematic analysis of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survey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</a:t>
            </a:r>
            <a:r>
              <a:rPr lang="en-GB" sz="2400" dirty="0"/>
              <a:t>to understand age </a:t>
            </a:r>
            <a:r>
              <a:rPr lang="en-GB" sz="2400" dirty="0" smtClean="0"/>
              <a:t>profiles and to monitoring timeliness, </a:t>
            </a:r>
            <a:r>
              <a:rPr lang="en-GB" sz="2400" dirty="0" err="1" smtClean="0"/>
              <a:t>e.g</a:t>
            </a:r>
            <a:r>
              <a:rPr lang="en-GB" sz="2400" dirty="0" smtClean="0"/>
              <a:t>: </a:t>
            </a:r>
          </a:p>
          <a:p>
            <a:pPr lvl="1"/>
            <a:r>
              <a:rPr lang="en-GB" sz="2000" dirty="0" smtClean="0"/>
              <a:t>Gap between MCV1&lt;1 and MCV1&lt;2</a:t>
            </a:r>
          </a:p>
          <a:p>
            <a:pPr lvl="1"/>
            <a:r>
              <a:rPr lang="en-US" sz="2000" dirty="0"/>
              <a:t>Increase in FIC&lt;1 to FIC&lt;2 would signal ability of 2YL platform to deliver additional doses and vaccines, as well as completing basic </a:t>
            </a:r>
            <a:r>
              <a:rPr lang="en-US" sz="2000" dirty="0" smtClean="0"/>
              <a:t>schedules</a:t>
            </a:r>
            <a:endParaRPr lang="en-GB" sz="2400" dirty="0" smtClean="0"/>
          </a:p>
          <a:p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1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2YL and monitoring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Measures of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success of a 2YL platform</a:t>
            </a:r>
          </a:p>
          <a:p>
            <a:pPr lvl="1"/>
            <a:r>
              <a:rPr lang="en-US" sz="2400" dirty="0"/>
              <a:t>Uptake of </a:t>
            </a:r>
            <a:r>
              <a:rPr lang="en-US" sz="2400" dirty="0" smtClean="0"/>
              <a:t>doses targeted </a:t>
            </a:r>
            <a:r>
              <a:rPr lang="en-US" sz="2400" dirty="0"/>
              <a:t>in </a:t>
            </a:r>
            <a:r>
              <a:rPr lang="en-US" sz="2400" dirty="0" smtClean="0"/>
              <a:t>2YL (MCV2 or DTP4)</a:t>
            </a:r>
            <a:endParaRPr lang="en-US" sz="2400" dirty="0"/>
          </a:p>
          <a:p>
            <a:pPr lvl="1"/>
            <a:r>
              <a:rPr lang="en-US" sz="2400" dirty="0" smtClean="0"/>
              <a:t>Proportion of MCV1</a:t>
            </a:r>
            <a:r>
              <a:rPr lang="en-US" sz="2400" dirty="0"/>
              <a:t>, DTP3 </a:t>
            </a:r>
            <a:r>
              <a:rPr lang="en-US" sz="2400" dirty="0" smtClean="0"/>
              <a:t>during </a:t>
            </a:r>
            <a:r>
              <a:rPr lang="en-US" sz="2400" dirty="0"/>
              <a:t>2YL </a:t>
            </a:r>
            <a:endParaRPr lang="en-US" sz="2400" dirty="0" smtClean="0"/>
          </a:p>
          <a:p>
            <a:pPr lvl="1"/>
            <a:r>
              <a:rPr lang="en-US" sz="2400" dirty="0" smtClean="0"/>
              <a:t>Some indication of integrated delivery</a:t>
            </a:r>
          </a:p>
          <a:p>
            <a:pPr lvl="1"/>
            <a:endParaRPr lang="en-US" sz="2400" dirty="0" smtClean="0"/>
          </a:p>
          <a:p>
            <a:r>
              <a:rPr lang="en-GB" sz="2800" dirty="0" smtClean="0"/>
              <a:t>What is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 for MR</a:t>
            </a:r>
            <a:r>
              <a:rPr lang="en-GB" sz="2800" dirty="0" smtClean="0"/>
              <a:t>? </a:t>
            </a:r>
          </a:p>
          <a:p>
            <a:pPr lvl="1"/>
            <a:r>
              <a:rPr lang="en-GB" sz="2400" dirty="0" smtClean="0"/>
              <a:t>Timely coverage MCV1/2</a:t>
            </a:r>
          </a:p>
          <a:p>
            <a:pPr lvl="1"/>
            <a:r>
              <a:rPr lang="en-GB" sz="2400" dirty="0" smtClean="0"/>
              <a:t>Total coverage MCV1/2</a:t>
            </a:r>
          </a:p>
          <a:p>
            <a:pPr lvl="1"/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How do we monitor timely coverage?</a:t>
            </a:r>
          </a:p>
          <a:p>
            <a:pPr lvl="1"/>
            <a:r>
              <a:rPr lang="en-GB" sz="2400" dirty="0" smtClean="0">
                <a:solidFill>
                  <a:srgbClr val="002060"/>
                </a:solidFill>
              </a:rPr>
              <a:t>What is happening in the second year of life according to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surveys</a:t>
            </a:r>
            <a:r>
              <a:rPr lang="en-GB" sz="2400" dirty="0" smtClean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en-GB" sz="2400" dirty="0" smtClean="0">
                <a:solidFill>
                  <a:srgbClr val="002060"/>
                </a:solidFill>
              </a:rPr>
              <a:t>How do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administrative systems </a:t>
            </a:r>
            <a:r>
              <a:rPr lang="en-GB" sz="2400" dirty="0" smtClean="0">
                <a:solidFill>
                  <a:srgbClr val="002060"/>
                </a:solidFill>
              </a:rPr>
              <a:t>deal with timeliness / age range reporting?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2" y="1125538"/>
            <a:ext cx="8352604" cy="4967758"/>
          </a:xfrm>
        </p:spPr>
        <p:txBody>
          <a:bodyPr/>
          <a:lstStyle/>
          <a:p>
            <a:pPr marL="519112" indent="-457200">
              <a:buFont typeface="+mj-lt"/>
              <a:buAutoNum type="arabicPeriod"/>
            </a:pPr>
            <a:r>
              <a:rPr lang="en-GB" sz="2800" dirty="0"/>
              <a:t>What are we measuring? </a:t>
            </a:r>
            <a:endParaRPr lang="en-GB" sz="2800" dirty="0" smtClean="0"/>
          </a:p>
          <a:p>
            <a:pPr marL="981075" lvl="1" indent="-457200"/>
            <a:r>
              <a:rPr lang="en-GB" sz="2400" dirty="0" smtClean="0"/>
              <a:t>Timely coverage (and by what age)? </a:t>
            </a:r>
          </a:p>
          <a:p>
            <a:pPr marL="981075" lvl="1" indent="-457200"/>
            <a:r>
              <a:rPr lang="en-GB" sz="2400" dirty="0" smtClean="0"/>
              <a:t>Complete </a:t>
            </a:r>
            <a:r>
              <a:rPr lang="en-GB" sz="2400" dirty="0"/>
              <a:t>coverage</a:t>
            </a:r>
            <a:r>
              <a:rPr lang="en-GB" sz="2400" dirty="0" smtClean="0"/>
              <a:t>?</a:t>
            </a:r>
          </a:p>
          <a:p>
            <a:pPr marL="981075" lvl="1" indent="-457200"/>
            <a:endParaRPr lang="en-GB" sz="2000" dirty="0"/>
          </a:p>
          <a:p>
            <a:pPr marL="519112" indent="-457200">
              <a:buFont typeface="+mj-lt"/>
              <a:buAutoNum type="arabicPeriod"/>
            </a:pPr>
            <a:r>
              <a:rPr lang="en-GB" sz="2800" dirty="0"/>
              <a:t>Might monitoring systems influence practice? </a:t>
            </a:r>
            <a:endParaRPr lang="en-GB" sz="2800" dirty="0" smtClean="0"/>
          </a:p>
          <a:p>
            <a:pPr marL="519112" indent="-457200">
              <a:buFont typeface="+mj-lt"/>
              <a:buAutoNum type="arabicPeriod"/>
            </a:pPr>
            <a:endParaRPr lang="en-GB" sz="2400" dirty="0"/>
          </a:p>
          <a:p>
            <a:pPr marL="519112" indent="-457200">
              <a:buFont typeface="+mj-lt"/>
              <a:buAutoNum type="arabicPeriod"/>
            </a:pPr>
            <a:r>
              <a:rPr lang="en-GB" sz="2800" dirty="0"/>
              <a:t>What are the best options for monitoring vaccinations in the 2YL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844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7937540"/>
              </p:ext>
            </p:extLst>
          </p:nvPr>
        </p:nvGraphicFramePr>
        <p:xfrm>
          <a:off x="4664075" y="1124744"/>
          <a:ext cx="4070350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happening </a:t>
            </a:r>
            <a:r>
              <a:rPr lang="es-ES" dirty="0" err="1" smtClean="0"/>
              <a:t>now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2YL?</a:t>
            </a:r>
            <a:endParaRPr lang="es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9254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1800732"/>
              </p:ext>
            </p:extLst>
          </p:nvPr>
        </p:nvGraphicFramePr>
        <p:xfrm>
          <a:off x="442913" y="1124744"/>
          <a:ext cx="4068762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6551712" y="1644129"/>
            <a:ext cx="972616" cy="3009222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39752" y="1656333"/>
            <a:ext cx="972616" cy="3009222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589240"/>
            <a:ext cx="613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Significant activity in second year of life, regardless of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Different yardsticks: MCV1&lt;1 versus MCV1&lt;2: need to harmonize this?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4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MCV1 and MCV2 interact?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80111" y="1484784"/>
            <a:ext cx="3154313" cy="4366741"/>
          </a:xfrm>
        </p:spPr>
        <p:txBody>
          <a:bodyPr/>
          <a:lstStyle/>
          <a:p>
            <a:r>
              <a:rPr lang="en-US" sz="2000" dirty="0" smtClean="0"/>
              <a:t>8 countries with recent surveys that allowed for meaningful analysis on MCV1 versus MCV2 </a:t>
            </a:r>
          </a:p>
          <a:p>
            <a:r>
              <a:rPr lang="en-US" sz="2000" dirty="0" smtClean="0"/>
              <a:t>“MCV2 but no MCV1?” =&gt;  didn’t seem to be an issue</a:t>
            </a:r>
            <a:endParaRPr lang="en-US" sz="1600" dirty="0" smtClean="0"/>
          </a:p>
          <a:p>
            <a:r>
              <a:rPr lang="en-US" sz="2000" dirty="0" smtClean="0"/>
              <a:t>Often a “long tail” for MCV2, beyond 2YL, less concentrated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Possible explanation: late MCV1 delays MCV2, is not substituted by it</a:t>
            </a:r>
            <a:endParaRPr lang="en-US" sz="2000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628800"/>
            <a:ext cx="4777160" cy="35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67544" y="5229200"/>
            <a:ext cx="23038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Source: analysis by Colin Sanderson </a:t>
            </a:r>
            <a:endParaRPr lang="en-US" sz="1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027908" y="2051323"/>
            <a:ext cx="0" cy="2376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771800" y="2060848"/>
            <a:ext cx="0" cy="2376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82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 administrative systems deal with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age </a:t>
            </a:r>
            <a:r>
              <a:rPr lang="en-GB" dirty="0"/>
              <a:t>range reporting?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442913" y="1124744"/>
            <a:ext cx="4068762" cy="4726781"/>
          </a:xfrm>
        </p:spPr>
        <p:txBody>
          <a:bodyPr/>
          <a:lstStyle/>
          <a:p>
            <a:r>
              <a:rPr lang="en-GB" sz="2400" dirty="0" smtClean="0"/>
              <a:t>Separate 0-11m and +12m</a:t>
            </a:r>
          </a:p>
          <a:p>
            <a:pPr lvl="1"/>
            <a:r>
              <a:rPr lang="en-US" sz="2000" dirty="0"/>
              <a:t>Some countries with 2YL vaccines add </a:t>
            </a:r>
            <a:r>
              <a:rPr lang="en-US" sz="2000" dirty="0" smtClean="0"/>
              <a:t>12-23m</a:t>
            </a:r>
            <a:endParaRPr lang="en-US" sz="2000" dirty="0"/>
          </a:p>
          <a:p>
            <a:pPr lvl="1"/>
            <a:r>
              <a:rPr lang="en-GB" sz="2000" dirty="0" smtClean="0"/>
              <a:t>But this is often on top of other </a:t>
            </a:r>
            <a:r>
              <a:rPr lang="en-GB" sz="2000" dirty="0" err="1" smtClean="0"/>
              <a:t>disaggregations</a:t>
            </a:r>
            <a:r>
              <a:rPr lang="en-GB" sz="2000" dirty="0" smtClean="0"/>
              <a:t>, and comes at a cost</a:t>
            </a:r>
          </a:p>
          <a:p>
            <a:pPr lvl="1"/>
            <a:r>
              <a:rPr lang="en-GB" sz="2000" dirty="0" smtClean="0"/>
              <a:t>Workload is high, compliance and monitoring is doubtful</a:t>
            </a:r>
          </a:p>
          <a:p>
            <a:r>
              <a:rPr lang="en-US" sz="2400" dirty="0" smtClean="0"/>
              <a:t>Vaccinations </a:t>
            </a:r>
            <a:r>
              <a:rPr lang="en-US" sz="2400" dirty="0"/>
              <a:t>out of target: </a:t>
            </a:r>
          </a:p>
          <a:p>
            <a:pPr lvl="1"/>
            <a:r>
              <a:rPr lang="en-US" sz="2000" dirty="0" smtClean="0"/>
              <a:t>Sometimes well recorded</a:t>
            </a:r>
          </a:p>
          <a:p>
            <a:pPr lvl="1"/>
            <a:r>
              <a:rPr lang="en-US" sz="2000" dirty="0" smtClean="0"/>
              <a:t>More often recorded </a:t>
            </a:r>
            <a:r>
              <a:rPr lang="en-US" sz="2000" dirty="0"/>
              <a:t>“in target”?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Denied? Are monitoring systems sending unintended messages?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 bwMode="auto">
          <a:xfrm>
            <a:off x="4860032" y="1316868"/>
            <a:ext cx="3384376" cy="427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932039" y="2628796"/>
            <a:ext cx="3339949" cy="1512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926466" y="4140963"/>
            <a:ext cx="3339949" cy="1448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277734" y="3068960"/>
            <a:ext cx="90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Under 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6631" y="4433922"/>
            <a:ext cx="85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Over 1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3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Tally sheets and reports </a:t>
            </a:r>
            <a:br>
              <a:rPr lang="en-GB" dirty="0" smtClean="0"/>
            </a:br>
            <a:r>
              <a:rPr lang="en-GB" dirty="0" smtClean="0"/>
              <a:t>with 3 levels of disaggregation</a:t>
            </a:r>
            <a:endParaRPr lang="en-GB" dirty="0"/>
          </a:p>
        </p:txBody>
      </p:sp>
      <p:sp>
        <p:nvSpPr>
          <p:cNvPr id="10" name="Content Placeholder 12"/>
          <p:cNvSpPr>
            <a:spLocks noGrp="1"/>
          </p:cNvSpPr>
          <p:nvPr>
            <p:ph sz="half" idx="2"/>
          </p:nvPr>
        </p:nvSpPr>
        <p:spPr>
          <a:xfrm>
            <a:off x="4664075" y="1497950"/>
            <a:ext cx="3496206" cy="3862684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5"/>
          <a:stretch/>
        </p:blipFill>
        <p:spPr bwMode="auto">
          <a:xfrm>
            <a:off x="4572000" y="1281926"/>
            <a:ext cx="3752251" cy="425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0"/>
          <a:stretch/>
        </p:blipFill>
        <p:spPr bwMode="auto">
          <a:xfrm rot="161123">
            <a:off x="420455" y="1282509"/>
            <a:ext cx="3760243" cy="42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8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we measuring: </a:t>
            </a:r>
            <a:br>
              <a:rPr lang="en-GB" dirty="0" smtClean="0"/>
            </a:br>
            <a:r>
              <a:rPr lang="en-GB" dirty="0" smtClean="0"/>
              <a:t>coverage or timeliness?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1362156"/>
              </p:ext>
            </p:extLst>
          </p:nvPr>
        </p:nvGraphicFramePr>
        <p:xfrm>
          <a:off x="971600" y="1484784"/>
          <a:ext cx="7081415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084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/>
          <p:cNvSpPr>
            <a:spLocks noGrp="1"/>
          </p:cNvSpPr>
          <p:nvPr>
            <p:ph type="title" idx="4294967295"/>
          </p:nvPr>
        </p:nvSpPr>
        <p:spPr>
          <a:xfrm>
            <a:off x="166255" y="44450"/>
            <a:ext cx="8723745" cy="990600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err="1" smtClean="0">
                <a:solidFill>
                  <a:schemeClr val="tx1"/>
                </a:solidFill>
                <a:latin typeface="Arial" charset="0"/>
              </a:rPr>
              <a:t>Defaulter</a:t>
            </a:r>
            <a:r>
              <a:rPr lang="es-ES" sz="24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Arial" charset="0"/>
              </a:rPr>
              <a:t>monitoring</a:t>
            </a:r>
            <a:r>
              <a:rPr lang="es-ES" sz="2400" b="1" dirty="0" smtClean="0">
                <a:solidFill>
                  <a:schemeClr val="tx1"/>
                </a:solidFill>
                <a:latin typeface="Arial" charset="0"/>
              </a:rPr>
              <a:t> in Panamá</a:t>
            </a:r>
            <a:endParaRPr lang="es-ES" sz="2400" b="1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49293112"/>
              </p:ext>
            </p:extLst>
          </p:nvPr>
        </p:nvGraphicFramePr>
        <p:xfrm>
          <a:off x="1259632" y="1167055"/>
          <a:ext cx="7204720" cy="462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42" name="Text Box 14"/>
          <p:cNvSpPr txBox="1">
            <a:spLocks noChangeArrowheads="1"/>
          </p:cNvSpPr>
          <p:nvPr/>
        </p:nvSpPr>
        <p:spPr bwMode="auto">
          <a:xfrm rot="16200000">
            <a:off x="-301164" y="3215274"/>
            <a:ext cx="1622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0" dirty="0"/>
              <a:t>% de Cobertura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7237" y="57912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68.759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68329" y="57912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68.364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97129" y="5791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67.955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49729" y="5791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67.955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ho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o6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IPAC Session 3 data guidance Jan Grevendonk 13Oct2015</Template>
  <TotalTime>1663</TotalTime>
  <Words>448</Words>
  <Application>Microsoft Office PowerPoint</Application>
  <PresentationFormat>On-screen Show (4:3)</PresentationFormat>
  <Paragraphs>72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who6</vt:lpstr>
      <vt:lpstr>1_who6</vt:lpstr>
      <vt:lpstr>Recording and monitoring in the second year of life</vt:lpstr>
      <vt:lpstr>2YL and monitoring </vt:lpstr>
      <vt:lpstr>Questions</vt:lpstr>
      <vt:lpstr>What is happening now in the 2YL?</vt:lpstr>
      <vt:lpstr>How do MCV1 and MCV2 interact?</vt:lpstr>
      <vt:lpstr>How do administrative systems deal with  age range reporting?</vt:lpstr>
      <vt:lpstr>Tally sheets and reports  with 3 levels of disaggregation</vt:lpstr>
      <vt:lpstr>What are we measuring:  coverage or timeliness? </vt:lpstr>
      <vt:lpstr>Defaulter monitoring in Panamá</vt:lpstr>
      <vt:lpstr>For discussion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GREVENDONK, Jan Peter Kamiel</dc:creator>
  <cp:lastModifiedBy>GREVENDONK, Jan Peter Kamiel</cp:lastModifiedBy>
  <cp:revision>65</cp:revision>
  <cp:lastPrinted>2016-02-02T12:17:42Z</cp:lastPrinted>
  <dcterms:created xsi:type="dcterms:W3CDTF">2016-02-02T07:37:00Z</dcterms:created>
  <dcterms:modified xsi:type="dcterms:W3CDTF">2016-06-21T16:23:22Z</dcterms:modified>
</cp:coreProperties>
</file>