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99"/>
    <a:srgbClr val="29C7FF"/>
    <a:srgbClr val="99CCFF"/>
    <a:srgbClr val="FF0000"/>
    <a:srgbClr val="CC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90" d="100"/>
          <a:sy n="90" d="100"/>
        </p:scale>
        <p:origin x="-1432" y="-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BA9EC-9037-4244-817D-5E8A42610D9F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BD091-8027-4B59-8212-E731ACD7A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A543-9094-4718-8484-397896A536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A543-9094-4718-8484-397896A536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A543-9094-4718-8484-397896A536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A543-9094-4718-8484-397896A536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A543-9094-4718-8484-397896A536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7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7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2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2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BFE5-86C2-48ED-A851-D2979C6984F7}" type="datetimeFigureOut">
              <a:rPr lang="en-US" smtClean="0"/>
              <a:t>22/06/16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75D44-874D-4CA4-859C-F9DF363C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165304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64704"/>
            <a:ext cx="8532440" cy="1470025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F918C"/>
                </a:solidFill>
                <a:latin typeface="Footlight MT Light" pitchFamily="18" charset="0"/>
              </a:rPr>
              <a:t> Measles Genotype Diversity in SEAR  </a:t>
            </a:r>
            <a:endParaRPr lang="en-US" dirty="0">
              <a:solidFill>
                <a:srgbClr val="2F918C"/>
              </a:solidFill>
              <a:latin typeface="Footlight MT Light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372200" y="4725144"/>
            <a:ext cx="258437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err="1" smtClean="0">
                <a:solidFill>
                  <a:srgbClr val="CAEEEC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Patcha</a:t>
            </a:r>
            <a:r>
              <a:rPr lang="en-US" sz="2800" b="1" dirty="0" smtClean="0">
                <a:solidFill>
                  <a:srgbClr val="CAEEEC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en-US" sz="2800" b="1" dirty="0" err="1" smtClean="0">
                <a:solidFill>
                  <a:srgbClr val="CAEEEC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Incomserb</a:t>
            </a:r>
            <a:endParaRPr lang="en-US" sz="2800" b="1" dirty="0" smtClean="0">
              <a:solidFill>
                <a:srgbClr val="CAEEEC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rgbClr val="CAEEEC"/>
                </a:solidFill>
                <a:latin typeface="Footlight MT Light" pitchFamily="18" charset="0"/>
                <a:ea typeface="+mj-ea"/>
                <a:cs typeface="Arial"/>
              </a:rPr>
              <a:t>Measles RRL-SEAR</a:t>
            </a:r>
          </a:p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rgbClr val="CAEEEC"/>
                </a:solidFill>
                <a:latin typeface="Footlight MT Light" pitchFamily="18" charset="0"/>
                <a:ea typeface="+mj-ea"/>
                <a:cs typeface="Arial"/>
              </a:rPr>
              <a:t>Thai-NIH</a:t>
            </a:r>
            <a:endParaRPr lang="en-US" sz="1400" b="1" dirty="0">
              <a:solidFill>
                <a:srgbClr val="CAEEEC"/>
              </a:solidFill>
              <a:latin typeface="Footlight MT Light" pitchFamily="18" charset="0"/>
              <a:ea typeface="+mj-ea"/>
              <a:cs typeface="Arial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2366" y="3111852"/>
            <a:ext cx="80096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194F4C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Accelerating Progress towards Measles and Rubella Elimination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194F4C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Hotel Royal, Geneva, Switzerland, 21-23 June 2016</a:t>
            </a:r>
          </a:p>
        </p:txBody>
      </p:sp>
    </p:spTree>
    <p:extLst>
      <p:ext uri="{BB962C8B-B14F-4D97-AF65-F5344CB8AC3E}">
        <p14:creationId xmlns:p14="http://schemas.microsoft.com/office/powerpoint/2010/main" val="287723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RO map-2.bmp"/>
          <p:cNvPicPr>
            <a:picLocks noChangeAspect="1"/>
          </p:cNvPicPr>
          <p:nvPr/>
        </p:nvPicPr>
        <p:blipFill>
          <a:blip r:embed="rId2" cstate="print"/>
          <a:srcRect l="2138" t="4461" r="1920"/>
          <a:stretch>
            <a:fillRect/>
          </a:stretch>
        </p:blipFill>
        <p:spPr>
          <a:xfrm>
            <a:off x="31304" y="40432"/>
            <a:ext cx="9160321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117029" y="35099"/>
            <a:ext cx="9073008" cy="6198421"/>
            <a:chOff x="117029" y="35099"/>
            <a:chExt cx="9073008" cy="6198421"/>
          </a:xfrm>
        </p:grpSpPr>
        <p:pic>
          <p:nvPicPr>
            <p:cNvPr id="4" name="Picture 3" descr="SEARO map-D8-2004-2016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7092BE"/>
                </a:clrFrom>
                <a:clrTo>
                  <a:srgbClr val="7092BE">
                    <a:alpha val="0"/>
                  </a:srgbClr>
                </a:clrTo>
              </a:clrChange>
            </a:blip>
            <a:srcRect l="2772" t="4787" r="1594"/>
            <a:stretch>
              <a:fillRect/>
            </a:stretch>
          </p:blipFill>
          <p:spPr>
            <a:xfrm>
              <a:off x="117029" y="35099"/>
              <a:ext cx="9073008" cy="61984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87624" y="2276872"/>
              <a:ext cx="82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India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36862" y="1619508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Nepal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71800" y="1484784"/>
              <a:ext cx="876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Bhutan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3648" y="4293096"/>
              <a:ext cx="104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Sri Lanka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23928" y="2996952"/>
              <a:ext cx="100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Thailand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48064" y="4869160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Indonesia</a:t>
              </a:r>
              <a:endParaRPr lang="en-US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-17462" y="0"/>
            <a:ext cx="7109742" cy="8617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 of Genotype D8</a:t>
            </a:r>
            <a:endParaRPr lang="en-US" sz="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537" y="1124744"/>
            <a:ext cx="3959943" cy="923330"/>
          </a:xfrm>
          <a:prstGeom prst="rect">
            <a:avLst/>
          </a:prstGeom>
          <a:solidFill>
            <a:srgbClr val="CCFFCC"/>
          </a:solidFill>
          <a:ln>
            <a:solidFill>
              <a:srgbClr val="2F918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 algn="thaiDist">
              <a:buBlip>
                <a:blip r:embed="rId4"/>
              </a:buBlip>
            </a:pPr>
            <a:r>
              <a:rPr lang="en-US" dirty="0" smtClean="0"/>
              <a:t> Circulating in 5 countries: </a:t>
            </a:r>
            <a:r>
              <a:rPr lang="en-US" b="1" dirty="0" smtClean="0"/>
              <a:t>Bhutan</a:t>
            </a:r>
            <a:r>
              <a:rPr lang="en-US" dirty="0" smtClean="0"/>
              <a:t>, </a:t>
            </a:r>
            <a:r>
              <a:rPr lang="en-US" b="1" dirty="0" smtClean="0"/>
              <a:t>India</a:t>
            </a:r>
            <a:r>
              <a:rPr lang="en-US" dirty="0" smtClean="0"/>
              <a:t>, </a:t>
            </a:r>
            <a:r>
              <a:rPr lang="en-US" b="1" dirty="0" smtClean="0"/>
              <a:t>Indonesia,</a:t>
            </a:r>
            <a:r>
              <a:rPr lang="en-US" dirty="0" smtClean="0"/>
              <a:t> </a:t>
            </a:r>
            <a:r>
              <a:rPr lang="en-US" b="1" dirty="0" smtClean="0"/>
              <a:t>Nepal, Sri Lanka </a:t>
            </a:r>
            <a:r>
              <a:rPr lang="en-US" dirty="0" smtClean="0"/>
              <a:t>and</a:t>
            </a:r>
            <a:r>
              <a:rPr lang="en-US" b="1" dirty="0" smtClean="0"/>
              <a:t> Thailand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1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2483768" y="0"/>
            <a:ext cx="6660232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 of Genotype D8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011980" y="3331631"/>
            <a:ext cx="792088" cy="28803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985530" y="3691671"/>
            <a:ext cx="392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Detected MV D8 area during 2015-2016</a:t>
            </a:r>
            <a:endParaRPr lang="en-US" dirty="0"/>
          </a:p>
        </p:txBody>
      </p:sp>
      <p:pic>
        <p:nvPicPr>
          <p:cNvPr id="126" name="Picture 125" descr="SEARO map-D8-2004-201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 l="2772" t="4787" r="1594"/>
          <a:stretch>
            <a:fillRect/>
          </a:stretch>
        </p:blipFill>
        <p:spPr>
          <a:xfrm>
            <a:off x="10154" y="-12401"/>
            <a:ext cx="2473614" cy="1289370"/>
          </a:xfrm>
          <a:prstGeom prst="rect">
            <a:avLst/>
          </a:prstGeom>
        </p:spPr>
      </p:pic>
      <p:pic>
        <p:nvPicPr>
          <p:cNvPr id="10" name="Picture 9" descr="Bhutn D8 2015-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1789603"/>
            <a:ext cx="4499992" cy="29355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4048" y="1412776"/>
            <a:ext cx="4139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Bhutan</a:t>
            </a:r>
          </a:p>
          <a:p>
            <a:r>
              <a:rPr lang="en-US" dirty="0" smtClean="0"/>
              <a:t>20 districts</a:t>
            </a:r>
          </a:p>
          <a:p>
            <a:r>
              <a:rPr lang="en-US" u="sng" dirty="0" smtClean="0"/>
              <a:t>Time period</a:t>
            </a:r>
            <a:r>
              <a:rPr lang="en-US" dirty="0" smtClean="0"/>
              <a:t>: 2015- June 15</a:t>
            </a:r>
            <a:r>
              <a:rPr lang="en-US" baseline="30000" dirty="0" smtClean="0"/>
              <a:t>th</a:t>
            </a:r>
            <a:r>
              <a:rPr lang="en-US" dirty="0" smtClean="0"/>
              <a:t>,2016</a:t>
            </a:r>
          </a:p>
          <a:p>
            <a:r>
              <a:rPr lang="en-US" u="sng" dirty="0" smtClean="0"/>
              <a:t>Number of strain </a:t>
            </a:r>
            <a:r>
              <a:rPr lang="en-US" dirty="0" smtClean="0"/>
              <a:t>: 11 strains from 4 districts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0916" y="5252100"/>
            <a:ext cx="7187857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2015:</a:t>
            </a:r>
          </a:p>
          <a:p>
            <a:pPr>
              <a:buFontTx/>
              <a:buChar char="-"/>
            </a:pPr>
            <a:r>
              <a:rPr lang="en-US" sz="2000" dirty="0" smtClean="0"/>
              <a:t> First detected measles virus in country</a:t>
            </a:r>
          </a:p>
          <a:p>
            <a:pPr>
              <a:buFontTx/>
              <a:buChar char="-"/>
            </a:pPr>
            <a:r>
              <a:rPr lang="en-US" sz="2000" dirty="0" smtClean="0"/>
              <a:t> Submission in to </a:t>
            </a:r>
            <a:r>
              <a:rPr lang="en-US" sz="2000" dirty="0" err="1" smtClean="0"/>
              <a:t>MeaNS</a:t>
            </a:r>
            <a:r>
              <a:rPr lang="en-US" sz="2000" dirty="0" smtClean="0"/>
              <a:t> by Bhutan laboratory</a:t>
            </a:r>
          </a:p>
          <a:p>
            <a:pPr marL="82550" indent="-82550">
              <a:buFontTx/>
              <a:buChar char="-"/>
            </a:pPr>
            <a:r>
              <a:rPr lang="en-US" sz="2000" dirty="0" smtClean="0"/>
              <a:t> Can link with epidemiology data fro tracking chain of transmission.</a:t>
            </a:r>
            <a:endParaRPr lang="en-US" sz="2000" dirty="0"/>
          </a:p>
        </p:txBody>
      </p:sp>
      <p:sp>
        <p:nvSpPr>
          <p:cNvPr id="13" name="6-Point Star 12"/>
          <p:cNvSpPr/>
          <p:nvPr/>
        </p:nvSpPr>
        <p:spPr>
          <a:xfrm>
            <a:off x="1043608" y="3717032"/>
            <a:ext cx="224089" cy="231313"/>
          </a:xfrm>
          <a:prstGeom prst="star6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Down Arrow 14"/>
          <p:cNvSpPr/>
          <p:nvPr/>
        </p:nvSpPr>
        <p:spPr>
          <a:xfrm rot="3664810">
            <a:off x="1285859" y="3894987"/>
            <a:ext cx="930345" cy="608817"/>
          </a:xfrm>
          <a:prstGeom prst="curvedDownArrow">
            <a:avLst>
              <a:gd name="adj1" fmla="val 25000"/>
              <a:gd name="adj2" fmla="val 50000"/>
              <a:gd name="adj3" fmla="val 23883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4293096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India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1700808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China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9963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9384" y="1052736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India</a:t>
            </a:r>
          </a:p>
          <a:p>
            <a:r>
              <a:rPr lang="en-US" u="sng" dirty="0" smtClean="0"/>
              <a:t>Time period:  </a:t>
            </a:r>
            <a:r>
              <a:rPr lang="en-US" dirty="0" smtClean="0"/>
              <a:t>2004- June 15</a:t>
            </a:r>
            <a:r>
              <a:rPr lang="en-US" baseline="30000" dirty="0" smtClean="0"/>
              <a:t>th</a:t>
            </a:r>
            <a:r>
              <a:rPr lang="en-US" dirty="0" smtClean="0"/>
              <a:t>,2016</a:t>
            </a:r>
          </a:p>
          <a:p>
            <a:r>
              <a:rPr lang="en-US" u="sng" dirty="0" smtClean="0"/>
              <a:t>Number of strain</a:t>
            </a:r>
            <a:r>
              <a:rPr lang="en-US" dirty="0" smtClean="0"/>
              <a:t>: 515 strains from 23 states, 148 cities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483768" y="0"/>
            <a:ext cx="6660232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 of Genotype D8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833395" y="4676199"/>
            <a:ext cx="792088" cy="2880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680012" y="4676199"/>
            <a:ext cx="3974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Detected MV D8 area during 2014-2016 </a:t>
            </a:r>
          </a:p>
          <a:p>
            <a:pPr algn="ctr"/>
            <a:r>
              <a:rPr lang="en-US" dirty="0" smtClean="0"/>
              <a:t>(313 strains)</a:t>
            </a:r>
            <a:endParaRPr lang="en-US" dirty="0"/>
          </a:p>
        </p:txBody>
      </p:sp>
      <p:pic>
        <p:nvPicPr>
          <p:cNvPr id="125" name="Picture 124" descr="SEARO map-D8-2004-201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 l="2772" t="4787" r="1594"/>
          <a:stretch>
            <a:fillRect/>
          </a:stretch>
        </p:blipFill>
        <p:spPr>
          <a:xfrm>
            <a:off x="10154" y="-12401"/>
            <a:ext cx="2473614" cy="1289370"/>
          </a:xfrm>
          <a:prstGeom prst="rect">
            <a:avLst/>
          </a:prstGeom>
        </p:spPr>
      </p:pic>
      <p:pic>
        <p:nvPicPr>
          <p:cNvPr id="128" name="Picture 127" descr="india-map-state-D8 2004-2016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87" y="1484784"/>
            <a:ext cx="4536504" cy="483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8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95288" y="115888"/>
            <a:ext cx="5172075" cy="6796086"/>
            <a:chOff x="249" y="73"/>
            <a:chExt cx="3258" cy="428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9" y="73"/>
              <a:ext cx="3258" cy="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292" y="103"/>
              <a:ext cx="3018" cy="4126"/>
              <a:chOff x="292" y="103"/>
              <a:chExt cx="3018" cy="4126"/>
            </a:xfrm>
          </p:grpSpPr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2018" y="103"/>
                <a:ext cx="77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0" i="0" u="none" strike="noStrike" cap="none" normalizeH="0" baseline="0" dirty="0" err="1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Kapilbastu.NPL</a:t>
                </a: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/3.12/1D8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866" y="120"/>
                <a:ext cx="150" cy="24"/>
              </a:xfrm>
              <a:custGeom>
                <a:avLst/>
                <a:gdLst>
                  <a:gd name="T0" fmla="*/ 0 w 150"/>
                  <a:gd name="T1" fmla="*/ 24 h 24"/>
                  <a:gd name="T2" fmla="*/ 0 w 150"/>
                  <a:gd name="T3" fmla="*/ 0 h 24"/>
                  <a:gd name="T4" fmla="*/ 150 w 15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24">
                    <a:moveTo>
                      <a:pt x="0" y="24"/>
                    </a:moveTo>
                    <a:lnTo>
                      <a:pt x="0" y="0"/>
                    </a:lnTo>
                    <a:lnTo>
                      <a:pt x="15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944" y="153"/>
                <a:ext cx="79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Bilaspur.IND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/01.14D8-29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866" y="146"/>
                <a:ext cx="76" cy="25"/>
              </a:xfrm>
              <a:custGeom>
                <a:avLst/>
                <a:gdLst>
                  <a:gd name="T0" fmla="*/ 0 w 76"/>
                  <a:gd name="T1" fmla="*/ 0 h 25"/>
                  <a:gd name="T2" fmla="*/ 0 w 76"/>
                  <a:gd name="T3" fmla="*/ 25 h 25"/>
                  <a:gd name="T4" fmla="*/ 76 w 76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25">
                    <a:moveTo>
                      <a:pt x="0" y="0"/>
                    </a:moveTo>
                    <a:lnTo>
                      <a:pt x="0" y="25"/>
                    </a:lnTo>
                    <a:lnTo>
                      <a:pt x="76" y="2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417" y="145"/>
                <a:ext cx="449" cy="37"/>
              </a:xfrm>
              <a:custGeom>
                <a:avLst/>
                <a:gdLst>
                  <a:gd name="T0" fmla="*/ 0 w 449"/>
                  <a:gd name="T1" fmla="*/ 37 h 37"/>
                  <a:gd name="T2" fmla="*/ 0 w 449"/>
                  <a:gd name="T3" fmla="*/ 0 h 37"/>
                  <a:gd name="T4" fmla="*/ 449 w 449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9" h="37">
                    <a:moveTo>
                      <a:pt x="0" y="37"/>
                    </a:moveTo>
                    <a:lnTo>
                      <a:pt x="0" y="0"/>
                    </a:lnTo>
                    <a:lnTo>
                      <a:pt x="449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1419" y="204"/>
                <a:ext cx="75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i="0" u="none" strike="noStrike" cap="none" normalizeH="0" baseline="0" dirty="0" err="1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Pune.IND</a:t>
                </a:r>
                <a:r>
                  <a:rPr kumimoji="0" lang="en-US" altLang="en-US" sz="70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/39.13/1D8-11</a:t>
                </a:r>
                <a:endParaRPr kumimoji="0" lang="en-US" altLang="en-US" sz="320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417" y="184"/>
                <a:ext cx="0" cy="37"/>
              </a:xfrm>
              <a:custGeom>
                <a:avLst/>
                <a:gdLst>
                  <a:gd name="T0" fmla="*/ 0 h 37"/>
                  <a:gd name="T1" fmla="*/ 37 h 37"/>
                  <a:gd name="T2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1569" y="255"/>
                <a:ext cx="72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MVs/Moran.NPL/11.12/1D8</a:t>
                </a:r>
                <a:endParaRPr kumimoji="0" lang="en-US" altLang="en-US" sz="320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17" y="210"/>
                <a:ext cx="150" cy="62"/>
              </a:xfrm>
              <a:custGeom>
                <a:avLst/>
                <a:gdLst>
                  <a:gd name="T0" fmla="*/ 0 w 150"/>
                  <a:gd name="T1" fmla="*/ 0 h 62"/>
                  <a:gd name="T2" fmla="*/ 0 w 150"/>
                  <a:gd name="T3" fmla="*/ 62 h 62"/>
                  <a:gd name="T4" fmla="*/ 150 w 150"/>
                  <a:gd name="T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62">
                    <a:moveTo>
                      <a:pt x="0" y="0"/>
                    </a:moveTo>
                    <a:lnTo>
                      <a:pt x="0" y="62"/>
                    </a:lnTo>
                    <a:lnTo>
                      <a:pt x="150" y="62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1419" y="305"/>
                <a:ext cx="100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0" i="0" u="none" strike="noStrike" cap="none" normalizeH="0" baseline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SamutSongkhram.THA</a:t>
                </a: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/17.13/1D8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417" y="235"/>
                <a:ext cx="0" cy="88"/>
              </a:xfrm>
              <a:custGeom>
                <a:avLst/>
                <a:gdLst>
                  <a:gd name="T0" fmla="*/ 0 h 88"/>
                  <a:gd name="T1" fmla="*/ 88 h 88"/>
                  <a:gd name="T2" fmla="*/ 88 h 8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8">
                    <a:moveTo>
                      <a:pt x="0" y="0"/>
                    </a:moveTo>
                    <a:lnTo>
                      <a:pt x="0" y="88"/>
                    </a:lnTo>
                    <a:lnTo>
                      <a:pt x="0" y="88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1569" y="356"/>
                <a:ext cx="65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MVs/Surin.THA/7.13/1D8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417" y="260"/>
                <a:ext cx="150" cy="113"/>
              </a:xfrm>
              <a:custGeom>
                <a:avLst/>
                <a:gdLst>
                  <a:gd name="T0" fmla="*/ 0 w 150"/>
                  <a:gd name="T1" fmla="*/ 0 h 113"/>
                  <a:gd name="T2" fmla="*/ 0 w 150"/>
                  <a:gd name="T3" fmla="*/ 113 h 113"/>
                  <a:gd name="T4" fmla="*/ 150 w 150"/>
                  <a:gd name="T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113">
                    <a:moveTo>
                      <a:pt x="0" y="0"/>
                    </a:moveTo>
                    <a:lnTo>
                      <a:pt x="0" y="113"/>
                    </a:lnTo>
                    <a:lnTo>
                      <a:pt x="150" y="113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1419" y="407"/>
                <a:ext cx="89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MVs/MaeHongSon.THA/12.12/1D8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417" y="286"/>
                <a:ext cx="0" cy="138"/>
              </a:xfrm>
              <a:custGeom>
                <a:avLst/>
                <a:gdLst>
                  <a:gd name="T0" fmla="*/ 0 h 138"/>
                  <a:gd name="T1" fmla="*/ 138 h 138"/>
                  <a:gd name="T2" fmla="*/ 138 h 13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8">
                    <a:moveTo>
                      <a:pt x="0" y="0"/>
                    </a:moveTo>
                    <a:lnTo>
                      <a:pt x="0" y="138"/>
                    </a:lnTo>
                    <a:lnTo>
                      <a:pt x="0" y="138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1419" y="457"/>
                <a:ext cx="80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MVi/ChiangMai.THA/46.11/1D8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417" y="311"/>
                <a:ext cx="0" cy="164"/>
              </a:xfrm>
              <a:custGeom>
                <a:avLst/>
                <a:gdLst>
                  <a:gd name="T0" fmla="*/ 0 h 164"/>
                  <a:gd name="T1" fmla="*/ 164 h 164"/>
                  <a:gd name="T2" fmla="*/ 164 h 16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4">
                    <a:moveTo>
                      <a:pt x="0" y="0"/>
                    </a:moveTo>
                    <a:lnTo>
                      <a:pt x="0" y="164"/>
                    </a:lnTo>
                    <a:lnTo>
                      <a:pt x="0" y="16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1419" y="508"/>
                <a:ext cx="82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MVs/Nonthaburi.THA/42.11/1D8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417" y="336"/>
                <a:ext cx="0" cy="189"/>
              </a:xfrm>
              <a:custGeom>
                <a:avLst/>
                <a:gdLst>
                  <a:gd name="T0" fmla="*/ 0 h 189"/>
                  <a:gd name="T1" fmla="*/ 189 h 189"/>
                  <a:gd name="T2" fmla="*/ 189 h 18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9">
                    <a:moveTo>
                      <a:pt x="0" y="0"/>
                    </a:moveTo>
                    <a:lnTo>
                      <a:pt x="0" y="189"/>
                    </a:lnTo>
                    <a:lnTo>
                      <a:pt x="0" y="189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1569" y="559"/>
                <a:ext cx="96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MVs/Maha Sarakham.THA/23.11/1D8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567" y="576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1569" y="609"/>
                <a:ext cx="85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MVs/Phetchaburi.THA/28.11/2D8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67" y="602"/>
                <a:ext cx="0" cy="25"/>
              </a:xfrm>
              <a:custGeom>
                <a:avLst/>
                <a:gdLst>
                  <a:gd name="T0" fmla="*/ 0 h 25"/>
                  <a:gd name="T1" fmla="*/ 25 h 25"/>
                  <a:gd name="T2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48" name="Freeform 29"/>
              <p:cNvSpPr>
                <a:spLocks/>
              </p:cNvSpPr>
              <p:nvPr/>
            </p:nvSpPr>
            <p:spPr bwMode="auto">
              <a:xfrm>
                <a:off x="1417" y="374"/>
                <a:ext cx="150" cy="227"/>
              </a:xfrm>
              <a:custGeom>
                <a:avLst/>
                <a:gdLst>
                  <a:gd name="T0" fmla="*/ 0 w 150"/>
                  <a:gd name="T1" fmla="*/ 0 h 227"/>
                  <a:gd name="T2" fmla="*/ 0 w 150"/>
                  <a:gd name="T3" fmla="*/ 227 h 227"/>
                  <a:gd name="T4" fmla="*/ 150 w 150"/>
                  <a:gd name="T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150" y="227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49" name="Rectangle 30"/>
              <p:cNvSpPr>
                <a:spLocks noChangeArrowheads="1"/>
              </p:cNvSpPr>
              <p:nvPr/>
            </p:nvSpPr>
            <p:spPr bwMode="auto">
              <a:xfrm>
                <a:off x="1644" y="660"/>
                <a:ext cx="87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MVi/Sundargarh.IND/10.14D8-38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1" name="Freeform 31"/>
              <p:cNvSpPr>
                <a:spLocks/>
              </p:cNvSpPr>
              <p:nvPr/>
            </p:nvSpPr>
            <p:spPr bwMode="auto">
              <a:xfrm>
                <a:off x="1417" y="412"/>
                <a:ext cx="225" cy="265"/>
              </a:xfrm>
              <a:custGeom>
                <a:avLst/>
                <a:gdLst>
                  <a:gd name="T0" fmla="*/ 0 w 225"/>
                  <a:gd name="T1" fmla="*/ 0 h 265"/>
                  <a:gd name="T2" fmla="*/ 0 w 225"/>
                  <a:gd name="T3" fmla="*/ 265 h 265"/>
                  <a:gd name="T4" fmla="*/ 225 w 225"/>
                  <a:gd name="T5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" h="265">
                    <a:moveTo>
                      <a:pt x="0" y="0"/>
                    </a:moveTo>
                    <a:lnTo>
                      <a:pt x="0" y="265"/>
                    </a:lnTo>
                    <a:lnTo>
                      <a:pt x="225" y="26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52" name="Rectangle 32"/>
              <p:cNvSpPr>
                <a:spLocks noChangeArrowheads="1"/>
              </p:cNvSpPr>
              <p:nvPr/>
            </p:nvSpPr>
            <p:spPr bwMode="auto">
              <a:xfrm>
                <a:off x="1419" y="711"/>
                <a:ext cx="104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altLang="en-US" sz="700" b="0" i="0" u="none" strike="noStrike" cap="none" normalizeH="0" baseline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MVi</a:t>
                </a: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/Nakhon </a:t>
                </a:r>
                <a:r>
                  <a:rPr kumimoji="0" lang="en-US" altLang="en-US" sz="700" b="0" i="0" u="none" strike="noStrike" cap="none" normalizeH="0" baseline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Ratchasima.THA</a:t>
                </a: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/32.11/1D8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3" name="Freeform 33"/>
              <p:cNvSpPr>
                <a:spLocks/>
              </p:cNvSpPr>
              <p:nvPr/>
            </p:nvSpPr>
            <p:spPr bwMode="auto">
              <a:xfrm>
                <a:off x="1417" y="728"/>
                <a:ext cx="0" cy="176"/>
              </a:xfrm>
              <a:custGeom>
                <a:avLst/>
                <a:gdLst>
                  <a:gd name="T0" fmla="*/ 176 h 176"/>
                  <a:gd name="T1" fmla="*/ 0 h 176"/>
                  <a:gd name="T2" fmla="*/ 0 h 1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76">
                    <a:moveTo>
                      <a:pt x="0" y="17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54" name="Rectangle 34"/>
              <p:cNvSpPr>
                <a:spLocks noChangeArrowheads="1"/>
              </p:cNvSpPr>
              <p:nvPr/>
            </p:nvSpPr>
            <p:spPr bwMode="auto">
              <a:xfrm>
                <a:off x="1419" y="761"/>
                <a:ext cx="76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MVi/Lampang.THA/41.11/1D8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" name="Freeform 35"/>
              <p:cNvSpPr>
                <a:spLocks/>
              </p:cNvSpPr>
              <p:nvPr/>
            </p:nvSpPr>
            <p:spPr bwMode="auto">
              <a:xfrm>
                <a:off x="1417" y="779"/>
                <a:ext cx="0" cy="150"/>
              </a:xfrm>
              <a:custGeom>
                <a:avLst/>
                <a:gdLst>
                  <a:gd name="T0" fmla="*/ 150 h 150"/>
                  <a:gd name="T1" fmla="*/ 0 h 150"/>
                  <a:gd name="T2" fmla="*/ 0 h 1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0">
                    <a:moveTo>
                      <a:pt x="0" y="15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56" name="Rectangle 36"/>
              <p:cNvSpPr>
                <a:spLocks noChangeArrowheads="1"/>
              </p:cNvSpPr>
              <p:nvPr/>
            </p:nvSpPr>
            <p:spPr bwMode="auto">
              <a:xfrm>
                <a:off x="1419" y="812"/>
                <a:ext cx="79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MVi/KhonKaen.THA/42.11/1D8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7" name="Freeform 37"/>
              <p:cNvSpPr>
                <a:spLocks/>
              </p:cNvSpPr>
              <p:nvPr/>
            </p:nvSpPr>
            <p:spPr bwMode="auto">
              <a:xfrm>
                <a:off x="1417" y="829"/>
                <a:ext cx="0" cy="126"/>
              </a:xfrm>
              <a:custGeom>
                <a:avLst/>
                <a:gdLst>
                  <a:gd name="T0" fmla="*/ 126 h 126"/>
                  <a:gd name="T1" fmla="*/ 0 h 126"/>
                  <a:gd name="T2" fmla="*/ 0 h 12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58" name="Rectangle 38"/>
              <p:cNvSpPr>
                <a:spLocks noChangeArrowheads="1"/>
              </p:cNvSpPr>
              <p:nvPr/>
            </p:nvSpPr>
            <p:spPr bwMode="auto">
              <a:xfrm>
                <a:off x="1419" y="863"/>
                <a:ext cx="89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MVs/Kanchanaburi.THA/10.12/1D8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9" name="Freeform 39"/>
              <p:cNvSpPr>
                <a:spLocks/>
              </p:cNvSpPr>
              <p:nvPr/>
            </p:nvSpPr>
            <p:spPr bwMode="auto">
              <a:xfrm>
                <a:off x="1417" y="880"/>
                <a:ext cx="0" cy="100"/>
              </a:xfrm>
              <a:custGeom>
                <a:avLst/>
                <a:gdLst>
                  <a:gd name="T0" fmla="*/ 100 h 100"/>
                  <a:gd name="T1" fmla="*/ 0 h 100"/>
                  <a:gd name="T2" fmla="*/ 0 h 1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0">
                    <a:moveTo>
                      <a:pt x="0" y="10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60" name="Rectangle 40"/>
              <p:cNvSpPr>
                <a:spLocks noChangeArrowheads="1"/>
              </p:cNvSpPr>
              <p:nvPr/>
            </p:nvSpPr>
            <p:spPr bwMode="auto">
              <a:xfrm>
                <a:off x="1419" y="913"/>
                <a:ext cx="68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MVs/Krabi.THA/01.13/1D8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1" name="Freeform 41"/>
              <p:cNvSpPr>
                <a:spLocks/>
              </p:cNvSpPr>
              <p:nvPr/>
            </p:nvSpPr>
            <p:spPr bwMode="auto">
              <a:xfrm>
                <a:off x="1417" y="931"/>
                <a:ext cx="0" cy="74"/>
              </a:xfrm>
              <a:custGeom>
                <a:avLst/>
                <a:gdLst>
                  <a:gd name="T0" fmla="*/ 74 h 74"/>
                  <a:gd name="T1" fmla="*/ 0 h 74"/>
                  <a:gd name="T2" fmla="*/ 0 h 7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4">
                    <a:moveTo>
                      <a:pt x="0" y="74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62" name="Rectangle 42"/>
              <p:cNvSpPr>
                <a:spLocks noChangeArrowheads="1"/>
              </p:cNvSpPr>
              <p:nvPr/>
            </p:nvSpPr>
            <p:spPr bwMode="auto">
              <a:xfrm>
                <a:off x="1419" y="964"/>
                <a:ext cx="90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MVs/SamutSakhon.THA/12.13/1D8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3" name="Freeform 43"/>
              <p:cNvSpPr>
                <a:spLocks/>
              </p:cNvSpPr>
              <p:nvPr/>
            </p:nvSpPr>
            <p:spPr bwMode="auto">
              <a:xfrm>
                <a:off x="1417" y="981"/>
                <a:ext cx="0" cy="50"/>
              </a:xfrm>
              <a:custGeom>
                <a:avLst/>
                <a:gdLst>
                  <a:gd name="T0" fmla="*/ 50 h 50"/>
                  <a:gd name="T1" fmla="*/ 0 h 50"/>
                  <a:gd name="T2" fmla="*/ 0 h 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0">
                    <a:moveTo>
                      <a:pt x="0" y="5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64" name="Rectangle 44"/>
              <p:cNvSpPr>
                <a:spLocks noChangeArrowheads="1"/>
              </p:cNvSpPr>
              <p:nvPr/>
            </p:nvSpPr>
            <p:spPr bwMode="auto">
              <a:xfrm>
                <a:off x="1494" y="1015"/>
                <a:ext cx="86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MVs/Haridwar.IND/06.14/4D8-26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5" name="Freeform 45"/>
              <p:cNvSpPr>
                <a:spLocks/>
              </p:cNvSpPr>
              <p:nvPr/>
            </p:nvSpPr>
            <p:spPr bwMode="auto">
              <a:xfrm>
                <a:off x="1417" y="1032"/>
                <a:ext cx="75" cy="24"/>
              </a:xfrm>
              <a:custGeom>
                <a:avLst/>
                <a:gdLst>
                  <a:gd name="T0" fmla="*/ 0 w 75"/>
                  <a:gd name="T1" fmla="*/ 24 h 24"/>
                  <a:gd name="T2" fmla="*/ 0 w 75"/>
                  <a:gd name="T3" fmla="*/ 0 h 24"/>
                  <a:gd name="T4" fmla="*/ 75 w 75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24">
                    <a:moveTo>
                      <a:pt x="0" y="24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66" name="Rectangle 46"/>
              <p:cNvSpPr>
                <a:spLocks noChangeArrowheads="1"/>
              </p:cNvSpPr>
              <p:nvPr/>
            </p:nvSpPr>
            <p:spPr bwMode="auto">
              <a:xfrm>
                <a:off x="1419" y="1065"/>
                <a:ext cx="85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MVs/Phetchabun.THA/21.13/1D8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7" name="Freeform 47"/>
              <p:cNvSpPr>
                <a:spLocks/>
              </p:cNvSpPr>
              <p:nvPr/>
            </p:nvSpPr>
            <p:spPr bwMode="auto">
              <a:xfrm>
                <a:off x="1417" y="1058"/>
                <a:ext cx="0" cy="25"/>
              </a:xfrm>
              <a:custGeom>
                <a:avLst/>
                <a:gdLst>
                  <a:gd name="T0" fmla="*/ 0 h 25"/>
                  <a:gd name="T1" fmla="*/ 25 h 25"/>
                  <a:gd name="T2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68" name="Rectangle 48"/>
              <p:cNvSpPr>
                <a:spLocks noChangeArrowheads="1"/>
              </p:cNvSpPr>
              <p:nvPr/>
            </p:nvSpPr>
            <p:spPr bwMode="auto">
              <a:xfrm>
                <a:off x="1570" y="1116"/>
                <a:ext cx="79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MVs/Jaipur.IND/23.14/1D8-41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9" name="Freeform 49"/>
              <p:cNvSpPr>
                <a:spLocks/>
              </p:cNvSpPr>
              <p:nvPr/>
            </p:nvSpPr>
            <p:spPr bwMode="auto">
              <a:xfrm>
                <a:off x="1492" y="1133"/>
                <a:ext cx="76" cy="119"/>
              </a:xfrm>
              <a:custGeom>
                <a:avLst/>
                <a:gdLst>
                  <a:gd name="T0" fmla="*/ 0 w 76"/>
                  <a:gd name="T1" fmla="*/ 119 h 119"/>
                  <a:gd name="T2" fmla="*/ 0 w 76"/>
                  <a:gd name="T3" fmla="*/ 0 h 119"/>
                  <a:gd name="T4" fmla="*/ 76 w 76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9">
                    <a:moveTo>
                      <a:pt x="0" y="119"/>
                    </a:moveTo>
                    <a:lnTo>
                      <a:pt x="0" y="0"/>
                    </a:lnTo>
                    <a:lnTo>
                      <a:pt x="76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70" name="Rectangle 50"/>
              <p:cNvSpPr>
                <a:spLocks noChangeArrowheads="1"/>
              </p:cNvSpPr>
              <p:nvPr/>
            </p:nvSpPr>
            <p:spPr bwMode="auto">
              <a:xfrm>
                <a:off x="1644" y="1167"/>
                <a:ext cx="94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MVi/Sawimadhopur.IND/ 3.15/01D8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1" name="Freeform 51"/>
              <p:cNvSpPr>
                <a:spLocks/>
              </p:cNvSpPr>
              <p:nvPr/>
            </p:nvSpPr>
            <p:spPr bwMode="auto">
              <a:xfrm>
                <a:off x="1492" y="1184"/>
                <a:ext cx="150" cy="94"/>
              </a:xfrm>
              <a:custGeom>
                <a:avLst/>
                <a:gdLst>
                  <a:gd name="T0" fmla="*/ 0 w 150"/>
                  <a:gd name="T1" fmla="*/ 94 h 94"/>
                  <a:gd name="T2" fmla="*/ 0 w 150"/>
                  <a:gd name="T3" fmla="*/ 0 h 94"/>
                  <a:gd name="T4" fmla="*/ 150 w 150"/>
                  <a:gd name="T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94">
                    <a:moveTo>
                      <a:pt x="0" y="94"/>
                    </a:moveTo>
                    <a:lnTo>
                      <a:pt x="0" y="0"/>
                    </a:lnTo>
                    <a:lnTo>
                      <a:pt x="15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72" name="Rectangle 52"/>
              <p:cNvSpPr>
                <a:spLocks noChangeArrowheads="1"/>
              </p:cNvSpPr>
              <p:nvPr/>
            </p:nvSpPr>
            <p:spPr bwMode="auto">
              <a:xfrm>
                <a:off x="1644" y="1217"/>
                <a:ext cx="79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Bardiya.NPL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/22.15/1D8 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3" name="Freeform 53"/>
              <p:cNvSpPr>
                <a:spLocks/>
              </p:cNvSpPr>
              <p:nvPr/>
            </p:nvSpPr>
            <p:spPr bwMode="auto">
              <a:xfrm>
                <a:off x="1492" y="1234"/>
                <a:ext cx="150" cy="25"/>
              </a:xfrm>
              <a:custGeom>
                <a:avLst/>
                <a:gdLst>
                  <a:gd name="T0" fmla="*/ 0 w 150"/>
                  <a:gd name="T1" fmla="*/ 25 h 25"/>
                  <a:gd name="T2" fmla="*/ 0 w 150"/>
                  <a:gd name="T3" fmla="*/ 0 h 25"/>
                  <a:gd name="T4" fmla="*/ 150 w 15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25">
                    <a:moveTo>
                      <a:pt x="0" y="25"/>
                    </a:moveTo>
                    <a:lnTo>
                      <a:pt x="0" y="0"/>
                    </a:lnTo>
                    <a:lnTo>
                      <a:pt x="15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74" name="Rectangle 54"/>
              <p:cNvSpPr>
                <a:spLocks noChangeArrowheads="1"/>
              </p:cNvSpPr>
              <p:nvPr/>
            </p:nvSpPr>
            <p:spPr bwMode="auto">
              <a:xfrm>
                <a:off x="1570" y="1268"/>
                <a:ext cx="76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MVs/Bijapur.IND/13.15/13D8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5" name="Freeform 55"/>
              <p:cNvSpPr>
                <a:spLocks/>
              </p:cNvSpPr>
              <p:nvPr/>
            </p:nvSpPr>
            <p:spPr bwMode="auto">
              <a:xfrm>
                <a:off x="1492" y="1261"/>
                <a:ext cx="76" cy="24"/>
              </a:xfrm>
              <a:custGeom>
                <a:avLst/>
                <a:gdLst>
                  <a:gd name="T0" fmla="*/ 0 w 76"/>
                  <a:gd name="T1" fmla="*/ 0 h 24"/>
                  <a:gd name="T2" fmla="*/ 0 w 76"/>
                  <a:gd name="T3" fmla="*/ 24 h 24"/>
                  <a:gd name="T4" fmla="*/ 76 w 76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24">
                    <a:moveTo>
                      <a:pt x="0" y="0"/>
                    </a:moveTo>
                    <a:lnTo>
                      <a:pt x="0" y="24"/>
                    </a:lnTo>
                    <a:lnTo>
                      <a:pt x="76" y="2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76" name="Rectangle 56"/>
              <p:cNvSpPr>
                <a:spLocks noChangeArrowheads="1"/>
              </p:cNvSpPr>
              <p:nvPr/>
            </p:nvSpPr>
            <p:spPr bwMode="auto">
              <a:xfrm>
                <a:off x="1570" y="1319"/>
                <a:ext cx="60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MVs/Kheda.IND/10.16/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7" name="Freeform 57"/>
              <p:cNvSpPr>
                <a:spLocks/>
              </p:cNvSpPr>
              <p:nvPr/>
            </p:nvSpPr>
            <p:spPr bwMode="auto">
              <a:xfrm>
                <a:off x="1568" y="1336"/>
                <a:ext cx="0" cy="37"/>
              </a:xfrm>
              <a:custGeom>
                <a:avLst/>
                <a:gdLst>
                  <a:gd name="T0" fmla="*/ 37 h 37"/>
                  <a:gd name="T1" fmla="*/ 0 h 37"/>
                  <a:gd name="T2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78" name="Rectangle 58"/>
              <p:cNvSpPr>
                <a:spLocks noChangeArrowheads="1"/>
              </p:cNvSpPr>
              <p:nvPr/>
            </p:nvSpPr>
            <p:spPr bwMode="auto">
              <a:xfrm>
                <a:off x="1795" y="1369"/>
                <a:ext cx="84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BANGALORE/M-13-229-3D8-20</a:t>
                </a:r>
                <a:endParaRPr kumimoji="0" lang="en-US" altLang="en-US" sz="320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9" name="Freeform 59"/>
              <p:cNvSpPr>
                <a:spLocks/>
              </p:cNvSpPr>
              <p:nvPr/>
            </p:nvSpPr>
            <p:spPr bwMode="auto">
              <a:xfrm>
                <a:off x="1643" y="1386"/>
                <a:ext cx="150" cy="25"/>
              </a:xfrm>
              <a:custGeom>
                <a:avLst/>
                <a:gdLst>
                  <a:gd name="T0" fmla="*/ 0 w 150"/>
                  <a:gd name="T1" fmla="*/ 25 h 25"/>
                  <a:gd name="T2" fmla="*/ 0 w 150"/>
                  <a:gd name="T3" fmla="*/ 0 h 25"/>
                  <a:gd name="T4" fmla="*/ 150 w 15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25">
                    <a:moveTo>
                      <a:pt x="0" y="25"/>
                    </a:moveTo>
                    <a:lnTo>
                      <a:pt x="0" y="0"/>
                    </a:lnTo>
                    <a:lnTo>
                      <a:pt x="15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0" name="Rectangle 60"/>
              <p:cNvSpPr>
                <a:spLocks noChangeArrowheads="1"/>
              </p:cNvSpPr>
              <p:nvPr/>
            </p:nvSpPr>
            <p:spPr bwMode="auto">
              <a:xfrm>
                <a:off x="1645" y="1420"/>
                <a:ext cx="67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MVs/Haveri.IND/10.16/10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1" name="Freeform 61"/>
              <p:cNvSpPr>
                <a:spLocks/>
              </p:cNvSpPr>
              <p:nvPr/>
            </p:nvSpPr>
            <p:spPr bwMode="auto">
              <a:xfrm>
                <a:off x="1643" y="1413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2" name="Freeform 62"/>
              <p:cNvSpPr>
                <a:spLocks/>
              </p:cNvSpPr>
              <p:nvPr/>
            </p:nvSpPr>
            <p:spPr bwMode="auto">
              <a:xfrm>
                <a:off x="1568" y="1375"/>
                <a:ext cx="75" cy="37"/>
              </a:xfrm>
              <a:custGeom>
                <a:avLst/>
                <a:gdLst>
                  <a:gd name="T0" fmla="*/ 0 w 75"/>
                  <a:gd name="T1" fmla="*/ 0 h 37"/>
                  <a:gd name="T2" fmla="*/ 0 w 75"/>
                  <a:gd name="T3" fmla="*/ 37 h 37"/>
                  <a:gd name="T4" fmla="*/ 75 w 75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37">
                    <a:moveTo>
                      <a:pt x="0" y="0"/>
                    </a:moveTo>
                    <a:lnTo>
                      <a:pt x="0" y="37"/>
                    </a:lnTo>
                    <a:lnTo>
                      <a:pt x="75" y="37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3" name="Freeform 63"/>
              <p:cNvSpPr>
                <a:spLocks/>
              </p:cNvSpPr>
              <p:nvPr/>
            </p:nvSpPr>
            <p:spPr bwMode="auto">
              <a:xfrm>
                <a:off x="1492" y="1305"/>
                <a:ext cx="76" cy="69"/>
              </a:xfrm>
              <a:custGeom>
                <a:avLst/>
                <a:gdLst>
                  <a:gd name="T0" fmla="*/ 0 w 76"/>
                  <a:gd name="T1" fmla="*/ 0 h 69"/>
                  <a:gd name="T2" fmla="*/ 0 w 76"/>
                  <a:gd name="T3" fmla="*/ 69 h 69"/>
                  <a:gd name="T4" fmla="*/ 76 w 76"/>
                  <a:gd name="T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69">
                    <a:moveTo>
                      <a:pt x="0" y="0"/>
                    </a:moveTo>
                    <a:lnTo>
                      <a:pt x="0" y="69"/>
                    </a:lnTo>
                    <a:lnTo>
                      <a:pt x="76" y="69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4" name="Line 64"/>
              <p:cNvSpPr>
                <a:spLocks noChangeShapeType="1"/>
              </p:cNvSpPr>
              <p:nvPr/>
            </p:nvSpPr>
            <p:spPr bwMode="auto">
              <a:xfrm>
                <a:off x="1492" y="1255"/>
                <a:ext cx="0" cy="119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5" name="Freeform 65"/>
              <p:cNvSpPr>
                <a:spLocks/>
              </p:cNvSpPr>
              <p:nvPr/>
            </p:nvSpPr>
            <p:spPr bwMode="auto">
              <a:xfrm>
                <a:off x="1417" y="700"/>
                <a:ext cx="75" cy="553"/>
              </a:xfrm>
              <a:custGeom>
                <a:avLst/>
                <a:gdLst>
                  <a:gd name="T0" fmla="*/ 0 w 75"/>
                  <a:gd name="T1" fmla="*/ 0 h 553"/>
                  <a:gd name="T2" fmla="*/ 0 w 75"/>
                  <a:gd name="T3" fmla="*/ 553 h 553"/>
                  <a:gd name="T4" fmla="*/ 75 w 75"/>
                  <a:gd name="T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53">
                    <a:moveTo>
                      <a:pt x="0" y="0"/>
                    </a:moveTo>
                    <a:lnTo>
                      <a:pt x="0" y="553"/>
                    </a:lnTo>
                    <a:lnTo>
                      <a:pt x="75" y="553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6" name="Line 66"/>
              <p:cNvSpPr>
                <a:spLocks noChangeShapeType="1"/>
              </p:cNvSpPr>
              <p:nvPr/>
            </p:nvSpPr>
            <p:spPr bwMode="auto">
              <a:xfrm>
                <a:off x="1417" y="145"/>
                <a:ext cx="0" cy="553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7" name="Freeform 67"/>
              <p:cNvSpPr>
                <a:spLocks/>
              </p:cNvSpPr>
              <p:nvPr/>
            </p:nvSpPr>
            <p:spPr bwMode="auto">
              <a:xfrm>
                <a:off x="1341" y="699"/>
                <a:ext cx="76" cy="394"/>
              </a:xfrm>
              <a:custGeom>
                <a:avLst/>
                <a:gdLst>
                  <a:gd name="T0" fmla="*/ 0 w 76"/>
                  <a:gd name="T1" fmla="*/ 394 h 394"/>
                  <a:gd name="T2" fmla="*/ 0 w 76"/>
                  <a:gd name="T3" fmla="*/ 0 h 394"/>
                  <a:gd name="T4" fmla="*/ 76 w 76"/>
                  <a:gd name="T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394">
                    <a:moveTo>
                      <a:pt x="0" y="394"/>
                    </a:moveTo>
                    <a:lnTo>
                      <a:pt x="0" y="0"/>
                    </a:lnTo>
                    <a:lnTo>
                      <a:pt x="76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8" name="Rectangle 68"/>
              <p:cNvSpPr>
                <a:spLocks noChangeArrowheads="1"/>
              </p:cNvSpPr>
              <p:nvPr/>
            </p:nvSpPr>
            <p:spPr bwMode="auto">
              <a:xfrm>
                <a:off x="1569" y="1471"/>
                <a:ext cx="86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MVs/Haridwar.IND/06.14/2D8-24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" name="Freeform 69"/>
              <p:cNvSpPr>
                <a:spLocks/>
              </p:cNvSpPr>
              <p:nvPr/>
            </p:nvSpPr>
            <p:spPr bwMode="auto">
              <a:xfrm>
                <a:off x="1341" y="1095"/>
                <a:ext cx="226" cy="393"/>
              </a:xfrm>
              <a:custGeom>
                <a:avLst/>
                <a:gdLst>
                  <a:gd name="T0" fmla="*/ 0 w 226"/>
                  <a:gd name="T1" fmla="*/ 0 h 393"/>
                  <a:gd name="T2" fmla="*/ 0 w 226"/>
                  <a:gd name="T3" fmla="*/ 393 h 393"/>
                  <a:gd name="T4" fmla="*/ 226 w 226"/>
                  <a:gd name="T5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" h="393">
                    <a:moveTo>
                      <a:pt x="0" y="0"/>
                    </a:moveTo>
                    <a:lnTo>
                      <a:pt x="0" y="393"/>
                    </a:lnTo>
                    <a:lnTo>
                      <a:pt x="226" y="393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90" name="Freeform 70"/>
              <p:cNvSpPr>
                <a:spLocks/>
              </p:cNvSpPr>
              <p:nvPr/>
            </p:nvSpPr>
            <p:spPr bwMode="auto">
              <a:xfrm>
                <a:off x="817" y="1094"/>
                <a:ext cx="524" cy="366"/>
              </a:xfrm>
              <a:custGeom>
                <a:avLst/>
                <a:gdLst>
                  <a:gd name="T0" fmla="*/ 0 w 524"/>
                  <a:gd name="T1" fmla="*/ 366 h 366"/>
                  <a:gd name="T2" fmla="*/ 0 w 524"/>
                  <a:gd name="T3" fmla="*/ 0 h 366"/>
                  <a:gd name="T4" fmla="*/ 524 w 524"/>
                  <a:gd name="T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4" h="366">
                    <a:moveTo>
                      <a:pt x="0" y="366"/>
                    </a:moveTo>
                    <a:lnTo>
                      <a:pt x="0" y="0"/>
                    </a:lnTo>
                    <a:lnTo>
                      <a:pt x="524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91" name="Rectangle 71"/>
              <p:cNvSpPr>
                <a:spLocks noChangeArrowheads="1"/>
              </p:cNvSpPr>
              <p:nvPr/>
            </p:nvSpPr>
            <p:spPr bwMode="auto">
              <a:xfrm>
                <a:off x="819" y="1521"/>
                <a:ext cx="50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MVs/NPL/9.10/1D8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2" name="Freeform 72"/>
              <p:cNvSpPr>
                <a:spLocks/>
              </p:cNvSpPr>
              <p:nvPr/>
            </p:nvSpPr>
            <p:spPr bwMode="auto">
              <a:xfrm>
                <a:off x="817" y="1538"/>
                <a:ext cx="0" cy="145"/>
              </a:xfrm>
              <a:custGeom>
                <a:avLst/>
                <a:gdLst>
                  <a:gd name="T0" fmla="*/ 145 h 145"/>
                  <a:gd name="T1" fmla="*/ 0 h 145"/>
                  <a:gd name="T2" fmla="*/ 0 h 1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5">
                    <a:moveTo>
                      <a:pt x="0" y="14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93" name="Rectangle 73"/>
              <p:cNvSpPr>
                <a:spLocks noChangeArrowheads="1"/>
              </p:cNvSpPr>
              <p:nvPr/>
            </p:nvSpPr>
            <p:spPr bwMode="auto">
              <a:xfrm>
                <a:off x="1044" y="1572"/>
                <a:ext cx="81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MVs/Kapilbastu.NPL/15.10/2D8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4" name="Freeform 74"/>
              <p:cNvSpPr>
                <a:spLocks/>
              </p:cNvSpPr>
              <p:nvPr/>
            </p:nvSpPr>
            <p:spPr bwMode="auto">
              <a:xfrm>
                <a:off x="1042" y="1589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95" name="Rectangle 75"/>
              <p:cNvSpPr>
                <a:spLocks noChangeArrowheads="1"/>
              </p:cNvSpPr>
              <p:nvPr/>
            </p:nvSpPr>
            <p:spPr bwMode="auto">
              <a:xfrm>
                <a:off x="1269" y="1622"/>
                <a:ext cx="81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MVi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NewDelhi.IND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/26.14D8-47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6" name="Freeform 76"/>
              <p:cNvSpPr>
                <a:spLocks/>
              </p:cNvSpPr>
              <p:nvPr/>
            </p:nvSpPr>
            <p:spPr bwMode="auto">
              <a:xfrm>
                <a:off x="1042" y="1616"/>
                <a:ext cx="225" cy="24"/>
              </a:xfrm>
              <a:custGeom>
                <a:avLst/>
                <a:gdLst>
                  <a:gd name="T0" fmla="*/ 0 w 225"/>
                  <a:gd name="T1" fmla="*/ 0 h 24"/>
                  <a:gd name="T2" fmla="*/ 0 w 225"/>
                  <a:gd name="T3" fmla="*/ 24 h 24"/>
                  <a:gd name="T4" fmla="*/ 225 w 225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" h="24">
                    <a:moveTo>
                      <a:pt x="0" y="0"/>
                    </a:moveTo>
                    <a:lnTo>
                      <a:pt x="0" y="24"/>
                    </a:lnTo>
                    <a:lnTo>
                      <a:pt x="225" y="2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97" name="Rectangle 77"/>
              <p:cNvSpPr>
                <a:spLocks noChangeArrowheads="1"/>
              </p:cNvSpPr>
              <p:nvPr/>
            </p:nvSpPr>
            <p:spPr bwMode="auto">
              <a:xfrm>
                <a:off x="1044" y="1673"/>
                <a:ext cx="81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MVs/Kapilbastu.NPL/15.10/5D8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8" name="Freeform 78"/>
              <p:cNvSpPr>
                <a:spLocks/>
              </p:cNvSpPr>
              <p:nvPr/>
            </p:nvSpPr>
            <p:spPr bwMode="auto">
              <a:xfrm>
                <a:off x="1042" y="1641"/>
                <a:ext cx="0" cy="49"/>
              </a:xfrm>
              <a:custGeom>
                <a:avLst/>
                <a:gdLst>
                  <a:gd name="T0" fmla="*/ 0 h 49"/>
                  <a:gd name="T1" fmla="*/ 49 h 49"/>
                  <a:gd name="T2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49"/>
                    </a:lnTo>
                    <a:lnTo>
                      <a:pt x="0" y="49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99" name="Rectangle 79"/>
              <p:cNvSpPr>
                <a:spLocks noChangeArrowheads="1"/>
              </p:cNvSpPr>
              <p:nvPr/>
            </p:nvSpPr>
            <p:spPr bwMode="auto">
              <a:xfrm>
                <a:off x="1044" y="1724"/>
                <a:ext cx="81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MVs/Kapilbastu.NPL/15.10/1D8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" name="Freeform 80"/>
              <p:cNvSpPr>
                <a:spLocks/>
              </p:cNvSpPr>
              <p:nvPr/>
            </p:nvSpPr>
            <p:spPr bwMode="auto">
              <a:xfrm>
                <a:off x="1042" y="1666"/>
                <a:ext cx="0" cy="75"/>
              </a:xfrm>
              <a:custGeom>
                <a:avLst/>
                <a:gdLst>
                  <a:gd name="T0" fmla="*/ 0 h 75"/>
                  <a:gd name="T1" fmla="*/ 75 h 75"/>
                  <a:gd name="T2" fmla="*/ 75 h 7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5">
                    <a:moveTo>
                      <a:pt x="0" y="0"/>
                    </a:moveTo>
                    <a:lnTo>
                      <a:pt x="0" y="75"/>
                    </a:lnTo>
                    <a:lnTo>
                      <a:pt x="0" y="7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01" name="Line 81"/>
              <p:cNvSpPr>
                <a:spLocks noChangeShapeType="1"/>
              </p:cNvSpPr>
              <p:nvPr/>
            </p:nvSpPr>
            <p:spPr bwMode="auto">
              <a:xfrm>
                <a:off x="1042" y="1589"/>
                <a:ext cx="0" cy="75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02" name="Freeform 82"/>
              <p:cNvSpPr>
                <a:spLocks/>
              </p:cNvSpPr>
              <p:nvPr/>
            </p:nvSpPr>
            <p:spPr bwMode="auto">
              <a:xfrm>
                <a:off x="892" y="1665"/>
                <a:ext cx="150" cy="62"/>
              </a:xfrm>
              <a:custGeom>
                <a:avLst/>
                <a:gdLst>
                  <a:gd name="T0" fmla="*/ 0 w 150"/>
                  <a:gd name="T1" fmla="*/ 62 h 62"/>
                  <a:gd name="T2" fmla="*/ 0 w 150"/>
                  <a:gd name="T3" fmla="*/ 0 h 62"/>
                  <a:gd name="T4" fmla="*/ 150 w 150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62">
                    <a:moveTo>
                      <a:pt x="0" y="62"/>
                    </a:moveTo>
                    <a:lnTo>
                      <a:pt x="0" y="0"/>
                    </a:lnTo>
                    <a:lnTo>
                      <a:pt x="15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03" name="Rectangle 83"/>
              <p:cNvSpPr>
                <a:spLocks noChangeArrowheads="1"/>
              </p:cNvSpPr>
              <p:nvPr/>
            </p:nvSpPr>
            <p:spPr bwMode="auto">
              <a:xfrm>
                <a:off x="970" y="1774"/>
                <a:ext cx="66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0" i="0" u="none" strike="noStrike" cap="none" normalizeH="0" baseline="0" dirty="0" err="1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Pune.IND</a:t>
                </a: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/11.13D8-3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4" name="Freeform 84"/>
              <p:cNvSpPr>
                <a:spLocks/>
              </p:cNvSpPr>
              <p:nvPr/>
            </p:nvSpPr>
            <p:spPr bwMode="auto">
              <a:xfrm>
                <a:off x="892" y="1729"/>
                <a:ext cx="76" cy="63"/>
              </a:xfrm>
              <a:custGeom>
                <a:avLst/>
                <a:gdLst>
                  <a:gd name="T0" fmla="*/ 0 w 76"/>
                  <a:gd name="T1" fmla="*/ 0 h 63"/>
                  <a:gd name="T2" fmla="*/ 0 w 76"/>
                  <a:gd name="T3" fmla="*/ 63 h 63"/>
                  <a:gd name="T4" fmla="*/ 76 w 76"/>
                  <a:gd name="T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lnTo>
                      <a:pt x="0" y="63"/>
                    </a:lnTo>
                    <a:lnTo>
                      <a:pt x="76" y="63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05" name="Rectangle 85"/>
              <p:cNvSpPr>
                <a:spLocks noChangeArrowheads="1"/>
              </p:cNvSpPr>
              <p:nvPr/>
            </p:nvSpPr>
            <p:spPr bwMode="auto">
              <a:xfrm>
                <a:off x="970" y="1825"/>
                <a:ext cx="76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0" i="0" u="none" strike="noStrike" cap="none" normalizeH="0" baseline="0" dirty="0" err="1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Colombo.LKA</a:t>
                </a: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/23.10/2D8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6" name="Freeform 86"/>
              <p:cNvSpPr>
                <a:spLocks/>
              </p:cNvSpPr>
              <p:nvPr/>
            </p:nvSpPr>
            <p:spPr bwMode="auto">
              <a:xfrm>
                <a:off x="968" y="1842"/>
                <a:ext cx="0" cy="151"/>
              </a:xfrm>
              <a:custGeom>
                <a:avLst/>
                <a:gdLst>
                  <a:gd name="T0" fmla="*/ 151 h 151"/>
                  <a:gd name="T1" fmla="*/ 0 h 151"/>
                  <a:gd name="T2" fmla="*/ 0 h 1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1">
                    <a:moveTo>
                      <a:pt x="0" y="15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07" name="Rectangle 87"/>
              <p:cNvSpPr>
                <a:spLocks noChangeArrowheads="1"/>
              </p:cNvSpPr>
              <p:nvPr/>
            </p:nvSpPr>
            <p:spPr bwMode="auto">
              <a:xfrm>
                <a:off x="970" y="1876"/>
                <a:ext cx="76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0" i="0" u="none" strike="noStrike" cap="none" normalizeH="0" baseline="0" dirty="0" err="1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Colombo.LKA</a:t>
                </a: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/24.10/4D8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8" name="Freeform 88"/>
              <p:cNvSpPr>
                <a:spLocks/>
              </p:cNvSpPr>
              <p:nvPr/>
            </p:nvSpPr>
            <p:spPr bwMode="auto">
              <a:xfrm>
                <a:off x="968" y="1893"/>
                <a:ext cx="0" cy="126"/>
              </a:xfrm>
              <a:custGeom>
                <a:avLst/>
                <a:gdLst>
                  <a:gd name="T0" fmla="*/ 126 h 126"/>
                  <a:gd name="T1" fmla="*/ 0 h 126"/>
                  <a:gd name="T2" fmla="*/ 0 h 12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09" name="Rectangle 89"/>
              <p:cNvSpPr>
                <a:spLocks noChangeArrowheads="1"/>
              </p:cNvSpPr>
              <p:nvPr/>
            </p:nvSpPr>
            <p:spPr bwMode="auto">
              <a:xfrm>
                <a:off x="970" y="1926"/>
                <a:ext cx="76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MVs/Colombo.LKA/22.10/1D8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" name="Freeform 90"/>
              <p:cNvSpPr>
                <a:spLocks/>
              </p:cNvSpPr>
              <p:nvPr/>
            </p:nvSpPr>
            <p:spPr bwMode="auto">
              <a:xfrm>
                <a:off x="968" y="1944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11" name="Rectangle 91"/>
              <p:cNvSpPr>
                <a:spLocks noChangeArrowheads="1"/>
              </p:cNvSpPr>
              <p:nvPr/>
            </p:nvSpPr>
            <p:spPr bwMode="auto">
              <a:xfrm>
                <a:off x="970" y="1977"/>
                <a:ext cx="76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MVs/Colombo.LKA/23.10/1D8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2" name="Freeform 92"/>
              <p:cNvSpPr>
                <a:spLocks/>
              </p:cNvSpPr>
              <p:nvPr/>
            </p:nvSpPr>
            <p:spPr bwMode="auto">
              <a:xfrm>
                <a:off x="968" y="1970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13" name="Rectangle 93"/>
              <p:cNvSpPr>
                <a:spLocks noChangeArrowheads="1"/>
              </p:cNvSpPr>
              <p:nvPr/>
            </p:nvSpPr>
            <p:spPr bwMode="auto">
              <a:xfrm>
                <a:off x="970" y="2028"/>
                <a:ext cx="72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MVs/Matara.LKA/19.10/1D8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4" name="Freeform 94"/>
              <p:cNvSpPr>
                <a:spLocks/>
              </p:cNvSpPr>
              <p:nvPr/>
            </p:nvSpPr>
            <p:spPr bwMode="auto">
              <a:xfrm>
                <a:off x="968" y="1995"/>
                <a:ext cx="0" cy="50"/>
              </a:xfrm>
              <a:custGeom>
                <a:avLst/>
                <a:gdLst>
                  <a:gd name="T0" fmla="*/ 0 h 50"/>
                  <a:gd name="T1" fmla="*/ 50 h 50"/>
                  <a:gd name="T2" fmla="*/ 50 h 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  <a:lnTo>
                      <a:pt x="0" y="5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15" name="Rectangle 95"/>
              <p:cNvSpPr>
                <a:spLocks noChangeArrowheads="1"/>
              </p:cNvSpPr>
              <p:nvPr/>
            </p:nvSpPr>
            <p:spPr bwMode="auto">
              <a:xfrm>
                <a:off x="1045" y="2078"/>
                <a:ext cx="76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MVs/Colombo.LKA/24.10/3D8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6" name="Freeform 96"/>
              <p:cNvSpPr>
                <a:spLocks/>
              </p:cNvSpPr>
              <p:nvPr/>
            </p:nvSpPr>
            <p:spPr bwMode="auto">
              <a:xfrm>
                <a:off x="1043" y="2096"/>
                <a:ext cx="0" cy="49"/>
              </a:xfrm>
              <a:custGeom>
                <a:avLst/>
                <a:gdLst>
                  <a:gd name="T0" fmla="*/ 49 h 49"/>
                  <a:gd name="T1" fmla="*/ 0 h 49"/>
                  <a:gd name="T2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17" name="Rectangle 97"/>
              <p:cNvSpPr>
                <a:spLocks noChangeArrowheads="1"/>
              </p:cNvSpPr>
              <p:nvPr/>
            </p:nvSpPr>
            <p:spPr bwMode="auto">
              <a:xfrm>
                <a:off x="1045" y="2129"/>
                <a:ext cx="76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MVs/Colombo.LKA/30.10/5D8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8" name="Freeform 98"/>
              <p:cNvSpPr>
                <a:spLocks/>
              </p:cNvSpPr>
              <p:nvPr/>
            </p:nvSpPr>
            <p:spPr bwMode="auto">
              <a:xfrm>
                <a:off x="1043" y="2146"/>
                <a:ext cx="0" cy="25"/>
              </a:xfrm>
              <a:custGeom>
                <a:avLst/>
                <a:gdLst>
                  <a:gd name="T0" fmla="*/ 25 h 25"/>
                  <a:gd name="T1" fmla="*/ 0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19" name="Rectangle 99"/>
              <p:cNvSpPr>
                <a:spLocks noChangeArrowheads="1"/>
              </p:cNvSpPr>
              <p:nvPr/>
            </p:nvSpPr>
            <p:spPr bwMode="auto">
              <a:xfrm>
                <a:off x="1045" y="2180"/>
                <a:ext cx="76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MVs/Colombo.LKA/52.10/7D8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" name="Freeform 100"/>
              <p:cNvSpPr>
                <a:spLocks/>
              </p:cNvSpPr>
              <p:nvPr/>
            </p:nvSpPr>
            <p:spPr bwMode="auto">
              <a:xfrm>
                <a:off x="1043" y="2173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1" name="Line 101"/>
              <p:cNvSpPr>
                <a:spLocks noChangeShapeType="1"/>
              </p:cNvSpPr>
              <p:nvPr/>
            </p:nvSpPr>
            <p:spPr bwMode="auto">
              <a:xfrm>
                <a:off x="1043" y="2147"/>
                <a:ext cx="0" cy="50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2" name="Freeform 102"/>
              <p:cNvSpPr>
                <a:spLocks/>
              </p:cNvSpPr>
              <p:nvPr/>
            </p:nvSpPr>
            <p:spPr bwMode="auto">
              <a:xfrm>
                <a:off x="968" y="2046"/>
                <a:ext cx="75" cy="100"/>
              </a:xfrm>
              <a:custGeom>
                <a:avLst/>
                <a:gdLst>
                  <a:gd name="T0" fmla="*/ 0 w 75"/>
                  <a:gd name="T1" fmla="*/ 0 h 100"/>
                  <a:gd name="T2" fmla="*/ 0 w 75"/>
                  <a:gd name="T3" fmla="*/ 100 h 100"/>
                  <a:gd name="T4" fmla="*/ 75 w 75"/>
                  <a:gd name="T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00">
                    <a:moveTo>
                      <a:pt x="0" y="0"/>
                    </a:moveTo>
                    <a:lnTo>
                      <a:pt x="0" y="100"/>
                    </a:lnTo>
                    <a:lnTo>
                      <a:pt x="75" y="10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3" name="Line 103"/>
              <p:cNvSpPr>
                <a:spLocks noChangeShapeType="1"/>
              </p:cNvSpPr>
              <p:nvPr/>
            </p:nvSpPr>
            <p:spPr bwMode="auto">
              <a:xfrm>
                <a:off x="968" y="1995"/>
                <a:ext cx="0" cy="151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4" name="Freeform 104"/>
              <p:cNvSpPr>
                <a:spLocks/>
              </p:cNvSpPr>
              <p:nvPr/>
            </p:nvSpPr>
            <p:spPr bwMode="auto">
              <a:xfrm>
                <a:off x="892" y="1831"/>
                <a:ext cx="76" cy="163"/>
              </a:xfrm>
              <a:custGeom>
                <a:avLst/>
                <a:gdLst>
                  <a:gd name="T0" fmla="*/ 0 w 76"/>
                  <a:gd name="T1" fmla="*/ 0 h 163"/>
                  <a:gd name="T2" fmla="*/ 0 w 76"/>
                  <a:gd name="T3" fmla="*/ 163 h 163"/>
                  <a:gd name="T4" fmla="*/ 76 w 76"/>
                  <a:gd name="T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63">
                    <a:moveTo>
                      <a:pt x="0" y="0"/>
                    </a:moveTo>
                    <a:lnTo>
                      <a:pt x="0" y="163"/>
                    </a:lnTo>
                    <a:lnTo>
                      <a:pt x="76" y="163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5" name="Line 105"/>
              <p:cNvSpPr>
                <a:spLocks noChangeShapeType="1"/>
              </p:cNvSpPr>
              <p:nvPr/>
            </p:nvSpPr>
            <p:spPr bwMode="auto">
              <a:xfrm>
                <a:off x="892" y="1665"/>
                <a:ext cx="0" cy="164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6" name="Freeform 106"/>
              <p:cNvSpPr>
                <a:spLocks/>
              </p:cNvSpPr>
              <p:nvPr/>
            </p:nvSpPr>
            <p:spPr bwMode="auto">
              <a:xfrm>
                <a:off x="817" y="1685"/>
                <a:ext cx="75" cy="145"/>
              </a:xfrm>
              <a:custGeom>
                <a:avLst/>
                <a:gdLst>
                  <a:gd name="T0" fmla="*/ 0 w 75"/>
                  <a:gd name="T1" fmla="*/ 0 h 145"/>
                  <a:gd name="T2" fmla="*/ 0 w 75"/>
                  <a:gd name="T3" fmla="*/ 145 h 145"/>
                  <a:gd name="T4" fmla="*/ 75 w 75"/>
                  <a:gd name="T5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45">
                    <a:moveTo>
                      <a:pt x="0" y="0"/>
                    </a:moveTo>
                    <a:lnTo>
                      <a:pt x="0" y="145"/>
                    </a:lnTo>
                    <a:lnTo>
                      <a:pt x="75" y="14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7" name="Rectangle 107"/>
              <p:cNvSpPr>
                <a:spLocks noChangeArrowheads="1"/>
              </p:cNvSpPr>
              <p:nvPr/>
            </p:nvSpPr>
            <p:spPr bwMode="auto">
              <a:xfrm>
                <a:off x="970" y="2230"/>
                <a:ext cx="78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MVs/Mahottari.NPL/23.11/2D8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8" name="Freeform 108"/>
              <p:cNvSpPr>
                <a:spLocks/>
              </p:cNvSpPr>
              <p:nvPr/>
            </p:nvSpPr>
            <p:spPr bwMode="auto">
              <a:xfrm>
                <a:off x="968" y="2248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9" name="Rectangle 109"/>
              <p:cNvSpPr>
                <a:spLocks noChangeArrowheads="1"/>
              </p:cNvSpPr>
              <p:nvPr/>
            </p:nvSpPr>
            <p:spPr bwMode="auto">
              <a:xfrm>
                <a:off x="1195" y="2281"/>
                <a:ext cx="70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MVi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Delhi.IND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/ 01.15/03D8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0" name="Freeform 110"/>
              <p:cNvSpPr>
                <a:spLocks/>
              </p:cNvSpPr>
              <p:nvPr/>
            </p:nvSpPr>
            <p:spPr bwMode="auto">
              <a:xfrm>
                <a:off x="968" y="2274"/>
                <a:ext cx="225" cy="24"/>
              </a:xfrm>
              <a:custGeom>
                <a:avLst/>
                <a:gdLst>
                  <a:gd name="T0" fmla="*/ 0 w 225"/>
                  <a:gd name="T1" fmla="*/ 0 h 24"/>
                  <a:gd name="T2" fmla="*/ 0 w 225"/>
                  <a:gd name="T3" fmla="*/ 24 h 24"/>
                  <a:gd name="T4" fmla="*/ 225 w 225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" h="24">
                    <a:moveTo>
                      <a:pt x="0" y="0"/>
                    </a:moveTo>
                    <a:lnTo>
                      <a:pt x="0" y="24"/>
                    </a:lnTo>
                    <a:lnTo>
                      <a:pt x="225" y="2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31" name="Rectangle 111"/>
              <p:cNvSpPr>
                <a:spLocks noChangeArrowheads="1"/>
              </p:cNvSpPr>
              <p:nvPr/>
            </p:nvSpPr>
            <p:spPr bwMode="auto">
              <a:xfrm>
                <a:off x="1045" y="2332"/>
                <a:ext cx="78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0" i="0" u="none" strike="noStrike" cap="none" normalizeH="0" baseline="0" dirty="0" err="1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Mahottari.NPL</a:t>
                </a: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/23.11/3D8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2" name="Freeform 112"/>
              <p:cNvSpPr>
                <a:spLocks/>
              </p:cNvSpPr>
              <p:nvPr/>
            </p:nvSpPr>
            <p:spPr bwMode="auto">
              <a:xfrm>
                <a:off x="968" y="2299"/>
                <a:ext cx="75" cy="50"/>
              </a:xfrm>
              <a:custGeom>
                <a:avLst/>
                <a:gdLst>
                  <a:gd name="T0" fmla="*/ 0 w 75"/>
                  <a:gd name="T1" fmla="*/ 0 h 50"/>
                  <a:gd name="T2" fmla="*/ 0 w 75"/>
                  <a:gd name="T3" fmla="*/ 50 h 50"/>
                  <a:gd name="T4" fmla="*/ 75 w 75"/>
                  <a:gd name="T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0">
                    <a:moveTo>
                      <a:pt x="0" y="0"/>
                    </a:moveTo>
                    <a:lnTo>
                      <a:pt x="0" y="50"/>
                    </a:lnTo>
                    <a:lnTo>
                      <a:pt x="75" y="5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33" name="Line 113"/>
              <p:cNvSpPr>
                <a:spLocks noChangeShapeType="1"/>
              </p:cNvSpPr>
              <p:nvPr/>
            </p:nvSpPr>
            <p:spPr bwMode="auto">
              <a:xfrm>
                <a:off x="968" y="2248"/>
                <a:ext cx="0" cy="49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34" name="Freeform 114"/>
              <p:cNvSpPr>
                <a:spLocks/>
              </p:cNvSpPr>
              <p:nvPr/>
            </p:nvSpPr>
            <p:spPr bwMode="auto">
              <a:xfrm>
                <a:off x="892" y="2298"/>
                <a:ext cx="76" cy="462"/>
              </a:xfrm>
              <a:custGeom>
                <a:avLst/>
                <a:gdLst>
                  <a:gd name="T0" fmla="*/ 0 w 76"/>
                  <a:gd name="T1" fmla="*/ 462 h 462"/>
                  <a:gd name="T2" fmla="*/ 0 w 76"/>
                  <a:gd name="T3" fmla="*/ 0 h 462"/>
                  <a:gd name="T4" fmla="*/ 76 w 76"/>
                  <a:gd name="T5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462">
                    <a:moveTo>
                      <a:pt x="0" y="462"/>
                    </a:moveTo>
                    <a:lnTo>
                      <a:pt x="0" y="0"/>
                    </a:lnTo>
                    <a:lnTo>
                      <a:pt x="76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35" name="Rectangle 115"/>
              <p:cNvSpPr>
                <a:spLocks noChangeArrowheads="1"/>
              </p:cNvSpPr>
              <p:nvPr/>
            </p:nvSpPr>
            <p:spPr bwMode="auto">
              <a:xfrm>
                <a:off x="1044" y="2382"/>
                <a:ext cx="70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0" i="0" u="none" strike="noStrike" cap="none" normalizeH="0" baseline="0" dirty="0" err="1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Moran.NPL</a:t>
                </a: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/16.11/2D8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6" name="Freeform 116"/>
              <p:cNvSpPr>
                <a:spLocks/>
              </p:cNvSpPr>
              <p:nvPr/>
            </p:nvSpPr>
            <p:spPr bwMode="auto">
              <a:xfrm>
                <a:off x="892" y="2400"/>
                <a:ext cx="150" cy="410"/>
              </a:xfrm>
              <a:custGeom>
                <a:avLst/>
                <a:gdLst>
                  <a:gd name="T0" fmla="*/ 0 w 150"/>
                  <a:gd name="T1" fmla="*/ 410 h 410"/>
                  <a:gd name="T2" fmla="*/ 0 w 150"/>
                  <a:gd name="T3" fmla="*/ 0 h 410"/>
                  <a:gd name="T4" fmla="*/ 150 w 150"/>
                  <a:gd name="T5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410">
                    <a:moveTo>
                      <a:pt x="0" y="410"/>
                    </a:moveTo>
                    <a:lnTo>
                      <a:pt x="0" y="0"/>
                    </a:lnTo>
                    <a:lnTo>
                      <a:pt x="15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37" name="Rectangle 117"/>
              <p:cNvSpPr>
                <a:spLocks noChangeArrowheads="1"/>
              </p:cNvSpPr>
              <p:nvPr/>
            </p:nvSpPr>
            <p:spPr bwMode="auto">
              <a:xfrm>
                <a:off x="1045" y="2433"/>
                <a:ext cx="7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MVs/Pune.IND/38.13D8-10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8" name="Freeform 118"/>
              <p:cNvSpPr>
                <a:spLocks/>
              </p:cNvSpPr>
              <p:nvPr/>
            </p:nvSpPr>
            <p:spPr bwMode="auto">
              <a:xfrm>
                <a:off x="1043" y="2450"/>
                <a:ext cx="0" cy="25"/>
              </a:xfrm>
              <a:custGeom>
                <a:avLst/>
                <a:gdLst>
                  <a:gd name="T0" fmla="*/ 25 h 25"/>
                  <a:gd name="T1" fmla="*/ 0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39" name="Rectangle 119"/>
              <p:cNvSpPr>
                <a:spLocks noChangeArrowheads="1"/>
              </p:cNvSpPr>
              <p:nvPr/>
            </p:nvSpPr>
            <p:spPr bwMode="auto">
              <a:xfrm>
                <a:off x="1121" y="2484"/>
                <a:ext cx="79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Jamnagar.IND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/09.16/-D8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0" name="Freeform 120"/>
              <p:cNvSpPr>
                <a:spLocks/>
              </p:cNvSpPr>
              <p:nvPr/>
            </p:nvSpPr>
            <p:spPr bwMode="auto">
              <a:xfrm>
                <a:off x="1043" y="2477"/>
                <a:ext cx="75" cy="24"/>
              </a:xfrm>
              <a:custGeom>
                <a:avLst/>
                <a:gdLst>
                  <a:gd name="T0" fmla="*/ 0 w 75"/>
                  <a:gd name="T1" fmla="*/ 0 h 24"/>
                  <a:gd name="T2" fmla="*/ 0 w 75"/>
                  <a:gd name="T3" fmla="*/ 24 h 24"/>
                  <a:gd name="T4" fmla="*/ 75 w 75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24">
                    <a:moveTo>
                      <a:pt x="0" y="0"/>
                    </a:moveTo>
                    <a:lnTo>
                      <a:pt x="0" y="24"/>
                    </a:lnTo>
                    <a:lnTo>
                      <a:pt x="75" y="2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41" name="Rectangle 121"/>
              <p:cNvSpPr>
                <a:spLocks noChangeArrowheads="1"/>
              </p:cNvSpPr>
              <p:nvPr/>
            </p:nvSpPr>
            <p:spPr bwMode="auto">
              <a:xfrm>
                <a:off x="1045" y="2534"/>
                <a:ext cx="84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MVS/Faridabad.IND/22.14D8-45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2" name="Freeform 122"/>
              <p:cNvSpPr>
                <a:spLocks/>
              </p:cNvSpPr>
              <p:nvPr/>
            </p:nvSpPr>
            <p:spPr bwMode="auto">
              <a:xfrm>
                <a:off x="1043" y="2502"/>
                <a:ext cx="0" cy="50"/>
              </a:xfrm>
              <a:custGeom>
                <a:avLst/>
                <a:gdLst>
                  <a:gd name="T0" fmla="*/ 0 h 50"/>
                  <a:gd name="T1" fmla="*/ 50 h 50"/>
                  <a:gd name="T2" fmla="*/ 50 h 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  <a:lnTo>
                      <a:pt x="0" y="5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43" name="Rectangle 123"/>
              <p:cNvSpPr>
                <a:spLocks noChangeArrowheads="1"/>
              </p:cNvSpPr>
              <p:nvPr/>
            </p:nvSpPr>
            <p:spPr bwMode="auto">
              <a:xfrm>
                <a:off x="1121" y="2585"/>
                <a:ext cx="91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MVs/SouthDelhi.IND/25.14/2D8-46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4" name="Freeform 124"/>
              <p:cNvSpPr>
                <a:spLocks/>
              </p:cNvSpPr>
              <p:nvPr/>
            </p:nvSpPr>
            <p:spPr bwMode="auto">
              <a:xfrm>
                <a:off x="1043" y="2527"/>
                <a:ext cx="75" cy="75"/>
              </a:xfrm>
              <a:custGeom>
                <a:avLst/>
                <a:gdLst>
                  <a:gd name="T0" fmla="*/ 0 w 75"/>
                  <a:gd name="T1" fmla="*/ 0 h 75"/>
                  <a:gd name="T2" fmla="*/ 0 w 75"/>
                  <a:gd name="T3" fmla="*/ 75 h 75"/>
                  <a:gd name="T4" fmla="*/ 75 w 75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75">
                    <a:moveTo>
                      <a:pt x="0" y="0"/>
                    </a:moveTo>
                    <a:lnTo>
                      <a:pt x="0" y="75"/>
                    </a:lnTo>
                    <a:lnTo>
                      <a:pt x="75" y="7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45" name="Rectangle 125"/>
              <p:cNvSpPr>
                <a:spLocks noChangeArrowheads="1"/>
              </p:cNvSpPr>
              <p:nvPr/>
            </p:nvSpPr>
            <p:spPr bwMode="auto">
              <a:xfrm>
                <a:off x="1121" y="2636"/>
                <a:ext cx="82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BANGALORE/M-13-186-4D8-22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6" name="Freeform 126"/>
              <p:cNvSpPr>
                <a:spLocks/>
              </p:cNvSpPr>
              <p:nvPr/>
            </p:nvSpPr>
            <p:spPr bwMode="auto">
              <a:xfrm>
                <a:off x="1043" y="2553"/>
                <a:ext cx="75" cy="100"/>
              </a:xfrm>
              <a:custGeom>
                <a:avLst/>
                <a:gdLst>
                  <a:gd name="T0" fmla="*/ 0 w 75"/>
                  <a:gd name="T1" fmla="*/ 0 h 100"/>
                  <a:gd name="T2" fmla="*/ 0 w 75"/>
                  <a:gd name="T3" fmla="*/ 100 h 100"/>
                  <a:gd name="T4" fmla="*/ 75 w 75"/>
                  <a:gd name="T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00">
                    <a:moveTo>
                      <a:pt x="0" y="0"/>
                    </a:moveTo>
                    <a:lnTo>
                      <a:pt x="0" y="100"/>
                    </a:lnTo>
                    <a:lnTo>
                      <a:pt x="75" y="10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47" name="Rectangle 127"/>
              <p:cNvSpPr>
                <a:spLocks noChangeArrowheads="1"/>
              </p:cNvSpPr>
              <p:nvPr/>
            </p:nvSpPr>
            <p:spPr bwMode="auto">
              <a:xfrm>
                <a:off x="1121" y="2686"/>
                <a:ext cx="70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MVs/Pune.IND/52.13D8-18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8" name="Freeform 128"/>
              <p:cNvSpPr>
                <a:spLocks/>
              </p:cNvSpPr>
              <p:nvPr/>
            </p:nvSpPr>
            <p:spPr bwMode="auto">
              <a:xfrm>
                <a:off x="1043" y="2578"/>
                <a:ext cx="75" cy="126"/>
              </a:xfrm>
              <a:custGeom>
                <a:avLst/>
                <a:gdLst>
                  <a:gd name="T0" fmla="*/ 0 w 75"/>
                  <a:gd name="T1" fmla="*/ 0 h 126"/>
                  <a:gd name="T2" fmla="*/ 0 w 75"/>
                  <a:gd name="T3" fmla="*/ 126 h 126"/>
                  <a:gd name="T4" fmla="*/ 75 w 75"/>
                  <a:gd name="T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26">
                    <a:moveTo>
                      <a:pt x="0" y="0"/>
                    </a:moveTo>
                    <a:lnTo>
                      <a:pt x="0" y="126"/>
                    </a:lnTo>
                    <a:lnTo>
                      <a:pt x="75" y="126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49" name="Line 129"/>
              <p:cNvSpPr>
                <a:spLocks noChangeShapeType="1"/>
              </p:cNvSpPr>
              <p:nvPr/>
            </p:nvSpPr>
            <p:spPr bwMode="auto">
              <a:xfrm>
                <a:off x="1043" y="2450"/>
                <a:ext cx="0" cy="126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50" name="Freeform 130"/>
              <p:cNvSpPr>
                <a:spLocks/>
              </p:cNvSpPr>
              <p:nvPr/>
            </p:nvSpPr>
            <p:spPr bwMode="auto">
              <a:xfrm>
                <a:off x="968" y="2577"/>
                <a:ext cx="75" cy="645"/>
              </a:xfrm>
              <a:custGeom>
                <a:avLst/>
                <a:gdLst>
                  <a:gd name="T0" fmla="*/ 0 w 75"/>
                  <a:gd name="T1" fmla="*/ 645 h 645"/>
                  <a:gd name="T2" fmla="*/ 0 w 75"/>
                  <a:gd name="T3" fmla="*/ 0 h 645"/>
                  <a:gd name="T4" fmla="*/ 75 w 75"/>
                  <a:gd name="T5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645">
                    <a:moveTo>
                      <a:pt x="0" y="645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51" name="Rectangle 131"/>
              <p:cNvSpPr>
                <a:spLocks noChangeArrowheads="1"/>
              </p:cNvSpPr>
              <p:nvPr/>
            </p:nvSpPr>
            <p:spPr bwMode="auto">
              <a:xfrm>
                <a:off x="1045" y="2737"/>
                <a:ext cx="74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Banke.NPL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/22.15/2D8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2" name="Freeform 132"/>
              <p:cNvSpPr>
                <a:spLocks/>
              </p:cNvSpPr>
              <p:nvPr/>
            </p:nvSpPr>
            <p:spPr bwMode="auto">
              <a:xfrm>
                <a:off x="1043" y="2754"/>
                <a:ext cx="0" cy="25"/>
              </a:xfrm>
              <a:custGeom>
                <a:avLst/>
                <a:gdLst>
                  <a:gd name="T0" fmla="*/ 25 h 25"/>
                  <a:gd name="T1" fmla="*/ 0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53" name="Rectangle 133"/>
              <p:cNvSpPr>
                <a:spLocks noChangeArrowheads="1"/>
              </p:cNvSpPr>
              <p:nvPr/>
            </p:nvSpPr>
            <p:spPr bwMode="auto">
              <a:xfrm>
                <a:off x="1045" y="2788"/>
                <a:ext cx="75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Banke.NPL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/13.15/1D8 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4" name="Freeform 134"/>
              <p:cNvSpPr>
                <a:spLocks/>
              </p:cNvSpPr>
              <p:nvPr/>
            </p:nvSpPr>
            <p:spPr bwMode="auto">
              <a:xfrm>
                <a:off x="1043" y="2781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55" name="Rectangle 135"/>
              <p:cNvSpPr>
                <a:spLocks noChangeArrowheads="1"/>
              </p:cNvSpPr>
              <p:nvPr/>
            </p:nvSpPr>
            <p:spPr bwMode="auto">
              <a:xfrm>
                <a:off x="1045" y="2838"/>
                <a:ext cx="74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Banke.NPL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/22.15/1D8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6" name="Freeform 136"/>
              <p:cNvSpPr>
                <a:spLocks/>
              </p:cNvSpPr>
              <p:nvPr/>
            </p:nvSpPr>
            <p:spPr bwMode="auto">
              <a:xfrm>
                <a:off x="1043" y="2806"/>
                <a:ext cx="0" cy="50"/>
              </a:xfrm>
              <a:custGeom>
                <a:avLst/>
                <a:gdLst>
                  <a:gd name="T0" fmla="*/ 0 h 50"/>
                  <a:gd name="T1" fmla="*/ 50 h 50"/>
                  <a:gd name="T2" fmla="*/ 50 h 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  <a:lnTo>
                      <a:pt x="0" y="5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57" name="Rectangle 137"/>
              <p:cNvSpPr>
                <a:spLocks noChangeArrowheads="1"/>
              </p:cNvSpPr>
              <p:nvPr/>
            </p:nvSpPr>
            <p:spPr bwMode="auto">
              <a:xfrm>
                <a:off x="1045" y="2889"/>
                <a:ext cx="73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Banke.NPL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252A"/>
                    </a:solidFill>
                    <a:effectLst/>
                    <a:latin typeface="Arial" pitchFamily="34" charset="0"/>
                    <a:cs typeface="Arial" pitchFamily="34" charset="0"/>
                  </a:rPr>
                  <a:t>/12.15/1D8 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8" name="Freeform 138"/>
              <p:cNvSpPr>
                <a:spLocks/>
              </p:cNvSpPr>
              <p:nvPr/>
            </p:nvSpPr>
            <p:spPr bwMode="auto">
              <a:xfrm>
                <a:off x="1043" y="2831"/>
                <a:ext cx="0" cy="75"/>
              </a:xfrm>
              <a:custGeom>
                <a:avLst/>
                <a:gdLst>
                  <a:gd name="T0" fmla="*/ 0 h 75"/>
                  <a:gd name="T1" fmla="*/ 75 h 75"/>
                  <a:gd name="T2" fmla="*/ 75 h 7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5">
                    <a:moveTo>
                      <a:pt x="0" y="0"/>
                    </a:moveTo>
                    <a:lnTo>
                      <a:pt x="0" y="75"/>
                    </a:lnTo>
                    <a:lnTo>
                      <a:pt x="0" y="7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59" name="Line 139"/>
              <p:cNvSpPr>
                <a:spLocks noChangeShapeType="1"/>
              </p:cNvSpPr>
              <p:nvPr/>
            </p:nvSpPr>
            <p:spPr bwMode="auto">
              <a:xfrm>
                <a:off x="1043" y="2754"/>
                <a:ext cx="0" cy="75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60" name="Freeform 140"/>
              <p:cNvSpPr>
                <a:spLocks/>
              </p:cNvSpPr>
              <p:nvPr/>
            </p:nvSpPr>
            <p:spPr bwMode="auto">
              <a:xfrm>
                <a:off x="968" y="2830"/>
                <a:ext cx="75" cy="519"/>
              </a:xfrm>
              <a:custGeom>
                <a:avLst/>
                <a:gdLst>
                  <a:gd name="T0" fmla="*/ 0 w 75"/>
                  <a:gd name="T1" fmla="*/ 519 h 519"/>
                  <a:gd name="T2" fmla="*/ 0 w 75"/>
                  <a:gd name="T3" fmla="*/ 0 h 519"/>
                  <a:gd name="T4" fmla="*/ 75 w 75"/>
                  <a:gd name="T5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19">
                    <a:moveTo>
                      <a:pt x="0" y="519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61" name="Rectangle 141"/>
              <p:cNvSpPr>
                <a:spLocks noChangeArrowheads="1"/>
              </p:cNvSpPr>
              <p:nvPr/>
            </p:nvSpPr>
            <p:spPr bwMode="auto">
              <a:xfrm>
                <a:off x="1121" y="2940"/>
                <a:ext cx="84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Faridabad.IND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/19.14D8-44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2" name="Freeform 142"/>
              <p:cNvSpPr>
                <a:spLocks/>
              </p:cNvSpPr>
              <p:nvPr/>
            </p:nvSpPr>
            <p:spPr bwMode="auto">
              <a:xfrm>
                <a:off x="1043" y="2957"/>
                <a:ext cx="75" cy="24"/>
              </a:xfrm>
              <a:custGeom>
                <a:avLst/>
                <a:gdLst>
                  <a:gd name="T0" fmla="*/ 0 w 75"/>
                  <a:gd name="T1" fmla="*/ 24 h 24"/>
                  <a:gd name="T2" fmla="*/ 0 w 75"/>
                  <a:gd name="T3" fmla="*/ 0 h 24"/>
                  <a:gd name="T4" fmla="*/ 75 w 75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24">
                    <a:moveTo>
                      <a:pt x="0" y="24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63" name="Rectangle 143"/>
              <p:cNvSpPr>
                <a:spLocks noChangeArrowheads="1"/>
              </p:cNvSpPr>
              <p:nvPr/>
            </p:nvSpPr>
            <p:spPr bwMode="auto">
              <a:xfrm>
                <a:off x="1045" y="2990"/>
                <a:ext cx="83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EastDelhi.IND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/25.14D8-50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4" name="Freeform 144"/>
              <p:cNvSpPr>
                <a:spLocks/>
              </p:cNvSpPr>
              <p:nvPr/>
            </p:nvSpPr>
            <p:spPr bwMode="auto">
              <a:xfrm>
                <a:off x="1043" y="2983"/>
                <a:ext cx="0" cy="25"/>
              </a:xfrm>
              <a:custGeom>
                <a:avLst/>
                <a:gdLst>
                  <a:gd name="T0" fmla="*/ 0 h 25"/>
                  <a:gd name="T1" fmla="*/ 25 h 25"/>
                  <a:gd name="T2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65" name="Freeform 145"/>
              <p:cNvSpPr>
                <a:spLocks/>
              </p:cNvSpPr>
              <p:nvPr/>
            </p:nvSpPr>
            <p:spPr bwMode="auto">
              <a:xfrm>
                <a:off x="968" y="2982"/>
                <a:ext cx="75" cy="442"/>
              </a:xfrm>
              <a:custGeom>
                <a:avLst/>
                <a:gdLst>
                  <a:gd name="T0" fmla="*/ 0 w 75"/>
                  <a:gd name="T1" fmla="*/ 442 h 442"/>
                  <a:gd name="T2" fmla="*/ 0 w 75"/>
                  <a:gd name="T3" fmla="*/ 0 h 442"/>
                  <a:gd name="T4" fmla="*/ 75 w 75"/>
                  <a:gd name="T5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442">
                    <a:moveTo>
                      <a:pt x="0" y="442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66" name="Rectangle 146"/>
              <p:cNvSpPr>
                <a:spLocks noChangeArrowheads="1"/>
              </p:cNvSpPr>
              <p:nvPr/>
            </p:nvSpPr>
            <p:spPr bwMode="auto">
              <a:xfrm>
                <a:off x="970" y="3041"/>
                <a:ext cx="78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MVs/Panna.IND/34.14/1D8-56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7" name="Freeform 147"/>
              <p:cNvSpPr>
                <a:spLocks/>
              </p:cNvSpPr>
              <p:nvPr/>
            </p:nvSpPr>
            <p:spPr bwMode="auto">
              <a:xfrm>
                <a:off x="968" y="3058"/>
                <a:ext cx="0" cy="404"/>
              </a:xfrm>
              <a:custGeom>
                <a:avLst/>
                <a:gdLst>
                  <a:gd name="T0" fmla="*/ 404 h 404"/>
                  <a:gd name="T1" fmla="*/ 0 h 404"/>
                  <a:gd name="T2" fmla="*/ 0 h 4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04">
                    <a:moveTo>
                      <a:pt x="0" y="404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68" name="Rectangle 148"/>
              <p:cNvSpPr>
                <a:spLocks noChangeArrowheads="1"/>
              </p:cNvSpPr>
              <p:nvPr/>
            </p:nvSpPr>
            <p:spPr bwMode="auto">
              <a:xfrm>
                <a:off x="970" y="3092"/>
                <a:ext cx="80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MVs/Bangalore.IND/4.16/4-D8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9" name="Freeform 149"/>
              <p:cNvSpPr>
                <a:spLocks/>
              </p:cNvSpPr>
              <p:nvPr/>
            </p:nvSpPr>
            <p:spPr bwMode="auto">
              <a:xfrm>
                <a:off x="968" y="3109"/>
                <a:ext cx="0" cy="379"/>
              </a:xfrm>
              <a:custGeom>
                <a:avLst/>
                <a:gdLst>
                  <a:gd name="T0" fmla="*/ 379 h 379"/>
                  <a:gd name="T1" fmla="*/ 0 h 379"/>
                  <a:gd name="T2" fmla="*/ 0 h 3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9">
                    <a:moveTo>
                      <a:pt x="0" y="379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70" name="Rectangle 150"/>
              <p:cNvSpPr>
                <a:spLocks noChangeArrowheads="1"/>
              </p:cNvSpPr>
              <p:nvPr/>
            </p:nvSpPr>
            <p:spPr bwMode="auto">
              <a:xfrm>
                <a:off x="970" y="3142"/>
                <a:ext cx="79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Chhukha.BTN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/34.15/1D8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1" name="Freeform 151"/>
              <p:cNvSpPr>
                <a:spLocks/>
              </p:cNvSpPr>
              <p:nvPr/>
            </p:nvSpPr>
            <p:spPr bwMode="auto">
              <a:xfrm>
                <a:off x="968" y="3160"/>
                <a:ext cx="0" cy="353"/>
              </a:xfrm>
              <a:custGeom>
                <a:avLst/>
                <a:gdLst>
                  <a:gd name="T0" fmla="*/ 353 h 353"/>
                  <a:gd name="T1" fmla="*/ 0 h 353"/>
                  <a:gd name="T2" fmla="*/ 0 h 35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53">
                    <a:moveTo>
                      <a:pt x="0" y="35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72" name="Rectangle 152"/>
              <p:cNvSpPr>
                <a:spLocks noChangeArrowheads="1"/>
              </p:cNvSpPr>
              <p:nvPr/>
            </p:nvSpPr>
            <p:spPr bwMode="auto">
              <a:xfrm>
                <a:off x="1121" y="3193"/>
                <a:ext cx="75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Samtse.BTN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/51.15/2D8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3" name="Freeform 153"/>
              <p:cNvSpPr>
                <a:spLocks/>
              </p:cNvSpPr>
              <p:nvPr/>
            </p:nvSpPr>
            <p:spPr bwMode="auto">
              <a:xfrm>
                <a:off x="1118" y="3210"/>
                <a:ext cx="0" cy="25"/>
              </a:xfrm>
              <a:custGeom>
                <a:avLst/>
                <a:gdLst>
                  <a:gd name="T0" fmla="*/ 25 h 25"/>
                  <a:gd name="T1" fmla="*/ 0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74" name="Rectangle 154"/>
              <p:cNvSpPr>
                <a:spLocks noChangeArrowheads="1"/>
              </p:cNvSpPr>
              <p:nvPr/>
            </p:nvSpPr>
            <p:spPr bwMode="auto">
              <a:xfrm>
                <a:off x="1121" y="3244"/>
                <a:ext cx="65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Paro.BTN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/3.16/1D8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5" name="Freeform 155"/>
              <p:cNvSpPr>
                <a:spLocks/>
              </p:cNvSpPr>
              <p:nvPr/>
            </p:nvSpPr>
            <p:spPr bwMode="auto">
              <a:xfrm>
                <a:off x="1118" y="3237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76" name="Rectangle 156"/>
              <p:cNvSpPr>
                <a:spLocks noChangeArrowheads="1"/>
              </p:cNvSpPr>
              <p:nvPr/>
            </p:nvSpPr>
            <p:spPr bwMode="auto">
              <a:xfrm>
                <a:off x="1121" y="3294"/>
                <a:ext cx="65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Paro.BTN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/2.16/1D8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7" name="Freeform 157"/>
              <p:cNvSpPr>
                <a:spLocks/>
              </p:cNvSpPr>
              <p:nvPr/>
            </p:nvSpPr>
            <p:spPr bwMode="auto">
              <a:xfrm>
                <a:off x="1118" y="3262"/>
                <a:ext cx="0" cy="50"/>
              </a:xfrm>
              <a:custGeom>
                <a:avLst/>
                <a:gdLst>
                  <a:gd name="T0" fmla="*/ 0 h 50"/>
                  <a:gd name="T1" fmla="*/ 50 h 50"/>
                  <a:gd name="T2" fmla="*/ 50 h 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  <a:lnTo>
                      <a:pt x="0" y="5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78" name="Rectangle 158"/>
              <p:cNvSpPr>
                <a:spLocks noChangeArrowheads="1"/>
              </p:cNvSpPr>
              <p:nvPr/>
            </p:nvSpPr>
            <p:spPr bwMode="auto">
              <a:xfrm>
                <a:off x="1121" y="3345"/>
                <a:ext cx="65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Paro.BTN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/1.16/1D8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9" name="Freeform 159"/>
              <p:cNvSpPr>
                <a:spLocks/>
              </p:cNvSpPr>
              <p:nvPr/>
            </p:nvSpPr>
            <p:spPr bwMode="auto">
              <a:xfrm>
                <a:off x="1118" y="3287"/>
                <a:ext cx="0" cy="75"/>
              </a:xfrm>
              <a:custGeom>
                <a:avLst/>
                <a:gdLst>
                  <a:gd name="T0" fmla="*/ 0 h 75"/>
                  <a:gd name="T1" fmla="*/ 75 h 75"/>
                  <a:gd name="T2" fmla="*/ 75 h 7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5">
                    <a:moveTo>
                      <a:pt x="0" y="0"/>
                    </a:moveTo>
                    <a:lnTo>
                      <a:pt x="0" y="75"/>
                    </a:lnTo>
                    <a:lnTo>
                      <a:pt x="0" y="7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0" name="Rectangle 160"/>
              <p:cNvSpPr>
                <a:spLocks noChangeArrowheads="1"/>
              </p:cNvSpPr>
              <p:nvPr/>
            </p:nvSpPr>
            <p:spPr bwMode="auto">
              <a:xfrm>
                <a:off x="1121" y="3396"/>
                <a:ext cx="72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Samtse.BTN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/3.16/1D8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1" name="Freeform 161"/>
              <p:cNvSpPr>
                <a:spLocks/>
              </p:cNvSpPr>
              <p:nvPr/>
            </p:nvSpPr>
            <p:spPr bwMode="auto">
              <a:xfrm>
                <a:off x="1118" y="3313"/>
                <a:ext cx="0" cy="100"/>
              </a:xfrm>
              <a:custGeom>
                <a:avLst/>
                <a:gdLst>
                  <a:gd name="T0" fmla="*/ 0 h 100"/>
                  <a:gd name="T1" fmla="*/ 100 h 100"/>
                  <a:gd name="T2" fmla="*/ 100 h 1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0">
                    <a:moveTo>
                      <a:pt x="0" y="0"/>
                    </a:moveTo>
                    <a:lnTo>
                      <a:pt x="0" y="100"/>
                    </a:lnTo>
                    <a:lnTo>
                      <a:pt x="0" y="10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2" name="Line 162"/>
              <p:cNvSpPr>
                <a:spLocks noChangeShapeType="1"/>
              </p:cNvSpPr>
              <p:nvPr/>
            </p:nvSpPr>
            <p:spPr bwMode="auto">
              <a:xfrm>
                <a:off x="1118" y="3210"/>
                <a:ext cx="0" cy="101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3" name="Freeform 163"/>
              <p:cNvSpPr>
                <a:spLocks/>
              </p:cNvSpPr>
              <p:nvPr/>
            </p:nvSpPr>
            <p:spPr bwMode="auto">
              <a:xfrm>
                <a:off x="1043" y="3312"/>
                <a:ext cx="75" cy="74"/>
              </a:xfrm>
              <a:custGeom>
                <a:avLst/>
                <a:gdLst>
                  <a:gd name="T0" fmla="*/ 0 w 75"/>
                  <a:gd name="T1" fmla="*/ 74 h 74"/>
                  <a:gd name="T2" fmla="*/ 0 w 75"/>
                  <a:gd name="T3" fmla="*/ 0 h 74"/>
                  <a:gd name="T4" fmla="*/ 75 w 75"/>
                  <a:gd name="T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74">
                    <a:moveTo>
                      <a:pt x="0" y="74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4" name="Rectangle 164"/>
              <p:cNvSpPr>
                <a:spLocks noChangeArrowheads="1"/>
              </p:cNvSpPr>
              <p:nvPr/>
            </p:nvSpPr>
            <p:spPr bwMode="auto">
              <a:xfrm>
                <a:off x="1121" y="3446"/>
                <a:ext cx="66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</a:t>
                </a:r>
                <a:r>
                  <a:rPr kumimoji="0" lang="en-US" altLang="en-US" sz="700" b="0" i="0" u="none" strike="noStrike" cap="none" normalizeH="0" baseline="0" dirty="0" err="1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Pune.IND</a:t>
                </a: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/10.13D8-1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5" name="Freeform 165"/>
              <p:cNvSpPr>
                <a:spLocks/>
              </p:cNvSpPr>
              <p:nvPr/>
            </p:nvSpPr>
            <p:spPr bwMode="auto">
              <a:xfrm>
                <a:off x="1043" y="3389"/>
                <a:ext cx="75" cy="75"/>
              </a:xfrm>
              <a:custGeom>
                <a:avLst/>
                <a:gdLst>
                  <a:gd name="T0" fmla="*/ 0 w 75"/>
                  <a:gd name="T1" fmla="*/ 0 h 75"/>
                  <a:gd name="T2" fmla="*/ 0 w 75"/>
                  <a:gd name="T3" fmla="*/ 75 h 75"/>
                  <a:gd name="T4" fmla="*/ 75 w 75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75">
                    <a:moveTo>
                      <a:pt x="0" y="0"/>
                    </a:moveTo>
                    <a:lnTo>
                      <a:pt x="0" y="75"/>
                    </a:lnTo>
                    <a:lnTo>
                      <a:pt x="75" y="7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6" name="Freeform 166"/>
              <p:cNvSpPr>
                <a:spLocks/>
              </p:cNvSpPr>
              <p:nvPr/>
            </p:nvSpPr>
            <p:spPr bwMode="auto">
              <a:xfrm>
                <a:off x="968" y="3388"/>
                <a:ext cx="75" cy="239"/>
              </a:xfrm>
              <a:custGeom>
                <a:avLst/>
                <a:gdLst>
                  <a:gd name="T0" fmla="*/ 0 w 75"/>
                  <a:gd name="T1" fmla="*/ 239 h 239"/>
                  <a:gd name="T2" fmla="*/ 0 w 75"/>
                  <a:gd name="T3" fmla="*/ 0 h 239"/>
                  <a:gd name="T4" fmla="*/ 75 w 75"/>
                  <a:gd name="T5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239">
                    <a:moveTo>
                      <a:pt x="0" y="239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7" name="Rectangle 167"/>
              <p:cNvSpPr>
                <a:spLocks noChangeArrowheads="1"/>
              </p:cNvSpPr>
              <p:nvPr/>
            </p:nvSpPr>
            <p:spPr bwMode="auto">
              <a:xfrm>
                <a:off x="1045" y="3497"/>
                <a:ext cx="71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 MVs/Pune.IND/17.13/1D8-7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8" name="Freeform 168"/>
              <p:cNvSpPr>
                <a:spLocks/>
              </p:cNvSpPr>
              <p:nvPr/>
            </p:nvSpPr>
            <p:spPr bwMode="auto">
              <a:xfrm>
                <a:off x="968" y="3514"/>
                <a:ext cx="75" cy="176"/>
              </a:xfrm>
              <a:custGeom>
                <a:avLst/>
                <a:gdLst>
                  <a:gd name="T0" fmla="*/ 0 w 75"/>
                  <a:gd name="T1" fmla="*/ 176 h 176"/>
                  <a:gd name="T2" fmla="*/ 0 w 75"/>
                  <a:gd name="T3" fmla="*/ 0 h 176"/>
                  <a:gd name="T4" fmla="*/ 75 w 75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76">
                    <a:moveTo>
                      <a:pt x="0" y="176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9" name="Rectangle 169"/>
              <p:cNvSpPr>
                <a:spLocks noChangeArrowheads="1"/>
              </p:cNvSpPr>
              <p:nvPr/>
            </p:nvSpPr>
            <p:spPr bwMode="auto">
              <a:xfrm>
                <a:off x="1045" y="3548"/>
                <a:ext cx="69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MVi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Pune.IND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/13.14D8-35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0" name="Freeform 170"/>
              <p:cNvSpPr>
                <a:spLocks/>
              </p:cNvSpPr>
              <p:nvPr/>
            </p:nvSpPr>
            <p:spPr bwMode="auto">
              <a:xfrm>
                <a:off x="1043" y="3565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91" name="Rectangle 171"/>
              <p:cNvSpPr>
                <a:spLocks noChangeArrowheads="1"/>
              </p:cNvSpPr>
              <p:nvPr/>
            </p:nvSpPr>
            <p:spPr bwMode="auto">
              <a:xfrm>
                <a:off x="1045" y="3598"/>
                <a:ext cx="81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MVs/Bhavnagar.IND/17.16/-D8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2" name="Freeform 172"/>
              <p:cNvSpPr>
                <a:spLocks/>
              </p:cNvSpPr>
              <p:nvPr/>
            </p:nvSpPr>
            <p:spPr bwMode="auto">
              <a:xfrm>
                <a:off x="1043" y="3591"/>
                <a:ext cx="0" cy="25"/>
              </a:xfrm>
              <a:custGeom>
                <a:avLst/>
                <a:gdLst>
                  <a:gd name="T0" fmla="*/ 0 h 25"/>
                  <a:gd name="T1" fmla="*/ 25 h 25"/>
                  <a:gd name="T2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93" name="Freeform 173"/>
              <p:cNvSpPr>
                <a:spLocks/>
              </p:cNvSpPr>
              <p:nvPr/>
            </p:nvSpPr>
            <p:spPr bwMode="auto">
              <a:xfrm>
                <a:off x="968" y="3590"/>
                <a:ext cx="75" cy="138"/>
              </a:xfrm>
              <a:custGeom>
                <a:avLst/>
                <a:gdLst>
                  <a:gd name="T0" fmla="*/ 0 w 75"/>
                  <a:gd name="T1" fmla="*/ 138 h 138"/>
                  <a:gd name="T2" fmla="*/ 0 w 75"/>
                  <a:gd name="T3" fmla="*/ 0 h 138"/>
                  <a:gd name="T4" fmla="*/ 75 w 75"/>
                  <a:gd name="T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38">
                    <a:moveTo>
                      <a:pt x="0" y="138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94" name="Rectangle 174"/>
              <p:cNvSpPr>
                <a:spLocks noChangeArrowheads="1"/>
              </p:cNvSpPr>
              <p:nvPr/>
            </p:nvSpPr>
            <p:spPr bwMode="auto">
              <a:xfrm>
                <a:off x="1045" y="3649"/>
                <a:ext cx="80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MVs/Sambhal.IND/13.14D8-39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5" name="Freeform 175"/>
              <p:cNvSpPr>
                <a:spLocks/>
              </p:cNvSpPr>
              <p:nvPr/>
            </p:nvSpPr>
            <p:spPr bwMode="auto">
              <a:xfrm>
                <a:off x="968" y="3666"/>
                <a:ext cx="75" cy="100"/>
              </a:xfrm>
              <a:custGeom>
                <a:avLst/>
                <a:gdLst>
                  <a:gd name="T0" fmla="*/ 0 w 75"/>
                  <a:gd name="T1" fmla="*/ 100 h 100"/>
                  <a:gd name="T2" fmla="*/ 0 w 75"/>
                  <a:gd name="T3" fmla="*/ 0 h 100"/>
                  <a:gd name="T4" fmla="*/ 75 w 75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00">
                    <a:moveTo>
                      <a:pt x="0" y="100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96" name="Rectangle 176"/>
              <p:cNvSpPr>
                <a:spLocks noChangeArrowheads="1"/>
              </p:cNvSpPr>
              <p:nvPr/>
            </p:nvSpPr>
            <p:spPr bwMode="auto">
              <a:xfrm>
                <a:off x="970" y="3700"/>
                <a:ext cx="84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MVs/Bharatpur.IND/22.14D8-43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7" name="Freeform 177"/>
              <p:cNvSpPr>
                <a:spLocks/>
              </p:cNvSpPr>
              <p:nvPr/>
            </p:nvSpPr>
            <p:spPr bwMode="auto">
              <a:xfrm>
                <a:off x="968" y="3717"/>
                <a:ext cx="0" cy="75"/>
              </a:xfrm>
              <a:custGeom>
                <a:avLst/>
                <a:gdLst>
                  <a:gd name="T0" fmla="*/ 75 h 75"/>
                  <a:gd name="T1" fmla="*/ 0 h 75"/>
                  <a:gd name="T2" fmla="*/ 0 h 7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5">
                    <a:moveTo>
                      <a:pt x="0" y="7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98" name="Rectangle 178"/>
              <p:cNvSpPr>
                <a:spLocks noChangeArrowheads="1"/>
              </p:cNvSpPr>
              <p:nvPr/>
            </p:nvSpPr>
            <p:spPr bwMode="auto">
              <a:xfrm>
                <a:off x="1045" y="3750"/>
                <a:ext cx="85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MVi/Ludhiyana.IND/ 08.15/02D8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9" name="Freeform 179"/>
              <p:cNvSpPr>
                <a:spLocks/>
              </p:cNvSpPr>
              <p:nvPr/>
            </p:nvSpPr>
            <p:spPr bwMode="auto">
              <a:xfrm>
                <a:off x="968" y="3768"/>
                <a:ext cx="75" cy="49"/>
              </a:xfrm>
              <a:custGeom>
                <a:avLst/>
                <a:gdLst>
                  <a:gd name="T0" fmla="*/ 0 w 75"/>
                  <a:gd name="T1" fmla="*/ 49 h 49"/>
                  <a:gd name="T2" fmla="*/ 0 w 75"/>
                  <a:gd name="T3" fmla="*/ 0 h 49"/>
                  <a:gd name="T4" fmla="*/ 75 w 75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49">
                    <a:moveTo>
                      <a:pt x="0" y="49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0" name="Rectangle 180"/>
              <p:cNvSpPr>
                <a:spLocks noChangeArrowheads="1"/>
              </p:cNvSpPr>
              <p:nvPr/>
            </p:nvSpPr>
            <p:spPr bwMode="auto">
              <a:xfrm>
                <a:off x="1045" y="3801"/>
                <a:ext cx="69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 MVi/Pune.IND/12.14D8-34</a:t>
                </a:r>
                <a:endParaRPr kumimoji="0" lang="en-US" altLang="en-US" sz="3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1" name="Freeform 181"/>
              <p:cNvSpPr>
                <a:spLocks/>
              </p:cNvSpPr>
              <p:nvPr/>
            </p:nvSpPr>
            <p:spPr bwMode="auto">
              <a:xfrm>
                <a:off x="968" y="3818"/>
                <a:ext cx="75" cy="24"/>
              </a:xfrm>
              <a:custGeom>
                <a:avLst/>
                <a:gdLst>
                  <a:gd name="T0" fmla="*/ 0 w 75"/>
                  <a:gd name="T1" fmla="*/ 24 h 24"/>
                  <a:gd name="T2" fmla="*/ 0 w 75"/>
                  <a:gd name="T3" fmla="*/ 0 h 24"/>
                  <a:gd name="T4" fmla="*/ 75 w 75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24">
                    <a:moveTo>
                      <a:pt x="0" y="24"/>
                    </a:moveTo>
                    <a:lnTo>
                      <a:pt x="0" y="0"/>
                    </a:lnTo>
                    <a:lnTo>
                      <a:pt x="7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2" name="Rectangle 182"/>
              <p:cNvSpPr>
                <a:spLocks noChangeArrowheads="1"/>
              </p:cNvSpPr>
              <p:nvPr/>
            </p:nvSpPr>
            <p:spPr bwMode="auto">
              <a:xfrm>
                <a:off x="970" y="3852"/>
                <a:ext cx="234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MVi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kumimoji="0" lang="en-US" altLang="en-US" sz="700" b="1" i="0" u="none" strike="noStrike" cap="none" normalizeH="0" baseline="0" dirty="0" err="1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Paro.BTN</a:t>
                </a:r>
                <a:r>
                  <a:rPr kumimoji="0" lang="en-US" alt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Arial" pitchFamily="34" charset="0"/>
                    <a:cs typeface="Arial" pitchFamily="34" charset="0"/>
                  </a:rPr>
                  <a:t>/37.15/1D8 RRL-15-360-TS (100 homology with RRL-15-344 MVs ) MR-653</a:t>
                </a:r>
                <a:endPara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3" name="Freeform 183"/>
              <p:cNvSpPr>
                <a:spLocks/>
              </p:cNvSpPr>
              <p:nvPr/>
            </p:nvSpPr>
            <p:spPr bwMode="auto">
              <a:xfrm>
                <a:off x="968" y="3845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4" name="Line 184"/>
              <p:cNvSpPr>
                <a:spLocks noChangeShapeType="1"/>
              </p:cNvSpPr>
              <p:nvPr/>
            </p:nvSpPr>
            <p:spPr bwMode="auto">
              <a:xfrm>
                <a:off x="968" y="3224"/>
                <a:ext cx="0" cy="645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5" name="Freeform 185"/>
              <p:cNvSpPr>
                <a:spLocks/>
              </p:cNvSpPr>
              <p:nvPr/>
            </p:nvSpPr>
            <p:spPr bwMode="auto">
              <a:xfrm>
                <a:off x="892" y="2812"/>
                <a:ext cx="76" cy="411"/>
              </a:xfrm>
              <a:custGeom>
                <a:avLst/>
                <a:gdLst>
                  <a:gd name="T0" fmla="*/ 0 w 76"/>
                  <a:gd name="T1" fmla="*/ 0 h 411"/>
                  <a:gd name="T2" fmla="*/ 0 w 76"/>
                  <a:gd name="T3" fmla="*/ 411 h 411"/>
                  <a:gd name="T4" fmla="*/ 76 w 76"/>
                  <a:gd name="T5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411">
                    <a:moveTo>
                      <a:pt x="0" y="0"/>
                    </a:moveTo>
                    <a:lnTo>
                      <a:pt x="0" y="411"/>
                    </a:lnTo>
                    <a:lnTo>
                      <a:pt x="76" y="411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6" name="Line 186"/>
              <p:cNvSpPr>
                <a:spLocks noChangeShapeType="1"/>
              </p:cNvSpPr>
              <p:nvPr/>
            </p:nvSpPr>
            <p:spPr bwMode="auto">
              <a:xfrm>
                <a:off x="892" y="2762"/>
                <a:ext cx="0" cy="461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7" name="Freeform 187"/>
              <p:cNvSpPr>
                <a:spLocks/>
              </p:cNvSpPr>
              <p:nvPr/>
            </p:nvSpPr>
            <p:spPr bwMode="auto">
              <a:xfrm>
                <a:off x="817" y="1928"/>
                <a:ext cx="75" cy="833"/>
              </a:xfrm>
              <a:custGeom>
                <a:avLst/>
                <a:gdLst>
                  <a:gd name="T0" fmla="*/ 0 w 75"/>
                  <a:gd name="T1" fmla="*/ 0 h 833"/>
                  <a:gd name="T2" fmla="*/ 0 w 75"/>
                  <a:gd name="T3" fmla="*/ 833 h 833"/>
                  <a:gd name="T4" fmla="*/ 75 w 75"/>
                  <a:gd name="T5" fmla="*/ 833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833">
                    <a:moveTo>
                      <a:pt x="0" y="0"/>
                    </a:moveTo>
                    <a:lnTo>
                      <a:pt x="0" y="833"/>
                    </a:lnTo>
                    <a:lnTo>
                      <a:pt x="75" y="833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8" name="Rectangle 188"/>
              <p:cNvSpPr>
                <a:spLocks noChangeArrowheads="1"/>
              </p:cNvSpPr>
              <p:nvPr/>
            </p:nvSpPr>
            <p:spPr bwMode="auto">
              <a:xfrm>
                <a:off x="894" y="3902"/>
                <a:ext cx="942" cy="6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AF280803 </a:t>
                </a:r>
                <a:r>
                  <a:rPr kumimoji="0" lang="en-US" altLang="en-US" sz="7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Mancheter.UNK</a:t>
                </a: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/30.94-D8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9" name="Freeform 189"/>
              <p:cNvSpPr>
                <a:spLocks/>
              </p:cNvSpPr>
              <p:nvPr/>
            </p:nvSpPr>
            <p:spPr bwMode="auto">
              <a:xfrm>
                <a:off x="817" y="2507"/>
                <a:ext cx="75" cy="1412"/>
              </a:xfrm>
              <a:custGeom>
                <a:avLst/>
                <a:gdLst>
                  <a:gd name="T0" fmla="*/ 0 w 75"/>
                  <a:gd name="T1" fmla="*/ 0 h 1412"/>
                  <a:gd name="T2" fmla="*/ 0 w 75"/>
                  <a:gd name="T3" fmla="*/ 1412 h 1412"/>
                  <a:gd name="T4" fmla="*/ 75 w 75"/>
                  <a:gd name="T5" fmla="*/ 1412 h 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412">
                    <a:moveTo>
                      <a:pt x="0" y="0"/>
                    </a:moveTo>
                    <a:lnTo>
                      <a:pt x="0" y="1412"/>
                    </a:lnTo>
                    <a:lnTo>
                      <a:pt x="75" y="1412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10" name="Rectangle 190"/>
              <p:cNvSpPr>
                <a:spLocks noChangeArrowheads="1"/>
              </p:cNvSpPr>
              <p:nvPr/>
            </p:nvSpPr>
            <p:spPr bwMode="auto">
              <a:xfrm>
                <a:off x="819" y="3953"/>
                <a:ext cx="50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MVs/NPL/9.10/2D8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1" name="Freeform 191"/>
              <p:cNvSpPr>
                <a:spLocks/>
              </p:cNvSpPr>
              <p:nvPr/>
            </p:nvSpPr>
            <p:spPr bwMode="auto">
              <a:xfrm>
                <a:off x="817" y="3970"/>
                <a:ext cx="0" cy="62"/>
              </a:xfrm>
              <a:custGeom>
                <a:avLst/>
                <a:gdLst>
                  <a:gd name="T0" fmla="*/ 62 h 62"/>
                  <a:gd name="T1" fmla="*/ 0 h 62"/>
                  <a:gd name="T2" fmla="*/ 0 h 6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2">
                    <a:moveTo>
                      <a:pt x="0" y="62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12" name="Rectangle 192"/>
              <p:cNvSpPr>
                <a:spLocks noChangeArrowheads="1"/>
              </p:cNvSpPr>
              <p:nvPr/>
            </p:nvSpPr>
            <p:spPr bwMode="auto">
              <a:xfrm>
                <a:off x="819" y="4004"/>
                <a:ext cx="50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MVs/NPL/9.10/3D8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3" name="Freeform 193"/>
              <p:cNvSpPr>
                <a:spLocks/>
              </p:cNvSpPr>
              <p:nvPr/>
            </p:nvSpPr>
            <p:spPr bwMode="auto">
              <a:xfrm>
                <a:off x="817" y="4021"/>
                <a:ext cx="0" cy="37"/>
              </a:xfrm>
              <a:custGeom>
                <a:avLst/>
                <a:gdLst>
                  <a:gd name="T0" fmla="*/ 37 h 37"/>
                  <a:gd name="T1" fmla="*/ 0 h 37"/>
                  <a:gd name="T2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14" name="Rectangle 194"/>
              <p:cNvSpPr>
                <a:spLocks noChangeArrowheads="1"/>
              </p:cNvSpPr>
              <p:nvPr/>
            </p:nvSpPr>
            <p:spPr bwMode="auto">
              <a:xfrm>
                <a:off x="1494" y="4054"/>
                <a:ext cx="73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MVs/Sunsari.NPL/20.11/1D8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5" name="Freeform 195"/>
              <p:cNvSpPr>
                <a:spLocks/>
              </p:cNvSpPr>
              <p:nvPr/>
            </p:nvSpPr>
            <p:spPr bwMode="auto">
              <a:xfrm>
                <a:off x="892" y="4071"/>
                <a:ext cx="600" cy="25"/>
              </a:xfrm>
              <a:custGeom>
                <a:avLst/>
                <a:gdLst>
                  <a:gd name="T0" fmla="*/ 0 w 600"/>
                  <a:gd name="T1" fmla="*/ 25 h 25"/>
                  <a:gd name="T2" fmla="*/ 0 w 600"/>
                  <a:gd name="T3" fmla="*/ 0 h 25"/>
                  <a:gd name="T4" fmla="*/ 600 w 60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0" h="25">
                    <a:moveTo>
                      <a:pt x="0" y="25"/>
                    </a:moveTo>
                    <a:lnTo>
                      <a:pt x="0" y="0"/>
                    </a:lnTo>
                    <a:lnTo>
                      <a:pt x="600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16" name="Rectangle 196"/>
              <p:cNvSpPr>
                <a:spLocks noChangeArrowheads="1"/>
              </p:cNvSpPr>
              <p:nvPr/>
            </p:nvSpPr>
            <p:spPr bwMode="auto">
              <a:xfrm>
                <a:off x="1719" y="4105"/>
                <a:ext cx="78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FF8F92"/>
                    </a:solidFill>
                    <a:effectLst/>
                    <a:latin typeface="Arial" pitchFamily="34" charset="0"/>
                    <a:cs typeface="Arial" pitchFamily="34" charset="0"/>
                  </a:rPr>
                  <a:t> MVs/Mahottari.NPL/23.11/4D8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7" name="Freeform 197"/>
              <p:cNvSpPr>
                <a:spLocks/>
              </p:cNvSpPr>
              <p:nvPr/>
            </p:nvSpPr>
            <p:spPr bwMode="auto">
              <a:xfrm>
                <a:off x="892" y="4098"/>
                <a:ext cx="824" cy="24"/>
              </a:xfrm>
              <a:custGeom>
                <a:avLst/>
                <a:gdLst>
                  <a:gd name="T0" fmla="*/ 0 w 824"/>
                  <a:gd name="T1" fmla="*/ 0 h 24"/>
                  <a:gd name="T2" fmla="*/ 0 w 824"/>
                  <a:gd name="T3" fmla="*/ 24 h 24"/>
                  <a:gd name="T4" fmla="*/ 824 w 82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4" h="24">
                    <a:moveTo>
                      <a:pt x="0" y="0"/>
                    </a:moveTo>
                    <a:lnTo>
                      <a:pt x="0" y="24"/>
                    </a:lnTo>
                    <a:lnTo>
                      <a:pt x="824" y="24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18" name="Freeform 198"/>
              <p:cNvSpPr>
                <a:spLocks/>
              </p:cNvSpPr>
              <p:nvPr/>
            </p:nvSpPr>
            <p:spPr bwMode="auto">
              <a:xfrm>
                <a:off x="817" y="4060"/>
                <a:ext cx="75" cy="37"/>
              </a:xfrm>
              <a:custGeom>
                <a:avLst/>
                <a:gdLst>
                  <a:gd name="T0" fmla="*/ 0 w 75"/>
                  <a:gd name="T1" fmla="*/ 0 h 37"/>
                  <a:gd name="T2" fmla="*/ 0 w 75"/>
                  <a:gd name="T3" fmla="*/ 37 h 37"/>
                  <a:gd name="T4" fmla="*/ 75 w 75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37">
                    <a:moveTo>
                      <a:pt x="0" y="0"/>
                    </a:moveTo>
                    <a:lnTo>
                      <a:pt x="0" y="37"/>
                    </a:lnTo>
                    <a:lnTo>
                      <a:pt x="75" y="37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19" name="Line 199"/>
              <p:cNvSpPr>
                <a:spLocks noChangeShapeType="1"/>
              </p:cNvSpPr>
              <p:nvPr/>
            </p:nvSpPr>
            <p:spPr bwMode="auto">
              <a:xfrm>
                <a:off x="817" y="1094"/>
                <a:ext cx="0" cy="1500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20" name="Line 200"/>
              <p:cNvSpPr>
                <a:spLocks noChangeShapeType="1"/>
              </p:cNvSpPr>
              <p:nvPr/>
            </p:nvSpPr>
            <p:spPr bwMode="auto">
              <a:xfrm>
                <a:off x="817" y="2596"/>
                <a:ext cx="0" cy="1501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21" name="Freeform 201"/>
              <p:cNvSpPr>
                <a:spLocks/>
              </p:cNvSpPr>
              <p:nvPr/>
            </p:nvSpPr>
            <p:spPr bwMode="auto">
              <a:xfrm>
                <a:off x="292" y="2595"/>
                <a:ext cx="525" cy="790"/>
              </a:xfrm>
              <a:custGeom>
                <a:avLst/>
                <a:gdLst>
                  <a:gd name="T0" fmla="*/ 0 w 525"/>
                  <a:gd name="T1" fmla="*/ 790 h 790"/>
                  <a:gd name="T2" fmla="*/ 0 w 525"/>
                  <a:gd name="T3" fmla="*/ 0 h 790"/>
                  <a:gd name="T4" fmla="*/ 525 w 525"/>
                  <a:gd name="T5" fmla="*/ 0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790">
                    <a:moveTo>
                      <a:pt x="0" y="790"/>
                    </a:moveTo>
                    <a:lnTo>
                      <a:pt x="0" y="0"/>
                    </a:lnTo>
                    <a:lnTo>
                      <a:pt x="525" y="0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22" name="Rectangle 202"/>
              <p:cNvSpPr>
                <a:spLocks noChangeArrowheads="1"/>
              </p:cNvSpPr>
              <p:nvPr/>
            </p:nvSpPr>
            <p:spPr bwMode="auto">
              <a:xfrm>
                <a:off x="1327" y="4161"/>
                <a:ext cx="75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cs typeface="Arial" pitchFamily="34" charset="0"/>
                  </a:rPr>
                  <a:t> Genotype D1-D7 and D9-D11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3" name="Freeform 203"/>
              <p:cNvSpPr>
                <a:spLocks/>
              </p:cNvSpPr>
              <p:nvPr/>
            </p:nvSpPr>
            <p:spPr bwMode="auto">
              <a:xfrm>
                <a:off x="368" y="4150"/>
                <a:ext cx="957" cy="54"/>
              </a:xfrm>
              <a:custGeom>
                <a:avLst/>
                <a:gdLst>
                  <a:gd name="T0" fmla="*/ 0 w 957"/>
                  <a:gd name="T1" fmla="*/ 28 h 54"/>
                  <a:gd name="T2" fmla="*/ 0 w 957"/>
                  <a:gd name="T3" fmla="*/ 26 h 54"/>
                  <a:gd name="T4" fmla="*/ 957 w 957"/>
                  <a:gd name="T5" fmla="*/ 0 h 54"/>
                  <a:gd name="T6" fmla="*/ 957 w 957"/>
                  <a:gd name="T7" fmla="*/ 54 h 54"/>
                  <a:gd name="T8" fmla="*/ 0 w 957"/>
                  <a:gd name="T9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7" h="54">
                    <a:moveTo>
                      <a:pt x="0" y="28"/>
                    </a:moveTo>
                    <a:lnTo>
                      <a:pt x="0" y="26"/>
                    </a:lnTo>
                    <a:lnTo>
                      <a:pt x="957" y="0"/>
                    </a:lnTo>
                    <a:lnTo>
                      <a:pt x="957" y="5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24" name="Line 204"/>
              <p:cNvSpPr>
                <a:spLocks noChangeShapeType="1"/>
              </p:cNvSpPr>
              <p:nvPr/>
            </p:nvSpPr>
            <p:spPr bwMode="auto">
              <a:xfrm>
                <a:off x="294" y="4177"/>
                <a:ext cx="71" cy="0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25" name="Line 205"/>
              <p:cNvSpPr>
                <a:spLocks noChangeShapeType="1"/>
              </p:cNvSpPr>
              <p:nvPr/>
            </p:nvSpPr>
            <p:spPr bwMode="auto">
              <a:xfrm>
                <a:off x="292" y="3387"/>
                <a:ext cx="0" cy="790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5" name="Line 207"/>
            <p:cNvSpPr>
              <a:spLocks noChangeShapeType="1"/>
            </p:cNvSpPr>
            <p:nvPr/>
          </p:nvSpPr>
          <p:spPr bwMode="auto">
            <a:xfrm>
              <a:off x="508" y="4276"/>
              <a:ext cx="149" cy="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Line 208"/>
            <p:cNvSpPr>
              <a:spLocks noChangeShapeType="1"/>
            </p:cNvSpPr>
            <p:nvPr/>
          </p:nvSpPr>
          <p:spPr bwMode="auto">
            <a:xfrm>
              <a:off x="508" y="4267"/>
              <a:ext cx="0" cy="17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" name="Line 209"/>
            <p:cNvSpPr>
              <a:spLocks noChangeShapeType="1"/>
            </p:cNvSpPr>
            <p:nvPr/>
          </p:nvSpPr>
          <p:spPr bwMode="auto">
            <a:xfrm>
              <a:off x="657" y="4267"/>
              <a:ext cx="0" cy="17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" name="Rectangle 210"/>
            <p:cNvSpPr>
              <a:spLocks noChangeArrowheads="1"/>
            </p:cNvSpPr>
            <p:nvPr/>
          </p:nvSpPr>
          <p:spPr bwMode="auto">
            <a:xfrm>
              <a:off x="569" y="4286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MS Sans Serif"/>
                </a:rPr>
                <a:t>2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0" name="Rectangle 209"/>
          <p:cNvSpPr/>
          <p:nvPr/>
        </p:nvSpPr>
        <p:spPr>
          <a:xfrm>
            <a:off x="5258190" y="101897"/>
            <a:ext cx="37958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D8: BTN, IND, NPL, LKA, THA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239555" y="700088"/>
            <a:ext cx="372885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Circulating between </a:t>
            </a:r>
            <a:r>
              <a:rPr lang="en-US" b="1" dirty="0" smtClean="0"/>
              <a:t>2014 and 2016</a:t>
            </a:r>
            <a:r>
              <a:rPr lang="en-US" sz="1600" dirty="0" smtClean="0"/>
              <a:t>;</a:t>
            </a:r>
          </a:p>
          <a:p>
            <a:r>
              <a:rPr lang="en-US" b="1" dirty="0" smtClean="0">
                <a:solidFill>
                  <a:srgbClr val="663300"/>
                </a:solidFill>
              </a:rPr>
              <a:t>Bhutan, </a:t>
            </a:r>
            <a:r>
              <a:rPr lang="en-US" b="1" dirty="0" smtClean="0">
                <a:solidFill>
                  <a:srgbClr val="0000FF"/>
                </a:solidFill>
              </a:rPr>
              <a:t> India , </a:t>
            </a:r>
            <a:r>
              <a:rPr lang="en-US" b="1" dirty="0" smtClean="0">
                <a:solidFill>
                  <a:srgbClr val="FF252A"/>
                </a:solidFill>
              </a:rPr>
              <a:t>Nepal,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Sri Lanka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FF252A"/>
                </a:solidFill>
              </a:rPr>
              <a:t> </a:t>
            </a:r>
            <a:r>
              <a:rPr lang="en-US" b="1" dirty="0" smtClean="0">
                <a:solidFill>
                  <a:srgbClr val="009900"/>
                </a:solidFill>
              </a:rPr>
              <a:t>Thailand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050" name="TextBox 2049"/>
          <p:cNvSpPr txBox="1"/>
          <p:nvPr/>
        </p:nvSpPr>
        <p:spPr>
          <a:xfrm>
            <a:off x="4635754" y="2179935"/>
            <a:ext cx="4393577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Divided into 4 main groups</a:t>
            </a:r>
          </a:p>
          <a:p>
            <a:endParaRPr lang="en-US" sz="1050" dirty="0" smtClean="0"/>
          </a:p>
          <a:p>
            <a:pPr marL="900113" indent="-900113"/>
            <a:r>
              <a:rPr lang="en-US" dirty="0" smtClean="0"/>
              <a:t>Group1:  circulating in Thailand, India and Nepal</a:t>
            </a:r>
          </a:p>
          <a:p>
            <a:pPr marL="900113" indent="-900113"/>
            <a:r>
              <a:rPr lang="en-US" dirty="0" smtClean="0"/>
              <a:t>Group2: </a:t>
            </a:r>
            <a:r>
              <a:rPr lang="en-US" dirty="0"/>
              <a:t>circulating </a:t>
            </a:r>
            <a:r>
              <a:rPr lang="en-US" dirty="0" smtClean="0"/>
              <a:t>in India, Nepal and Sri Lanka</a:t>
            </a:r>
          </a:p>
          <a:p>
            <a:pPr marL="900113" indent="-900113"/>
            <a:r>
              <a:rPr lang="en-US" dirty="0" smtClean="0"/>
              <a:t>Group3: </a:t>
            </a:r>
            <a:r>
              <a:rPr lang="en-US" dirty="0"/>
              <a:t>circulating in India, Nepal and </a:t>
            </a:r>
            <a:r>
              <a:rPr lang="en-US" dirty="0" smtClean="0"/>
              <a:t>Bhutan, named strain Victoria</a:t>
            </a:r>
          </a:p>
          <a:p>
            <a:pPr marL="900113" indent="-900113"/>
            <a:r>
              <a:rPr lang="en-US" dirty="0" smtClean="0"/>
              <a:t>Group4: circulated </a:t>
            </a:r>
            <a:r>
              <a:rPr lang="en-US" dirty="0"/>
              <a:t>in </a:t>
            </a:r>
            <a:r>
              <a:rPr lang="en-US" dirty="0" smtClean="0"/>
              <a:t>Nepal</a:t>
            </a:r>
            <a:endParaRPr lang="en-US" dirty="0"/>
          </a:p>
        </p:txBody>
      </p:sp>
      <p:sp>
        <p:nvSpPr>
          <p:cNvPr id="192" name="8-Point Star 191"/>
          <p:cNvSpPr/>
          <p:nvPr/>
        </p:nvSpPr>
        <p:spPr>
          <a:xfrm>
            <a:off x="1535113" y="806449"/>
            <a:ext cx="470297" cy="438695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1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14" name="8-Point Star 213"/>
          <p:cNvSpPr/>
          <p:nvPr/>
        </p:nvSpPr>
        <p:spPr>
          <a:xfrm>
            <a:off x="692745" y="2705030"/>
            <a:ext cx="470297" cy="438695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2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15" name="8-Point Star 214"/>
          <p:cNvSpPr/>
          <p:nvPr/>
        </p:nvSpPr>
        <p:spPr>
          <a:xfrm>
            <a:off x="705582" y="4179614"/>
            <a:ext cx="470297" cy="438695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3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16" name="8-Point Star 215"/>
          <p:cNvSpPr/>
          <p:nvPr/>
        </p:nvSpPr>
        <p:spPr>
          <a:xfrm>
            <a:off x="737400" y="6216377"/>
            <a:ext cx="470297" cy="438695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4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RO map-2.bmp"/>
          <p:cNvPicPr>
            <a:picLocks noChangeAspect="1"/>
          </p:cNvPicPr>
          <p:nvPr/>
        </p:nvPicPr>
        <p:blipFill>
          <a:blip r:embed="rId2" cstate="print"/>
          <a:srcRect l="2138" t="4461" r="1920"/>
          <a:stretch>
            <a:fillRect/>
          </a:stretch>
        </p:blipFill>
        <p:spPr>
          <a:xfrm>
            <a:off x="31304" y="40432"/>
            <a:ext cx="9160321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3150" r="977"/>
          <a:stretch/>
        </p:blipFill>
        <p:spPr>
          <a:xfrm>
            <a:off x="107504" y="61529"/>
            <a:ext cx="9129250" cy="617159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7624" y="1484784"/>
            <a:ext cx="3744913" cy="3177644"/>
            <a:chOff x="1187624" y="1484784"/>
            <a:chExt cx="3744913" cy="3177644"/>
          </a:xfrm>
        </p:grpSpPr>
        <p:grpSp>
          <p:nvGrpSpPr>
            <p:cNvPr id="14" name="Group 13"/>
            <p:cNvGrpSpPr/>
            <p:nvPr/>
          </p:nvGrpSpPr>
          <p:grpSpPr>
            <a:xfrm>
              <a:off x="1187624" y="1484784"/>
              <a:ext cx="2460698" cy="3177644"/>
              <a:chOff x="1187624" y="1484784"/>
              <a:chExt cx="2460698" cy="317764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87624" y="2276872"/>
                <a:ext cx="8242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India</a:t>
                </a:r>
                <a:endParaRPr lang="en-US" sz="24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771800" y="1484784"/>
                <a:ext cx="876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Bhutan</a:t>
                </a:r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03648" y="4293096"/>
                <a:ext cx="1041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Sri Lanka</a:t>
                </a:r>
                <a:endParaRPr lang="en-US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923928" y="2996952"/>
              <a:ext cx="100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Thailand</a:t>
              </a:r>
              <a:endParaRPr lang="en-US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-17462" y="0"/>
            <a:ext cx="7109742" cy="8617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 of Genotype B3</a:t>
            </a:r>
            <a:endParaRPr lang="en-US" sz="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124744"/>
            <a:ext cx="3922200" cy="923330"/>
          </a:xfrm>
          <a:prstGeom prst="rect">
            <a:avLst/>
          </a:prstGeom>
          <a:solidFill>
            <a:srgbClr val="CCFFCC"/>
          </a:solidFill>
          <a:ln>
            <a:solidFill>
              <a:srgbClr val="2F918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Circulating in </a:t>
            </a:r>
            <a:r>
              <a:rPr lang="en-US" b="1" dirty="0" smtClean="0"/>
              <a:t>Bangladesh, Bhutan</a:t>
            </a:r>
            <a:r>
              <a:rPr lang="en-US" dirty="0" smtClean="0"/>
              <a:t>, </a:t>
            </a:r>
            <a:r>
              <a:rPr lang="en-US" b="1" dirty="0" smtClean="0"/>
              <a:t>India, Sri Lanka and Thailand</a:t>
            </a:r>
            <a:r>
              <a:rPr lang="en-US" dirty="0" smtClean="0"/>
              <a:t> since 2012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61518" y="2730131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Bangladesh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131841" y="1771075"/>
            <a:ext cx="216023" cy="145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972052" y="2348880"/>
            <a:ext cx="0" cy="3812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8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0"/>
            <a:ext cx="6660232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 of Genotype B3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3186" name="Group 149"/>
          <p:cNvGrpSpPr>
            <a:grpSpLocks noChangeAspect="1"/>
          </p:cNvGrpSpPr>
          <p:nvPr/>
        </p:nvGrpSpPr>
        <p:grpSpPr bwMode="auto">
          <a:xfrm>
            <a:off x="31750" y="769938"/>
            <a:ext cx="5116513" cy="6115049"/>
            <a:chOff x="20" y="485"/>
            <a:chExt cx="3223" cy="3852"/>
          </a:xfrm>
        </p:grpSpPr>
        <p:sp>
          <p:nvSpPr>
            <p:cNvPr id="3187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20" y="485"/>
              <a:ext cx="3223" cy="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88" name="Rectangle 150"/>
            <p:cNvSpPr>
              <a:spLocks noChangeArrowheads="1"/>
            </p:cNvSpPr>
            <p:nvPr/>
          </p:nvSpPr>
          <p:spPr bwMode="auto">
            <a:xfrm>
              <a:off x="1289" y="519"/>
              <a:ext cx="63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Chitagong.BGD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/8.15/3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" name="Freeform 151"/>
            <p:cNvSpPr>
              <a:spLocks/>
            </p:cNvSpPr>
            <p:nvPr/>
          </p:nvSpPr>
          <p:spPr bwMode="auto">
            <a:xfrm>
              <a:off x="1288" y="541"/>
              <a:ext cx="0" cy="28"/>
            </a:xfrm>
            <a:custGeom>
              <a:avLst/>
              <a:gdLst>
                <a:gd name="T0" fmla="*/ 28 h 28"/>
                <a:gd name="T1" fmla="*/ 0 h 28"/>
                <a:gd name="T2" fmla="*/ 0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0" name="Rectangle 152"/>
            <p:cNvSpPr>
              <a:spLocks noChangeArrowheads="1"/>
            </p:cNvSpPr>
            <p:nvPr/>
          </p:nvSpPr>
          <p:spPr bwMode="auto">
            <a:xfrm>
              <a:off x="1289" y="579"/>
              <a:ext cx="70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MVs/Coxs Bazar.BGD /45.14/2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" name="Freeform 153"/>
            <p:cNvSpPr>
              <a:spLocks/>
            </p:cNvSpPr>
            <p:nvPr/>
          </p:nvSpPr>
          <p:spPr bwMode="auto">
            <a:xfrm>
              <a:off x="1288" y="572"/>
              <a:ext cx="0" cy="29"/>
            </a:xfrm>
            <a:custGeom>
              <a:avLst/>
              <a:gdLst>
                <a:gd name="T0" fmla="*/ 0 h 29"/>
                <a:gd name="T1" fmla="*/ 29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2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2" name="Rectangle 154"/>
            <p:cNvSpPr>
              <a:spLocks noChangeArrowheads="1"/>
            </p:cNvSpPr>
            <p:nvPr/>
          </p:nvSpPr>
          <p:spPr bwMode="auto">
            <a:xfrm>
              <a:off x="1289" y="639"/>
              <a:ext cx="69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MVs/Chittagong.BGD /46.14/2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3" name="Freeform 155"/>
            <p:cNvSpPr>
              <a:spLocks/>
            </p:cNvSpPr>
            <p:nvPr/>
          </p:nvSpPr>
          <p:spPr bwMode="auto">
            <a:xfrm>
              <a:off x="1288" y="602"/>
              <a:ext cx="0" cy="59"/>
            </a:xfrm>
            <a:custGeom>
              <a:avLst/>
              <a:gdLst>
                <a:gd name="T0" fmla="*/ 0 h 59"/>
                <a:gd name="T1" fmla="*/ 59 h 59"/>
                <a:gd name="T2" fmla="*/ 59 h 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9">
                  <a:moveTo>
                    <a:pt x="0" y="0"/>
                  </a:moveTo>
                  <a:lnTo>
                    <a:pt x="0" y="59"/>
                  </a:lnTo>
                  <a:lnTo>
                    <a:pt x="0" y="5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4" name="Rectangle 156"/>
            <p:cNvSpPr>
              <a:spLocks noChangeArrowheads="1"/>
            </p:cNvSpPr>
            <p:nvPr/>
          </p:nvSpPr>
          <p:spPr bwMode="auto">
            <a:xfrm>
              <a:off x="1289" y="699"/>
              <a:ext cx="70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MVs/Khagrachari.BGD/10.15/1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5" name="Freeform 157"/>
            <p:cNvSpPr>
              <a:spLocks/>
            </p:cNvSpPr>
            <p:nvPr/>
          </p:nvSpPr>
          <p:spPr bwMode="auto">
            <a:xfrm>
              <a:off x="1288" y="632"/>
              <a:ext cx="0" cy="89"/>
            </a:xfrm>
            <a:custGeom>
              <a:avLst/>
              <a:gdLst>
                <a:gd name="T0" fmla="*/ 0 h 89"/>
                <a:gd name="T1" fmla="*/ 89 h 89"/>
                <a:gd name="T2" fmla="*/ 89 h 8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9">
                  <a:moveTo>
                    <a:pt x="0" y="0"/>
                  </a:moveTo>
                  <a:lnTo>
                    <a:pt x="0" y="89"/>
                  </a:lnTo>
                  <a:lnTo>
                    <a:pt x="0" y="8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6" name="Rectangle 158"/>
            <p:cNvSpPr>
              <a:spLocks noChangeArrowheads="1"/>
            </p:cNvSpPr>
            <p:nvPr/>
          </p:nvSpPr>
          <p:spPr bwMode="auto">
            <a:xfrm>
              <a:off x="1289" y="759"/>
              <a:ext cx="63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MVs/Chitagong.BGD/8.15/2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7" name="Freeform 159"/>
            <p:cNvSpPr>
              <a:spLocks/>
            </p:cNvSpPr>
            <p:nvPr/>
          </p:nvSpPr>
          <p:spPr bwMode="auto">
            <a:xfrm>
              <a:off x="1288" y="662"/>
              <a:ext cx="0" cy="119"/>
            </a:xfrm>
            <a:custGeom>
              <a:avLst/>
              <a:gdLst>
                <a:gd name="T0" fmla="*/ 0 h 119"/>
                <a:gd name="T1" fmla="*/ 119 h 119"/>
                <a:gd name="T2" fmla="*/ 119 h 1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9">
                  <a:moveTo>
                    <a:pt x="0" y="0"/>
                  </a:moveTo>
                  <a:lnTo>
                    <a:pt x="0" y="119"/>
                  </a:lnTo>
                  <a:lnTo>
                    <a:pt x="0" y="11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8" name="Rectangle 160"/>
            <p:cNvSpPr>
              <a:spLocks noChangeArrowheads="1"/>
            </p:cNvSpPr>
            <p:nvPr/>
          </p:nvSpPr>
          <p:spPr bwMode="auto">
            <a:xfrm>
              <a:off x="1289" y="819"/>
              <a:ext cx="66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MVs/Chitagong.BGD/31.14/1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9" name="Freeform 161"/>
            <p:cNvSpPr>
              <a:spLocks/>
            </p:cNvSpPr>
            <p:nvPr/>
          </p:nvSpPr>
          <p:spPr bwMode="auto">
            <a:xfrm>
              <a:off x="1288" y="692"/>
              <a:ext cx="0" cy="149"/>
            </a:xfrm>
            <a:custGeom>
              <a:avLst/>
              <a:gdLst>
                <a:gd name="T0" fmla="*/ 0 h 149"/>
                <a:gd name="T1" fmla="*/ 149 h 149"/>
                <a:gd name="T2" fmla="*/ 149 h 1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9">
                  <a:moveTo>
                    <a:pt x="0" y="0"/>
                  </a:moveTo>
                  <a:lnTo>
                    <a:pt x="0" y="149"/>
                  </a:lnTo>
                  <a:lnTo>
                    <a:pt x="0" y="14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0" name="Rectangle 162"/>
            <p:cNvSpPr>
              <a:spLocks noChangeArrowheads="1"/>
            </p:cNvSpPr>
            <p:nvPr/>
          </p:nvSpPr>
          <p:spPr bwMode="auto">
            <a:xfrm>
              <a:off x="1289" y="879"/>
              <a:ext cx="63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MVs/Chitagong.BGD/8.15/1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1" name="Freeform 163"/>
            <p:cNvSpPr>
              <a:spLocks/>
            </p:cNvSpPr>
            <p:nvPr/>
          </p:nvSpPr>
          <p:spPr bwMode="auto">
            <a:xfrm>
              <a:off x="1288" y="901"/>
              <a:ext cx="0" cy="28"/>
            </a:xfrm>
            <a:custGeom>
              <a:avLst/>
              <a:gdLst>
                <a:gd name="T0" fmla="*/ 28 h 28"/>
                <a:gd name="T1" fmla="*/ 0 h 28"/>
                <a:gd name="T2" fmla="*/ 0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2" name="Rectangle 164"/>
            <p:cNvSpPr>
              <a:spLocks noChangeArrowheads="1"/>
            </p:cNvSpPr>
            <p:nvPr/>
          </p:nvSpPr>
          <p:spPr bwMode="auto">
            <a:xfrm>
              <a:off x="1289" y="939"/>
              <a:ext cx="69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MVs/MVs/Natore.BGD/12.15/1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3" name="Freeform 165"/>
            <p:cNvSpPr>
              <a:spLocks/>
            </p:cNvSpPr>
            <p:nvPr/>
          </p:nvSpPr>
          <p:spPr bwMode="auto">
            <a:xfrm>
              <a:off x="1288" y="932"/>
              <a:ext cx="0" cy="29"/>
            </a:xfrm>
            <a:custGeom>
              <a:avLst/>
              <a:gdLst>
                <a:gd name="T0" fmla="*/ 0 h 29"/>
                <a:gd name="T1" fmla="*/ 29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2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4" name="Rectangle 166"/>
            <p:cNvSpPr>
              <a:spLocks noChangeArrowheads="1"/>
            </p:cNvSpPr>
            <p:nvPr/>
          </p:nvSpPr>
          <p:spPr bwMode="auto">
            <a:xfrm>
              <a:off x="1338" y="999"/>
              <a:ext cx="62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MVs/Jessore.BGD /45.14/1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5" name="Freeform 167"/>
            <p:cNvSpPr>
              <a:spLocks/>
            </p:cNvSpPr>
            <p:nvPr/>
          </p:nvSpPr>
          <p:spPr bwMode="auto">
            <a:xfrm>
              <a:off x="1336" y="1021"/>
              <a:ext cx="0" cy="88"/>
            </a:xfrm>
            <a:custGeom>
              <a:avLst/>
              <a:gdLst>
                <a:gd name="T0" fmla="*/ 88 h 88"/>
                <a:gd name="T1" fmla="*/ 0 h 88"/>
                <a:gd name="T2" fmla="*/ 0 h 8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6" name="Rectangle 168"/>
            <p:cNvSpPr>
              <a:spLocks noChangeArrowheads="1"/>
            </p:cNvSpPr>
            <p:nvPr/>
          </p:nvSpPr>
          <p:spPr bwMode="auto">
            <a:xfrm>
              <a:off x="1338" y="1059"/>
              <a:ext cx="62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MVs/Jessore.BGD /46.14/1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7" name="Freeform 169"/>
            <p:cNvSpPr>
              <a:spLocks/>
            </p:cNvSpPr>
            <p:nvPr/>
          </p:nvSpPr>
          <p:spPr bwMode="auto">
            <a:xfrm>
              <a:off x="1336" y="1081"/>
              <a:ext cx="0" cy="58"/>
            </a:xfrm>
            <a:custGeom>
              <a:avLst/>
              <a:gdLst>
                <a:gd name="T0" fmla="*/ 58 h 58"/>
                <a:gd name="T1" fmla="*/ 0 h 58"/>
                <a:gd name="T2" fmla="*/ 0 h 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8">
                  <a:moveTo>
                    <a:pt x="0" y="5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8" name="Rectangle 170"/>
            <p:cNvSpPr>
              <a:spLocks noChangeArrowheads="1"/>
            </p:cNvSpPr>
            <p:nvPr/>
          </p:nvSpPr>
          <p:spPr bwMode="auto">
            <a:xfrm>
              <a:off x="1338" y="1119"/>
              <a:ext cx="62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MVs/Satkhira.BGD /41.14/1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9" name="Freeform 171"/>
            <p:cNvSpPr>
              <a:spLocks/>
            </p:cNvSpPr>
            <p:nvPr/>
          </p:nvSpPr>
          <p:spPr bwMode="auto">
            <a:xfrm>
              <a:off x="1336" y="1141"/>
              <a:ext cx="0" cy="28"/>
            </a:xfrm>
            <a:custGeom>
              <a:avLst/>
              <a:gdLst>
                <a:gd name="T0" fmla="*/ 28 h 28"/>
                <a:gd name="T1" fmla="*/ 0 h 28"/>
                <a:gd name="T2" fmla="*/ 0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0" name="Rectangle 172"/>
            <p:cNvSpPr>
              <a:spLocks noChangeArrowheads="1"/>
            </p:cNvSpPr>
            <p:nvPr/>
          </p:nvSpPr>
          <p:spPr bwMode="auto">
            <a:xfrm>
              <a:off x="1338" y="1179"/>
              <a:ext cx="70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pitchFamily="34" charset="0"/>
                  <a:cs typeface="Arial" pitchFamily="34" charset="0"/>
                </a:rPr>
                <a:t> MVs/Jhennaidah.BGD /43.14/1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Freeform 173"/>
            <p:cNvSpPr>
              <a:spLocks/>
            </p:cNvSpPr>
            <p:nvPr/>
          </p:nvSpPr>
          <p:spPr bwMode="auto">
            <a:xfrm>
              <a:off x="1336" y="1172"/>
              <a:ext cx="0" cy="29"/>
            </a:xfrm>
            <a:custGeom>
              <a:avLst/>
              <a:gdLst>
                <a:gd name="T0" fmla="*/ 0 h 29"/>
                <a:gd name="T1" fmla="*/ 29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2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2" name="Line 174"/>
            <p:cNvSpPr>
              <a:spLocks noChangeShapeType="1"/>
            </p:cNvSpPr>
            <p:nvPr/>
          </p:nvSpPr>
          <p:spPr bwMode="auto">
            <a:xfrm>
              <a:off x="1336" y="1112"/>
              <a:ext cx="0" cy="89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3" name="Freeform 175"/>
            <p:cNvSpPr>
              <a:spLocks/>
            </p:cNvSpPr>
            <p:nvPr/>
          </p:nvSpPr>
          <p:spPr bwMode="auto">
            <a:xfrm>
              <a:off x="1288" y="1007"/>
              <a:ext cx="48" cy="104"/>
            </a:xfrm>
            <a:custGeom>
              <a:avLst/>
              <a:gdLst>
                <a:gd name="T0" fmla="*/ 0 w 48"/>
                <a:gd name="T1" fmla="*/ 0 h 104"/>
                <a:gd name="T2" fmla="*/ 0 w 48"/>
                <a:gd name="T3" fmla="*/ 104 h 104"/>
                <a:gd name="T4" fmla="*/ 48 w 4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4">
                  <a:moveTo>
                    <a:pt x="0" y="0"/>
                  </a:moveTo>
                  <a:lnTo>
                    <a:pt x="0" y="104"/>
                  </a:lnTo>
                  <a:lnTo>
                    <a:pt x="48" y="104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4" name="Line 176"/>
            <p:cNvSpPr>
              <a:spLocks noChangeShapeType="1"/>
            </p:cNvSpPr>
            <p:nvPr/>
          </p:nvSpPr>
          <p:spPr bwMode="auto">
            <a:xfrm>
              <a:off x="1288" y="541"/>
              <a:ext cx="0" cy="283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5" name="Line 177"/>
            <p:cNvSpPr>
              <a:spLocks noChangeShapeType="1"/>
            </p:cNvSpPr>
            <p:nvPr/>
          </p:nvSpPr>
          <p:spPr bwMode="auto">
            <a:xfrm>
              <a:off x="1288" y="827"/>
              <a:ext cx="0" cy="284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6" name="Freeform 178"/>
            <p:cNvSpPr>
              <a:spLocks/>
            </p:cNvSpPr>
            <p:nvPr/>
          </p:nvSpPr>
          <p:spPr bwMode="auto">
            <a:xfrm>
              <a:off x="1239" y="826"/>
              <a:ext cx="49" cy="231"/>
            </a:xfrm>
            <a:custGeom>
              <a:avLst/>
              <a:gdLst>
                <a:gd name="T0" fmla="*/ 0 w 49"/>
                <a:gd name="T1" fmla="*/ 231 h 231"/>
                <a:gd name="T2" fmla="*/ 0 w 49"/>
                <a:gd name="T3" fmla="*/ 0 h 231"/>
                <a:gd name="T4" fmla="*/ 49 w 49"/>
                <a:gd name="T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231">
                  <a:moveTo>
                    <a:pt x="0" y="231"/>
                  </a:moveTo>
                  <a:lnTo>
                    <a:pt x="0" y="0"/>
                  </a:lnTo>
                  <a:lnTo>
                    <a:pt x="49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7" name="Rectangle 179"/>
            <p:cNvSpPr>
              <a:spLocks noChangeArrowheads="1"/>
            </p:cNvSpPr>
            <p:nvPr/>
          </p:nvSpPr>
          <p:spPr bwMode="auto">
            <a:xfrm>
              <a:off x="1289" y="1239"/>
              <a:ext cx="57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Phuket.THA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/35.14/2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9" name="Freeform 180"/>
            <p:cNvSpPr>
              <a:spLocks/>
            </p:cNvSpPr>
            <p:nvPr/>
          </p:nvSpPr>
          <p:spPr bwMode="auto">
            <a:xfrm>
              <a:off x="1288" y="1261"/>
              <a:ext cx="0" cy="28"/>
            </a:xfrm>
            <a:custGeom>
              <a:avLst/>
              <a:gdLst>
                <a:gd name="T0" fmla="*/ 28 h 28"/>
                <a:gd name="T1" fmla="*/ 0 h 28"/>
                <a:gd name="T2" fmla="*/ 0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20" name="Rectangle 181"/>
            <p:cNvSpPr>
              <a:spLocks noChangeArrowheads="1"/>
            </p:cNvSpPr>
            <p:nvPr/>
          </p:nvSpPr>
          <p:spPr bwMode="auto">
            <a:xfrm>
              <a:off x="1338" y="1299"/>
              <a:ext cx="57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MVs/Phuket.THA/35.14/3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1" name="Freeform 182"/>
            <p:cNvSpPr>
              <a:spLocks/>
            </p:cNvSpPr>
            <p:nvPr/>
          </p:nvSpPr>
          <p:spPr bwMode="auto">
            <a:xfrm>
              <a:off x="1288" y="1292"/>
              <a:ext cx="48" cy="29"/>
            </a:xfrm>
            <a:custGeom>
              <a:avLst/>
              <a:gdLst>
                <a:gd name="T0" fmla="*/ 0 w 48"/>
                <a:gd name="T1" fmla="*/ 0 h 29"/>
                <a:gd name="T2" fmla="*/ 0 w 48"/>
                <a:gd name="T3" fmla="*/ 29 h 29"/>
                <a:gd name="T4" fmla="*/ 48 w 48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9">
                  <a:moveTo>
                    <a:pt x="0" y="0"/>
                  </a:moveTo>
                  <a:lnTo>
                    <a:pt x="0" y="29"/>
                  </a:lnTo>
                  <a:lnTo>
                    <a:pt x="48" y="2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22" name="Freeform 183"/>
            <p:cNvSpPr>
              <a:spLocks/>
            </p:cNvSpPr>
            <p:nvPr/>
          </p:nvSpPr>
          <p:spPr bwMode="auto">
            <a:xfrm>
              <a:off x="1239" y="1059"/>
              <a:ext cx="49" cy="232"/>
            </a:xfrm>
            <a:custGeom>
              <a:avLst/>
              <a:gdLst>
                <a:gd name="T0" fmla="*/ 0 w 49"/>
                <a:gd name="T1" fmla="*/ 0 h 232"/>
                <a:gd name="T2" fmla="*/ 0 w 49"/>
                <a:gd name="T3" fmla="*/ 232 h 232"/>
                <a:gd name="T4" fmla="*/ 49 w 49"/>
                <a:gd name="T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232">
                  <a:moveTo>
                    <a:pt x="0" y="0"/>
                  </a:moveTo>
                  <a:lnTo>
                    <a:pt x="0" y="232"/>
                  </a:lnTo>
                  <a:lnTo>
                    <a:pt x="49" y="232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23" name="Rectangle 184"/>
            <p:cNvSpPr>
              <a:spLocks noChangeArrowheads="1"/>
            </p:cNvSpPr>
            <p:nvPr/>
          </p:nvSpPr>
          <p:spPr bwMode="auto">
            <a:xfrm>
              <a:off x="1338" y="1359"/>
              <a:ext cx="7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Narathiwat.THA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/17.16/3B3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4" name="Freeform 185"/>
            <p:cNvSpPr>
              <a:spLocks/>
            </p:cNvSpPr>
            <p:nvPr/>
          </p:nvSpPr>
          <p:spPr bwMode="auto">
            <a:xfrm>
              <a:off x="1336" y="1381"/>
              <a:ext cx="0" cy="178"/>
            </a:xfrm>
            <a:custGeom>
              <a:avLst/>
              <a:gdLst>
                <a:gd name="T0" fmla="*/ 178 h 178"/>
                <a:gd name="T1" fmla="*/ 0 h 178"/>
                <a:gd name="T2" fmla="*/ 0 h 1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8">
                  <a:moveTo>
                    <a:pt x="0" y="17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25" name="Rectangle 186"/>
            <p:cNvSpPr>
              <a:spLocks noChangeArrowheads="1"/>
            </p:cNvSpPr>
            <p:nvPr/>
          </p:nvSpPr>
          <p:spPr bwMode="auto">
            <a:xfrm>
              <a:off x="1338" y="1419"/>
              <a:ext cx="7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Narathiwat.THA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/19.16/1B3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6" name="Freeform 187"/>
            <p:cNvSpPr>
              <a:spLocks/>
            </p:cNvSpPr>
            <p:nvPr/>
          </p:nvSpPr>
          <p:spPr bwMode="auto">
            <a:xfrm>
              <a:off x="1336" y="1441"/>
              <a:ext cx="0" cy="148"/>
            </a:xfrm>
            <a:custGeom>
              <a:avLst/>
              <a:gdLst>
                <a:gd name="T0" fmla="*/ 148 h 148"/>
                <a:gd name="T1" fmla="*/ 0 h 148"/>
                <a:gd name="T2" fmla="*/ 0 h 1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8">
                  <a:moveTo>
                    <a:pt x="0" y="14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27" name="Rectangle 188"/>
            <p:cNvSpPr>
              <a:spLocks noChangeArrowheads="1"/>
            </p:cNvSpPr>
            <p:nvPr/>
          </p:nvSpPr>
          <p:spPr bwMode="auto">
            <a:xfrm>
              <a:off x="1338" y="1479"/>
              <a:ext cx="7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Narathiwat.THA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/21.16/2B3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8" name="Freeform 189"/>
            <p:cNvSpPr>
              <a:spLocks/>
            </p:cNvSpPr>
            <p:nvPr/>
          </p:nvSpPr>
          <p:spPr bwMode="auto">
            <a:xfrm>
              <a:off x="1336" y="1501"/>
              <a:ext cx="0" cy="118"/>
            </a:xfrm>
            <a:custGeom>
              <a:avLst/>
              <a:gdLst>
                <a:gd name="T0" fmla="*/ 118 h 118"/>
                <a:gd name="T1" fmla="*/ 0 h 118"/>
                <a:gd name="T2" fmla="*/ 0 h 1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8">
                  <a:moveTo>
                    <a:pt x="0" y="11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29" name="Rectangle 190"/>
            <p:cNvSpPr>
              <a:spLocks noChangeArrowheads="1"/>
            </p:cNvSpPr>
            <p:nvPr/>
          </p:nvSpPr>
          <p:spPr bwMode="auto">
            <a:xfrm>
              <a:off x="1338" y="1539"/>
              <a:ext cx="7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Narathiwat.THA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/17.16/2B3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0" name="Freeform 191"/>
            <p:cNvSpPr>
              <a:spLocks/>
            </p:cNvSpPr>
            <p:nvPr/>
          </p:nvSpPr>
          <p:spPr bwMode="auto">
            <a:xfrm>
              <a:off x="1336" y="1561"/>
              <a:ext cx="0" cy="88"/>
            </a:xfrm>
            <a:custGeom>
              <a:avLst/>
              <a:gdLst>
                <a:gd name="T0" fmla="*/ 88 h 88"/>
                <a:gd name="T1" fmla="*/ 0 h 88"/>
                <a:gd name="T2" fmla="*/ 0 h 8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31" name="Rectangle 192"/>
            <p:cNvSpPr>
              <a:spLocks noChangeArrowheads="1"/>
            </p:cNvSpPr>
            <p:nvPr/>
          </p:nvSpPr>
          <p:spPr bwMode="auto">
            <a:xfrm>
              <a:off x="1386" y="1599"/>
              <a:ext cx="7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Narathiwat.THA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/17.16/1B3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2" name="Freeform 193"/>
            <p:cNvSpPr>
              <a:spLocks/>
            </p:cNvSpPr>
            <p:nvPr/>
          </p:nvSpPr>
          <p:spPr bwMode="auto">
            <a:xfrm>
              <a:off x="1336" y="1621"/>
              <a:ext cx="48" cy="58"/>
            </a:xfrm>
            <a:custGeom>
              <a:avLst/>
              <a:gdLst>
                <a:gd name="T0" fmla="*/ 0 w 48"/>
                <a:gd name="T1" fmla="*/ 58 h 58"/>
                <a:gd name="T2" fmla="*/ 0 w 48"/>
                <a:gd name="T3" fmla="*/ 0 h 58"/>
                <a:gd name="T4" fmla="*/ 48 w 48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8">
                  <a:moveTo>
                    <a:pt x="0" y="58"/>
                  </a:move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33" name="Rectangle 194"/>
            <p:cNvSpPr>
              <a:spLocks noChangeArrowheads="1"/>
            </p:cNvSpPr>
            <p:nvPr/>
          </p:nvSpPr>
          <p:spPr bwMode="auto">
            <a:xfrm>
              <a:off x="1338" y="1659"/>
              <a:ext cx="7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Narathiwat.THA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/16.16/1B3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4" name="Freeform 195"/>
            <p:cNvSpPr>
              <a:spLocks/>
            </p:cNvSpPr>
            <p:nvPr/>
          </p:nvSpPr>
          <p:spPr bwMode="auto">
            <a:xfrm>
              <a:off x="1336" y="1681"/>
              <a:ext cx="0" cy="28"/>
            </a:xfrm>
            <a:custGeom>
              <a:avLst/>
              <a:gdLst>
                <a:gd name="T0" fmla="*/ 28 h 28"/>
                <a:gd name="T1" fmla="*/ 0 h 28"/>
                <a:gd name="T2" fmla="*/ 0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35" name="Rectangle 196"/>
            <p:cNvSpPr>
              <a:spLocks noChangeArrowheads="1"/>
            </p:cNvSpPr>
            <p:nvPr/>
          </p:nvSpPr>
          <p:spPr bwMode="auto">
            <a:xfrm>
              <a:off x="1338" y="1719"/>
              <a:ext cx="7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Narathiwat.THA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/21.16/1B3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" name="Freeform 197"/>
            <p:cNvSpPr>
              <a:spLocks/>
            </p:cNvSpPr>
            <p:nvPr/>
          </p:nvSpPr>
          <p:spPr bwMode="auto">
            <a:xfrm>
              <a:off x="1336" y="1712"/>
              <a:ext cx="0" cy="29"/>
            </a:xfrm>
            <a:custGeom>
              <a:avLst/>
              <a:gdLst>
                <a:gd name="T0" fmla="*/ 0 h 29"/>
                <a:gd name="T1" fmla="*/ 29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2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37" name="Line 198"/>
            <p:cNvSpPr>
              <a:spLocks noChangeShapeType="1"/>
            </p:cNvSpPr>
            <p:nvPr/>
          </p:nvSpPr>
          <p:spPr bwMode="auto">
            <a:xfrm>
              <a:off x="1336" y="1562"/>
              <a:ext cx="0" cy="179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38" name="Freeform 199"/>
            <p:cNvSpPr>
              <a:spLocks/>
            </p:cNvSpPr>
            <p:nvPr/>
          </p:nvSpPr>
          <p:spPr bwMode="auto">
            <a:xfrm>
              <a:off x="1239" y="1194"/>
              <a:ext cx="97" cy="367"/>
            </a:xfrm>
            <a:custGeom>
              <a:avLst/>
              <a:gdLst>
                <a:gd name="T0" fmla="*/ 0 w 97"/>
                <a:gd name="T1" fmla="*/ 0 h 367"/>
                <a:gd name="T2" fmla="*/ 0 w 97"/>
                <a:gd name="T3" fmla="*/ 367 h 367"/>
                <a:gd name="T4" fmla="*/ 97 w 97"/>
                <a:gd name="T5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367">
                  <a:moveTo>
                    <a:pt x="0" y="0"/>
                  </a:moveTo>
                  <a:lnTo>
                    <a:pt x="0" y="367"/>
                  </a:lnTo>
                  <a:lnTo>
                    <a:pt x="97" y="367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39" name="Rectangle 200"/>
            <p:cNvSpPr>
              <a:spLocks noChangeArrowheads="1"/>
            </p:cNvSpPr>
            <p:nvPr/>
          </p:nvSpPr>
          <p:spPr bwMode="auto">
            <a:xfrm>
              <a:off x="1338" y="1779"/>
              <a:ext cx="8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29C7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altLang="en-US" sz="600" b="0" i="0" u="none" strike="noStrike" cap="none" normalizeH="0" baseline="0" dirty="0" err="1" smtClean="0">
                  <a:ln>
                    <a:noFill/>
                  </a:ln>
                  <a:solidFill>
                    <a:srgbClr val="29C7FF"/>
                  </a:solidFill>
                  <a:effectLst/>
                  <a:latin typeface="Arial" pitchFamily="34" charset="0"/>
                  <a:cs typeface="Arial" pitchFamily="34" charset="0"/>
                </a:rPr>
                <a:t>MVi</a:t>
              </a: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29C7FF"/>
                  </a:solidFill>
                  <a:effectLst/>
                  <a:latin typeface="Arial" pitchFamily="34" charset="0"/>
                  <a:cs typeface="Arial" pitchFamily="34" charset="0"/>
                </a:rPr>
                <a:t>/</a:t>
              </a:r>
              <a:r>
                <a:rPr kumimoji="0" lang="en-US" altLang="en-US" sz="600" b="0" i="0" u="none" strike="noStrike" cap="none" normalizeH="0" baseline="0" dirty="0" err="1" smtClean="0">
                  <a:ln>
                    <a:noFill/>
                  </a:ln>
                  <a:solidFill>
                    <a:srgbClr val="29C7FF"/>
                  </a:solidFill>
                  <a:effectLst/>
                  <a:latin typeface="Arial" pitchFamily="34" charset="0"/>
                  <a:cs typeface="Arial" pitchFamily="34" charset="0"/>
                </a:rPr>
                <a:t>Thiruvananthapuram.IND</a:t>
              </a: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29C7FF"/>
                  </a:solidFill>
                  <a:effectLst/>
                  <a:latin typeface="Arial" pitchFamily="34" charset="0"/>
                  <a:cs typeface="Arial" pitchFamily="34" charset="0"/>
                </a:rPr>
                <a:t>/12.12/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9C7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0" name="Freeform 201"/>
            <p:cNvSpPr>
              <a:spLocks/>
            </p:cNvSpPr>
            <p:nvPr/>
          </p:nvSpPr>
          <p:spPr bwMode="auto">
            <a:xfrm>
              <a:off x="1336" y="1801"/>
              <a:ext cx="0" cy="58"/>
            </a:xfrm>
            <a:custGeom>
              <a:avLst/>
              <a:gdLst>
                <a:gd name="T0" fmla="*/ 58 h 58"/>
                <a:gd name="T1" fmla="*/ 0 h 58"/>
                <a:gd name="T2" fmla="*/ 0 h 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8">
                  <a:moveTo>
                    <a:pt x="0" y="5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41" name="Rectangle 202"/>
            <p:cNvSpPr>
              <a:spLocks noChangeArrowheads="1"/>
            </p:cNvSpPr>
            <p:nvPr/>
          </p:nvSpPr>
          <p:spPr bwMode="auto">
            <a:xfrm>
              <a:off x="1338" y="1839"/>
              <a:ext cx="8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29C7FF"/>
                  </a:solidFill>
                  <a:effectLst/>
                  <a:latin typeface="Arial" pitchFamily="34" charset="0"/>
                  <a:cs typeface="Arial" pitchFamily="34" charset="0"/>
                </a:rPr>
                <a:t> MVi/Thiruvananthapuram.IND/15.12/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29C7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2" name="Freeform 203"/>
            <p:cNvSpPr>
              <a:spLocks/>
            </p:cNvSpPr>
            <p:nvPr/>
          </p:nvSpPr>
          <p:spPr bwMode="auto">
            <a:xfrm>
              <a:off x="1336" y="1861"/>
              <a:ext cx="0" cy="28"/>
            </a:xfrm>
            <a:custGeom>
              <a:avLst/>
              <a:gdLst>
                <a:gd name="T0" fmla="*/ 28 h 28"/>
                <a:gd name="T1" fmla="*/ 0 h 28"/>
                <a:gd name="T2" fmla="*/ 0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43" name="Rectangle 204"/>
            <p:cNvSpPr>
              <a:spLocks noChangeArrowheads="1"/>
            </p:cNvSpPr>
            <p:nvPr/>
          </p:nvSpPr>
          <p:spPr bwMode="auto">
            <a:xfrm>
              <a:off x="1386" y="1899"/>
              <a:ext cx="84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29C7FF"/>
                  </a:solidFill>
                  <a:effectLst/>
                  <a:latin typeface="Arial" pitchFamily="34" charset="0"/>
                  <a:cs typeface="Arial" pitchFamily="34" charset="0"/>
                </a:rPr>
                <a:t> MVs/Thiruvananthapuram.IND/31.12/2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29C7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4" name="Freeform 205"/>
            <p:cNvSpPr>
              <a:spLocks/>
            </p:cNvSpPr>
            <p:nvPr/>
          </p:nvSpPr>
          <p:spPr bwMode="auto">
            <a:xfrm>
              <a:off x="1336" y="1892"/>
              <a:ext cx="48" cy="29"/>
            </a:xfrm>
            <a:custGeom>
              <a:avLst/>
              <a:gdLst>
                <a:gd name="T0" fmla="*/ 0 w 48"/>
                <a:gd name="T1" fmla="*/ 0 h 29"/>
                <a:gd name="T2" fmla="*/ 0 w 48"/>
                <a:gd name="T3" fmla="*/ 29 h 29"/>
                <a:gd name="T4" fmla="*/ 48 w 48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9">
                  <a:moveTo>
                    <a:pt x="0" y="0"/>
                  </a:moveTo>
                  <a:lnTo>
                    <a:pt x="0" y="29"/>
                  </a:lnTo>
                  <a:lnTo>
                    <a:pt x="48" y="2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45" name="Line 206"/>
            <p:cNvSpPr>
              <a:spLocks noChangeShapeType="1"/>
            </p:cNvSpPr>
            <p:nvPr/>
          </p:nvSpPr>
          <p:spPr bwMode="auto">
            <a:xfrm>
              <a:off x="1336" y="1862"/>
              <a:ext cx="0" cy="59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46" name="Freeform 207"/>
            <p:cNvSpPr>
              <a:spLocks/>
            </p:cNvSpPr>
            <p:nvPr/>
          </p:nvSpPr>
          <p:spPr bwMode="auto">
            <a:xfrm>
              <a:off x="1239" y="1344"/>
              <a:ext cx="97" cy="517"/>
            </a:xfrm>
            <a:custGeom>
              <a:avLst/>
              <a:gdLst>
                <a:gd name="T0" fmla="*/ 0 w 97"/>
                <a:gd name="T1" fmla="*/ 0 h 517"/>
                <a:gd name="T2" fmla="*/ 0 w 97"/>
                <a:gd name="T3" fmla="*/ 517 h 517"/>
                <a:gd name="T4" fmla="*/ 97 w 97"/>
                <a:gd name="T5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517">
                  <a:moveTo>
                    <a:pt x="0" y="0"/>
                  </a:moveTo>
                  <a:lnTo>
                    <a:pt x="0" y="517"/>
                  </a:lnTo>
                  <a:lnTo>
                    <a:pt x="97" y="517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47" name="Rectangle 208"/>
            <p:cNvSpPr>
              <a:spLocks noChangeArrowheads="1"/>
            </p:cNvSpPr>
            <p:nvPr/>
          </p:nvSpPr>
          <p:spPr bwMode="auto">
            <a:xfrm>
              <a:off x="1241" y="1959"/>
              <a:ext cx="6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Colombo.LKA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/49.14/1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8" name="Freeform 209"/>
            <p:cNvSpPr>
              <a:spLocks/>
            </p:cNvSpPr>
            <p:nvPr/>
          </p:nvSpPr>
          <p:spPr bwMode="auto">
            <a:xfrm>
              <a:off x="1239" y="1981"/>
              <a:ext cx="0" cy="238"/>
            </a:xfrm>
            <a:custGeom>
              <a:avLst/>
              <a:gdLst>
                <a:gd name="T0" fmla="*/ 238 h 238"/>
                <a:gd name="T1" fmla="*/ 0 h 238"/>
                <a:gd name="T2" fmla="*/ 0 h 2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8">
                  <a:moveTo>
                    <a:pt x="0" y="23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49" name="Rectangle 210"/>
            <p:cNvSpPr>
              <a:spLocks noChangeArrowheads="1"/>
            </p:cNvSpPr>
            <p:nvPr/>
          </p:nvSpPr>
          <p:spPr bwMode="auto">
            <a:xfrm>
              <a:off x="1241" y="2019"/>
              <a:ext cx="6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MVs/Colombo.LKA/23.14/1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0" name="Freeform 211"/>
            <p:cNvSpPr>
              <a:spLocks/>
            </p:cNvSpPr>
            <p:nvPr/>
          </p:nvSpPr>
          <p:spPr bwMode="auto">
            <a:xfrm>
              <a:off x="1239" y="2041"/>
              <a:ext cx="0" cy="208"/>
            </a:xfrm>
            <a:custGeom>
              <a:avLst/>
              <a:gdLst>
                <a:gd name="T0" fmla="*/ 208 h 208"/>
                <a:gd name="T1" fmla="*/ 0 h 208"/>
                <a:gd name="T2" fmla="*/ 0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8">
                  <a:moveTo>
                    <a:pt x="0" y="20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51" name="Rectangle 212"/>
            <p:cNvSpPr>
              <a:spLocks noChangeArrowheads="1"/>
            </p:cNvSpPr>
            <p:nvPr/>
          </p:nvSpPr>
          <p:spPr bwMode="auto">
            <a:xfrm>
              <a:off x="1241" y="2079"/>
              <a:ext cx="6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MVs/Colombo.LKA/19.14/1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2" name="Freeform 213"/>
            <p:cNvSpPr>
              <a:spLocks/>
            </p:cNvSpPr>
            <p:nvPr/>
          </p:nvSpPr>
          <p:spPr bwMode="auto">
            <a:xfrm>
              <a:off x="1239" y="2101"/>
              <a:ext cx="0" cy="178"/>
            </a:xfrm>
            <a:custGeom>
              <a:avLst/>
              <a:gdLst>
                <a:gd name="T0" fmla="*/ 178 h 178"/>
                <a:gd name="T1" fmla="*/ 0 h 178"/>
                <a:gd name="T2" fmla="*/ 0 h 1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8">
                  <a:moveTo>
                    <a:pt x="0" y="17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53" name="Rectangle 214"/>
            <p:cNvSpPr>
              <a:spLocks noChangeArrowheads="1"/>
            </p:cNvSpPr>
            <p:nvPr/>
          </p:nvSpPr>
          <p:spPr bwMode="auto">
            <a:xfrm>
              <a:off x="1241" y="2139"/>
              <a:ext cx="6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MVs/Colombo.LKA/19.14/3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4" name="Freeform 215"/>
            <p:cNvSpPr>
              <a:spLocks/>
            </p:cNvSpPr>
            <p:nvPr/>
          </p:nvSpPr>
          <p:spPr bwMode="auto">
            <a:xfrm>
              <a:off x="1239" y="2161"/>
              <a:ext cx="0" cy="148"/>
            </a:xfrm>
            <a:custGeom>
              <a:avLst/>
              <a:gdLst>
                <a:gd name="T0" fmla="*/ 148 h 148"/>
                <a:gd name="T1" fmla="*/ 0 h 148"/>
                <a:gd name="T2" fmla="*/ 0 h 1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8">
                  <a:moveTo>
                    <a:pt x="0" y="14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55" name="Rectangle 216"/>
            <p:cNvSpPr>
              <a:spLocks noChangeArrowheads="1"/>
            </p:cNvSpPr>
            <p:nvPr/>
          </p:nvSpPr>
          <p:spPr bwMode="auto">
            <a:xfrm>
              <a:off x="1241" y="2199"/>
              <a:ext cx="6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MVs/Colombo.LKA/19.14/5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6" name="Freeform 217"/>
            <p:cNvSpPr>
              <a:spLocks/>
            </p:cNvSpPr>
            <p:nvPr/>
          </p:nvSpPr>
          <p:spPr bwMode="auto">
            <a:xfrm>
              <a:off x="1239" y="2221"/>
              <a:ext cx="0" cy="118"/>
            </a:xfrm>
            <a:custGeom>
              <a:avLst/>
              <a:gdLst>
                <a:gd name="T0" fmla="*/ 118 h 118"/>
                <a:gd name="T1" fmla="*/ 0 h 118"/>
                <a:gd name="T2" fmla="*/ 0 h 1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8">
                  <a:moveTo>
                    <a:pt x="0" y="11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57" name="Rectangle 218"/>
            <p:cNvSpPr>
              <a:spLocks noChangeArrowheads="1"/>
            </p:cNvSpPr>
            <p:nvPr/>
          </p:nvSpPr>
          <p:spPr bwMode="auto">
            <a:xfrm>
              <a:off x="1241" y="2259"/>
              <a:ext cx="6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MVs/Colombo.LKA/20.14/1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8" name="Freeform 219"/>
            <p:cNvSpPr>
              <a:spLocks/>
            </p:cNvSpPr>
            <p:nvPr/>
          </p:nvSpPr>
          <p:spPr bwMode="auto">
            <a:xfrm>
              <a:off x="1239" y="2281"/>
              <a:ext cx="0" cy="88"/>
            </a:xfrm>
            <a:custGeom>
              <a:avLst/>
              <a:gdLst>
                <a:gd name="T0" fmla="*/ 88 h 88"/>
                <a:gd name="T1" fmla="*/ 0 h 88"/>
                <a:gd name="T2" fmla="*/ 0 h 8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59" name="Rectangle 220"/>
            <p:cNvSpPr>
              <a:spLocks noChangeArrowheads="1"/>
            </p:cNvSpPr>
            <p:nvPr/>
          </p:nvSpPr>
          <p:spPr bwMode="auto">
            <a:xfrm>
              <a:off x="1241" y="2319"/>
              <a:ext cx="58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Galle.LKA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/2.16/1B3 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0" name="Freeform 221"/>
            <p:cNvSpPr>
              <a:spLocks/>
            </p:cNvSpPr>
            <p:nvPr/>
          </p:nvSpPr>
          <p:spPr bwMode="auto">
            <a:xfrm>
              <a:off x="1239" y="2341"/>
              <a:ext cx="0" cy="58"/>
            </a:xfrm>
            <a:custGeom>
              <a:avLst/>
              <a:gdLst>
                <a:gd name="T0" fmla="*/ 58 h 58"/>
                <a:gd name="T1" fmla="*/ 0 h 58"/>
                <a:gd name="T2" fmla="*/ 0 h 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8">
                  <a:moveTo>
                    <a:pt x="0" y="5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61" name="Rectangle 222"/>
            <p:cNvSpPr>
              <a:spLocks noChangeArrowheads="1"/>
            </p:cNvSpPr>
            <p:nvPr/>
          </p:nvSpPr>
          <p:spPr bwMode="auto">
            <a:xfrm>
              <a:off x="1338" y="2379"/>
              <a:ext cx="61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Mathura.IND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/46.14/46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2" name="Freeform 223"/>
            <p:cNvSpPr>
              <a:spLocks/>
            </p:cNvSpPr>
            <p:nvPr/>
          </p:nvSpPr>
          <p:spPr bwMode="auto">
            <a:xfrm>
              <a:off x="1239" y="2401"/>
              <a:ext cx="97" cy="28"/>
            </a:xfrm>
            <a:custGeom>
              <a:avLst/>
              <a:gdLst>
                <a:gd name="T0" fmla="*/ 0 w 97"/>
                <a:gd name="T1" fmla="*/ 28 h 28"/>
                <a:gd name="T2" fmla="*/ 0 w 97"/>
                <a:gd name="T3" fmla="*/ 0 h 28"/>
                <a:gd name="T4" fmla="*/ 97 w 9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28">
                  <a:moveTo>
                    <a:pt x="0" y="28"/>
                  </a:moveTo>
                  <a:lnTo>
                    <a:pt x="0" y="0"/>
                  </a:lnTo>
                  <a:lnTo>
                    <a:pt x="97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63" name="Rectangle 224"/>
            <p:cNvSpPr>
              <a:spLocks noChangeArrowheads="1"/>
            </p:cNvSpPr>
            <p:nvPr/>
          </p:nvSpPr>
          <p:spPr bwMode="auto">
            <a:xfrm>
              <a:off x="1241" y="2439"/>
              <a:ext cx="67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Colombo.LKA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/7.16/1B3 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4" name="Freeform 225"/>
            <p:cNvSpPr>
              <a:spLocks/>
            </p:cNvSpPr>
            <p:nvPr/>
          </p:nvSpPr>
          <p:spPr bwMode="auto">
            <a:xfrm>
              <a:off x="1239" y="2432"/>
              <a:ext cx="0" cy="29"/>
            </a:xfrm>
            <a:custGeom>
              <a:avLst/>
              <a:gdLst>
                <a:gd name="T0" fmla="*/ 0 h 29"/>
                <a:gd name="T1" fmla="*/ 29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2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65" name="Rectangle 226"/>
            <p:cNvSpPr>
              <a:spLocks noChangeArrowheads="1"/>
            </p:cNvSpPr>
            <p:nvPr/>
          </p:nvSpPr>
          <p:spPr bwMode="auto">
            <a:xfrm>
              <a:off x="1241" y="2499"/>
              <a:ext cx="59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MVs/Colombo.LKA/1.14/1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" name="Freeform 227"/>
            <p:cNvSpPr>
              <a:spLocks/>
            </p:cNvSpPr>
            <p:nvPr/>
          </p:nvSpPr>
          <p:spPr bwMode="auto">
            <a:xfrm>
              <a:off x="1239" y="2521"/>
              <a:ext cx="0" cy="313"/>
            </a:xfrm>
            <a:custGeom>
              <a:avLst/>
              <a:gdLst>
                <a:gd name="T0" fmla="*/ 313 h 313"/>
                <a:gd name="T1" fmla="*/ 0 h 313"/>
                <a:gd name="T2" fmla="*/ 0 h 3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3">
                  <a:moveTo>
                    <a:pt x="0" y="31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67" name="Rectangle 228"/>
            <p:cNvSpPr>
              <a:spLocks noChangeArrowheads="1"/>
            </p:cNvSpPr>
            <p:nvPr/>
          </p:nvSpPr>
          <p:spPr bwMode="auto">
            <a:xfrm>
              <a:off x="1241" y="2559"/>
              <a:ext cx="6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MVs/Colombo.LKA/19.14/4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8" name="Freeform 229"/>
            <p:cNvSpPr>
              <a:spLocks/>
            </p:cNvSpPr>
            <p:nvPr/>
          </p:nvSpPr>
          <p:spPr bwMode="auto">
            <a:xfrm>
              <a:off x="1239" y="2581"/>
              <a:ext cx="0" cy="283"/>
            </a:xfrm>
            <a:custGeom>
              <a:avLst/>
              <a:gdLst>
                <a:gd name="T0" fmla="*/ 283 h 283"/>
                <a:gd name="T1" fmla="*/ 0 h 283"/>
                <a:gd name="T2" fmla="*/ 0 h 28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3">
                  <a:moveTo>
                    <a:pt x="0" y="28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69" name="Rectangle 230"/>
            <p:cNvSpPr>
              <a:spLocks noChangeArrowheads="1"/>
            </p:cNvSpPr>
            <p:nvPr/>
          </p:nvSpPr>
          <p:spPr bwMode="auto">
            <a:xfrm>
              <a:off x="1241" y="2619"/>
              <a:ext cx="6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MVs/Colombo.LKA/18.14/1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0" name="Freeform 231"/>
            <p:cNvSpPr>
              <a:spLocks/>
            </p:cNvSpPr>
            <p:nvPr/>
          </p:nvSpPr>
          <p:spPr bwMode="auto">
            <a:xfrm>
              <a:off x="1239" y="2641"/>
              <a:ext cx="0" cy="253"/>
            </a:xfrm>
            <a:custGeom>
              <a:avLst/>
              <a:gdLst>
                <a:gd name="T0" fmla="*/ 253 h 253"/>
                <a:gd name="T1" fmla="*/ 0 h 253"/>
                <a:gd name="T2" fmla="*/ 0 h 2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3">
                  <a:moveTo>
                    <a:pt x="0" y="25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71" name="Rectangle 232"/>
            <p:cNvSpPr>
              <a:spLocks noChangeArrowheads="1"/>
            </p:cNvSpPr>
            <p:nvPr/>
          </p:nvSpPr>
          <p:spPr bwMode="auto">
            <a:xfrm>
              <a:off x="1241" y="2679"/>
              <a:ext cx="58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Galle.LKA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/3.16/1B3 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2" name="Freeform 233"/>
            <p:cNvSpPr>
              <a:spLocks/>
            </p:cNvSpPr>
            <p:nvPr/>
          </p:nvSpPr>
          <p:spPr bwMode="auto">
            <a:xfrm>
              <a:off x="1239" y="2701"/>
              <a:ext cx="0" cy="223"/>
            </a:xfrm>
            <a:custGeom>
              <a:avLst/>
              <a:gdLst>
                <a:gd name="T0" fmla="*/ 223 h 223"/>
                <a:gd name="T1" fmla="*/ 0 h 223"/>
                <a:gd name="T2" fmla="*/ 0 h 2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3">
                  <a:moveTo>
                    <a:pt x="0" y="22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73" name="Rectangle 234"/>
            <p:cNvSpPr>
              <a:spLocks noChangeArrowheads="1"/>
            </p:cNvSpPr>
            <p:nvPr/>
          </p:nvSpPr>
          <p:spPr bwMode="auto">
            <a:xfrm>
              <a:off x="1241" y="2739"/>
              <a:ext cx="58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Galle.LKA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/6.16/1B3 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4" name="Freeform 235"/>
            <p:cNvSpPr>
              <a:spLocks/>
            </p:cNvSpPr>
            <p:nvPr/>
          </p:nvSpPr>
          <p:spPr bwMode="auto">
            <a:xfrm>
              <a:off x="1239" y="2761"/>
              <a:ext cx="0" cy="193"/>
            </a:xfrm>
            <a:custGeom>
              <a:avLst/>
              <a:gdLst>
                <a:gd name="T0" fmla="*/ 193 h 193"/>
                <a:gd name="T1" fmla="*/ 0 h 193"/>
                <a:gd name="T2" fmla="*/ 0 h 19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3">
                  <a:moveTo>
                    <a:pt x="0" y="19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75" name="Rectangle 236"/>
            <p:cNvSpPr>
              <a:spLocks noChangeArrowheads="1"/>
            </p:cNvSpPr>
            <p:nvPr/>
          </p:nvSpPr>
          <p:spPr bwMode="auto">
            <a:xfrm>
              <a:off x="1241" y="2799"/>
              <a:ext cx="58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Galle.LKA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/4.16/1B3 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6" name="Freeform 237"/>
            <p:cNvSpPr>
              <a:spLocks/>
            </p:cNvSpPr>
            <p:nvPr/>
          </p:nvSpPr>
          <p:spPr bwMode="auto">
            <a:xfrm>
              <a:off x="1239" y="2821"/>
              <a:ext cx="0" cy="163"/>
            </a:xfrm>
            <a:custGeom>
              <a:avLst/>
              <a:gdLst>
                <a:gd name="T0" fmla="*/ 163 h 163"/>
                <a:gd name="T1" fmla="*/ 0 h 163"/>
                <a:gd name="T2" fmla="*/ 0 h 1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3">
                  <a:moveTo>
                    <a:pt x="0" y="16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77" name="Rectangle 238"/>
            <p:cNvSpPr>
              <a:spLocks noChangeArrowheads="1"/>
            </p:cNvSpPr>
            <p:nvPr/>
          </p:nvSpPr>
          <p:spPr bwMode="auto">
            <a:xfrm>
              <a:off x="1289" y="2859"/>
              <a:ext cx="62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Bangkok.THA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/22.14/1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" name="Freeform 239"/>
            <p:cNvSpPr>
              <a:spLocks/>
            </p:cNvSpPr>
            <p:nvPr/>
          </p:nvSpPr>
          <p:spPr bwMode="auto">
            <a:xfrm>
              <a:off x="1288" y="2881"/>
              <a:ext cx="0" cy="28"/>
            </a:xfrm>
            <a:custGeom>
              <a:avLst/>
              <a:gdLst>
                <a:gd name="T0" fmla="*/ 28 h 28"/>
                <a:gd name="T1" fmla="*/ 0 h 28"/>
                <a:gd name="T2" fmla="*/ 0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79" name="Rectangle 240"/>
            <p:cNvSpPr>
              <a:spLocks noChangeArrowheads="1"/>
            </p:cNvSpPr>
            <p:nvPr/>
          </p:nvSpPr>
          <p:spPr bwMode="auto">
            <a:xfrm>
              <a:off x="1289" y="2919"/>
              <a:ext cx="62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MVs/Bangkok.THA/21.14/1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" name="Freeform 241"/>
            <p:cNvSpPr>
              <a:spLocks/>
            </p:cNvSpPr>
            <p:nvPr/>
          </p:nvSpPr>
          <p:spPr bwMode="auto">
            <a:xfrm>
              <a:off x="1288" y="2912"/>
              <a:ext cx="0" cy="29"/>
            </a:xfrm>
            <a:custGeom>
              <a:avLst/>
              <a:gdLst>
                <a:gd name="T0" fmla="*/ 0 h 29"/>
                <a:gd name="T1" fmla="*/ 29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2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81" name="Freeform 242"/>
            <p:cNvSpPr>
              <a:spLocks/>
            </p:cNvSpPr>
            <p:nvPr/>
          </p:nvSpPr>
          <p:spPr bwMode="auto">
            <a:xfrm>
              <a:off x="1239" y="2911"/>
              <a:ext cx="49" cy="118"/>
            </a:xfrm>
            <a:custGeom>
              <a:avLst/>
              <a:gdLst>
                <a:gd name="T0" fmla="*/ 0 w 49"/>
                <a:gd name="T1" fmla="*/ 118 h 118"/>
                <a:gd name="T2" fmla="*/ 0 w 49"/>
                <a:gd name="T3" fmla="*/ 0 h 118"/>
                <a:gd name="T4" fmla="*/ 49 w 49"/>
                <a:gd name="T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18">
                  <a:moveTo>
                    <a:pt x="0" y="118"/>
                  </a:moveTo>
                  <a:lnTo>
                    <a:pt x="0" y="0"/>
                  </a:lnTo>
                  <a:lnTo>
                    <a:pt x="49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82" name="Rectangle 243"/>
            <p:cNvSpPr>
              <a:spLocks noChangeArrowheads="1"/>
            </p:cNvSpPr>
            <p:nvPr/>
          </p:nvSpPr>
          <p:spPr bwMode="auto">
            <a:xfrm>
              <a:off x="1289" y="2979"/>
              <a:ext cx="6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Thimphu.BTN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/50.15/1B3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" name="Freeform 244"/>
            <p:cNvSpPr>
              <a:spLocks/>
            </p:cNvSpPr>
            <p:nvPr/>
          </p:nvSpPr>
          <p:spPr bwMode="auto">
            <a:xfrm>
              <a:off x="1288" y="3001"/>
              <a:ext cx="0" cy="148"/>
            </a:xfrm>
            <a:custGeom>
              <a:avLst/>
              <a:gdLst>
                <a:gd name="T0" fmla="*/ 148 h 148"/>
                <a:gd name="T1" fmla="*/ 0 h 148"/>
                <a:gd name="T2" fmla="*/ 0 h 1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8">
                  <a:moveTo>
                    <a:pt x="0" y="14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84" name="Rectangle 245"/>
            <p:cNvSpPr>
              <a:spLocks noChangeArrowheads="1"/>
            </p:cNvSpPr>
            <p:nvPr/>
          </p:nvSpPr>
          <p:spPr bwMode="auto">
            <a:xfrm>
              <a:off x="1289" y="3039"/>
              <a:ext cx="66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Samtse.BTN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/50.15/1B3 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5" name="Freeform 246"/>
            <p:cNvSpPr>
              <a:spLocks/>
            </p:cNvSpPr>
            <p:nvPr/>
          </p:nvSpPr>
          <p:spPr bwMode="auto">
            <a:xfrm>
              <a:off x="1288" y="3061"/>
              <a:ext cx="0" cy="118"/>
            </a:xfrm>
            <a:custGeom>
              <a:avLst/>
              <a:gdLst>
                <a:gd name="T0" fmla="*/ 118 h 118"/>
                <a:gd name="T1" fmla="*/ 0 h 118"/>
                <a:gd name="T2" fmla="*/ 0 h 1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8">
                  <a:moveTo>
                    <a:pt x="0" y="11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86" name="Rectangle 247"/>
            <p:cNvSpPr>
              <a:spLocks noChangeArrowheads="1"/>
            </p:cNvSpPr>
            <p:nvPr/>
          </p:nvSpPr>
          <p:spPr bwMode="auto">
            <a:xfrm>
              <a:off x="1289" y="3099"/>
              <a:ext cx="75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Trashigang.BTN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/46.15/1B3 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7" name="Freeform 248"/>
            <p:cNvSpPr>
              <a:spLocks/>
            </p:cNvSpPr>
            <p:nvPr/>
          </p:nvSpPr>
          <p:spPr bwMode="auto">
            <a:xfrm>
              <a:off x="1288" y="3121"/>
              <a:ext cx="0" cy="88"/>
            </a:xfrm>
            <a:custGeom>
              <a:avLst/>
              <a:gdLst>
                <a:gd name="T0" fmla="*/ 88 h 88"/>
                <a:gd name="T1" fmla="*/ 0 h 88"/>
                <a:gd name="T2" fmla="*/ 0 h 8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88" name="Rectangle 249"/>
            <p:cNvSpPr>
              <a:spLocks noChangeArrowheads="1"/>
            </p:cNvSpPr>
            <p:nvPr/>
          </p:nvSpPr>
          <p:spPr bwMode="auto">
            <a:xfrm>
              <a:off x="1289" y="3159"/>
              <a:ext cx="66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Samtse.BTN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/48.15/1B3 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9" name="Freeform 250"/>
            <p:cNvSpPr>
              <a:spLocks/>
            </p:cNvSpPr>
            <p:nvPr/>
          </p:nvSpPr>
          <p:spPr bwMode="auto">
            <a:xfrm>
              <a:off x="1288" y="3181"/>
              <a:ext cx="0" cy="58"/>
            </a:xfrm>
            <a:custGeom>
              <a:avLst/>
              <a:gdLst>
                <a:gd name="T0" fmla="*/ 58 h 58"/>
                <a:gd name="T1" fmla="*/ 0 h 58"/>
                <a:gd name="T2" fmla="*/ 0 h 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8">
                  <a:moveTo>
                    <a:pt x="0" y="5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90" name="Rectangle 251"/>
            <p:cNvSpPr>
              <a:spLocks noChangeArrowheads="1"/>
            </p:cNvSpPr>
            <p:nvPr/>
          </p:nvSpPr>
          <p:spPr bwMode="auto">
            <a:xfrm>
              <a:off x="1289" y="3219"/>
              <a:ext cx="72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Chhukha.BTN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/41.15/1B3 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1" name="Freeform 252"/>
            <p:cNvSpPr>
              <a:spLocks/>
            </p:cNvSpPr>
            <p:nvPr/>
          </p:nvSpPr>
          <p:spPr bwMode="auto">
            <a:xfrm>
              <a:off x="1288" y="3241"/>
              <a:ext cx="0" cy="28"/>
            </a:xfrm>
            <a:custGeom>
              <a:avLst/>
              <a:gdLst>
                <a:gd name="T0" fmla="*/ 28 h 28"/>
                <a:gd name="T1" fmla="*/ 0 h 28"/>
                <a:gd name="T2" fmla="*/ 0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92" name="Rectangle 253"/>
            <p:cNvSpPr>
              <a:spLocks noChangeArrowheads="1"/>
            </p:cNvSpPr>
            <p:nvPr/>
          </p:nvSpPr>
          <p:spPr bwMode="auto">
            <a:xfrm>
              <a:off x="1289" y="3279"/>
              <a:ext cx="70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MVi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Chhukha.BTN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Arial" pitchFamily="34" charset="0"/>
                  <a:cs typeface="Arial" pitchFamily="34" charset="0"/>
                </a:rPr>
                <a:t>/49.15/1B3 )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3" name="Freeform 254"/>
            <p:cNvSpPr>
              <a:spLocks/>
            </p:cNvSpPr>
            <p:nvPr/>
          </p:nvSpPr>
          <p:spPr bwMode="auto">
            <a:xfrm>
              <a:off x="1288" y="3272"/>
              <a:ext cx="0" cy="29"/>
            </a:xfrm>
            <a:custGeom>
              <a:avLst/>
              <a:gdLst>
                <a:gd name="T0" fmla="*/ 0 h 29"/>
                <a:gd name="T1" fmla="*/ 29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2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94" name="Line 255"/>
            <p:cNvSpPr>
              <a:spLocks noChangeShapeType="1"/>
            </p:cNvSpPr>
            <p:nvPr/>
          </p:nvSpPr>
          <p:spPr bwMode="auto">
            <a:xfrm>
              <a:off x="1288" y="3152"/>
              <a:ext cx="0" cy="149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95" name="Freeform 256"/>
            <p:cNvSpPr>
              <a:spLocks/>
            </p:cNvSpPr>
            <p:nvPr/>
          </p:nvSpPr>
          <p:spPr bwMode="auto">
            <a:xfrm>
              <a:off x="1239" y="3032"/>
              <a:ext cx="49" cy="119"/>
            </a:xfrm>
            <a:custGeom>
              <a:avLst/>
              <a:gdLst>
                <a:gd name="T0" fmla="*/ 0 w 49"/>
                <a:gd name="T1" fmla="*/ 0 h 119"/>
                <a:gd name="T2" fmla="*/ 0 w 49"/>
                <a:gd name="T3" fmla="*/ 119 h 119"/>
                <a:gd name="T4" fmla="*/ 49 w 49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19">
                  <a:moveTo>
                    <a:pt x="0" y="0"/>
                  </a:moveTo>
                  <a:lnTo>
                    <a:pt x="0" y="119"/>
                  </a:lnTo>
                  <a:lnTo>
                    <a:pt x="49" y="11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96" name="Line 257"/>
            <p:cNvSpPr>
              <a:spLocks noChangeShapeType="1"/>
            </p:cNvSpPr>
            <p:nvPr/>
          </p:nvSpPr>
          <p:spPr bwMode="auto">
            <a:xfrm>
              <a:off x="1239" y="826"/>
              <a:ext cx="0" cy="1161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97" name="Line 258"/>
            <p:cNvSpPr>
              <a:spLocks noChangeShapeType="1"/>
            </p:cNvSpPr>
            <p:nvPr/>
          </p:nvSpPr>
          <p:spPr bwMode="auto">
            <a:xfrm>
              <a:off x="1239" y="1989"/>
              <a:ext cx="0" cy="1162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98" name="Freeform 259"/>
            <p:cNvSpPr>
              <a:spLocks/>
            </p:cNvSpPr>
            <p:nvPr/>
          </p:nvSpPr>
          <p:spPr bwMode="auto">
            <a:xfrm>
              <a:off x="1143" y="1988"/>
              <a:ext cx="96" cy="685"/>
            </a:xfrm>
            <a:custGeom>
              <a:avLst/>
              <a:gdLst>
                <a:gd name="T0" fmla="*/ 0 w 96"/>
                <a:gd name="T1" fmla="*/ 685 h 685"/>
                <a:gd name="T2" fmla="*/ 0 w 96"/>
                <a:gd name="T3" fmla="*/ 0 h 685"/>
                <a:gd name="T4" fmla="*/ 96 w 96"/>
                <a:gd name="T5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5">
                  <a:moveTo>
                    <a:pt x="0" y="685"/>
                  </a:move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99" name="Rectangle 260"/>
            <p:cNvSpPr>
              <a:spLocks noChangeArrowheads="1"/>
            </p:cNvSpPr>
            <p:nvPr/>
          </p:nvSpPr>
          <p:spPr bwMode="auto">
            <a:xfrm>
              <a:off x="1145" y="3339"/>
              <a:ext cx="6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altLang="en-US" sz="6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Colombo.LKA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/19.14/2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0" name="Freeform 261"/>
            <p:cNvSpPr>
              <a:spLocks/>
            </p:cNvSpPr>
            <p:nvPr/>
          </p:nvSpPr>
          <p:spPr bwMode="auto">
            <a:xfrm>
              <a:off x="1143" y="2676"/>
              <a:ext cx="0" cy="685"/>
            </a:xfrm>
            <a:custGeom>
              <a:avLst/>
              <a:gdLst>
                <a:gd name="T0" fmla="*/ 0 h 685"/>
                <a:gd name="T1" fmla="*/ 685 h 685"/>
                <a:gd name="T2" fmla="*/ 685 h 6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85">
                  <a:moveTo>
                    <a:pt x="0" y="0"/>
                  </a:moveTo>
                  <a:lnTo>
                    <a:pt x="0" y="685"/>
                  </a:lnTo>
                  <a:lnTo>
                    <a:pt x="0" y="685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01" name="Rectangle 262"/>
            <p:cNvSpPr>
              <a:spLocks noChangeArrowheads="1"/>
            </p:cNvSpPr>
            <p:nvPr/>
          </p:nvSpPr>
          <p:spPr bwMode="auto">
            <a:xfrm>
              <a:off x="1193" y="3399"/>
              <a:ext cx="6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MVs/Colombo.LKA/49.14/2</a:t>
              </a:r>
              <a:endParaRPr kumimoji="0" lang="en-US" altLang="en-US" sz="24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2" name="Freeform 263"/>
            <p:cNvSpPr>
              <a:spLocks/>
            </p:cNvSpPr>
            <p:nvPr/>
          </p:nvSpPr>
          <p:spPr bwMode="auto">
            <a:xfrm>
              <a:off x="1143" y="2706"/>
              <a:ext cx="48" cy="715"/>
            </a:xfrm>
            <a:custGeom>
              <a:avLst/>
              <a:gdLst>
                <a:gd name="T0" fmla="*/ 0 w 48"/>
                <a:gd name="T1" fmla="*/ 0 h 715"/>
                <a:gd name="T2" fmla="*/ 0 w 48"/>
                <a:gd name="T3" fmla="*/ 715 h 715"/>
                <a:gd name="T4" fmla="*/ 48 w 48"/>
                <a:gd name="T5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715">
                  <a:moveTo>
                    <a:pt x="0" y="0"/>
                  </a:moveTo>
                  <a:lnTo>
                    <a:pt x="0" y="715"/>
                  </a:lnTo>
                  <a:lnTo>
                    <a:pt x="48" y="715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03" name="Line 264"/>
            <p:cNvSpPr>
              <a:spLocks noChangeShapeType="1"/>
            </p:cNvSpPr>
            <p:nvPr/>
          </p:nvSpPr>
          <p:spPr bwMode="auto">
            <a:xfrm>
              <a:off x="1143" y="1988"/>
              <a:ext cx="0" cy="715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04" name="Freeform 265"/>
            <p:cNvSpPr>
              <a:spLocks/>
            </p:cNvSpPr>
            <p:nvPr/>
          </p:nvSpPr>
          <p:spPr bwMode="auto">
            <a:xfrm>
              <a:off x="901" y="2704"/>
              <a:ext cx="242" cy="387"/>
            </a:xfrm>
            <a:custGeom>
              <a:avLst/>
              <a:gdLst>
                <a:gd name="T0" fmla="*/ 0 w 242"/>
                <a:gd name="T1" fmla="*/ 387 h 387"/>
                <a:gd name="T2" fmla="*/ 0 w 242"/>
                <a:gd name="T3" fmla="*/ 0 h 387"/>
                <a:gd name="T4" fmla="*/ 242 w 242"/>
                <a:gd name="T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" h="387">
                  <a:moveTo>
                    <a:pt x="0" y="387"/>
                  </a:moveTo>
                  <a:lnTo>
                    <a:pt x="0" y="0"/>
                  </a:lnTo>
                  <a:lnTo>
                    <a:pt x="242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05" name="Rectangle 266"/>
            <p:cNvSpPr>
              <a:spLocks noChangeArrowheads="1"/>
            </p:cNvSpPr>
            <p:nvPr/>
          </p:nvSpPr>
          <p:spPr bwMode="auto">
            <a:xfrm>
              <a:off x="999" y="3459"/>
              <a:ext cx="428" cy="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IBADAN.NIE 97 B3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6" name="Freeform 267"/>
            <p:cNvSpPr>
              <a:spLocks/>
            </p:cNvSpPr>
            <p:nvPr/>
          </p:nvSpPr>
          <p:spPr bwMode="auto">
            <a:xfrm>
              <a:off x="901" y="3094"/>
              <a:ext cx="96" cy="387"/>
            </a:xfrm>
            <a:custGeom>
              <a:avLst/>
              <a:gdLst>
                <a:gd name="T0" fmla="*/ 0 w 96"/>
                <a:gd name="T1" fmla="*/ 0 h 387"/>
                <a:gd name="T2" fmla="*/ 0 w 96"/>
                <a:gd name="T3" fmla="*/ 387 h 387"/>
                <a:gd name="T4" fmla="*/ 96 w 96"/>
                <a:gd name="T5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387">
                  <a:moveTo>
                    <a:pt x="0" y="0"/>
                  </a:moveTo>
                  <a:lnTo>
                    <a:pt x="0" y="387"/>
                  </a:lnTo>
                  <a:lnTo>
                    <a:pt x="96" y="387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07" name="Freeform 268"/>
            <p:cNvSpPr>
              <a:spLocks/>
            </p:cNvSpPr>
            <p:nvPr/>
          </p:nvSpPr>
          <p:spPr bwMode="auto">
            <a:xfrm>
              <a:off x="683" y="3093"/>
              <a:ext cx="218" cy="222"/>
            </a:xfrm>
            <a:custGeom>
              <a:avLst/>
              <a:gdLst>
                <a:gd name="T0" fmla="*/ 0 w 218"/>
                <a:gd name="T1" fmla="*/ 222 h 222"/>
                <a:gd name="T2" fmla="*/ 0 w 218"/>
                <a:gd name="T3" fmla="*/ 0 h 222"/>
                <a:gd name="T4" fmla="*/ 218 w 218"/>
                <a:gd name="T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" h="222">
                  <a:moveTo>
                    <a:pt x="0" y="222"/>
                  </a:moveTo>
                  <a:lnTo>
                    <a:pt x="0" y="0"/>
                  </a:lnTo>
                  <a:lnTo>
                    <a:pt x="218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08" name="Rectangle 269"/>
            <p:cNvSpPr>
              <a:spLocks noChangeArrowheads="1"/>
            </p:cNvSpPr>
            <p:nvPr/>
          </p:nvSpPr>
          <p:spPr bwMode="auto">
            <a:xfrm>
              <a:off x="805" y="3519"/>
              <a:ext cx="334" cy="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NY.USA 94 B3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9" name="Freeform 270"/>
            <p:cNvSpPr>
              <a:spLocks/>
            </p:cNvSpPr>
            <p:nvPr/>
          </p:nvSpPr>
          <p:spPr bwMode="auto">
            <a:xfrm>
              <a:off x="683" y="3318"/>
              <a:ext cx="120" cy="223"/>
            </a:xfrm>
            <a:custGeom>
              <a:avLst/>
              <a:gdLst>
                <a:gd name="T0" fmla="*/ 0 w 120"/>
                <a:gd name="T1" fmla="*/ 0 h 223"/>
                <a:gd name="T2" fmla="*/ 0 w 120"/>
                <a:gd name="T3" fmla="*/ 223 h 223"/>
                <a:gd name="T4" fmla="*/ 120 w 120"/>
                <a:gd name="T5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223">
                  <a:moveTo>
                    <a:pt x="0" y="0"/>
                  </a:moveTo>
                  <a:lnTo>
                    <a:pt x="0" y="223"/>
                  </a:lnTo>
                  <a:lnTo>
                    <a:pt x="120" y="223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10" name="Freeform 271"/>
            <p:cNvSpPr>
              <a:spLocks/>
            </p:cNvSpPr>
            <p:nvPr/>
          </p:nvSpPr>
          <p:spPr bwMode="auto">
            <a:xfrm>
              <a:off x="586" y="3316"/>
              <a:ext cx="97" cy="141"/>
            </a:xfrm>
            <a:custGeom>
              <a:avLst/>
              <a:gdLst>
                <a:gd name="T0" fmla="*/ 0 w 97"/>
                <a:gd name="T1" fmla="*/ 141 h 141"/>
                <a:gd name="T2" fmla="*/ 0 w 97"/>
                <a:gd name="T3" fmla="*/ 0 h 141"/>
                <a:gd name="T4" fmla="*/ 97 w 97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41">
                  <a:moveTo>
                    <a:pt x="0" y="141"/>
                  </a:moveTo>
                  <a:lnTo>
                    <a:pt x="0" y="0"/>
                  </a:lnTo>
                  <a:lnTo>
                    <a:pt x="97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11" name="Rectangle 272"/>
            <p:cNvSpPr>
              <a:spLocks noChangeArrowheads="1"/>
            </p:cNvSpPr>
            <p:nvPr/>
          </p:nvSpPr>
          <p:spPr bwMode="auto">
            <a:xfrm>
              <a:off x="854" y="3579"/>
              <a:ext cx="50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YAOUNDE.CAE 83 B1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2" name="Freeform 273"/>
            <p:cNvSpPr>
              <a:spLocks/>
            </p:cNvSpPr>
            <p:nvPr/>
          </p:nvSpPr>
          <p:spPr bwMode="auto">
            <a:xfrm>
              <a:off x="586" y="3459"/>
              <a:ext cx="266" cy="142"/>
            </a:xfrm>
            <a:custGeom>
              <a:avLst/>
              <a:gdLst>
                <a:gd name="T0" fmla="*/ 0 w 266"/>
                <a:gd name="T1" fmla="*/ 0 h 142"/>
                <a:gd name="T2" fmla="*/ 0 w 266"/>
                <a:gd name="T3" fmla="*/ 142 h 142"/>
                <a:gd name="T4" fmla="*/ 266 w 266"/>
                <a:gd name="T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6" h="142">
                  <a:moveTo>
                    <a:pt x="0" y="0"/>
                  </a:moveTo>
                  <a:lnTo>
                    <a:pt x="0" y="142"/>
                  </a:lnTo>
                  <a:lnTo>
                    <a:pt x="266" y="142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13" name="Freeform 274"/>
            <p:cNvSpPr>
              <a:spLocks/>
            </p:cNvSpPr>
            <p:nvPr/>
          </p:nvSpPr>
          <p:spPr bwMode="auto">
            <a:xfrm>
              <a:off x="344" y="3458"/>
              <a:ext cx="242" cy="100"/>
            </a:xfrm>
            <a:custGeom>
              <a:avLst/>
              <a:gdLst>
                <a:gd name="T0" fmla="*/ 0 w 242"/>
                <a:gd name="T1" fmla="*/ 100 h 100"/>
                <a:gd name="T2" fmla="*/ 0 w 242"/>
                <a:gd name="T3" fmla="*/ 0 h 100"/>
                <a:gd name="T4" fmla="*/ 242 w 242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" h="100">
                  <a:moveTo>
                    <a:pt x="0" y="100"/>
                  </a:moveTo>
                  <a:lnTo>
                    <a:pt x="0" y="0"/>
                  </a:lnTo>
                  <a:lnTo>
                    <a:pt x="242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14" name="Rectangle 275"/>
            <p:cNvSpPr>
              <a:spLocks noChangeArrowheads="1"/>
            </p:cNvSpPr>
            <p:nvPr/>
          </p:nvSpPr>
          <p:spPr bwMode="auto">
            <a:xfrm>
              <a:off x="806" y="3639"/>
              <a:ext cx="54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LIBREVILLE.GAB 84 B2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5" name="Freeform 276"/>
            <p:cNvSpPr>
              <a:spLocks/>
            </p:cNvSpPr>
            <p:nvPr/>
          </p:nvSpPr>
          <p:spPr bwMode="auto">
            <a:xfrm>
              <a:off x="344" y="3561"/>
              <a:ext cx="460" cy="100"/>
            </a:xfrm>
            <a:custGeom>
              <a:avLst/>
              <a:gdLst>
                <a:gd name="T0" fmla="*/ 0 w 460"/>
                <a:gd name="T1" fmla="*/ 0 h 100"/>
                <a:gd name="T2" fmla="*/ 0 w 460"/>
                <a:gd name="T3" fmla="*/ 100 h 100"/>
                <a:gd name="T4" fmla="*/ 460 w 460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0" h="100">
                  <a:moveTo>
                    <a:pt x="0" y="0"/>
                  </a:moveTo>
                  <a:lnTo>
                    <a:pt x="0" y="100"/>
                  </a:lnTo>
                  <a:lnTo>
                    <a:pt x="460" y="10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16" name="Freeform 277"/>
            <p:cNvSpPr>
              <a:spLocks/>
            </p:cNvSpPr>
            <p:nvPr/>
          </p:nvSpPr>
          <p:spPr bwMode="auto">
            <a:xfrm>
              <a:off x="198" y="3559"/>
              <a:ext cx="146" cy="80"/>
            </a:xfrm>
            <a:custGeom>
              <a:avLst/>
              <a:gdLst>
                <a:gd name="T0" fmla="*/ 0 w 146"/>
                <a:gd name="T1" fmla="*/ 80 h 80"/>
                <a:gd name="T2" fmla="*/ 0 w 146"/>
                <a:gd name="T3" fmla="*/ 0 h 80"/>
                <a:gd name="T4" fmla="*/ 146 w 14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80">
                  <a:moveTo>
                    <a:pt x="0" y="80"/>
                  </a:moveTo>
                  <a:lnTo>
                    <a:pt x="0" y="0"/>
                  </a:lnTo>
                  <a:lnTo>
                    <a:pt x="146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17" name="Rectangle 278"/>
            <p:cNvSpPr>
              <a:spLocks noChangeArrowheads="1"/>
            </p:cNvSpPr>
            <p:nvPr/>
          </p:nvSpPr>
          <p:spPr bwMode="auto">
            <a:xfrm>
              <a:off x="370" y="3699"/>
              <a:ext cx="21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ED-WT A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8" name="Freeform 279"/>
            <p:cNvSpPr>
              <a:spLocks/>
            </p:cNvSpPr>
            <p:nvPr/>
          </p:nvSpPr>
          <p:spPr bwMode="auto">
            <a:xfrm>
              <a:off x="198" y="3641"/>
              <a:ext cx="170" cy="80"/>
            </a:xfrm>
            <a:custGeom>
              <a:avLst/>
              <a:gdLst>
                <a:gd name="T0" fmla="*/ 0 w 170"/>
                <a:gd name="T1" fmla="*/ 0 h 80"/>
                <a:gd name="T2" fmla="*/ 0 w 170"/>
                <a:gd name="T3" fmla="*/ 80 h 80"/>
                <a:gd name="T4" fmla="*/ 170 w 170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80">
                  <a:moveTo>
                    <a:pt x="0" y="0"/>
                  </a:moveTo>
                  <a:lnTo>
                    <a:pt x="0" y="80"/>
                  </a:lnTo>
                  <a:lnTo>
                    <a:pt x="170" y="8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19" name="Freeform 280"/>
            <p:cNvSpPr>
              <a:spLocks/>
            </p:cNvSpPr>
            <p:nvPr/>
          </p:nvSpPr>
          <p:spPr bwMode="auto">
            <a:xfrm>
              <a:off x="126" y="3640"/>
              <a:ext cx="72" cy="69"/>
            </a:xfrm>
            <a:custGeom>
              <a:avLst/>
              <a:gdLst>
                <a:gd name="T0" fmla="*/ 0 w 72"/>
                <a:gd name="T1" fmla="*/ 69 h 69"/>
                <a:gd name="T2" fmla="*/ 0 w 72"/>
                <a:gd name="T3" fmla="*/ 0 h 69"/>
                <a:gd name="T4" fmla="*/ 72 w 72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69">
                  <a:moveTo>
                    <a:pt x="0" y="69"/>
                  </a:move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20" name="Rectangle 281"/>
            <p:cNvSpPr>
              <a:spLocks noChangeArrowheads="1"/>
            </p:cNvSpPr>
            <p:nvPr/>
          </p:nvSpPr>
          <p:spPr bwMode="auto">
            <a:xfrm>
              <a:off x="708" y="3759"/>
              <a:ext cx="42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MADRID.SPA 94 F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1" name="Freeform 282"/>
            <p:cNvSpPr>
              <a:spLocks/>
            </p:cNvSpPr>
            <p:nvPr/>
          </p:nvSpPr>
          <p:spPr bwMode="auto">
            <a:xfrm>
              <a:off x="126" y="3711"/>
              <a:ext cx="581" cy="70"/>
            </a:xfrm>
            <a:custGeom>
              <a:avLst/>
              <a:gdLst>
                <a:gd name="T0" fmla="*/ 0 w 581"/>
                <a:gd name="T1" fmla="*/ 0 h 70"/>
                <a:gd name="T2" fmla="*/ 0 w 581"/>
                <a:gd name="T3" fmla="*/ 70 h 70"/>
                <a:gd name="T4" fmla="*/ 581 w 581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1" h="70">
                  <a:moveTo>
                    <a:pt x="0" y="0"/>
                  </a:moveTo>
                  <a:lnTo>
                    <a:pt x="0" y="70"/>
                  </a:lnTo>
                  <a:lnTo>
                    <a:pt x="581" y="7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22" name="Rectangle 283"/>
            <p:cNvSpPr>
              <a:spLocks noChangeArrowheads="1"/>
            </p:cNvSpPr>
            <p:nvPr/>
          </p:nvSpPr>
          <p:spPr bwMode="auto">
            <a:xfrm>
              <a:off x="612" y="3819"/>
              <a:ext cx="50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BRAXATOR.DEU 71 E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3" name="Freeform 284"/>
            <p:cNvSpPr>
              <a:spLocks/>
            </p:cNvSpPr>
            <p:nvPr/>
          </p:nvSpPr>
          <p:spPr bwMode="auto">
            <a:xfrm>
              <a:off x="198" y="3841"/>
              <a:ext cx="412" cy="51"/>
            </a:xfrm>
            <a:custGeom>
              <a:avLst/>
              <a:gdLst>
                <a:gd name="T0" fmla="*/ 0 w 412"/>
                <a:gd name="T1" fmla="*/ 51 h 51"/>
                <a:gd name="T2" fmla="*/ 0 w 412"/>
                <a:gd name="T3" fmla="*/ 0 h 51"/>
                <a:gd name="T4" fmla="*/ 412 w 412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2" h="51">
                  <a:moveTo>
                    <a:pt x="0" y="51"/>
                  </a:moveTo>
                  <a:lnTo>
                    <a:pt x="0" y="0"/>
                  </a:lnTo>
                  <a:lnTo>
                    <a:pt x="412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24" name="Rectangle 285"/>
            <p:cNvSpPr>
              <a:spLocks noChangeArrowheads="1"/>
            </p:cNvSpPr>
            <p:nvPr/>
          </p:nvSpPr>
          <p:spPr bwMode="auto">
            <a:xfrm>
              <a:off x="515" y="3879"/>
              <a:ext cx="46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TOKYO.JPN 84K C1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5" name="Freeform 286"/>
            <p:cNvSpPr>
              <a:spLocks/>
            </p:cNvSpPr>
            <p:nvPr/>
          </p:nvSpPr>
          <p:spPr bwMode="auto">
            <a:xfrm>
              <a:off x="344" y="3901"/>
              <a:ext cx="170" cy="43"/>
            </a:xfrm>
            <a:custGeom>
              <a:avLst/>
              <a:gdLst>
                <a:gd name="T0" fmla="*/ 0 w 170"/>
                <a:gd name="T1" fmla="*/ 43 h 43"/>
                <a:gd name="T2" fmla="*/ 0 w 170"/>
                <a:gd name="T3" fmla="*/ 0 h 43"/>
                <a:gd name="T4" fmla="*/ 170 w 170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43">
                  <a:moveTo>
                    <a:pt x="0" y="43"/>
                  </a:moveTo>
                  <a:lnTo>
                    <a:pt x="0" y="0"/>
                  </a:lnTo>
                  <a:lnTo>
                    <a:pt x="170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26" name="Rectangle 287"/>
            <p:cNvSpPr>
              <a:spLocks noChangeArrowheads="1"/>
            </p:cNvSpPr>
            <p:nvPr/>
          </p:nvSpPr>
          <p:spPr bwMode="auto">
            <a:xfrm>
              <a:off x="1047" y="3939"/>
              <a:ext cx="33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JM.USA 77 C2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7" name="Freeform 288"/>
            <p:cNvSpPr>
              <a:spLocks/>
            </p:cNvSpPr>
            <p:nvPr/>
          </p:nvSpPr>
          <p:spPr bwMode="auto">
            <a:xfrm>
              <a:off x="949" y="3961"/>
              <a:ext cx="97" cy="28"/>
            </a:xfrm>
            <a:custGeom>
              <a:avLst/>
              <a:gdLst>
                <a:gd name="T0" fmla="*/ 0 w 97"/>
                <a:gd name="T1" fmla="*/ 28 h 28"/>
                <a:gd name="T2" fmla="*/ 0 w 97"/>
                <a:gd name="T3" fmla="*/ 0 h 28"/>
                <a:gd name="T4" fmla="*/ 97 w 9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28">
                  <a:moveTo>
                    <a:pt x="0" y="28"/>
                  </a:moveTo>
                  <a:lnTo>
                    <a:pt x="0" y="0"/>
                  </a:lnTo>
                  <a:lnTo>
                    <a:pt x="97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28" name="Rectangle 289"/>
            <p:cNvSpPr>
              <a:spLocks noChangeArrowheads="1"/>
            </p:cNvSpPr>
            <p:nvPr/>
          </p:nvSpPr>
          <p:spPr bwMode="auto">
            <a:xfrm>
              <a:off x="1289" y="3999"/>
              <a:ext cx="37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WTF.DEU 90 C2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9" name="Freeform 290"/>
            <p:cNvSpPr>
              <a:spLocks/>
            </p:cNvSpPr>
            <p:nvPr/>
          </p:nvSpPr>
          <p:spPr bwMode="auto">
            <a:xfrm>
              <a:off x="949" y="3992"/>
              <a:ext cx="339" cy="29"/>
            </a:xfrm>
            <a:custGeom>
              <a:avLst/>
              <a:gdLst>
                <a:gd name="T0" fmla="*/ 0 w 339"/>
                <a:gd name="T1" fmla="*/ 0 h 29"/>
                <a:gd name="T2" fmla="*/ 0 w 339"/>
                <a:gd name="T3" fmla="*/ 29 h 29"/>
                <a:gd name="T4" fmla="*/ 339 w 33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" h="29">
                  <a:moveTo>
                    <a:pt x="0" y="0"/>
                  </a:moveTo>
                  <a:lnTo>
                    <a:pt x="0" y="29"/>
                  </a:lnTo>
                  <a:lnTo>
                    <a:pt x="339" y="29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30" name="Freeform 291"/>
            <p:cNvSpPr>
              <a:spLocks/>
            </p:cNvSpPr>
            <p:nvPr/>
          </p:nvSpPr>
          <p:spPr bwMode="auto">
            <a:xfrm>
              <a:off x="344" y="3947"/>
              <a:ext cx="605" cy="44"/>
            </a:xfrm>
            <a:custGeom>
              <a:avLst/>
              <a:gdLst>
                <a:gd name="T0" fmla="*/ 0 w 605"/>
                <a:gd name="T1" fmla="*/ 0 h 44"/>
                <a:gd name="T2" fmla="*/ 0 w 605"/>
                <a:gd name="T3" fmla="*/ 44 h 44"/>
                <a:gd name="T4" fmla="*/ 605 w 60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5" h="44">
                  <a:moveTo>
                    <a:pt x="0" y="0"/>
                  </a:moveTo>
                  <a:lnTo>
                    <a:pt x="0" y="44"/>
                  </a:lnTo>
                  <a:lnTo>
                    <a:pt x="605" y="44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31" name="Freeform 292"/>
            <p:cNvSpPr>
              <a:spLocks/>
            </p:cNvSpPr>
            <p:nvPr/>
          </p:nvSpPr>
          <p:spPr bwMode="auto">
            <a:xfrm>
              <a:off x="198" y="3894"/>
              <a:ext cx="146" cy="52"/>
            </a:xfrm>
            <a:custGeom>
              <a:avLst/>
              <a:gdLst>
                <a:gd name="T0" fmla="*/ 0 w 146"/>
                <a:gd name="T1" fmla="*/ 0 h 52"/>
                <a:gd name="T2" fmla="*/ 0 w 146"/>
                <a:gd name="T3" fmla="*/ 52 h 52"/>
                <a:gd name="T4" fmla="*/ 146 w 146"/>
                <a:gd name="T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52">
                  <a:moveTo>
                    <a:pt x="0" y="0"/>
                  </a:moveTo>
                  <a:lnTo>
                    <a:pt x="0" y="52"/>
                  </a:lnTo>
                  <a:lnTo>
                    <a:pt x="146" y="52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32" name="Freeform 293"/>
            <p:cNvSpPr>
              <a:spLocks/>
            </p:cNvSpPr>
            <p:nvPr/>
          </p:nvSpPr>
          <p:spPr bwMode="auto">
            <a:xfrm>
              <a:off x="126" y="3768"/>
              <a:ext cx="72" cy="125"/>
            </a:xfrm>
            <a:custGeom>
              <a:avLst/>
              <a:gdLst>
                <a:gd name="T0" fmla="*/ 0 w 72"/>
                <a:gd name="T1" fmla="*/ 0 h 125"/>
                <a:gd name="T2" fmla="*/ 0 w 72"/>
                <a:gd name="T3" fmla="*/ 125 h 125"/>
                <a:gd name="T4" fmla="*/ 72 w 72"/>
                <a:gd name="T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25">
                  <a:moveTo>
                    <a:pt x="0" y="0"/>
                  </a:moveTo>
                  <a:lnTo>
                    <a:pt x="0" y="125"/>
                  </a:lnTo>
                  <a:lnTo>
                    <a:pt x="72" y="125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33" name="Line 294"/>
            <p:cNvSpPr>
              <a:spLocks noChangeShapeType="1"/>
            </p:cNvSpPr>
            <p:nvPr/>
          </p:nvSpPr>
          <p:spPr bwMode="auto">
            <a:xfrm>
              <a:off x="126" y="3640"/>
              <a:ext cx="0" cy="125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34" name="Freeform 295"/>
            <p:cNvSpPr>
              <a:spLocks/>
            </p:cNvSpPr>
            <p:nvPr/>
          </p:nvSpPr>
          <p:spPr bwMode="auto">
            <a:xfrm>
              <a:off x="53" y="3766"/>
              <a:ext cx="73" cy="157"/>
            </a:xfrm>
            <a:custGeom>
              <a:avLst/>
              <a:gdLst>
                <a:gd name="T0" fmla="*/ 0 w 73"/>
                <a:gd name="T1" fmla="*/ 157 h 157"/>
                <a:gd name="T2" fmla="*/ 0 w 73"/>
                <a:gd name="T3" fmla="*/ 0 h 157"/>
                <a:gd name="T4" fmla="*/ 73 w 73"/>
                <a:gd name="T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57">
                  <a:moveTo>
                    <a:pt x="0" y="157"/>
                  </a:moveTo>
                  <a:lnTo>
                    <a:pt x="0" y="0"/>
                  </a:lnTo>
                  <a:lnTo>
                    <a:pt x="73" y="0"/>
                  </a:lnTo>
                </a:path>
              </a:pathLst>
            </a:cu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35" name="Rectangle 296"/>
            <p:cNvSpPr>
              <a:spLocks noChangeArrowheads="1"/>
            </p:cNvSpPr>
            <p:nvPr/>
          </p:nvSpPr>
          <p:spPr bwMode="auto">
            <a:xfrm>
              <a:off x="1120" y="4063"/>
              <a:ext cx="40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 Genotype G and H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6" name="Freeform 297"/>
            <p:cNvSpPr>
              <a:spLocks/>
            </p:cNvSpPr>
            <p:nvPr/>
          </p:nvSpPr>
          <p:spPr bwMode="auto">
            <a:xfrm>
              <a:off x="247" y="4071"/>
              <a:ext cx="872" cy="25"/>
            </a:xfrm>
            <a:custGeom>
              <a:avLst/>
              <a:gdLst>
                <a:gd name="T0" fmla="*/ 0 w 872"/>
                <a:gd name="T1" fmla="*/ 13 h 25"/>
                <a:gd name="T2" fmla="*/ 0 w 872"/>
                <a:gd name="T3" fmla="*/ 12 h 25"/>
                <a:gd name="T4" fmla="*/ 872 w 872"/>
                <a:gd name="T5" fmla="*/ 0 h 25"/>
                <a:gd name="T6" fmla="*/ 872 w 872"/>
                <a:gd name="T7" fmla="*/ 25 h 25"/>
                <a:gd name="T8" fmla="*/ 0 w 872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25">
                  <a:moveTo>
                    <a:pt x="0" y="13"/>
                  </a:moveTo>
                  <a:lnTo>
                    <a:pt x="0" y="12"/>
                  </a:lnTo>
                  <a:lnTo>
                    <a:pt x="872" y="0"/>
                  </a:lnTo>
                  <a:lnTo>
                    <a:pt x="872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37" name="Line 298"/>
            <p:cNvSpPr>
              <a:spLocks noChangeShapeType="1"/>
            </p:cNvSpPr>
            <p:nvPr/>
          </p:nvSpPr>
          <p:spPr bwMode="auto">
            <a:xfrm>
              <a:off x="55" y="4083"/>
              <a:ext cx="191" cy="0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38" name="Rectangle 299"/>
            <p:cNvSpPr>
              <a:spLocks noChangeArrowheads="1"/>
            </p:cNvSpPr>
            <p:nvPr/>
          </p:nvSpPr>
          <p:spPr bwMode="auto">
            <a:xfrm>
              <a:off x="830" y="4130"/>
              <a:ext cx="26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 Genotype D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9" name="Freeform 300"/>
            <p:cNvSpPr>
              <a:spLocks/>
            </p:cNvSpPr>
            <p:nvPr/>
          </p:nvSpPr>
          <p:spPr bwMode="auto">
            <a:xfrm>
              <a:off x="223" y="4118"/>
              <a:ext cx="605" cy="65"/>
            </a:xfrm>
            <a:custGeom>
              <a:avLst/>
              <a:gdLst>
                <a:gd name="T0" fmla="*/ 0 w 605"/>
                <a:gd name="T1" fmla="*/ 33 h 65"/>
                <a:gd name="T2" fmla="*/ 0 w 605"/>
                <a:gd name="T3" fmla="*/ 32 h 65"/>
                <a:gd name="T4" fmla="*/ 605 w 605"/>
                <a:gd name="T5" fmla="*/ 0 h 65"/>
                <a:gd name="T6" fmla="*/ 605 w 605"/>
                <a:gd name="T7" fmla="*/ 65 h 65"/>
                <a:gd name="T8" fmla="*/ 0 w 60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65">
                  <a:moveTo>
                    <a:pt x="0" y="33"/>
                  </a:moveTo>
                  <a:lnTo>
                    <a:pt x="0" y="32"/>
                  </a:lnTo>
                  <a:lnTo>
                    <a:pt x="605" y="0"/>
                  </a:lnTo>
                  <a:lnTo>
                    <a:pt x="605" y="6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40" name="Line 301"/>
            <p:cNvSpPr>
              <a:spLocks noChangeShapeType="1"/>
            </p:cNvSpPr>
            <p:nvPr/>
          </p:nvSpPr>
          <p:spPr bwMode="auto">
            <a:xfrm>
              <a:off x="55" y="4151"/>
              <a:ext cx="166" cy="0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41" name="Line 302"/>
            <p:cNvSpPr>
              <a:spLocks noChangeShapeType="1"/>
            </p:cNvSpPr>
            <p:nvPr/>
          </p:nvSpPr>
          <p:spPr bwMode="auto">
            <a:xfrm>
              <a:off x="53" y="3766"/>
              <a:ext cx="0" cy="191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42" name="Line 303"/>
            <p:cNvSpPr>
              <a:spLocks noChangeShapeType="1"/>
            </p:cNvSpPr>
            <p:nvPr/>
          </p:nvSpPr>
          <p:spPr bwMode="auto">
            <a:xfrm>
              <a:off x="53" y="3959"/>
              <a:ext cx="0" cy="192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43" name="Line 304"/>
            <p:cNvSpPr>
              <a:spLocks noChangeShapeType="1"/>
            </p:cNvSpPr>
            <p:nvPr/>
          </p:nvSpPr>
          <p:spPr bwMode="auto">
            <a:xfrm>
              <a:off x="220" y="4268"/>
              <a:ext cx="242" cy="0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44" name="Line 305"/>
            <p:cNvSpPr>
              <a:spLocks noChangeShapeType="1"/>
            </p:cNvSpPr>
            <p:nvPr/>
          </p:nvSpPr>
          <p:spPr bwMode="auto">
            <a:xfrm>
              <a:off x="220" y="4258"/>
              <a:ext cx="0" cy="20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45" name="Line 306"/>
            <p:cNvSpPr>
              <a:spLocks noChangeShapeType="1"/>
            </p:cNvSpPr>
            <p:nvPr/>
          </p:nvSpPr>
          <p:spPr bwMode="auto">
            <a:xfrm>
              <a:off x="462" y="4258"/>
              <a:ext cx="0" cy="20"/>
            </a:xfrm>
            <a:prstGeom prst="line">
              <a:avLst/>
            </a:prstGeom>
            <a:noFill/>
            <a:ln w="476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46" name="Rectangle 307"/>
            <p:cNvSpPr>
              <a:spLocks noChangeArrowheads="1"/>
            </p:cNvSpPr>
            <p:nvPr/>
          </p:nvSpPr>
          <p:spPr bwMode="auto">
            <a:xfrm>
              <a:off x="330" y="427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MS Sans Serif"/>
                </a:rPr>
                <a:t>5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" name="Rectangle 306"/>
          <p:cNvSpPr/>
          <p:nvPr/>
        </p:nvSpPr>
        <p:spPr>
          <a:xfrm>
            <a:off x="5292081" y="844887"/>
            <a:ext cx="37420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B3: Bangladesh, Bhutan, India, Sri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anka, Thailand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4499992" y="2071339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Currently strains circulating during 2014 to 2016 in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Bangladesh</a:t>
            </a:r>
            <a:r>
              <a:rPr lang="en-US" sz="1400" dirty="0" smtClean="0"/>
              <a:t>,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Bhutan</a:t>
            </a:r>
            <a:r>
              <a:rPr lang="en-US" sz="1400" dirty="0" smtClean="0"/>
              <a:t>, </a:t>
            </a:r>
            <a:r>
              <a:rPr lang="en-US" sz="1400" b="1" dirty="0" smtClean="0">
                <a:solidFill>
                  <a:srgbClr val="000099"/>
                </a:solidFill>
              </a:rPr>
              <a:t>India</a:t>
            </a:r>
            <a:r>
              <a:rPr lang="en-US" sz="1400" dirty="0" smtClean="0"/>
              <a:t>, </a:t>
            </a:r>
            <a:r>
              <a:rPr lang="en-US" sz="1400" b="1" dirty="0" smtClean="0"/>
              <a:t>Sri Lanka </a:t>
            </a:r>
            <a:r>
              <a:rPr lang="en-US" sz="1400" dirty="0" smtClean="0"/>
              <a:t>and </a:t>
            </a:r>
            <a:r>
              <a:rPr lang="en-US" sz="1400" b="1" dirty="0" smtClean="0">
                <a:solidFill>
                  <a:srgbClr val="009900"/>
                </a:solidFill>
              </a:rPr>
              <a:t>Thailand</a:t>
            </a:r>
          </a:p>
          <a:p>
            <a:endParaRPr lang="en-US" sz="1400" b="1" dirty="0" smtClean="0">
              <a:solidFill>
                <a:srgbClr val="009900"/>
              </a:solidFill>
            </a:endParaRPr>
          </a:p>
          <a:p>
            <a:r>
              <a:rPr lang="en-US" sz="1400" dirty="0" smtClean="0"/>
              <a:t># Separate group from each country</a:t>
            </a:r>
          </a:p>
          <a:p>
            <a:endParaRPr lang="en-US" sz="1400" dirty="0"/>
          </a:p>
          <a:p>
            <a:r>
              <a:rPr lang="en-US" sz="1400" dirty="0" smtClean="0"/>
              <a:t># Belonged to other named strains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224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RO map-2.bmp"/>
          <p:cNvPicPr>
            <a:picLocks noChangeAspect="1"/>
          </p:cNvPicPr>
          <p:nvPr/>
        </p:nvPicPr>
        <p:blipFill>
          <a:blip r:embed="rId2" cstate="print"/>
          <a:srcRect l="2138" t="4461" r="1920"/>
          <a:stretch>
            <a:fillRect/>
          </a:stretch>
        </p:blipFill>
        <p:spPr>
          <a:xfrm>
            <a:off x="31304" y="40432"/>
            <a:ext cx="9160321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23928" y="2996952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Thailand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462" y="0"/>
            <a:ext cx="7109742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 of Genotype H1</a:t>
            </a:r>
            <a:endParaRPr lang="en-US" sz="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537" y="1124744"/>
            <a:ext cx="3959943" cy="369332"/>
          </a:xfrm>
          <a:prstGeom prst="rect">
            <a:avLst/>
          </a:prstGeom>
          <a:solidFill>
            <a:srgbClr val="CCFFCC"/>
          </a:solidFill>
          <a:ln>
            <a:solidFill>
              <a:srgbClr val="2F918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563" indent="-182563">
              <a:buBlip>
                <a:blip r:embed="rId3"/>
              </a:buBlip>
            </a:pPr>
            <a:r>
              <a:rPr lang="en-US" dirty="0" smtClean="0"/>
              <a:t>Circulating in</a:t>
            </a:r>
            <a:r>
              <a:rPr lang="en-US" b="1" dirty="0" smtClean="0"/>
              <a:t> Thailand</a:t>
            </a:r>
            <a:r>
              <a:rPr lang="en-US" dirty="0" smtClean="0"/>
              <a:t> in 2015 &amp; 2016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131841" y="1771075"/>
            <a:ext cx="216023" cy="145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537850" y="2610917"/>
            <a:ext cx="1656184" cy="1800200"/>
          </a:xfrm>
          <a:prstGeom prst="ellipse">
            <a:avLst/>
          </a:prstGeom>
          <a:noFill/>
          <a:ln w="28575">
            <a:solidFill>
              <a:srgbClr val="FF2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8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4796323"/>
            <a:ext cx="4896544" cy="85744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8184" y="4961296"/>
            <a:ext cx="14382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Genotype H1</a:t>
            </a:r>
            <a:endParaRPr lang="en-US" b="1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429333" y="955860"/>
            <a:ext cx="5330587" cy="5637213"/>
            <a:chOff x="158" y="73"/>
            <a:chExt cx="3842" cy="4063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8" y="73"/>
              <a:ext cx="3538" cy="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45" y="143"/>
              <a:ext cx="1009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AF243450 Victoria.AUS/16.85-D7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63" y="183"/>
              <a:ext cx="247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0"/>
                </a:cxn>
                <a:cxn ang="0">
                  <a:pos x="247" y="0"/>
                </a:cxn>
              </a:cxnLst>
              <a:rect l="0" t="0" r="r" b="b"/>
              <a:pathLst>
                <a:path w="247" h="57">
                  <a:moveTo>
                    <a:pt x="0" y="57"/>
                  </a:moveTo>
                  <a:lnTo>
                    <a:pt x="0" y="0"/>
                  </a:lnTo>
                  <a:lnTo>
                    <a:pt x="247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223" y="262"/>
              <a:ext cx="976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AY037020 Illinois.USA/50.99-D7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163" y="245"/>
              <a:ext cx="1025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1025" y="57"/>
                </a:cxn>
              </a:cxnLst>
              <a:rect l="0" t="0" r="r" b="b"/>
              <a:pathLst>
                <a:path w="1025" h="57">
                  <a:moveTo>
                    <a:pt x="0" y="0"/>
                  </a:moveTo>
                  <a:lnTo>
                    <a:pt x="0" y="57"/>
                  </a:lnTo>
                  <a:lnTo>
                    <a:pt x="1025" y="5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51" y="243"/>
              <a:ext cx="212" cy="8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0"/>
                </a:cxn>
                <a:cxn ang="0">
                  <a:pos x="212" y="0"/>
                </a:cxn>
              </a:cxnLst>
              <a:rect l="0" t="0" r="r" b="b"/>
              <a:pathLst>
                <a:path w="212" h="86">
                  <a:moveTo>
                    <a:pt x="0" y="86"/>
                  </a:moveTo>
                  <a:lnTo>
                    <a:pt x="0" y="0"/>
                  </a:lnTo>
                  <a:lnTo>
                    <a:pt x="212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657" y="381"/>
              <a:ext cx="1481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GU440571 MVi/Menglian.Yunnan.CHN/47.09-D11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951" y="334"/>
              <a:ext cx="67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672" y="87"/>
                </a:cxn>
              </a:cxnLst>
              <a:rect l="0" t="0" r="r" b="b"/>
              <a:pathLst>
                <a:path w="672" h="87">
                  <a:moveTo>
                    <a:pt x="0" y="0"/>
                  </a:moveTo>
                  <a:lnTo>
                    <a:pt x="0" y="87"/>
                  </a:lnTo>
                  <a:lnTo>
                    <a:pt x="672" y="8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45" y="332"/>
              <a:ext cx="106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  <a:cxn ang="0">
                  <a:pos x="106" y="0"/>
                </a:cxn>
              </a:cxnLst>
              <a:rect l="0" t="0" r="r" b="b"/>
              <a:pathLst>
                <a:path w="106" h="101">
                  <a:moveTo>
                    <a:pt x="0" y="101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515" y="500"/>
              <a:ext cx="110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AF280803 Mancheter.UNK/30.94-D8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45" y="438"/>
              <a:ext cx="635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  <a:cxn ang="0">
                  <a:pos x="635" y="101"/>
                </a:cxn>
              </a:cxnLst>
              <a:rect l="0" t="0" r="r" b="b"/>
              <a:pathLst>
                <a:path w="635" h="101">
                  <a:moveTo>
                    <a:pt x="0" y="0"/>
                  </a:moveTo>
                  <a:lnTo>
                    <a:pt x="0" y="101"/>
                  </a:lnTo>
                  <a:lnTo>
                    <a:pt x="635" y="101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774" y="436"/>
              <a:ext cx="71" cy="10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445" y="618"/>
              <a:ext cx="887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U01976 Montreal.CAN/89-D4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74" y="549"/>
              <a:ext cx="636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9"/>
                </a:cxn>
                <a:cxn ang="0">
                  <a:pos x="636" y="109"/>
                </a:cxn>
              </a:cxnLst>
              <a:rect l="0" t="0" r="r" b="b"/>
              <a:pathLst>
                <a:path w="636" h="109">
                  <a:moveTo>
                    <a:pt x="0" y="0"/>
                  </a:moveTo>
                  <a:lnTo>
                    <a:pt x="0" y="109"/>
                  </a:lnTo>
                  <a:lnTo>
                    <a:pt x="636" y="109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445" y="737"/>
              <a:ext cx="1179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U01977 Illinois.USA/89/1-Chicago-1-D3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45" y="777"/>
              <a:ext cx="565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  <a:cxn ang="0">
                  <a:pos x="565" y="0"/>
                </a:cxn>
              </a:cxnLst>
              <a:rect l="0" t="0" r="r" b="b"/>
              <a:pathLst>
                <a:path w="565" h="101">
                  <a:moveTo>
                    <a:pt x="0" y="101"/>
                  </a:moveTo>
                  <a:lnTo>
                    <a:pt x="0" y="0"/>
                  </a:lnTo>
                  <a:lnTo>
                    <a:pt x="565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587" y="856"/>
              <a:ext cx="1009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AF481485 Victoria.AUS/12.99-D9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880" y="896"/>
              <a:ext cx="672" cy="8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0"/>
                </a:cxn>
                <a:cxn ang="0">
                  <a:pos x="672" y="0"/>
                </a:cxn>
              </a:cxnLst>
              <a:rect l="0" t="0" r="r" b="b"/>
              <a:pathLst>
                <a:path w="672" h="86">
                  <a:moveTo>
                    <a:pt x="0" y="86"/>
                  </a:moveTo>
                  <a:lnTo>
                    <a:pt x="0" y="0"/>
                  </a:lnTo>
                  <a:lnTo>
                    <a:pt x="672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304" y="975"/>
              <a:ext cx="77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L46758 Palau.BLA/93-D5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951" y="1015"/>
              <a:ext cx="318" cy="5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0"/>
                </a:cxn>
                <a:cxn ang="0">
                  <a:pos x="318" y="0"/>
                </a:cxn>
              </a:cxnLst>
              <a:rect l="0" t="0" r="r" b="b"/>
              <a:pathLst>
                <a:path w="318" h="56">
                  <a:moveTo>
                    <a:pt x="0" y="56"/>
                  </a:moveTo>
                  <a:lnTo>
                    <a:pt x="0" y="0"/>
                  </a:lnTo>
                  <a:lnTo>
                    <a:pt x="318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163" y="1093"/>
              <a:ext cx="1009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AF079555 Bangkok.THA/93/1-D5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951" y="1076"/>
              <a:ext cx="177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177" y="57"/>
                </a:cxn>
              </a:cxnLst>
              <a:rect l="0" t="0" r="r" b="b"/>
              <a:pathLst>
                <a:path w="177" h="57">
                  <a:moveTo>
                    <a:pt x="0" y="0"/>
                  </a:moveTo>
                  <a:lnTo>
                    <a:pt x="0" y="57"/>
                  </a:lnTo>
                  <a:lnTo>
                    <a:pt x="177" y="5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880" y="987"/>
              <a:ext cx="71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71" y="87"/>
                </a:cxn>
              </a:cxnLst>
              <a:rect l="0" t="0" r="r" b="b"/>
              <a:pathLst>
                <a:path w="71" h="87">
                  <a:moveTo>
                    <a:pt x="0" y="0"/>
                  </a:moveTo>
                  <a:lnTo>
                    <a:pt x="0" y="87"/>
                  </a:lnTo>
                  <a:lnTo>
                    <a:pt x="71" y="8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845" y="883"/>
              <a:ext cx="35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2"/>
                </a:cxn>
                <a:cxn ang="0">
                  <a:pos x="35" y="102"/>
                </a:cxn>
              </a:cxnLst>
              <a:rect l="0" t="0" r="r" b="b"/>
              <a:pathLst>
                <a:path w="35" h="102">
                  <a:moveTo>
                    <a:pt x="0" y="0"/>
                  </a:moveTo>
                  <a:lnTo>
                    <a:pt x="0" y="102"/>
                  </a:lnTo>
                  <a:lnTo>
                    <a:pt x="35" y="102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74" y="661"/>
              <a:ext cx="71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0"/>
                </a:cxn>
                <a:cxn ang="0">
                  <a:pos x="71" y="220"/>
                </a:cxn>
              </a:cxnLst>
              <a:rect l="0" t="0" r="r" b="b"/>
              <a:pathLst>
                <a:path w="71" h="220">
                  <a:moveTo>
                    <a:pt x="0" y="0"/>
                  </a:moveTo>
                  <a:lnTo>
                    <a:pt x="0" y="220"/>
                  </a:lnTo>
                  <a:lnTo>
                    <a:pt x="71" y="22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774" y="436"/>
              <a:ext cx="1" cy="220"/>
            </a:xfrm>
            <a:prstGeom prst="line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27" y="658"/>
              <a:ext cx="247" cy="324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0" y="0"/>
                </a:cxn>
                <a:cxn ang="0">
                  <a:pos x="247" y="0"/>
                </a:cxn>
              </a:cxnLst>
              <a:rect l="0" t="0" r="r" b="b"/>
              <a:pathLst>
                <a:path w="247" h="324">
                  <a:moveTo>
                    <a:pt x="0" y="324"/>
                  </a:moveTo>
                  <a:lnTo>
                    <a:pt x="0" y="0"/>
                  </a:lnTo>
                  <a:lnTo>
                    <a:pt x="247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950" y="1212"/>
              <a:ext cx="1101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U64582 </a:t>
              </a: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Johannesburg.SOA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/88/1-D2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668" y="1252"/>
              <a:ext cx="247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0"/>
                </a:cxn>
                <a:cxn ang="0">
                  <a:pos x="247" y="0"/>
                </a:cxn>
              </a:cxnLst>
              <a:rect l="0" t="0" r="r" b="b"/>
              <a:pathLst>
                <a:path w="247" h="57">
                  <a:moveTo>
                    <a:pt x="0" y="57"/>
                  </a:moveTo>
                  <a:lnTo>
                    <a:pt x="0" y="0"/>
                  </a:lnTo>
                  <a:lnTo>
                    <a:pt x="247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798" y="1331"/>
              <a:ext cx="115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AY923185 </a:t>
              </a: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Kampala.UGA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/51.00/1-D10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68" y="1314"/>
              <a:ext cx="1096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1096" y="57"/>
                </a:cxn>
              </a:cxnLst>
              <a:rect l="0" t="0" r="r" b="b"/>
              <a:pathLst>
                <a:path w="1096" h="57">
                  <a:moveTo>
                    <a:pt x="0" y="0"/>
                  </a:moveTo>
                  <a:lnTo>
                    <a:pt x="0" y="57"/>
                  </a:lnTo>
                  <a:lnTo>
                    <a:pt x="1096" y="5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27" y="987"/>
              <a:ext cx="141" cy="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141" y="324"/>
                </a:cxn>
              </a:cxnLst>
              <a:rect l="0" t="0" r="r" b="b"/>
              <a:pathLst>
                <a:path w="141" h="324">
                  <a:moveTo>
                    <a:pt x="0" y="0"/>
                  </a:moveTo>
                  <a:lnTo>
                    <a:pt x="0" y="324"/>
                  </a:lnTo>
                  <a:lnTo>
                    <a:pt x="141" y="324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91" y="985"/>
              <a:ext cx="36" cy="279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36" h="279">
                  <a:moveTo>
                    <a:pt x="0" y="279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091" y="1450"/>
              <a:ext cx="97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D01005 Bristol.UNK/74-MVP-D1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61" y="1490"/>
              <a:ext cx="495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0"/>
                </a:cxn>
                <a:cxn ang="0">
                  <a:pos x="495" y="0"/>
                </a:cxn>
              </a:cxnLst>
              <a:rect l="0" t="0" r="r" b="b"/>
              <a:pathLst>
                <a:path w="495" h="57">
                  <a:moveTo>
                    <a:pt x="0" y="57"/>
                  </a:moveTo>
                  <a:lnTo>
                    <a:pt x="0" y="0"/>
                  </a:lnTo>
                  <a:lnTo>
                    <a:pt x="495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1515" y="1569"/>
              <a:ext cx="101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L46750 New Jersey.USA/94/1-D6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61" y="1551"/>
              <a:ext cx="919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919" y="57"/>
                </a:cxn>
              </a:cxnLst>
              <a:rect l="0" t="0" r="r" b="b"/>
              <a:pathLst>
                <a:path w="919" h="57">
                  <a:moveTo>
                    <a:pt x="0" y="0"/>
                  </a:moveTo>
                  <a:lnTo>
                    <a:pt x="0" y="57"/>
                  </a:lnTo>
                  <a:lnTo>
                    <a:pt x="919" y="5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91" y="1269"/>
              <a:ext cx="70" cy="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0"/>
                </a:cxn>
                <a:cxn ang="0">
                  <a:pos x="70" y="280"/>
                </a:cxn>
              </a:cxnLst>
              <a:rect l="0" t="0" r="r" b="b"/>
              <a:pathLst>
                <a:path w="70" h="280">
                  <a:moveTo>
                    <a:pt x="0" y="0"/>
                  </a:moveTo>
                  <a:lnTo>
                    <a:pt x="0" y="280"/>
                  </a:lnTo>
                  <a:lnTo>
                    <a:pt x="70" y="28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43" y="1267"/>
              <a:ext cx="248" cy="522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0" y="0"/>
                </a:cxn>
                <a:cxn ang="0">
                  <a:pos x="248" y="0"/>
                </a:cxn>
              </a:cxnLst>
              <a:rect l="0" t="0" r="r" b="b"/>
              <a:pathLst>
                <a:path w="248" h="522">
                  <a:moveTo>
                    <a:pt x="0" y="522"/>
                  </a:moveTo>
                  <a:lnTo>
                    <a:pt x="0" y="0"/>
                  </a:lnTo>
                  <a:lnTo>
                    <a:pt x="248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1374" y="1687"/>
              <a:ext cx="899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L46753 New York.USA/94-B3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1163" y="1727"/>
              <a:ext cx="176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0"/>
                </a:cxn>
                <a:cxn ang="0">
                  <a:pos x="176" y="0"/>
                </a:cxn>
              </a:cxnLst>
              <a:rect l="0" t="0" r="r" b="b"/>
              <a:pathLst>
                <a:path w="176" h="57">
                  <a:moveTo>
                    <a:pt x="0" y="57"/>
                  </a:moveTo>
                  <a:lnTo>
                    <a:pt x="0" y="0"/>
                  </a:lnTo>
                  <a:lnTo>
                    <a:pt x="176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1656" y="1806"/>
              <a:ext cx="923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AJ232203 Ibadan.NIE/97/1-B3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163" y="1789"/>
              <a:ext cx="458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458" y="57"/>
                </a:cxn>
              </a:cxnLst>
              <a:rect l="0" t="0" r="r" b="b"/>
              <a:pathLst>
                <a:path w="458" h="57">
                  <a:moveTo>
                    <a:pt x="0" y="0"/>
                  </a:moveTo>
                  <a:lnTo>
                    <a:pt x="0" y="57"/>
                  </a:lnTo>
                  <a:lnTo>
                    <a:pt x="458" y="5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1021" y="1787"/>
              <a:ext cx="142" cy="8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0"/>
                </a:cxn>
                <a:cxn ang="0">
                  <a:pos x="142" y="0"/>
                </a:cxn>
              </a:cxnLst>
              <a:rect l="0" t="0" r="r" b="b"/>
              <a:pathLst>
                <a:path w="142" h="86">
                  <a:moveTo>
                    <a:pt x="0" y="86"/>
                  </a:move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1445" y="1925"/>
              <a:ext cx="113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U01998 Yaounde.CAE/12.83-Y-14-B1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1021" y="1878"/>
              <a:ext cx="389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389" y="87"/>
                </a:cxn>
              </a:cxnLst>
              <a:rect l="0" t="0" r="r" b="b"/>
              <a:pathLst>
                <a:path w="389" h="87">
                  <a:moveTo>
                    <a:pt x="0" y="0"/>
                  </a:moveTo>
                  <a:lnTo>
                    <a:pt x="0" y="87"/>
                  </a:lnTo>
                  <a:lnTo>
                    <a:pt x="389" y="8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68" y="1876"/>
              <a:ext cx="353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  <a:cxn ang="0">
                  <a:pos x="353" y="0"/>
                </a:cxn>
              </a:cxnLst>
              <a:rect l="0" t="0" r="r" b="b"/>
              <a:pathLst>
                <a:path w="353" h="101">
                  <a:moveTo>
                    <a:pt x="0" y="101"/>
                  </a:moveTo>
                  <a:lnTo>
                    <a:pt x="0" y="0"/>
                  </a:lnTo>
                  <a:lnTo>
                    <a:pt x="353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1374" y="2044"/>
              <a:ext cx="102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U01994 Libreville.GAB/84-R96-B2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668" y="1982"/>
              <a:ext cx="671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  <a:cxn ang="0">
                  <a:pos x="671" y="101"/>
                </a:cxn>
              </a:cxnLst>
              <a:rect l="0" t="0" r="r" b="b"/>
              <a:pathLst>
                <a:path w="671" h="101">
                  <a:moveTo>
                    <a:pt x="0" y="0"/>
                  </a:moveTo>
                  <a:lnTo>
                    <a:pt x="0" y="101"/>
                  </a:lnTo>
                  <a:lnTo>
                    <a:pt x="671" y="101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56" y="1980"/>
              <a:ext cx="212" cy="10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0" y="0"/>
                </a:cxn>
                <a:cxn ang="0">
                  <a:pos x="212" y="0"/>
                </a:cxn>
              </a:cxnLst>
              <a:rect l="0" t="0" r="r" b="b"/>
              <a:pathLst>
                <a:path w="212" h="108">
                  <a:moveTo>
                    <a:pt x="0" y="108"/>
                  </a:moveTo>
                  <a:lnTo>
                    <a:pt x="0" y="0"/>
                  </a:lnTo>
                  <a:lnTo>
                    <a:pt x="212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738" y="2162"/>
              <a:ext cx="10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U01987 Edmonston-wt.USA/54-A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56" y="2093"/>
              <a:ext cx="248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9"/>
                </a:cxn>
                <a:cxn ang="0">
                  <a:pos x="248" y="109"/>
                </a:cxn>
              </a:cxnLst>
              <a:rect l="0" t="0" r="r" b="b"/>
              <a:pathLst>
                <a:path w="248" h="109">
                  <a:moveTo>
                    <a:pt x="0" y="0"/>
                  </a:moveTo>
                  <a:lnTo>
                    <a:pt x="0" y="109"/>
                  </a:lnTo>
                  <a:lnTo>
                    <a:pt x="248" y="109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350" y="2091"/>
              <a:ext cx="106" cy="224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0" y="0"/>
                </a:cxn>
                <a:cxn ang="0">
                  <a:pos x="106" y="0"/>
                </a:cxn>
              </a:cxnLst>
              <a:rect l="0" t="0" r="r" b="b"/>
              <a:pathLst>
                <a:path w="106" h="224">
                  <a:moveTo>
                    <a:pt x="0" y="224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304" y="2281"/>
              <a:ext cx="1117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X84865 MVs/Madrid.SPA/94-SSPE-F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350" y="2321"/>
              <a:ext cx="919" cy="109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0" y="0"/>
                </a:cxn>
                <a:cxn ang="0">
                  <a:pos x="919" y="0"/>
                </a:cxn>
              </a:cxnLst>
              <a:rect l="0" t="0" r="r" b="b"/>
              <a:pathLst>
                <a:path w="919" h="109">
                  <a:moveTo>
                    <a:pt x="0" y="109"/>
                  </a:moveTo>
                  <a:lnTo>
                    <a:pt x="0" y="0"/>
                  </a:lnTo>
                  <a:lnTo>
                    <a:pt x="919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1092" y="2400"/>
              <a:ext cx="117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X84879 Goettingen.DEU/71-Braxator-E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56" y="2440"/>
              <a:ext cx="601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  <a:cxn ang="0">
                  <a:pos x="601" y="0"/>
                </a:cxn>
              </a:cxnLst>
              <a:rect l="0" t="0" r="r" b="b"/>
              <a:pathLst>
                <a:path w="601" h="101">
                  <a:moveTo>
                    <a:pt x="0" y="101"/>
                  </a:moveTo>
                  <a:lnTo>
                    <a:pt x="0" y="0"/>
                  </a:lnTo>
                  <a:lnTo>
                    <a:pt x="601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950" y="2519"/>
              <a:ext cx="93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AY043459 Tokyo.JPN/84/K-C1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668" y="2559"/>
              <a:ext cx="247" cy="8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0"/>
                </a:cxn>
                <a:cxn ang="0">
                  <a:pos x="247" y="0"/>
                </a:cxn>
              </a:cxnLst>
              <a:rect l="0" t="0" r="r" b="b"/>
              <a:pathLst>
                <a:path w="247" h="86">
                  <a:moveTo>
                    <a:pt x="0" y="86"/>
                  </a:moveTo>
                  <a:lnTo>
                    <a:pt x="0" y="0"/>
                  </a:lnTo>
                  <a:lnTo>
                    <a:pt x="247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1727" y="2638"/>
              <a:ext cx="1009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M89921 Maryland.USA/77-JM-C2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551" y="2677"/>
              <a:ext cx="141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0"/>
                </a:cxn>
                <a:cxn ang="0">
                  <a:pos x="141" y="0"/>
                </a:cxn>
              </a:cxnLst>
              <a:rect l="0" t="0" r="r" b="b"/>
              <a:pathLst>
                <a:path w="141" h="57">
                  <a:moveTo>
                    <a:pt x="0" y="57"/>
                  </a:move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2080" y="2756"/>
              <a:ext cx="105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X84872 Erlangen.DEU/90-WTF-C2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551" y="2739"/>
              <a:ext cx="495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495" y="57"/>
                </a:cxn>
              </a:cxnLst>
              <a:rect l="0" t="0" r="r" b="b"/>
              <a:pathLst>
                <a:path w="495" h="57">
                  <a:moveTo>
                    <a:pt x="0" y="0"/>
                  </a:moveTo>
                  <a:lnTo>
                    <a:pt x="0" y="57"/>
                  </a:lnTo>
                  <a:lnTo>
                    <a:pt x="495" y="5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68" y="2650"/>
              <a:ext cx="88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883" y="87"/>
                </a:cxn>
              </a:cxnLst>
              <a:rect l="0" t="0" r="r" b="b"/>
              <a:pathLst>
                <a:path w="883" h="87">
                  <a:moveTo>
                    <a:pt x="0" y="0"/>
                  </a:moveTo>
                  <a:lnTo>
                    <a:pt x="0" y="87"/>
                  </a:lnTo>
                  <a:lnTo>
                    <a:pt x="883" y="8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56" y="2546"/>
              <a:ext cx="212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2"/>
                </a:cxn>
                <a:cxn ang="0">
                  <a:pos x="212" y="102"/>
                </a:cxn>
              </a:cxnLst>
              <a:rect l="0" t="0" r="r" b="b"/>
              <a:pathLst>
                <a:path w="212" h="102">
                  <a:moveTo>
                    <a:pt x="0" y="0"/>
                  </a:moveTo>
                  <a:lnTo>
                    <a:pt x="0" y="102"/>
                  </a:lnTo>
                  <a:lnTo>
                    <a:pt x="212" y="102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350" y="2435"/>
              <a:ext cx="106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9"/>
                </a:cxn>
                <a:cxn ang="0">
                  <a:pos x="106" y="109"/>
                </a:cxn>
              </a:cxnLst>
              <a:rect l="0" t="0" r="r" b="b"/>
              <a:pathLst>
                <a:path w="106" h="109">
                  <a:moveTo>
                    <a:pt x="0" y="0"/>
                  </a:moveTo>
                  <a:lnTo>
                    <a:pt x="0" y="109"/>
                  </a:lnTo>
                  <a:lnTo>
                    <a:pt x="106" y="109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350" y="2320"/>
              <a:ext cx="1" cy="224"/>
            </a:xfrm>
            <a:prstGeom prst="line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43" y="1794"/>
              <a:ext cx="107" cy="5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3"/>
                </a:cxn>
                <a:cxn ang="0">
                  <a:pos x="107" y="523"/>
                </a:cxn>
              </a:cxnLst>
              <a:rect l="0" t="0" r="r" b="b"/>
              <a:pathLst>
                <a:path w="107" h="523">
                  <a:moveTo>
                    <a:pt x="0" y="0"/>
                  </a:moveTo>
                  <a:lnTo>
                    <a:pt x="0" y="523"/>
                  </a:lnTo>
                  <a:lnTo>
                    <a:pt x="107" y="523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07" y="1792"/>
              <a:ext cx="36" cy="874"/>
            </a:xfrm>
            <a:custGeom>
              <a:avLst/>
              <a:gdLst/>
              <a:ahLst/>
              <a:cxnLst>
                <a:cxn ang="0">
                  <a:pos x="0" y="874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36" h="874">
                  <a:moveTo>
                    <a:pt x="0" y="874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221" y="2875"/>
              <a:ext cx="1429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MVs/Sukhothai.THA/44.15/1H1-58-17050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2187" y="2915"/>
              <a:ext cx="1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57">
                  <a:moveTo>
                    <a:pt x="0" y="5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2221" y="2994"/>
              <a:ext cx="160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MVs/Chachoengsao.THA/41.15/1H1-58-16023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2187" y="2977"/>
              <a:ext cx="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5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2221" y="3113"/>
              <a:ext cx="177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MVs/SamutSakhon.THA/53.15/1-H1-59-01409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2187" y="3036"/>
              <a:ext cx="1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"/>
                </a:cxn>
                <a:cxn ang="0">
                  <a:pos x="0" y="116"/>
                </a:cxn>
              </a:cxnLst>
              <a:rect l="0" t="0" r="r" b="b"/>
              <a:pathLst>
                <a:path h="116">
                  <a:moveTo>
                    <a:pt x="0" y="0"/>
                  </a:moveTo>
                  <a:lnTo>
                    <a:pt x="0" y="116"/>
                  </a:lnTo>
                  <a:lnTo>
                    <a:pt x="0" y="116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2221" y="3231"/>
              <a:ext cx="160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800" b="1" i="0" u="none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Chachoengsao.THA</a:t>
              </a: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/51.15/1H1-58-19864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2187" y="3096"/>
              <a:ext cx="1" cy="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5"/>
                </a:cxn>
                <a:cxn ang="0">
                  <a:pos x="0" y="175"/>
                </a:cxn>
              </a:cxnLst>
              <a:rect l="0" t="0" r="r" b="b"/>
              <a:pathLst>
                <a:path h="175">
                  <a:moveTo>
                    <a:pt x="0" y="0"/>
                  </a:moveTo>
                  <a:lnTo>
                    <a:pt x="0" y="175"/>
                  </a:lnTo>
                  <a:lnTo>
                    <a:pt x="0" y="175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2187" y="2915"/>
              <a:ext cx="1" cy="176"/>
            </a:xfrm>
            <a:prstGeom prst="line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1668" y="3093"/>
              <a:ext cx="519" cy="146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0" y="0"/>
                </a:cxn>
                <a:cxn ang="0">
                  <a:pos x="519" y="0"/>
                </a:cxn>
              </a:cxnLst>
              <a:rect l="0" t="0" r="r" b="b"/>
              <a:pathLst>
                <a:path w="519" h="146">
                  <a:moveTo>
                    <a:pt x="0" y="146"/>
                  </a:moveTo>
                  <a:lnTo>
                    <a:pt x="0" y="0"/>
                  </a:lnTo>
                  <a:lnTo>
                    <a:pt x="519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1891" y="3350"/>
              <a:ext cx="955" cy="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AF045212 Hunan.CHN/93.7-H1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1668" y="3244"/>
              <a:ext cx="189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6"/>
                </a:cxn>
                <a:cxn ang="0">
                  <a:pos x="189" y="146"/>
                </a:cxn>
              </a:cxnLst>
              <a:rect l="0" t="0" r="r" b="b"/>
              <a:pathLst>
                <a:path w="189" h="146">
                  <a:moveTo>
                    <a:pt x="0" y="0"/>
                  </a:moveTo>
                  <a:lnTo>
                    <a:pt x="0" y="146"/>
                  </a:lnTo>
                  <a:lnTo>
                    <a:pt x="189" y="146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1033" y="3242"/>
              <a:ext cx="635" cy="131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0" y="0"/>
                </a:cxn>
                <a:cxn ang="0">
                  <a:pos x="635" y="0"/>
                </a:cxn>
              </a:cxnLst>
              <a:rect l="0" t="0" r="r" b="b"/>
              <a:pathLst>
                <a:path w="635" h="131">
                  <a:moveTo>
                    <a:pt x="0" y="131"/>
                  </a:moveTo>
                  <a:lnTo>
                    <a:pt x="0" y="0"/>
                  </a:lnTo>
                  <a:lnTo>
                    <a:pt x="635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2080" y="3469"/>
              <a:ext cx="96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AF045217 Beijing.CHN/94.1-H2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033" y="3378"/>
              <a:ext cx="1013" cy="1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"/>
                </a:cxn>
                <a:cxn ang="0">
                  <a:pos x="1013" y="131"/>
                </a:cxn>
              </a:cxnLst>
              <a:rect l="0" t="0" r="r" b="b"/>
              <a:pathLst>
                <a:path w="1013" h="131">
                  <a:moveTo>
                    <a:pt x="0" y="0"/>
                  </a:moveTo>
                  <a:lnTo>
                    <a:pt x="0" y="131"/>
                  </a:lnTo>
                  <a:lnTo>
                    <a:pt x="1013" y="131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78" y="3375"/>
              <a:ext cx="555" cy="16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0" y="0"/>
                </a:cxn>
                <a:cxn ang="0">
                  <a:pos x="555" y="0"/>
                </a:cxn>
              </a:cxnLst>
              <a:rect l="0" t="0" r="r" b="b"/>
              <a:pathLst>
                <a:path w="555" h="168">
                  <a:moveTo>
                    <a:pt x="0" y="168"/>
                  </a:moveTo>
                  <a:lnTo>
                    <a:pt x="0" y="0"/>
                  </a:lnTo>
                  <a:lnTo>
                    <a:pt x="555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1609" y="3588"/>
              <a:ext cx="887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U01974 Berkeley.USA/83-G1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702" y="3628"/>
              <a:ext cx="872" cy="8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0"/>
                </a:cxn>
                <a:cxn ang="0">
                  <a:pos x="872" y="0"/>
                </a:cxn>
              </a:cxnLst>
              <a:rect l="0" t="0" r="r" b="b"/>
              <a:pathLst>
                <a:path w="872" h="86">
                  <a:moveTo>
                    <a:pt x="0" y="86"/>
                  </a:moveTo>
                  <a:lnTo>
                    <a:pt x="0" y="0"/>
                  </a:lnTo>
                  <a:lnTo>
                    <a:pt x="872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1515" y="3707"/>
              <a:ext cx="97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AY184217 Gresik.INO/18.02-G3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1056" y="3746"/>
              <a:ext cx="424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0"/>
                </a:cxn>
                <a:cxn ang="0">
                  <a:pos x="424" y="0"/>
                </a:cxn>
              </a:cxnLst>
              <a:rect l="0" t="0" r="r" b="b"/>
              <a:pathLst>
                <a:path w="424" h="57">
                  <a:moveTo>
                    <a:pt x="0" y="57"/>
                  </a:moveTo>
                  <a:lnTo>
                    <a:pt x="0" y="0"/>
                  </a:lnTo>
                  <a:lnTo>
                    <a:pt x="424" y="0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1656" y="3825"/>
              <a:ext cx="112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AF171232 Amsterdam.NET/49.97-G2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1056" y="3808"/>
              <a:ext cx="565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565" y="57"/>
                </a:cxn>
              </a:cxnLst>
              <a:rect l="0" t="0" r="r" b="b"/>
              <a:pathLst>
                <a:path w="565" h="57">
                  <a:moveTo>
                    <a:pt x="0" y="0"/>
                  </a:moveTo>
                  <a:lnTo>
                    <a:pt x="0" y="57"/>
                  </a:lnTo>
                  <a:lnTo>
                    <a:pt x="565" y="5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702" y="3719"/>
              <a:ext cx="354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354" y="87"/>
                </a:cxn>
              </a:cxnLst>
              <a:rect l="0" t="0" r="r" b="b"/>
              <a:pathLst>
                <a:path w="354" h="87">
                  <a:moveTo>
                    <a:pt x="0" y="0"/>
                  </a:moveTo>
                  <a:lnTo>
                    <a:pt x="0" y="87"/>
                  </a:lnTo>
                  <a:lnTo>
                    <a:pt x="354" y="87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478" y="3548"/>
              <a:ext cx="224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9"/>
                </a:cxn>
                <a:cxn ang="0">
                  <a:pos x="224" y="169"/>
                </a:cxn>
              </a:cxnLst>
              <a:rect l="0" t="0" r="r" b="b"/>
              <a:pathLst>
                <a:path w="224" h="169">
                  <a:moveTo>
                    <a:pt x="0" y="0"/>
                  </a:moveTo>
                  <a:lnTo>
                    <a:pt x="0" y="169"/>
                  </a:lnTo>
                  <a:lnTo>
                    <a:pt x="224" y="169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207" y="2671"/>
              <a:ext cx="271" cy="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5"/>
                </a:cxn>
                <a:cxn ang="0">
                  <a:pos x="271" y="875"/>
                </a:cxn>
              </a:cxnLst>
              <a:rect l="0" t="0" r="r" b="b"/>
              <a:pathLst>
                <a:path w="271" h="875">
                  <a:moveTo>
                    <a:pt x="0" y="0"/>
                  </a:moveTo>
                  <a:lnTo>
                    <a:pt x="0" y="875"/>
                  </a:lnTo>
                  <a:lnTo>
                    <a:pt x="271" y="875"/>
                  </a:lnTo>
                </a:path>
              </a:pathLst>
            </a:cu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455" y="4032"/>
              <a:ext cx="354" cy="1"/>
            </a:xfrm>
            <a:prstGeom prst="line">
              <a:avLst/>
            </a:prstGeom>
            <a:noFill/>
            <a:ln w="7938" cap="sq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455" y="4012"/>
              <a:ext cx="1" cy="40"/>
            </a:xfrm>
            <a:prstGeom prst="line">
              <a:avLst/>
            </a:prstGeom>
            <a:noFill/>
            <a:ln w="7938" cap="sq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809" y="4012"/>
              <a:ext cx="1" cy="40"/>
            </a:xfrm>
            <a:prstGeom prst="line">
              <a:avLst/>
            </a:prstGeom>
            <a:noFill/>
            <a:ln w="7938" cap="sq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617" y="4046"/>
              <a:ext cx="5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MS Sans Serif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2483768" y="0"/>
            <a:ext cx="666023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 of Genotype H1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548004" y="2067203"/>
            <a:ext cx="3486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 strains circulating during 2015 and 2016 in 3 provinces</a:t>
            </a:r>
          </a:p>
          <a:p>
            <a:endParaRPr lang="en-US" dirty="0"/>
          </a:p>
          <a:p>
            <a:r>
              <a:rPr lang="en-US" b="1" dirty="0" smtClean="0"/>
              <a:t>Frist detected </a:t>
            </a:r>
            <a:r>
              <a:rPr lang="en-US" dirty="0" smtClean="0"/>
              <a:t>H1 in Thailand and SEAR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5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8" y="109183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Important events 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SEAR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Related to molecular characterization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403" y="1844824"/>
            <a:ext cx="88910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dirty="0" smtClean="0"/>
              <a:t>2008: First detected D9 in Thailand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 smtClean="0"/>
              <a:t>2011: </a:t>
            </a:r>
            <a:r>
              <a:rPr lang="en-US" dirty="0"/>
              <a:t>First detected </a:t>
            </a:r>
            <a:r>
              <a:rPr lang="en-US" dirty="0" smtClean="0"/>
              <a:t>D8 </a:t>
            </a:r>
            <a:r>
              <a:rPr lang="en-US" dirty="0"/>
              <a:t>in </a:t>
            </a:r>
            <a:r>
              <a:rPr lang="en-US" dirty="0" smtClean="0"/>
              <a:t>Thailand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 smtClean="0"/>
              <a:t>2012: </a:t>
            </a:r>
            <a:r>
              <a:rPr lang="en-US" dirty="0"/>
              <a:t>First detected </a:t>
            </a:r>
            <a:r>
              <a:rPr lang="en-US" dirty="0" smtClean="0"/>
              <a:t>B3 </a:t>
            </a:r>
            <a:r>
              <a:rPr lang="en-US" dirty="0"/>
              <a:t>in </a:t>
            </a:r>
            <a:r>
              <a:rPr lang="en-US" dirty="0" smtClean="0"/>
              <a:t>India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 smtClean="0"/>
              <a:t>2014: First record of measles genotype in Bangladesh (B3)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dirty="0"/>
              <a:t>: </a:t>
            </a:r>
            <a:r>
              <a:rPr lang="en-US" dirty="0" smtClean="0"/>
              <a:t>First detected </a:t>
            </a:r>
            <a:r>
              <a:rPr lang="en-US" dirty="0"/>
              <a:t>B3 in </a:t>
            </a:r>
            <a:r>
              <a:rPr lang="en-US" dirty="0" smtClean="0"/>
              <a:t>Sri Lanka and Thailand</a:t>
            </a:r>
            <a:endParaRPr lang="en-US" dirty="0"/>
          </a:p>
          <a:p>
            <a:pPr marL="285750" indent="-285750">
              <a:buBlip>
                <a:blip r:embed="rId2"/>
              </a:buBlip>
            </a:pPr>
            <a:r>
              <a:rPr lang="en-US" dirty="0" smtClean="0"/>
              <a:t>2015: </a:t>
            </a:r>
            <a:r>
              <a:rPr lang="en-US" dirty="0"/>
              <a:t>First record of measles genotype in </a:t>
            </a:r>
            <a:r>
              <a:rPr lang="en-US" dirty="0" smtClean="0"/>
              <a:t>Bhutan (D8&amp;B3) and can tracking chain of  transmission</a:t>
            </a:r>
            <a:endParaRPr lang="en-US" dirty="0"/>
          </a:p>
          <a:p>
            <a:r>
              <a:rPr lang="en-US" dirty="0"/>
              <a:t>               : </a:t>
            </a:r>
            <a:r>
              <a:rPr lang="en-US" dirty="0" smtClean="0"/>
              <a:t>First submission of nucleotide sequences of Bhutan into </a:t>
            </a:r>
            <a:r>
              <a:rPr lang="en-US" dirty="0" err="1" smtClean="0"/>
              <a:t>MeaNS</a:t>
            </a:r>
            <a:r>
              <a:rPr lang="en-US" dirty="0" smtClean="0"/>
              <a:t> by country</a:t>
            </a:r>
          </a:p>
          <a:p>
            <a:r>
              <a:rPr lang="en-US" dirty="0"/>
              <a:t> </a:t>
            </a:r>
            <a:r>
              <a:rPr lang="en-US" dirty="0" smtClean="0"/>
              <a:t>              : </a:t>
            </a:r>
            <a:r>
              <a:rPr lang="en-US" dirty="0"/>
              <a:t>First detected </a:t>
            </a:r>
            <a:r>
              <a:rPr lang="en-US" dirty="0" smtClean="0"/>
              <a:t>H1 </a:t>
            </a:r>
            <a:r>
              <a:rPr lang="en-US" dirty="0"/>
              <a:t>in Thailand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 smtClean="0"/>
              <a:t>2016: </a:t>
            </a:r>
            <a:r>
              <a:rPr lang="en-US" dirty="0"/>
              <a:t>First submission of nucleotide sequences of </a:t>
            </a:r>
            <a:r>
              <a:rPr lang="en-US" dirty="0" smtClean="0"/>
              <a:t>Indonesia </a:t>
            </a:r>
            <a:r>
              <a:rPr lang="en-US" dirty="0"/>
              <a:t>into </a:t>
            </a:r>
            <a:r>
              <a:rPr lang="en-US" dirty="0" err="1"/>
              <a:t>MeaNS</a:t>
            </a:r>
            <a:r>
              <a:rPr lang="en-US" dirty="0"/>
              <a:t> by </a:t>
            </a:r>
            <a:r>
              <a:rPr lang="en-US" dirty="0" smtClean="0"/>
              <a:t>country</a:t>
            </a:r>
            <a:endParaRPr lang="en-US" dirty="0"/>
          </a:p>
          <a:p>
            <a:pPr marL="903288" indent="-903288"/>
            <a:r>
              <a:rPr lang="en-US" dirty="0"/>
              <a:t>               : First </a:t>
            </a:r>
            <a:r>
              <a:rPr lang="en-US" dirty="0" smtClean="0"/>
              <a:t>complete analyze nucleotide sequence and</a:t>
            </a:r>
            <a:r>
              <a:rPr lang="en-US" dirty="0"/>
              <a:t> submission of </a:t>
            </a:r>
            <a:r>
              <a:rPr lang="en-US" dirty="0" smtClean="0"/>
              <a:t>the nucleotide </a:t>
            </a:r>
            <a:r>
              <a:rPr lang="en-US" dirty="0"/>
              <a:t>sequences of </a:t>
            </a:r>
            <a:r>
              <a:rPr lang="en-US" dirty="0" smtClean="0"/>
              <a:t>Nepal </a:t>
            </a:r>
            <a:r>
              <a:rPr lang="en-US" dirty="0"/>
              <a:t>into </a:t>
            </a:r>
            <a:r>
              <a:rPr lang="en-US" dirty="0" err="1"/>
              <a:t>MeaNS</a:t>
            </a:r>
            <a:r>
              <a:rPr lang="en-US" dirty="0"/>
              <a:t> by country</a:t>
            </a:r>
          </a:p>
          <a:p>
            <a:endParaRPr lang="en-US" dirty="0"/>
          </a:p>
          <a:p>
            <a:pPr marL="285750" indent="-285750">
              <a:buBlip>
                <a:blip r:embed="rId2"/>
              </a:buBlip>
            </a:pPr>
            <a:endParaRPr lang="en-US" dirty="0" smtClean="0"/>
          </a:p>
          <a:p>
            <a:pPr marL="285750" indent="-285750">
              <a:buBlip>
                <a:blip r:embed="rId2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msc logo-eng_resiz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08752" cy="404664"/>
          </a:xfrm>
          <a:prstGeom prst="rect">
            <a:avLst/>
          </a:prstGeom>
        </p:spPr>
      </p:pic>
      <p:pic>
        <p:nvPicPr>
          <p:cNvPr id="4" name="Picture 3" descr="Thai drawing-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9650"/>
            <a:ext cx="3876675" cy="5848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Acknowledgement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6957392" cy="5262979"/>
          </a:xfrm>
          <a:prstGeom prst="rect">
            <a:avLst/>
          </a:prstGeom>
          <a:solidFill>
            <a:srgbClr val="E5EDEB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/>
              <a:t> WHO/HQ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/>
              <a:t> WHO/SEARO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smtClean="0"/>
              <a:t>SEAR </a:t>
            </a:r>
            <a:r>
              <a:rPr lang="en-US" sz="2800" b="1" dirty="0"/>
              <a:t>measles and rubella lab network</a:t>
            </a:r>
            <a:endParaRPr lang="en-US" sz="28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/>
              <a:t> CDC, Atlanta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MeaNS</a:t>
            </a:r>
            <a:endParaRPr lang="en-US" sz="2800" b="1" dirty="0" smtClean="0"/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/>
              <a:t> Department of Medical Sciences and Bureau of Epidemiology, Ministry of Public Health, Thailand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2422620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36513" y="765175"/>
            <a:ext cx="6804026" cy="5035550"/>
            <a:chOff x="0" y="764704"/>
            <a:chExt cx="7356357" cy="5620566"/>
          </a:xfrm>
        </p:grpSpPr>
        <p:pic>
          <p:nvPicPr>
            <p:cNvPr id="3" name="Picture 8" descr="SEAR-MAP-b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4704"/>
              <a:ext cx="7356357" cy="55182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755203" y="2781162"/>
              <a:ext cx="526925" cy="292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India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59816" y="2059986"/>
              <a:ext cx="586998" cy="292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Nepal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46336" y="1487541"/>
              <a:ext cx="825318" cy="5324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00B050"/>
                  </a:solidFill>
                  <a:latin typeface="Arial Rounded MT Bold" pitchFamily="34" charset="0"/>
                </a:rPr>
                <a:t>D8, B3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Bhutan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267323" y="1989109"/>
              <a:ext cx="0" cy="35084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63162" y="3197566"/>
              <a:ext cx="949152" cy="2905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Bangladesh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123149" y="2708513"/>
              <a:ext cx="72087" cy="57587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43553" y="4292620"/>
              <a:ext cx="784380" cy="292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Sri Lanka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7761" y="2637636"/>
              <a:ext cx="834155" cy="2905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Myanmar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2373" y="3357040"/>
              <a:ext cx="760352" cy="292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Thailand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9882" y="5013795"/>
              <a:ext cx="834155" cy="2905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Indonesia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84527" y="6092902"/>
              <a:ext cx="964599" cy="292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Timor </a:t>
              </a:r>
              <a:r>
                <a:rPr lang="en-US" sz="1100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Leste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132" y="5084672"/>
              <a:ext cx="789530" cy="2923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Maldives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5796177" y="6022025"/>
              <a:ext cx="360437" cy="2144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262387" y="833810"/>
              <a:ext cx="556103" cy="292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DPRK</a:t>
              </a:r>
            </a:p>
          </p:txBody>
        </p:sp>
      </p:grpSp>
      <p:sp>
        <p:nvSpPr>
          <p:cNvPr id="2051" name="TextBox 18"/>
          <p:cNvSpPr txBox="1">
            <a:spLocks noChangeArrowheads="1"/>
          </p:cNvSpPr>
          <p:nvPr/>
        </p:nvSpPr>
        <p:spPr bwMode="auto">
          <a:xfrm>
            <a:off x="0" y="6645759"/>
            <a:ext cx="9036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th-TH" sz="700" dirty="0">
                <a:solidFill>
                  <a:srgbClr val="2F918C"/>
                </a:solidFill>
              </a:rPr>
              <a:t>Source: Measles RRL in SEAR, Nation Institute of Health, Thailand, </a:t>
            </a:r>
            <a:r>
              <a:rPr lang="en-US" altLang="th-TH" sz="700" dirty="0" err="1">
                <a:solidFill>
                  <a:srgbClr val="2F918C"/>
                </a:solidFill>
              </a:rPr>
              <a:t>MeaNS</a:t>
            </a:r>
            <a:r>
              <a:rPr lang="en-US" altLang="th-TH" sz="700" dirty="0">
                <a:solidFill>
                  <a:srgbClr val="2F918C"/>
                </a:solidFill>
              </a:rPr>
              <a:t>, WHO SharePoint and </a:t>
            </a:r>
            <a:r>
              <a:rPr lang="en-AU" altLang="th-TH" sz="700" b="1" dirty="0">
                <a:solidFill>
                  <a:srgbClr val="2F918C"/>
                </a:solidFill>
              </a:rPr>
              <a:t>Intercountry Training on Molecular Technique for the SEAR Measles and Rubella Laboratory Network, Bangkok, Thailand, </a:t>
            </a:r>
            <a:r>
              <a:rPr lang="en-AU" altLang="th-TH" sz="700" b="1" dirty="0" smtClean="0">
                <a:solidFill>
                  <a:srgbClr val="2F918C"/>
                </a:solidFill>
              </a:rPr>
              <a:t>Feb 2014</a:t>
            </a:r>
            <a:endParaRPr lang="en-US" altLang="th-TH" sz="700" dirty="0">
              <a:solidFill>
                <a:srgbClr val="2F918C"/>
              </a:solidFill>
            </a:endParaRPr>
          </a:p>
        </p:txBody>
      </p:sp>
      <p:sp>
        <p:nvSpPr>
          <p:cNvPr id="2052" name="TextBox 21"/>
          <p:cNvSpPr txBox="1">
            <a:spLocks noChangeArrowheads="1"/>
          </p:cNvSpPr>
          <p:nvPr/>
        </p:nvSpPr>
        <p:spPr bwMode="auto">
          <a:xfrm>
            <a:off x="338138" y="2401888"/>
            <a:ext cx="14970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1400" b="1" dirty="0">
                <a:solidFill>
                  <a:srgbClr val="FF0000"/>
                </a:solidFill>
                <a:latin typeface="Arial Rounded MT Bold" pitchFamily="34" charset="0"/>
              </a:rPr>
              <a:t>D4, </a:t>
            </a:r>
            <a:r>
              <a:rPr lang="en-US" altLang="th-TH" sz="1400" b="1" dirty="0">
                <a:latin typeface="Arial Rounded MT Bold" pitchFamily="34" charset="0"/>
              </a:rPr>
              <a:t>D7</a:t>
            </a:r>
            <a:r>
              <a:rPr lang="en-US" altLang="th-TH" sz="1400" b="1" dirty="0">
                <a:solidFill>
                  <a:srgbClr val="FF0000"/>
                </a:solidFill>
                <a:latin typeface="Arial Rounded MT Bold" pitchFamily="34" charset="0"/>
              </a:rPr>
              <a:t>,B3, D8</a:t>
            </a:r>
          </a:p>
        </p:txBody>
      </p:sp>
      <p:sp>
        <p:nvSpPr>
          <p:cNvPr id="2053" name="TextBox 22"/>
          <p:cNvSpPr txBox="1">
            <a:spLocks noChangeArrowheads="1"/>
          </p:cNvSpPr>
          <p:nvPr/>
        </p:nvSpPr>
        <p:spPr bwMode="auto">
          <a:xfrm>
            <a:off x="1000125" y="3768725"/>
            <a:ext cx="83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1400" b="1" dirty="0">
                <a:solidFill>
                  <a:srgbClr val="FF0000"/>
                </a:solidFill>
                <a:latin typeface="Arial Rounded MT Bold" pitchFamily="34" charset="0"/>
              </a:rPr>
              <a:t>D8, B3</a:t>
            </a:r>
          </a:p>
        </p:txBody>
      </p:sp>
      <p:sp>
        <p:nvSpPr>
          <p:cNvPr id="2054" name="TextBox 23"/>
          <p:cNvSpPr txBox="1">
            <a:spLocks noChangeArrowheads="1"/>
          </p:cNvSpPr>
          <p:nvPr/>
        </p:nvSpPr>
        <p:spPr bwMode="auto">
          <a:xfrm>
            <a:off x="1116013" y="1844675"/>
            <a:ext cx="798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1400" b="1" dirty="0">
                <a:solidFill>
                  <a:srgbClr val="FF0000"/>
                </a:solidFill>
                <a:latin typeface="Arial Rounded MT Bold" pitchFamily="34" charset="0"/>
              </a:rPr>
              <a:t>D4, D8</a:t>
            </a:r>
          </a:p>
        </p:txBody>
      </p:sp>
      <p:sp>
        <p:nvSpPr>
          <p:cNvPr id="2055" name="TextBox 24"/>
          <p:cNvSpPr txBox="1">
            <a:spLocks noChangeArrowheads="1"/>
          </p:cNvSpPr>
          <p:nvPr/>
        </p:nvSpPr>
        <p:spPr bwMode="auto">
          <a:xfrm>
            <a:off x="2344738" y="2593975"/>
            <a:ext cx="74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1400" b="1">
                <a:latin typeface="Arial Rounded MT Bold" pitchFamily="34" charset="0"/>
              </a:rPr>
              <a:t>D5</a:t>
            </a:r>
            <a:r>
              <a:rPr lang="en-US" altLang="th-TH" sz="1400" b="1">
                <a:solidFill>
                  <a:srgbClr val="FF0000"/>
                </a:solidFill>
                <a:latin typeface="Arial Rounded MT Bold" pitchFamily="34" charset="0"/>
              </a:rPr>
              <a:t>,D9</a:t>
            </a:r>
          </a:p>
        </p:txBody>
      </p:sp>
      <p:sp>
        <p:nvSpPr>
          <p:cNvPr id="2056" name="TextBox 25"/>
          <p:cNvSpPr txBox="1">
            <a:spLocks noChangeArrowheads="1"/>
          </p:cNvSpPr>
          <p:nvPr/>
        </p:nvSpPr>
        <p:spPr bwMode="auto">
          <a:xfrm>
            <a:off x="2800950" y="3199013"/>
            <a:ext cx="1122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th-TH" sz="1400" b="1" dirty="0" smtClean="0">
                <a:latin typeface="Arial Rounded MT Bold" pitchFamily="34" charset="0"/>
              </a:rPr>
              <a:t>D5</a:t>
            </a:r>
            <a:r>
              <a:rPr lang="en-US" altLang="th-TH" sz="1400" b="1" dirty="0" smtClean="0">
                <a:solidFill>
                  <a:srgbClr val="FF0000"/>
                </a:solidFill>
                <a:latin typeface="Arial Rounded MT Bold" pitchFamily="34" charset="0"/>
              </a:rPr>
              <a:t>,D8,D9,B3,</a:t>
            </a:r>
            <a:r>
              <a:rPr lang="en-US" altLang="th-TH" sz="1400" b="1" dirty="0" smtClean="0">
                <a:solidFill>
                  <a:srgbClr val="00B050"/>
                </a:solidFill>
                <a:latin typeface="Arial Rounded MT Bold" pitchFamily="34" charset="0"/>
              </a:rPr>
              <a:t>H1</a:t>
            </a:r>
            <a:endParaRPr lang="en-US" altLang="th-TH" sz="1400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57" name="TextBox 26"/>
          <p:cNvSpPr txBox="1">
            <a:spLocks noChangeArrowheads="1"/>
          </p:cNvSpPr>
          <p:nvPr/>
        </p:nvSpPr>
        <p:spPr bwMode="auto">
          <a:xfrm>
            <a:off x="3492500" y="4724400"/>
            <a:ext cx="1520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1400" b="1">
                <a:solidFill>
                  <a:srgbClr val="FF0000"/>
                </a:solidFill>
                <a:latin typeface="Arial Rounded MT Bold" pitchFamily="34" charset="0"/>
              </a:rPr>
              <a:t>D8, D9,</a:t>
            </a:r>
            <a:r>
              <a:rPr lang="en-US" altLang="th-TH" sz="1400" b="1">
                <a:latin typeface="Arial Rounded MT Bold" pitchFamily="34" charset="0"/>
              </a:rPr>
              <a:t>G3</a:t>
            </a:r>
          </a:p>
        </p:txBody>
      </p:sp>
      <p:sp>
        <p:nvSpPr>
          <p:cNvPr id="2058" name="TextBox 27"/>
          <p:cNvSpPr txBox="1">
            <a:spLocks noChangeArrowheads="1"/>
          </p:cNvSpPr>
          <p:nvPr/>
        </p:nvSpPr>
        <p:spPr bwMode="auto">
          <a:xfrm>
            <a:off x="333375" y="4365625"/>
            <a:ext cx="422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1400" b="1">
                <a:latin typeface="Arial Rounded MT Bold" pitchFamily="34" charset="0"/>
              </a:rPr>
              <a:t>D5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43507"/>
              </p:ext>
            </p:extLst>
          </p:nvPr>
        </p:nvGraphicFramePr>
        <p:xfrm>
          <a:off x="3860130" y="1310167"/>
          <a:ext cx="5241342" cy="2936814"/>
        </p:xfrm>
        <a:graphic>
          <a:graphicData uri="http://schemas.openxmlformats.org/drawingml/2006/table">
            <a:tbl>
              <a:tblPr firstRow="1" firstCol="1">
                <a:tableStyleId>{E8B1032C-EA38-4F05-BA0D-38AFFFC7BED3}</a:tableStyleId>
              </a:tblPr>
              <a:tblGrid>
                <a:gridCol w="620781"/>
                <a:gridCol w="344773"/>
                <a:gridCol w="344781"/>
                <a:gridCol w="344825"/>
                <a:gridCol w="344825"/>
                <a:gridCol w="344825"/>
                <a:gridCol w="344825"/>
                <a:gridCol w="336597"/>
                <a:gridCol w="369053"/>
                <a:gridCol w="369053"/>
                <a:gridCol w="369053"/>
                <a:gridCol w="369053"/>
                <a:gridCol w="394073"/>
                <a:gridCol w="344825"/>
              </a:tblGrid>
              <a:tr h="23716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2004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2005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2006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2007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2008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2009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2010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2011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2012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2013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strike="noStrike" dirty="0" smtClean="0">
                          <a:latin typeface="Arial Rounded MT Bold" pitchFamily="34" charset="0"/>
                        </a:rPr>
                        <a:t>2014</a:t>
                      </a:r>
                      <a:endParaRPr lang="en-US" sz="800" b="0" i="0" u="none" strike="noStrike" dirty="0" smtClean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u="none" strike="noStrike" dirty="0" smtClean="0">
                          <a:latin typeface="Arial Rounded MT Bold" pitchFamily="34" charset="0"/>
                        </a:rPr>
                        <a:t> Bangladesh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B3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B3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63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u="none" strike="noStrike" dirty="0" smtClean="0">
                          <a:latin typeface="Arial Rounded MT Bold" pitchFamily="34" charset="0"/>
                        </a:rPr>
                        <a:t> Bhutan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D8,B3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63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u="none" strike="noStrike" dirty="0" smtClean="0">
                          <a:latin typeface="Arial Rounded MT Bold" pitchFamily="34" charset="0"/>
                        </a:rPr>
                        <a:t> DPRK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7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u="none" strike="noStrike" dirty="0" smtClean="0">
                          <a:latin typeface="Arial Rounded MT Bold" pitchFamily="34" charset="0"/>
                        </a:rPr>
                        <a:t> India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</a:t>
                      </a:r>
                      <a:r>
                        <a:rPr lang="en-US" sz="800" b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D7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,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D8,</a:t>
                      </a:r>
                      <a:r>
                        <a:rPr lang="en-US" sz="800" b="0" u="none" strike="noStrike" baseline="0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baseline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D7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D4,D8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D4,D8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B3,D4,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B3, D4,D8</a:t>
                      </a:r>
                    </a:p>
                    <a:p>
                      <a:pPr algn="ctr" rtl="0" fontAlgn="b"/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B3,D4,D8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D4,D8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63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u="none" strike="noStrike" dirty="0" smtClean="0">
                          <a:latin typeface="Arial Rounded MT Bold" pitchFamily="34" charset="0"/>
                        </a:rPr>
                        <a:t> Indonesia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G3,D9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G3,D9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G3,D9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G3,D8D9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D9,G3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D8,</a:t>
                      </a:r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 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D8,</a:t>
                      </a:r>
                      <a:r>
                        <a:rPr lang="en-US" sz="800" b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D8,</a:t>
                      </a:r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63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Maldives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D5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63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Myanmar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D5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63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Nepal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 D8 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D4,D8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63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Sri Lanka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B3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B3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63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u="none" strike="noStrike" dirty="0">
                          <a:latin typeface="Arial Rounded MT Bold" pitchFamily="34" charset="0"/>
                        </a:rPr>
                        <a:t>Thailand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D5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D5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D5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D5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, </a:t>
                      </a:r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 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 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D8,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D8,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 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D8,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r>
                        <a:rPr lang="en-US" sz="800" b="0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D9</a:t>
                      </a:r>
                      <a:r>
                        <a:rPr lang="en-US" sz="800" b="0" u="none" strike="noStrike" dirty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B3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 smtClean="0">
                          <a:solidFill>
                            <a:srgbClr val="00B05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H1</a:t>
                      </a:r>
                      <a:endParaRPr lang="en-US" sz="800" b="1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 smtClean="0">
                          <a:solidFill>
                            <a:srgbClr val="00B05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H1,B3</a:t>
                      </a:r>
                      <a:endParaRPr lang="en-US" sz="800" b="1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63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Timor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Leste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rgbClr val="CAEE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B05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44" name="TextBox 31"/>
          <p:cNvSpPr txBox="1">
            <a:spLocks noChangeArrowheads="1"/>
          </p:cNvSpPr>
          <p:nvPr/>
        </p:nvSpPr>
        <p:spPr bwMode="auto">
          <a:xfrm>
            <a:off x="1692275" y="3068638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1400" b="1" dirty="0">
                <a:solidFill>
                  <a:srgbClr val="FF0000"/>
                </a:solidFill>
                <a:latin typeface="Arial Rounded MT Bold" pitchFamily="34" charset="0"/>
              </a:rPr>
              <a:t>B3</a:t>
            </a:r>
          </a:p>
        </p:txBody>
      </p:sp>
      <p:sp>
        <p:nvSpPr>
          <p:cNvPr id="2245" name="TextBox 19"/>
          <p:cNvSpPr txBox="1">
            <a:spLocks noChangeArrowheads="1"/>
          </p:cNvSpPr>
          <p:nvPr/>
        </p:nvSpPr>
        <p:spPr bwMode="auto">
          <a:xfrm>
            <a:off x="504825" y="4941168"/>
            <a:ext cx="161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1800" b="1" dirty="0"/>
              <a:t>-Non active</a:t>
            </a:r>
          </a:p>
          <a:p>
            <a:pPr eaLnBrk="1" hangingPunct="1"/>
            <a:r>
              <a:rPr lang="en-US" altLang="th-TH" sz="1800" b="1" dirty="0">
                <a:solidFill>
                  <a:srgbClr val="FF0000"/>
                </a:solidFill>
              </a:rPr>
              <a:t>-Active</a:t>
            </a:r>
          </a:p>
          <a:p>
            <a:pPr eaLnBrk="1" hangingPunct="1"/>
            <a:r>
              <a:rPr lang="en-US" altLang="th-TH" sz="1800" b="1" dirty="0">
                <a:solidFill>
                  <a:srgbClr val="00B050"/>
                </a:solidFill>
              </a:rPr>
              <a:t>-New </a:t>
            </a:r>
            <a:r>
              <a:rPr lang="en-US" altLang="th-TH" sz="1800" b="1" dirty="0" smtClean="0">
                <a:solidFill>
                  <a:srgbClr val="00B050"/>
                </a:solidFill>
              </a:rPr>
              <a:t>finding </a:t>
            </a:r>
            <a:endParaRPr lang="en-US" altLang="th-TH" sz="1800" b="1" dirty="0">
              <a:solidFill>
                <a:srgbClr val="00B050"/>
              </a:solidFill>
            </a:endParaRPr>
          </a:p>
          <a:p>
            <a:pPr eaLnBrk="1" hangingPunct="1"/>
            <a:endParaRPr lang="en-US" altLang="th-TH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6762" y="36493"/>
            <a:ext cx="9036496" cy="830997"/>
          </a:xfrm>
          <a:prstGeom prst="rect">
            <a:avLst/>
          </a:prstGeom>
          <a:solidFill>
            <a:srgbClr val="2F918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Measles genotypes circulating in SEAR between 2004 and 2016*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32142" y="4301306"/>
            <a:ext cx="13837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2F918C"/>
                </a:solidFill>
                <a:latin typeface="Times New Roman" pitchFamily="18" charset="0"/>
                <a:cs typeface="Times New Roman" pitchFamily="18" charset="0"/>
              </a:rPr>
              <a:t>* Data as of 15 June 2016</a:t>
            </a:r>
            <a:endParaRPr lang="en-US" sz="900" dirty="0">
              <a:solidFill>
                <a:srgbClr val="2F91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Horizontal Scroll 34"/>
          <p:cNvSpPr/>
          <p:nvPr/>
        </p:nvSpPr>
        <p:spPr>
          <a:xfrm>
            <a:off x="6444208" y="4666192"/>
            <a:ext cx="2592288" cy="1393312"/>
          </a:xfrm>
          <a:prstGeom prst="horizontalScroll">
            <a:avLst/>
          </a:prstGeom>
          <a:solidFill>
            <a:srgbClr val="FFFF8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defTabSz="882650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# First record submitted by Indonesia lab</a:t>
            </a:r>
          </a:p>
          <a:p>
            <a:pPr marL="85725" indent="-85725"/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# First detected H1 in Thailand</a:t>
            </a:r>
          </a:p>
        </p:txBody>
      </p:sp>
    </p:spTree>
    <p:extLst>
      <p:ext uri="{BB962C8B-B14F-4D97-AF65-F5344CB8AC3E}">
        <p14:creationId xmlns:p14="http://schemas.microsoft.com/office/powerpoint/2010/main" val="242675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i drawing-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9650"/>
            <a:ext cx="3876675" cy="5848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199430">
            <a:off x="3581560" y="906542"/>
            <a:ext cx="522431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Thank you</a:t>
            </a:r>
            <a:endParaRPr lang="en-US" sz="115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6" name="Picture 5" descr="Dmsc logo-eng_resiz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08752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3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62" y="36493"/>
            <a:ext cx="9036496" cy="369332"/>
          </a:xfrm>
          <a:prstGeom prst="rect">
            <a:avLst/>
          </a:prstGeom>
          <a:solidFill>
            <a:srgbClr val="2F918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Measles genotypes circulating in SEAR between 2004 and 2016*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58657"/>
              </p:ext>
            </p:extLst>
          </p:nvPr>
        </p:nvGraphicFramePr>
        <p:xfrm>
          <a:off x="323528" y="620688"/>
          <a:ext cx="8496946" cy="5677908"/>
        </p:xfrm>
        <a:graphic>
          <a:graphicData uri="http://schemas.openxmlformats.org/drawingml/2006/table">
            <a:tbl>
              <a:tblPr firstRow="1" firstCol="1">
                <a:tableStyleId>{18603FDC-E32A-4AB5-989C-0864C3EAD2B8}</a:tableStyleId>
              </a:tblPr>
              <a:tblGrid>
                <a:gridCol w="856279"/>
                <a:gridCol w="724546"/>
                <a:gridCol w="724546"/>
                <a:gridCol w="724546"/>
                <a:gridCol w="724546"/>
                <a:gridCol w="988017"/>
                <a:gridCol w="988017"/>
                <a:gridCol w="922151"/>
                <a:gridCol w="988015"/>
                <a:gridCol w="856283"/>
              </a:tblGrid>
              <a:tr h="3884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en-US" sz="14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D5</a:t>
                      </a:r>
                      <a:endParaRPr lang="en-US" sz="14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D7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G3</a:t>
                      </a:r>
                      <a:endParaRPr lang="en-US" sz="14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D4</a:t>
                      </a:r>
                      <a:endParaRPr lang="en-US" sz="14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D8</a:t>
                      </a:r>
                      <a:endParaRPr lang="en-US" sz="14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D9</a:t>
                      </a:r>
                      <a:endParaRPr lang="en-US" sz="14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B3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H1</a:t>
                      </a:r>
                      <a:endParaRPr lang="en-US" sz="14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4354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2004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24</a:t>
                      </a:r>
                      <a:endParaRPr lang="en-US" sz="1050" b="0" i="0" u="none" strike="noStrike" kern="1200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2005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50</a:t>
                      </a:r>
                      <a:endParaRPr lang="en-US" sz="1050" b="0" i="0" u="none" strike="noStrike" kern="1200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7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40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2006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79</a:t>
                      </a:r>
                      <a:endParaRPr lang="en-US" sz="1050" b="0" i="0" u="none" strike="noStrike" kern="1200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7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22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2007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71</a:t>
                      </a:r>
                      <a:endParaRPr lang="en-US" sz="1050" b="0" i="0" u="none" strike="noStrike" kern="1200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34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33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2008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34</a:t>
                      </a:r>
                      <a:endParaRPr lang="en-US" sz="1050" b="0" i="0" u="none" strike="noStrike" kern="1200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8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2009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kern="1200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23</a:t>
                      </a:r>
                      <a:endParaRPr lang="en-US" sz="1050" b="0" i="0" u="none" strike="noStrike" kern="1200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16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2010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90</a:t>
                      </a:r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59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2011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69</a:t>
                      </a:r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50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15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2012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54</a:t>
                      </a:r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4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2013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50</a:t>
                      </a:r>
                      <a:endParaRPr lang="en-US" sz="1050" b="0" i="0" u="none" strike="noStrike" kern="1200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4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167</a:t>
                      </a:r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133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176</a:t>
                      </a:r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32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131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4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2016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60</a:t>
                      </a:r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AD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47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947</a:t>
                      </a:r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smtClean="0">
                          <a:solidFill>
                            <a:srgbClr val="0070C0"/>
                          </a:solidFill>
                          <a:latin typeface="Arial Rounded MT Bold" pitchFamily="34" charset="0"/>
                          <a:ea typeface="Cambria Math" pitchFamily="18" charset="0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b="0" i="0" u="none" strike="noStrike" dirty="0">
                        <a:solidFill>
                          <a:srgbClr val="0070C0"/>
                        </a:solidFill>
                        <a:latin typeface="Arial Rounded MT Bold" pitchFamily="34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641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Cambria Math" pitchFamily="18" charset="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39013" y="6506501"/>
            <a:ext cx="13837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2F918C"/>
                </a:solidFill>
                <a:latin typeface="Times New Roman" pitchFamily="18" charset="0"/>
                <a:cs typeface="Times New Roman" pitchFamily="18" charset="0"/>
              </a:rPr>
              <a:t>* Data as of 15 June 2016</a:t>
            </a:r>
            <a:endParaRPr lang="en-US" sz="900" dirty="0">
              <a:solidFill>
                <a:srgbClr val="2F91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3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RO map-2.bmp"/>
          <p:cNvPicPr>
            <a:picLocks noChangeAspect="1"/>
          </p:cNvPicPr>
          <p:nvPr/>
        </p:nvPicPr>
        <p:blipFill>
          <a:blip r:embed="rId2" cstate="print"/>
          <a:srcRect l="2138" t="4461" r="1920"/>
          <a:stretch>
            <a:fillRect/>
          </a:stretch>
        </p:blipFill>
        <p:spPr>
          <a:xfrm>
            <a:off x="31304" y="40432"/>
            <a:ext cx="9160321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224086" y="25574"/>
            <a:ext cx="8884418" cy="6192688"/>
            <a:chOff x="251520" y="25574"/>
            <a:chExt cx="8884418" cy="6192688"/>
          </a:xfrm>
        </p:grpSpPr>
        <p:pic>
          <p:nvPicPr>
            <p:cNvPr id="4" name="Picture 3" descr="SEARO map-IND-NPL-D4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7092BE"/>
                </a:clrFrom>
                <a:clrTo>
                  <a:srgbClr val="7092BE">
                    <a:alpha val="0"/>
                  </a:srgbClr>
                </a:clrTo>
              </a:clrChange>
            </a:blip>
            <a:srcRect l="4318" t="3894" r="2436"/>
            <a:stretch>
              <a:fillRect/>
            </a:stretch>
          </p:blipFill>
          <p:spPr>
            <a:xfrm>
              <a:off x="251520" y="25574"/>
              <a:ext cx="8884418" cy="61926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87624" y="2276872"/>
              <a:ext cx="82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India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36862" y="1619508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Nepal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16016" y="980728"/>
            <a:ext cx="4314579" cy="369332"/>
          </a:xfrm>
          <a:prstGeom prst="rect">
            <a:avLst/>
          </a:prstGeom>
          <a:solidFill>
            <a:srgbClr val="CCFFCC"/>
          </a:solidFill>
          <a:ln>
            <a:solidFill>
              <a:srgbClr val="2F918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Circulating in </a:t>
            </a:r>
            <a:r>
              <a:rPr lang="en-US" b="1" dirty="0" smtClean="0"/>
              <a:t>India</a:t>
            </a:r>
            <a:r>
              <a:rPr lang="en-US" dirty="0" smtClean="0"/>
              <a:t> and </a:t>
            </a:r>
            <a:r>
              <a:rPr lang="en-US" b="1" dirty="0" smtClean="0"/>
              <a:t>Nepal</a:t>
            </a:r>
            <a:r>
              <a:rPr lang="en-US" dirty="0" smtClean="0"/>
              <a:t> since 1990s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7462" y="0"/>
            <a:ext cx="7109742" cy="86177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 of Genotype D4</a:t>
            </a:r>
            <a:endParaRPr lang="en-US" sz="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26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1033155"/>
            <a:ext cx="5400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India</a:t>
            </a:r>
          </a:p>
          <a:p>
            <a:r>
              <a:rPr lang="en-US" dirty="0" smtClean="0"/>
              <a:t>Time period:  2004- June 15</a:t>
            </a:r>
            <a:r>
              <a:rPr lang="en-US" baseline="30000" dirty="0" smtClean="0"/>
              <a:t>th</a:t>
            </a:r>
            <a:r>
              <a:rPr lang="en-US" dirty="0" smtClean="0"/>
              <a:t>,2016</a:t>
            </a:r>
          </a:p>
          <a:p>
            <a:r>
              <a:rPr lang="en-US" dirty="0" smtClean="0"/>
              <a:t>Number of strains: 145 strains from 19 states, 46 cities.</a:t>
            </a:r>
          </a:p>
          <a:p>
            <a:r>
              <a:rPr lang="en-US" dirty="0" smtClean="0"/>
              <a:t>Divided in 3 main groups</a:t>
            </a:r>
            <a:endParaRPr lang="en-US" dirty="0"/>
          </a:p>
        </p:txBody>
      </p:sp>
      <p:grpSp>
        <p:nvGrpSpPr>
          <p:cNvPr id="2" name="Group 116"/>
          <p:cNvGrpSpPr/>
          <p:nvPr/>
        </p:nvGrpSpPr>
        <p:grpSpPr>
          <a:xfrm>
            <a:off x="123825" y="1700808"/>
            <a:ext cx="4448175" cy="4680520"/>
            <a:chOff x="179512" y="1700808"/>
            <a:chExt cx="5256584" cy="5157192"/>
          </a:xfrm>
        </p:grpSpPr>
        <p:pic>
          <p:nvPicPr>
            <p:cNvPr id="116" name="Picture 115" descr="india-map-state-D4-1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512" y="1700808"/>
              <a:ext cx="5256584" cy="5157192"/>
            </a:xfrm>
            <a:prstGeom prst="rect">
              <a:avLst/>
            </a:prstGeom>
          </p:spPr>
        </p:pic>
        <p:grpSp>
          <p:nvGrpSpPr>
            <p:cNvPr id="5" name="Group 113"/>
            <p:cNvGrpSpPr/>
            <p:nvPr/>
          </p:nvGrpSpPr>
          <p:grpSpPr>
            <a:xfrm>
              <a:off x="611560" y="2010010"/>
              <a:ext cx="4721299" cy="4185989"/>
              <a:chOff x="611560" y="2010010"/>
              <a:chExt cx="4721299" cy="418598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483768" y="330615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051720" y="597045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331640" y="525037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720255" y="5735376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38722" y="521646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175545" y="442018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84151" y="4179775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19672" y="337816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051720" y="453029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926754" y="366619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941612" y="3042505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628056" y="5039679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922515" y="3315679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40782" y="375725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250107" y="5375336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11560" y="422320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538139" y="2326617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823345" y="330615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296319" y="4414849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410347" y="392031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5508" y="467011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214786" y="454934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350690" y="5494969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239169" y="2992201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043608" y="517836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203848" y="453029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15616" y="496233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944266" y="6073687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864271" y="572051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779912" y="388221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538139" y="5370003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115616" y="481832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691680" y="208201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043608" y="438627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845221" y="588358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706538" y="2504541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716016" y="330615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210547" y="321928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835696" y="201001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203848" y="366619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981125" y="4793939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997621" y="582643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411760" y="517836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123728" y="489033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8" name="Rectangle 117"/>
          <p:cNvSpPr/>
          <p:nvPr/>
        </p:nvSpPr>
        <p:spPr>
          <a:xfrm>
            <a:off x="2483768" y="0"/>
            <a:ext cx="6660232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 of Genotype D4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3" name="Picture 52" descr="seasia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2483768" cy="1306641"/>
          </a:xfrm>
          <a:prstGeom prst="rect">
            <a:avLst/>
          </a:prstGeom>
        </p:spPr>
      </p:pic>
      <p:grpSp>
        <p:nvGrpSpPr>
          <p:cNvPr id="128" name="Group 127"/>
          <p:cNvGrpSpPr/>
          <p:nvPr/>
        </p:nvGrpSpPr>
        <p:grpSpPr>
          <a:xfrm>
            <a:off x="97979" y="1670518"/>
            <a:ext cx="4506787" cy="4763768"/>
            <a:chOff x="4116711" y="1680043"/>
            <a:chExt cx="4506787" cy="4763768"/>
          </a:xfrm>
        </p:grpSpPr>
        <p:pic>
          <p:nvPicPr>
            <p:cNvPr id="127" name="Picture 126" descr="india-map-state-D4-3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16711" y="1680043"/>
              <a:ext cx="4506787" cy="4763768"/>
            </a:xfrm>
            <a:prstGeom prst="rect">
              <a:avLst/>
            </a:prstGeom>
          </p:spPr>
        </p:pic>
        <p:grpSp>
          <p:nvGrpSpPr>
            <p:cNvPr id="56" name="Group 113"/>
            <p:cNvGrpSpPr/>
            <p:nvPr/>
          </p:nvGrpSpPr>
          <p:grpSpPr>
            <a:xfrm>
              <a:off x="4506402" y="2007174"/>
              <a:ext cx="3999333" cy="3765386"/>
              <a:chOff x="611560" y="2010010"/>
              <a:chExt cx="4721299" cy="4185989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2483768" y="330615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051720" y="597045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331640" y="525037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720255" y="5735376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638722" y="521646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175545" y="442018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84151" y="4179775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619672" y="337816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051720" y="453029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926754" y="366619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941612" y="3042505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628056" y="5039679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922515" y="3315679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040782" y="375725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250107" y="5375336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11560" y="422320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538139" y="2326617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23345" y="330615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296319" y="4414849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410347" y="392031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005508" y="467011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214786" y="454934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350690" y="5494969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239169" y="2992201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043608" y="517836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203848" y="453029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115616" y="496233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944266" y="6073687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864271" y="572051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779912" y="388221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538139" y="5370003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15616" y="481832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691680" y="208201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43608" y="438627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845221" y="588358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706538" y="2504541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716016" y="330615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210547" y="3219288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835696" y="201001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203848" y="366619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981125" y="4793939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997621" y="5826434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411760" y="5178362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123728" y="4890330"/>
                <a:ext cx="122312" cy="122312"/>
              </a:xfrm>
              <a:prstGeom prst="ellipse">
                <a:avLst/>
              </a:prstGeom>
              <a:solidFill>
                <a:srgbClr val="106EF8"/>
              </a:solidFill>
              <a:ln>
                <a:solidFill>
                  <a:srgbClr val="106EF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88813" y="5274051"/>
            <a:ext cx="3612720" cy="307777"/>
            <a:chOff x="4988813" y="5274051"/>
            <a:chExt cx="3612720" cy="307777"/>
          </a:xfrm>
        </p:grpSpPr>
        <p:sp>
          <p:nvSpPr>
            <p:cNvPr id="130" name="Rectangle 129"/>
            <p:cNvSpPr/>
            <p:nvPr/>
          </p:nvSpPr>
          <p:spPr>
            <a:xfrm>
              <a:off x="4988813" y="5274051"/>
              <a:ext cx="36127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             Detected MV D4 area during 2014-2016</a:t>
              </a:r>
              <a:endParaRPr lang="en-US" sz="14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074540" y="5291916"/>
              <a:ext cx="504056" cy="2487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987724" y="5625623"/>
            <a:ext cx="3612720" cy="307777"/>
            <a:chOff x="4988813" y="5274051"/>
            <a:chExt cx="3612720" cy="307777"/>
          </a:xfrm>
        </p:grpSpPr>
        <p:sp>
          <p:nvSpPr>
            <p:cNvPr id="126" name="Rectangle 125"/>
            <p:cNvSpPr/>
            <p:nvPr/>
          </p:nvSpPr>
          <p:spPr>
            <a:xfrm>
              <a:off x="4988813" y="5274051"/>
              <a:ext cx="36127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             Detected MV D4 area during 2004-2013</a:t>
              </a:r>
              <a:endParaRPr lang="en-US" sz="14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074540" y="5291916"/>
              <a:ext cx="504056" cy="2487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077900" y="5973788"/>
            <a:ext cx="1255048" cy="307777"/>
            <a:chOff x="5074540" y="5274051"/>
            <a:chExt cx="1255048" cy="307777"/>
          </a:xfrm>
        </p:grpSpPr>
        <p:sp>
          <p:nvSpPr>
            <p:cNvPr id="133" name="Rectangle 132"/>
            <p:cNvSpPr/>
            <p:nvPr/>
          </p:nvSpPr>
          <p:spPr>
            <a:xfrm>
              <a:off x="5530010" y="5274051"/>
              <a:ext cx="7995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 No data</a:t>
              </a:r>
              <a:endParaRPr lang="en-US" sz="14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074540" y="5291916"/>
              <a:ext cx="504056" cy="24870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58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 descr="india-map-state-D4-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0587" y="6524"/>
            <a:ext cx="3563888" cy="3645024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>
          <a:xfrm>
            <a:off x="1203623" y="97581"/>
            <a:ext cx="4320480" cy="5357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202482" y="5454749"/>
            <a:ext cx="4320480" cy="494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207815" y="5949280"/>
            <a:ext cx="4320480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-22225" y="25400"/>
            <a:ext cx="5245101" cy="6870700"/>
            <a:chOff x="22" y="16"/>
            <a:chExt cx="3304" cy="4328"/>
          </a:xfrm>
        </p:grpSpPr>
        <p:sp>
          <p:nvSpPr>
            <p:cNvPr id="51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2" y="16"/>
              <a:ext cx="299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1439" y="64"/>
              <a:ext cx="129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MVs/Dausa.IND/34.14/1-D4-KP221905-Gr5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1410" y="92"/>
              <a:ext cx="1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1652" y="146"/>
              <a:ext cx="143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MVs/Junagadh.IND/33.15/1-D4-KT588917-NoM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1410" y="135"/>
              <a:ext cx="212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212" y="39"/>
                </a:cxn>
              </a:cxnLst>
              <a:rect l="0" t="0" r="r" b="b"/>
              <a:pathLst>
                <a:path w="212" h="39">
                  <a:moveTo>
                    <a:pt x="0" y="0"/>
                  </a:moveTo>
                  <a:lnTo>
                    <a:pt x="0" y="39"/>
                  </a:lnTo>
                  <a:lnTo>
                    <a:pt x="212" y="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439" y="228"/>
              <a:ext cx="107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Murshidabad.IND</a:t>
              </a: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/24.14/1-Gr5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1410" y="176"/>
              <a:ext cx="1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8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439" y="310"/>
              <a:ext cx="126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MVs/Bellary.IND/10.14-D4-KP056750-Gr5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1410" y="216"/>
              <a:ext cx="1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2"/>
                </a:cxn>
                <a:cxn ang="0">
                  <a:pos x="0" y="122"/>
                </a:cxn>
              </a:cxnLst>
              <a:rect l="0" t="0" r="r" b="b"/>
              <a:pathLst>
                <a:path h="122">
                  <a:moveTo>
                    <a:pt x="0" y="0"/>
                  </a:moveTo>
                  <a:lnTo>
                    <a:pt x="0" y="122"/>
                  </a:lnTo>
                  <a:lnTo>
                    <a:pt x="0" y="122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11" y="392"/>
              <a:ext cx="128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MVs/Pune.IND/02.14/1-D4-KJ381057-NoM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1410" y="257"/>
              <a:ext cx="71" cy="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3"/>
                </a:cxn>
                <a:cxn ang="0">
                  <a:pos x="71" y="163"/>
                </a:cxn>
              </a:cxnLst>
              <a:rect l="0" t="0" r="r" b="b"/>
              <a:pathLst>
                <a:path w="71" h="163">
                  <a:moveTo>
                    <a:pt x="0" y="0"/>
                  </a:moveTo>
                  <a:lnTo>
                    <a:pt x="0" y="163"/>
                  </a:lnTo>
                  <a:lnTo>
                    <a:pt x="71" y="16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1439" y="474"/>
              <a:ext cx="179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MVi/Pune.IND/40.13/1-D4-KF850708-Gr5-13-15-IND-NPL-UK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410" y="298"/>
              <a:ext cx="1" cy="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"/>
                </a:cxn>
                <a:cxn ang="0">
                  <a:pos x="0" y="203"/>
                </a:cxn>
              </a:cxnLst>
              <a:rect l="0" t="0" r="r" b="b"/>
              <a:pathLst>
                <a:path h="203">
                  <a:moveTo>
                    <a:pt x="0" y="0"/>
                  </a:moveTo>
                  <a:lnTo>
                    <a:pt x="0" y="203"/>
                  </a:lnTo>
                  <a:lnTo>
                    <a:pt x="0" y="20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1439" y="555"/>
              <a:ext cx="13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MVs/Dharwad.IND/6.14/1-D4-KP056749-Gr5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410" y="339"/>
              <a:ext cx="1" cy="2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h="244">
                  <a:moveTo>
                    <a:pt x="0" y="0"/>
                  </a:moveTo>
                  <a:lnTo>
                    <a:pt x="0" y="244"/>
                  </a:lnTo>
                  <a:lnTo>
                    <a:pt x="0" y="244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1511" y="637"/>
              <a:ext cx="141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MVs/Dhanbad.IND/14.14/1-D4-KM034772-NoM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410" y="380"/>
              <a:ext cx="71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71" y="285"/>
                </a:cxn>
              </a:cxnLst>
              <a:rect l="0" t="0" r="r" b="b"/>
              <a:pathLst>
                <a:path w="71" h="285">
                  <a:moveTo>
                    <a:pt x="0" y="0"/>
                  </a:moveTo>
                  <a:lnTo>
                    <a:pt x="0" y="285"/>
                  </a:lnTo>
                  <a:lnTo>
                    <a:pt x="71" y="285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1511" y="719"/>
              <a:ext cx="12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MVs/Kaimur.IND/50.15/51-OMN14-NZL15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1410" y="421"/>
              <a:ext cx="71" cy="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6"/>
                </a:cxn>
                <a:cxn ang="0">
                  <a:pos x="71" y="326"/>
                </a:cxn>
              </a:cxnLst>
              <a:rect l="0" t="0" r="r" b="b"/>
              <a:pathLst>
                <a:path w="71" h="326">
                  <a:moveTo>
                    <a:pt x="0" y="0"/>
                  </a:moveTo>
                  <a:lnTo>
                    <a:pt x="0" y="326"/>
                  </a:lnTo>
                  <a:lnTo>
                    <a:pt x="71" y="326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1410" y="92"/>
              <a:ext cx="1" cy="326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1339" y="420"/>
              <a:ext cx="71" cy="407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07">
                  <a:moveTo>
                    <a:pt x="0" y="407"/>
                  </a:move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722" y="801"/>
              <a:ext cx="142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MVs/Bhandara.IND/03.15/1-D4-KT283631-NoM</a:t>
              </a: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1480" y="829"/>
              <a:ext cx="212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212" y="0"/>
                </a:cxn>
              </a:cxnLst>
              <a:rect l="0" t="0" r="r" b="b"/>
              <a:pathLst>
                <a:path w="212" h="39">
                  <a:moveTo>
                    <a:pt x="0" y="39"/>
                  </a:moveTo>
                  <a:lnTo>
                    <a:pt x="0" y="0"/>
                  </a:lnTo>
                  <a:lnTo>
                    <a:pt x="212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1581" y="883"/>
              <a:ext cx="144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MVs/Gadchiroli.IND/09.15/1-D4-KT283638-NoM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1480" y="872"/>
              <a:ext cx="7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71" y="39"/>
                </a:cxn>
              </a:cxnLst>
              <a:rect l="0" t="0" r="r" b="b"/>
              <a:pathLst>
                <a:path w="71" h="39">
                  <a:moveTo>
                    <a:pt x="0" y="0"/>
                  </a:moveTo>
                  <a:lnTo>
                    <a:pt x="0" y="39"/>
                  </a:lnTo>
                  <a:lnTo>
                    <a:pt x="71" y="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1339" y="870"/>
              <a:ext cx="141" cy="183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0" y="0"/>
                </a:cxn>
                <a:cxn ang="0">
                  <a:pos x="141" y="0"/>
                </a:cxn>
              </a:cxnLst>
              <a:rect l="0" t="0" r="r" b="b"/>
              <a:pathLst>
                <a:path w="141" h="183">
                  <a:moveTo>
                    <a:pt x="0" y="183"/>
                  </a:move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1368" y="965"/>
              <a:ext cx="11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MVs/Chandrapur.IND/07.15/1-D4-Gr4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1339" y="993"/>
              <a:ext cx="1" cy="12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21">
                  <a:moveTo>
                    <a:pt x="0" y="12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1509" y="1047"/>
              <a:ext cx="105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MVs/Gadchiroli.IND/2.16/1-D4-Gr4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1339" y="1075"/>
              <a:ext cx="141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0"/>
                </a:cxn>
                <a:cxn ang="0">
                  <a:pos x="141" y="0"/>
                </a:cxn>
              </a:cxnLst>
              <a:rect l="0" t="0" r="r" b="b"/>
              <a:pathLst>
                <a:path w="141" h="80">
                  <a:moveTo>
                    <a:pt x="0" y="80"/>
                  </a:move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1368" y="1129"/>
              <a:ext cx="168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MVi/Sindhudurg.Ind/07.12/1-D4-JX298083-Gr4-H100-IND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1339" y="1157"/>
              <a:ext cx="1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1368" y="1211"/>
              <a:ext cx="98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MVs/ORISSA.IND/3.15/2-D4-Gr4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339" y="1199"/>
              <a:ext cx="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1439" y="1293"/>
              <a:ext cx="132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MVi</a:t>
              </a: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/Amethi.IND/50.14/1-D4-KT222024-NoM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339" y="872"/>
              <a:ext cx="71" cy="4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48"/>
                </a:cxn>
                <a:cxn ang="0">
                  <a:pos x="71" y="448"/>
                </a:cxn>
              </a:cxnLst>
              <a:rect l="0" t="0" r="r" b="b"/>
              <a:pathLst>
                <a:path w="71" h="448">
                  <a:moveTo>
                    <a:pt x="0" y="0"/>
                  </a:moveTo>
                  <a:lnTo>
                    <a:pt x="0" y="448"/>
                  </a:lnTo>
                  <a:lnTo>
                    <a:pt x="71" y="448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1368" y="1374"/>
              <a:ext cx="121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MVi/Pune.IND/50.13/1-D4-KJ381052-Gr4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1339" y="913"/>
              <a:ext cx="1" cy="4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9"/>
                </a:cxn>
                <a:cxn ang="0">
                  <a:pos x="0" y="489"/>
                </a:cxn>
              </a:cxnLst>
              <a:rect l="0" t="0" r="r" b="b"/>
              <a:pathLst>
                <a:path h="489">
                  <a:moveTo>
                    <a:pt x="0" y="0"/>
                  </a:moveTo>
                  <a:lnTo>
                    <a:pt x="0" y="489"/>
                  </a:lnTo>
                  <a:lnTo>
                    <a:pt x="0" y="48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>
              <a:off x="1339" y="420"/>
              <a:ext cx="1" cy="489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267" y="911"/>
              <a:ext cx="72" cy="326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0"/>
                </a:cxn>
                <a:cxn ang="0">
                  <a:pos x="72" y="0"/>
                </a:cxn>
              </a:cxnLst>
              <a:rect l="0" t="0" r="r" b="b"/>
              <a:pathLst>
                <a:path w="72" h="326">
                  <a:moveTo>
                    <a:pt x="0" y="326"/>
                  </a:move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65" name="Rectangle 45"/>
            <p:cNvSpPr>
              <a:spLocks noChangeArrowheads="1"/>
            </p:cNvSpPr>
            <p:nvPr/>
          </p:nvSpPr>
          <p:spPr bwMode="auto">
            <a:xfrm>
              <a:off x="1297" y="1456"/>
              <a:ext cx="14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MVs/GANGTOK.IND/23.08/1-D4-FJ765064-H100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267" y="1484"/>
              <a:ext cx="1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1368" y="1538"/>
              <a:ext cx="149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MVs/Koppal.IND/05.11/1-D4-JQ267543-H100-USA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267" y="1527"/>
              <a:ext cx="72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72" y="39"/>
                </a:cxn>
              </a:cxnLst>
              <a:rect l="0" t="0" r="r" b="b"/>
              <a:pathLst>
                <a:path w="72" h="39">
                  <a:moveTo>
                    <a:pt x="0" y="0"/>
                  </a:moveTo>
                  <a:lnTo>
                    <a:pt x="0" y="39"/>
                  </a:lnTo>
                  <a:lnTo>
                    <a:pt x="72" y="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>
              <a:off x="1267" y="1240"/>
              <a:ext cx="1" cy="326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126" y="1238"/>
              <a:ext cx="141" cy="204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0" y="0"/>
                </a:cxn>
                <a:cxn ang="0">
                  <a:pos x="141" y="0"/>
                </a:cxn>
              </a:cxnLst>
              <a:rect l="0" t="0" r="r" b="b"/>
              <a:pathLst>
                <a:path w="141" h="204">
                  <a:moveTo>
                    <a:pt x="0" y="204"/>
                  </a:move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1368" y="1620"/>
              <a:ext cx="137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MVi/VALSAD.IND/17.10/3-D4-HM358872-NoM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1126" y="1445"/>
              <a:ext cx="213" cy="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"/>
                </a:cxn>
                <a:cxn ang="0">
                  <a:pos x="213" y="203"/>
                </a:cxn>
              </a:cxnLst>
              <a:rect l="0" t="0" r="r" b="b"/>
              <a:pathLst>
                <a:path w="213" h="203">
                  <a:moveTo>
                    <a:pt x="0" y="0"/>
                  </a:moveTo>
                  <a:lnTo>
                    <a:pt x="0" y="203"/>
                  </a:lnTo>
                  <a:lnTo>
                    <a:pt x="213" y="20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985" y="1443"/>
              <a:ext cx="141" cy="311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0" y="0"/>
                </a:cxn>
                <a:cxn ang="0">
                  <a:pos x="141" y="0"/>
                </a:cxn>
              </a:cxnLst>
              <a:rect l="0" t="0" r="r" b="b"/>
              <a:pathLst>
                <a:path w="141" h="311">
                  <a:moveTo>
                    <a:pt x="0" y="311"/>
                  </a:move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1793" y="1702"/>
              <a:ext cx="132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MVs/Satara.IND/15.05/1-D4-DQ335129-NoM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1339" y="1730"/>
              <a:ext cx="424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424" y="0"/>
                </a:cxn>
              </a:cxnLst>
              <a:rect l="0" t="0" r="r" b="b"/>
              <a:pathLst>
                <a:path w="424" h="39">
                  <a:moveTo>
                    <a:pt x="0" y="39"/>
                  </a:moveTo>
                  <a:lnTo>
                    <a:pt x="0" y="0"/>
                  </a:lnTo>
                  <a:lnTo>
                    <a:pt x="424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1368" y="1784"/>
              <a:ext cx="131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MVs/Satara.IND/15.05/2-DQ335130-H-3-100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339" y="1773"/>
              <a:ext cx="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985" y="1771"/>
              <a:ext cx="354" cy="147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0"/>
                </a:cxn>
                <a:cxn ang="0">
                  <a:pos x="354" y="0"/>
                </a:cxn>
              </a:cxnLst>
              <a:rect l="0" t="0" r="r" b="b"/>
              <a:pathLst>
                <a:path w="354" h="147">
                  <a:moveTo>
                    <a:pt x="0" y="147"/>
                  </a:moveTo>
                  <a:lnTo>
                    <a:pt x="0" y="0"/>
                  </a:lnTo>
                  <a:lnTo>
                    <a:pt x="354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1298" y="1866"/>
              <a:ext cx="137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MVi/Kirishnagiri.IND/03.06-D4-DQ917481-NoM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985" y="1894"/>
              <a:ext cx="283" cy="8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283" y="0"/>
                </a:cxn>
              </a:cxnLst>
              <a:rect l="0" t="0" r="r" b="b"/>
              <a:pathLst>
                <a:path w="283" h="85">
                  <a:moveTo>
                    <a:pt x="0" y="85"/>
                  </a:moveTo>
                  <a:lnTo>
                    <a:pt x="0" y="0"/>
                  </a:lnTo>
                  <a:lnTo>
                    <a:pt x="283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1227" y="1948"/>
              <a:ext cx="129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MVs/Dabra.IND/16.07/1-D4-EU812262-NoM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1056" y="1976"/>
              <a:ext cx="141" cy="90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0"/>
                </a:cxn>
                <a:cxn ang="0">
                  <a:pos x="141" y="0"/>
                </a:cxn>
              </a:cxnLst>
              <a:rect l="0" t="0" r="r" b="b"/>
              <a:pathLst>
                <a:path w="141" h="90">
                  <a:moveTo>
                    <a:pt x="0" y="90"/>
                  </a:move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1157" y="2030"/>
              <a:ext cx="12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MVs/Pune.Ind/06.11/2-D4-JQ083639-NoM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1127" y="2057"/>
              <a:ext cx="1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01">
                  <a:moveTo>
                    <a:pt x="0" y="10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1157" y="2112"/>
              <a:ext cx="130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MVs/PUNE.IND/02.10/1-D4-GU827659-NoM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1127" y="2139"/>
              <a:ext cx="1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0">
                  <a:moveTo>
                    <a:pt x="0" y="6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87" name="Rectangle 67"/>
            <p:cNvSpPr>
              <a:spLocks noChangeArrowheads="1"/>
            </p:cNvSpPr>
            <p:nvPr/>
          </p:nvSpPr>
          <p:spPr bwMode="auto">
            <a:xfrm>
              <a:off x="1228" y="2193"/>
              <a:ext cx="12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MVs/Thane.IND/12.13-D4-KF013146-NoM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1198" y="2221"/>
              <a:ext cx="1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89" name="Rectangle 69"/>
            <p:cNvSpPr>
              <a:spLocks noChangeArrowheads="1"/>
            </p:cNvSpPr>
            <p:nvPr/>
          </p:nvSpPr>
          <p:spPr bwMode="auto">
            <a:xfrm>
              <a:off x="1369" y="2275"/>
              <a:ext cx="163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MVs/Bhavnagar.IND/02.15/1-D4-KT283626-Mumbai15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1198" y="2264"/>
              <a:ext cx="142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142" y="39"/>
                </a:cxn>
              </a:cxnLst>
              <a:rect l="0" t="0" r="r" b="b"/>
              <a:pathLst>
                <a:path w="142" h="39">
                  <a:moveTo>
                    <a:pt x="0" y="0"/>
                  </a:moveTo>
                  <a:lnTo>
                    <a:pt x="0" y="39"/>
                  </a:lnTo>
                  <a:lnTo>
                    <a:pt x="142" y="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auto">
            <a:xfrm>
              <a:off x="1127" y="2202"/>
              <a:ext cx="71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"/>
                </a:cxn>
                <a:cxn ang="0">
                  <a:pos x="71" y="60"/>
                </a:cxn>
              </a:cxnLst>
              <a:rect l="0" t="0" r="r" b="b"/>
              <a:pathLst>
                <a:path w="71" h="60">
                  <a:moveTo>
                    <a:pt x="0" y="0"/>
                  </a:moveTo>
                  <a:lnTo>
                    <a:pt x="0" y="60"/>
                  </a:lnTo>
                  <a:lnTo>
                    <a:pt x="71" y="6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92" name="Line 72"/>
            <p:cNvSpPr>
              <a:spLocks noChangeShapeType="1"/>
            </p:cNvSpPr>
            <p:nvPr/>
          </p:nvSpPr>
          <p:spPr bwMode="auto">
            <a:xfrm>
              <a:off x="1127" y="2162"/>
              <a:ext cx="1" cy="1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1056" y="2069"/>
              <a:ext cx="71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"/>
                </a:cxn>
                <a:cxn ang="0">
                  <a:pos x="71" y="91"/>
                </a:cxn>
              </a:cxnLst>
              <a:rect l="0" t="0" r="r" b="b"/>
              <a:pathLst>
                <a:path w="71" h="91">
                  <a:moveTo>
                    <a:pt x="0" y="0"/>
                  </a:moveTo>
                  <a:lnTo>
                    <a:pt x="0" y="91"/>
                  </a:lnTo>
                  <a:lnTo>
                    <a:pt x="71" y="91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985" y="1982"/>
              <a:ext cx="71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"/>
                </a:cxn>
                <a:cxn ang="0">
                  <a:pos x="71" y="86"/>
                </a:cxn>
              </a:cxnLst>
              <a:rect l="0" t="0" r="r" b="b"/>
              <a:pathLst>
                <a:path w="71" h="86">
                  <a:moveTo>
                    <a:pt x="0" y="0"/>
                  </a:moveTo>
                  <a:lnTo>
                    <a:pt x="0" y="86"/>
                  </a:lnTo>
                  <a:lnTo>
                    <a:pt x="71" y="86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95" name="Rectangle 75"/>
            <p:cNvSpPr>
              <a:spLocks noChangeArrowheads="1"/>
            </p:cNvSpPr>
            <p:nvPr/>
          </p:nvSpPr>
          <p:spPr bwMode="auto">
            <a:xfrm>
              <a:off x="1227" y="2357"/>
              <a:ext cx="122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MVi/Kolar.IND/49.06/1-D4-EU812279-Gr2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6" name="Freeform 76"/>
            <p:cNvSpPr>
              <a:spLocks/>
            </p:cNvSpPr>
            <p:nvPr/>
          </p:nvSpPr>
          <p:spPr bwMode="auto">
            <a:xfrm>
              <a:off x="1197" y="2385"/>
              <a:ext cx="1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97" name="Rectangle 77"/>
            <p:cNvSpPr>
              <a:spLocks noChangeArrowheads="1"/>
            </p:cNvSpPr>
            <p:nvPr/>
          </p:nvSpPr>
          <p:spPr bwMode="auto">
            <a:xfrm>
              <a:off x="1298" y="2439"/>
              <a:ext cx="125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MVs/Bijapur.IND/16.10-D4-JX469430-NoM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1197" y="2428"/>
              <a:ext cx="7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71" y="39"/>
                </a:cxn>
              </a:cxnLst>
              <a:rect l="0" t="0" r="r" b="b"/>
              <a:pathLst>
                <a:path w="71" h="39">
                  <a:moveTo>
                    <a:pt x="0" y="0"/>
                  </a:moveTo>
                  <a:lnTo>
                    <a:pt x="0" y="39"/>
                  </a:lnTo>
                  <a:lnTo>
                    <a:pt x="71" y="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99" name="Rectangle 79"/>
            <p:cNvSpPr>
              <a:spLocks noChangeArrowheads="1"/>
            </p:cNvSpPr>
            <p:nvPr/>
          </p:nvSpPr>
          <p:spPr bwMode="auto">
            <a:xfrm>
              <a:off x="1298" y="2521"/>
              <a:ext cx="131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MVs/Raichur.IND/38.06/1-D4-EU812270-Gr2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1268" y="2549"/>
              <a:ext cx="1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01" name="Rectangle 81"/>
            <p:cNvSpPr>
              <a:spLocks noChangeArrowheads="1"/>
            </p:cNvSpPr>
            <p:nvPr/>
          </p:nvSpPr>
          <p:spPr bwMode="auto">
            <a:xfrm>
              <a:off x="1298" y="2603"/>
              <a:ext cx="153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MVi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</a:t>
              </a: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Bagalkot.IND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/07.09/1-D4-FJ968742-Gr2-Enfield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2" name="Freeform 82"/>
            <p:cNvSpPr>
              <a:spLocks/>
            </p:cNvSpPr>
            <p:nvPr/>
          </p:nvSpPr>
          <p:spPr bwMode="auto">
            <a:xfrm>
              <a:off x="1268" y="2591"/>
              <a:ext cx="1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40"/>
                  </a:lnTo>
                  <a:lnTo>
                    <a:pt x="0" y="4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03" name="Freeform 83"/>
            <p:cNvSpPr>
              <a:spLocks/>
            </p:cNvSpPr>
            <p:nvPr/>
          </p:nvSpPr>
          <p:spPr bwMode="auto">
            <a:xfrm>
              <a:off x="1197" y="2489"/>
              <a:ext cx="71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  <a:cxn ang="0">
                  <a:pos x="71" y="101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0" y="101"/>
                  </a:lnTo>
                  <a:lnTo>
                    <a:pt x="71" y="101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04" name="Rectangle 84"/>
            <p:cNvSpPr>
              <a:spLocks noChangeArrowheads="1"/>
            </p:cNvSpPr>
            <p:nvPr/>
          </p:nvSpPr>
          <p:spPr bwMode="auto">
            <a:xfrm>
              <a:off x="1227" y="2685"/>
              <a:ext cx="150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MVs/Bellary.IND/44.10/1-D4-JQ267541-Gr2-Enfield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1197" y="2551"/>
              <a:ext cx="1" cy="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h="162">
                  <a:moveTo>
                    <a:pt x="0" y="0"/>
                  </a:moveTo>
                  <a:lnTo>
                    <a:pt x="0" y="162"/>
                  </a:lnTo>
                  <a:lnTo>
                    <a:pt x="0" y="162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06" name="Rectangle 86"/>
            <p:cNvSpPr>
              <a:spLocks noChangeArrowheads="1"/>
            </p:cNvSpPr>
            <p:nvPr/>
          </p:nvSpPr>
          <p:spPr bwMode="auto">
            <a:xfrm>
              <a:off x="1227" y="2767"/>
              <a:ext cx="209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MVi/Vellore.IND/50.05/1-D4-DQ917474-Gr1-Pune-2005-07and10-3state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7" name="Freeform 87"/>
            <p:cNvSpPr>
              <a:spLocks/>
            </p:cNvSpPr>
            <p:nvPr/>
          </p:nvSpPr>
          <p:spPr bwMode="auto">
            <a:xfrm>
              <a:off x="1197" y="2591"/>
              <a:ext cx="1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h="204">
                  <a:moveTo>
                    <a:pt x="0" y="0"/>
                  </a:moveTo>
                  <a:lnTo>
                    <a:pt x="0" y="204"/>
                  </a:lnTo>
                  <a:lnTo>
                    <a:pt x="0" y="204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08" name="Line 88"/>
            <p:cNvSpPr>
              <a:spLocks noChangeShapeType="1"/>
            </p:cNvSpPr>
            <p:nvPr/>
          </p:nvSpPr>
          <p:spPr bwMode="auto">
            <a:xfrm>
              <a:off x="1197" y="2385"/>
              <a:ext cx="1" cy="20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09" name="Freeform 89"/>
            <p:cNvSpPr>
              <a:spLocks/>
            </p:cNvSpPr>
            <p:nvPr/>
          </p:nvSpPr>
          <p:spPr bwMode="auto">
            <a:xfrm>
              <a:off x="1056" y="2590"/>
              <a:ext cx="141" cy="367"/>
            </a:xfrm>
            <a:custGeom>
              <a:avLst/>
              <a:gdLst/>
              <a:ahLst/>
              <a:cxnLst>
                <a:cxn ang="0">
                  <a:pos x="0" y="367"/>
                </a:cxn>
                <a:cxn ang="0">
                  <a:pos x="0" y="0"/>
                </a:cxn>
                <a:cxn ang="0">
                  <a:pos x="141" y="0"/>
                </a:cxn>
              </a:cxnLst>
              <a:rect l="0" t="0" r="r" b="b"/>
              <a:pathLst>
                <a:path w="141" h="367">
                  <a:moveTo>
                    <a:pt x="0" y="367"/>
                  </a:move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10" name="Rectangle 90"/>
            <p:cNvSpPr>
              <a:spLocks noChangeArrowheads="1"/>
            </p:cNvSpPr>
            <p:nvPr/>
          </p:nvSpPr>
          <p:spPr bwMode="auto">
            <a:xfrm>
              <a:off x="1227" y="2849"/>
              <a:ext cx="138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MVs/VALSAD.IND/17.10/1-D4-HM358870-NoM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1197" y="2876"/>
              <a:ext cx="1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1227" y="2930"/>
              <a:ext cx="138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MVs/VALSAD.IND/17.10/2-D4-HM358871-NoM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3" name="Freeform 93"/>
            <p:cNvSpPr>
              <a:spLocks/>
            </p:cNvSpPr>
            <p:nvPr/>
          </p:nvSpPr>
          <p:spPr bwMode="auto">
            <a:xfrm>
              <a:off x="1197" y="2919"/>
              <a:ext cx="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1056" y="2917"/>
              <a:ext cx="141" cy="203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41" y="0"/>
                </a:cxn>
              </a:cxnLst>
              <a:rect l="0" t="0" r="r" b="b"/>
              <a:pathLst>
                <a:path w="141" h="203">
                  <a:moveTo>
                    <a:pt x="0" y="203"/>
                  </a:move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15" name="Rectangle 95"/>
            <p:cNvSpPr>
              <a:spLocks noChangeArrowheads="1"/>
            </p:cNvSpPr>
            <p:nvPr/>
          </p:nvSpPr>
          <p:spPr bwMode="auto">
            <a:xfrm>
              <a:off x="1086" y="3012"/>
              <a:ext cx="186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MVs/Kargil.IND/25.07/1-D4-EU812259-H-Patna06-07-Jammu06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6" name="Freeform 96"/>
            <p:cNvSpPr>
              <a:spLocks/>
            </p:cNvSpPr>
            <p:nvPr/>
          </p:nvSpPr>
          <p:spPr bwMode="auto">
            <a:xfrm>
              <a:off x="1056" y="3040"/>
              <a:ext cx="1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42">
                  <a:moveTo>
                    <a:pt x="0" y="14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17" name="Rectangle 97"/>
            <p:cNvSpPr>
              <a:spLocks noChangeArrowheads="1"/>
            </p:cNvSpPr>
            <p:nvPr/>
          </p:nvSpPr>
          <p:spPr bwMode="auto">
            <a:xfrm>
              <a:off x="1227" y="3094"/>
              <a:ext cx="132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MVs/Bijnore.IND/07.06/3-D4-EU812311-NoM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1056" y="3122"/>
              <a:ext cx="141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  <a:cxn ang="0">
                  <a:pos x="141" y="0"/>
                </a:cxn>
              </a:cxnLst>
              <a:rect l="0" t="0" r="r" b="b"/>
              <a:pathLst>
                <a:path w="141" h="101">
                  <a:moveTo>
                    <a:pt x="0" y="101"/>
                  </a:move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19" name="Rectangle 99"/>
            <p:cNvSpPr>
              <a:spLocks noChangeArrowheads="1"/>
            </p:cNvSpPr>
            <p:nvPr/>
          </p:nvSpPr>
          <p:spPr bwMode="auto">
            <a:xfrm>
              <a:off x="1157" y="3176"/>
              <a:ext cx="123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MVs/Leh.IND/25.07/1-D4-EU812261-NoM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0" name="Freeform 100"/>
            <p:cNvSpPr>
              <a:spLocks/>
            </p:cNvSpPr>
            <p:nvPr/>
          </p:nvSpPr>
          <p:spPr bwMode="auto">
            <a:xfrm>
              <a:off x="1056" y="3204"/>
              <a:ext cx="71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60">
                  <a:moveTo>
                    <a:pt x="0" y="60"/>
                  </a:move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21" name="Rectangle 101"/>
            <p:cNvSpPr>
              <a:spLocks noChangeArrowheads="1"/>
            </p:cNvSpPr>
            <p:nvPr/>
          </p:nvSpPr>
          <p:spPr bwMode="auto">
            <a:xfrm>
              <a:off x="1298" y="3258"/>
              <a:ext cx="133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MVs/Jammu.IND/05.07/1-D4-EU812256-NoM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" name="Freeform 102"/>
            <p:cNvSpPr>
              <a:spLocks/>
            </p:cNvSpPr>
            <p:nvPr/>
          </p:nvSpPr>
          <p:spPr bwMode="auto">
            <a:xfrm>
              <a:off x="1127" y="3286"/>
              <a:ext cx="141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141" y="0"/>
                </a:cxn>
              </a:cxnLst>
              <a:rect l="0" t="0" r="r" b="b"/>
              <a:pathLst>
                <a:path w="141" h="39">
                  <a:moveTo>
                    <a:pt x="0" y="39"/>
                  </a:moveTo>
                  <a:lnTo>
                    <a:pt x="0" y="0"/>
                  </a:lnTo>
                  <a:lnTo>
                    <a:pt x="14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23" name="Rectangle 103"/>
            <p:cNvSpPr>
              <a:spLocks noChangeArrowheads="1"/>
            </p:cNvSpPr>
            <p:nvPr/>
          </p:nvSpPr>
          <p:spPr bwMode="auto">
            <a:xfrm>
              <a:off x="1440" y="3340"/>
              <a:ext cx="139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MVs/Dibrugarh.Ind/20.09/6-D4-HM626276-NoM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" name="Freeform 104"/>
            <p:cNvSpPr>
              <a:spLocks/>
            </p:cNvSpPr>
            <p:nvPr/>
          </p:nvSpPr>
          <p:spPr bwMode="auto">
            <a:xfrm>
              <a:off x="1127" y="3329"/>
              <a:ext cx="284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284" y="39"/>
                </a:cxn>
              </a:cxnLst>
              <a:rect l="0" t="0" r="r" b="b"/>
              <a:pathLst>
                <a:path w="284" h="39">
                  <a:moveTo>
                    <a:pt x="0" y="0"/>
                  </a:moveTo>
                  <a:lnTo>
                    <a:pt x="0" y="39"/>
                  </a:lnTo>
                  <a:lnTo>
                    <a:pt x="284" y="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1056" y="3267"/>
              <a:ext cx="71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"/>
                </a:cxn>
                <a:cxn ang="0">
                  <a:pos x="71" y="60"/>
                </a:cxn>
              </a:cxnLst>
              <a:rect l="0" t="0" r="r" b="b"/>
              <a:pathLst>
                <a:path w="71" h="60">
                  <a:moveTo>
                    <a:pt x="0" y="0"/>
                  </a:moveTo>
                  <a:lnTo>
                    <a:pt x="0" y="60"/>
                  </a:lnTo>
                  <a:lnTo>
                    <a:pt x="71" y="6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26" name="Line 106"/>
            <p:cNvSpPr>
              <a:spLocks noChangeShapeType="1"/>
            </p:cNvSpPr>
            <p:nvPr/>
          </p:nvSpPr>
          <p:spPr bwMode="auto">
            <a:xfrm>
              <a:off x="1056" y="2960"/>
              <a:ext cx="1" cy="367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27" name="Freeform 107"/>
            <p:cNvSpPr>
              <a:spLocks/>
            </p:cNvSpPr>
            <p:nvPr/>
          </p:nvSpPr>
          <p:spPr bwMode="auto">
            <a:xfrm>
              <a:off x="985" y="2202"/>
              <a:ext cx="71" cy="7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6"/>
                </a:cxn>
                <a:cxn ang="0">
                  <a:pos x="71" y="756"/>
                </a:cxn>
              </a:cxnLst>
              <a:rect l="0" t="0" r="r" b="b"/>
              <a:pathLst>
                <a:path w="71" h="756">
                  <a:moveTo>
                    <a:pt x="0" y="0"/>
                  </a:moveTo>
                  <a:lnTo>
                    <a:pt x="0" y="756"/>
                  </a:lnTo>
                  <a:lnTo>
                    <a:pt x="71" y="756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28" name="Line 108"/>
            <p:cNvSpPr>
              <a:spLocks noChangeShapeType="1"/>
            </p:cNvSpPr>
            <p:nvPr/>
          </p:nvSpPr>
          <p:spPr bwMode="auto">
            <a:xfrm>
              <a:off x="985" y="1443"/>
              <a:ext cx="1" cy="756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914" y="2201"/>
              <a:ext cx="71" cy="674"/>
            </a:xfrm>
            <a:custGeom>
              <a:avLst/>
              <a:gdLst/>
              <a:ahLst/>
              <a:cxnLst>
                <a:cxn ang="0">
                  <a:pos x="0" y="674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674">
                  <a:moveTo>
                    <a:pt x="0" y="674"/>
                  </a:move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30" name="Rectangle 110"/>
            <p:cNvSpPr>
              <a:spLocks noChangeArrowheads="1"/>
            </p:cNvSpPr>
            <p:nvPr/>
          </p:nvSpPr>
          <p:spPr bwMode="auto">
            <a:xfrm>
              <a:off x="1015" y="3422"/>
              <a:ext cx="14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MVs/Papumpare.IND/50.07/1-D4-EU812247-NoM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1" name="Freeform 111"/>
            <p:cNvSpPr>
              <a:spLocks/>
            </p:cNvSpPr>
            <p:nvPr/>
          </p:nvSpPr>
          <p:spPr bwMode="auto">
            <a:xfrm>
              <a:off x="985" y="3450"/>
              <a:ext cx="1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32" name="Rectangle 112"/>
            <p:cNvSpPr>
              <a:spLocks noChangeArrowheads="1"/>
            </p:cNvSpPr>
            <p:nvPr/>
          </p:nvSpPr>
          <p:spPr bwMode="auto">
            <a:xfrm>
              <a:off x="1227" y="3504"/>
              <a:ext cx="123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MVs/Bangalore.IND/14.14-D4-KP056751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985" y="3492"/>
              <a:ext cx="212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"/>
                </a:cxn>
                <a:cxn ang="0">
                  <a:pos x="212" y="40"/>
                </a:cxn>
              </a:cxnLst>
              <a:rect l="0" t="0" r="r" b="b"/>
              <a:pathLst>
                <a:path w="212" h="40">
                  <a:moveTo>
                    <a:pt x="0" y="0"/>
                  </a:moveTo>
                  <a:lnTo>
                    <a:pt x="0" y="40"/>
                  </a:lnTo>
                  <a:lnTo>
                    <a:pt x="212" y="4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34" name="Rectangle 114"/>
            <p:cNvSpPr>
              <a:spLocks noChangeArrowheads="1"/>
            </p:cNvSpPr>
            <p:nvPr/>
          </p:nvSpPr>
          <p:spPr bwMode="auto">
            <a:xfrm>
              <a:off x="1086" y="3586"/>
              <a:ext cx="195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MVs/Vijayawada.Ind/09.07/1-D4-FJ223135-Gr3-07-Warangal07-4C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5" name="Freeform 115"/>
            <p:cNvSpPr>
              <a:spLocks/>
            </p:cNvSpPr>
            <p:nvPr/>
          </p:nvSpPr>
          <p:spPr bwMode="auto">
            <a:xfrm>
              <a:off x="1056" y="3613"/>
              <a:ext cx="1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36" name="Rectangle 116"/>
            <p:cNvSpPr>
              <a:spLocks noChangeArrowheads="1"/>
            </p:cNvSpPr>
            <p:nvPr/>
          </p:nvSpPr>
          <p:spPr bwMode="auto">
            <a:xfrm>
              <a:off x="1086" y="3668"/>
              <a:ext cx="137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MVs/Warangal.IND/09.07/3-D4-EU812267-Gr3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7" name="Freeform 117"/>
            <p:cNvSpPr>
              <a:spLocks/>
            </p:cNvSpPr>
            <p:nvPr/>
          </p:nvSpPr>
          <p:spPr bwMode="auto">
            <a:xfrm>
              <a:off x="1056" y="3656"/>
              <a:ext cx="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985" y="3554"/>
              <a:ext cx="71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71" y="100"/>
                </a:cxn>
              </a:cxnLst>
              <a:rect l="0" t="0" r="r" b="b"/>
              <a:pathLst>
                <a:path w="71" h="100">
                  <a:moveTo>
                    <a:pt x="0" y="0"/>
                  </a:moveTo>
                  <a:lnTo>
                    <a:pt x="0" y="100"/>
                  </a:lnTo>
                  <a:lnTo>
                    <a:pt x="71" y="10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39" name="Line 119"/>
            <p:cNvSpPr>
              <a:spLocks noChangeShapeType="1"/>
            </p:cNvSpPr>
            <p:nvPr/>
          </p:nvSpPr>
          <p:spPr bwMode="auto">
            <a:xfrm>
              <a:off x="985" y="3450"/>
              <a:ext cx="1" cy="1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40" name="Freeform 120"/>
            <p:cNvSpPr>
              <a:spLocks/>
            </p:cNvSpPr>
            <p:nvPr/>
          </p:nvSpPr>
          <p:spPr bwMode="auto">
            <a:xfrm>
              <a:off x="914" y="2878"/>
              <a:ext cx="71" cy="6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74"/>
                </a:cxn>
                <a:cxn ang="0">
                  <a:pos x="71" y="674"/>
                </a:cxn>
              </a:cxnLst>
              <a:rect l="0" t="0" r="r" b="b"/>
              <a:pathLst>
                <a:path w="71" h="674">
                  <a:moveTo>
                    <a:pt x="0" y="0"/>
                  </a:moveTo>
                  <a:lnTo>
                    <a:pt x="0" y="674"/>
                  </a:lnTo>
                  <a:lnTo>
                    <a:pt x="71" y="674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41" name="Rectangle 121"/>
            <p:cNvSpPr>
              <a:spLocks noChangeArrowheads="1"/>
            </p:cNvSpPr>
            <p:nvPr/>
          </p:nvSpPr>
          <p:spPr bwMode="auto">
            <a:xfrm>
              <a:off x="1298" y="3749"/>
              <a:ext cx="131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MVi/Gulbarga.IND/50.06-D4-EU812273-NoM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2" name="Freeform 122"/>
            <p:cNvSpPr>
              <a:spLocks/>
            </p:cNvSpPr>
            <p:nvPr/>
          </p:nvSpPr>
          <p:spPr bwMode="auto">
            <a:xfrm>
              <a:off x="985" y="3777"/>
              <a:ext cx="28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0"/>
                </a:cxn>
                <a:cxn ang="0">
                  <a:pos x="283" y="0"/>
                </a:cxn>
              </a:cxnLst>
              <a:rect l="0" t="0" r="r" b="b"/>
              <a:pathLst>
                <a:path w="283" h="60">
                  <a:moveTo>
                    <a:pt x="0" y="60"/>
                  </a:moveTo>
                  <a:lnTo>
                    <a:pt x="0" y="0"/>
                  </a:lnTo>
                  <a:lnTo>
                    <a:pt x="283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43" name="Rectangle 123"/>
            <p:cNvSpPr>
              <a:spLocks noChangeArrowheads="1"/>
            </p:cNvSpPr>
            <p:nvPr/>
          </p:nvSpPr>
          <p:spPr bwMode="auto">
            <a:xfrm>
              <a:off x="1511" y="3831"/>
              <a:ext cx="144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MVs/Nainital.Ind/48.04/1-D4-FJ223162-5st-H100)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4" name="Freeform 124"/>
            <p:cNvSpPr>
              <a:spLocks/>
            </p:cNvSpPr>
            <p:nvPr/>
          </p:nvSpPr>
          <p:spPr bwMode="auto">
            <a:xfrm>
              <a:off x="1481" y="3859"/>
              <a:ext cx="1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45" name="Rectangle 125"/>
            <p:cNvSpPr>
              <a:spLocks noChangeArrowheads="1"/>
            </p:cNvSpPr>
            <p:nvPr/>
          </p:nvSpPr>
          <p:spPr bwMode="auto">
            <a:xfrm>
              <a:off x="1582" y="3913"/>
              <a:ext cx="127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MVs/Lohit.IND/12.10/1-D4-HM773266-NoM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6" name="Freeform 126"/>
            <p:cNvSpPr>
              <a:spLocks/>
            </p:cNvSpPr>
            <p:nvPr/>
          </p:nvSpPr>
          <p:spPr bwMode="auto">
            <a:xfrm>
              <a:off x="1481" y="3902"/>
              <a:ext cx="7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71" y="39"/>
                </a:cxn>
              </a:cxnLst>
              <a:rect l="0" t="0" r="r" b="b"/>
              <a:pathLst>
                <a:path w="71" h="39">
                  <a:moveTo>
                    <a:pt x="0" y="0"/>
                  </a:moveTo>
                  <a:lnTo>
                    <a:pt x="0" y="39"/>
                  </a:lnTo>
                  <a:lnTo>
                    <a:pt x="71" y="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47" name="Freeform 127"/>
            <p:cNvSpPr>
              <a:spLocks/>
            </p:cNvSpPr>
            <p:nvPr/>
          </p:nvSpPr>
          <p:spPr bwMode="auto">
            <a:xfrm>
              <a:off x="985" y="3840"/>
              <a:ext cx="496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"/>
                </a:cxn>
                <a:cxn ang="0">
                  <a:pos x="496" y="60"/>
                </a:cxn>
              </a:cxnLst>
              <a:rect l="0" t="0" r="r" b="b"/>
              <a:pathLst>
                <a:path w="496" h="60">
                  <a:moveTo>
                    <a:pt x="0" y="0"/>
                  </a:moveTo>
                  <a:lnTo>
                    <a:pt x="0" y="60"/>
                  </a:lnTo>
                  <a:lnTo>
                    <a:pt x="496" y="6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48" name="Freeform 128"/>
            <p:cNvSpPr>
              <a:spLocks/>
            </p:cNvSpPr>
            <p:nvPr/>
          </p:nvSpPr>
          <p:spPr bwMode="auto">
            <a:xfrm>
              <a:off x="914" y="3021"/>
              <a:ext cx="71" cy="8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8"/>
                </a:cxn>
                <a:cxn ang="0">
                  <a:pos x="71" y="818"/>
                </a:cxn>
              </a:cxnLst>
              <a:rect l="0" t="0" r="r" b="b"/>
              <a:pathLst>
                <a:path w="71" h="818">
                  <a:moveTo>
                    <a:pt x="0" y="0"/>
                  </a:moveTo>
                  <a:lnTo>
                    <a:pt x="0" y="818"/>
                  </a:lnTo>
                  <a:lnTo>
                    <a:pt x="71" y="818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49" name="Line 129"/>
            <p:cNvSpPr>
              <a:spLocks noChangeShapeType="1"/>
            </p:cNvSpPr>
            <p:nvPr/>
          </p:nvSpPr>
          <p:spPr bwMode="auto">
            <a:xfrm>
              <a:off x="914" y="2201"/>
              <a:ext cx="1" cy="817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50" name="Freeform 130"/>
            <p:cNvSpPr>
              <a:spLocks/>
            </p:cNvSpPr>
            <p:nvPr/>
          </p:nvSpPr>
          <p:spPr bwMode="auto">
            <a:xfrm>
              <a:off x="595" y="3020"/>
              <a:ext cx="319" cy="500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0" y="0"/>
                </a:cxn>
                <a:cxn ang="0">
                  <a:pos x="319" y="0"/>
                </a:cxn>
              </a:cxnLst>
              <a:rect l="0" t="0" r="r" b="b"/>
              <a:pathLst>
                <a:path w="319" h="500">
                  <a:moveTo>
                    <a:pt x="0" y="500"/>
                  </a:moveTo>
                  <a:lnTo>
                    <a:pt x="0" y="0"/>
                  </a:lnTo>
                  <a:lnTo>
                    <a:pt x="319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51" name="Rectangle 131"/>
            <p:cNvSpPr>
              <a:spLocks noChangeArrowheads="1"/>
            </p:cNvSpPr>
            <p:nvPr/>
          </p:nvSpPr>
          <p:spPr bwMode="auto">
            <a:xfrm>
              <a:off x="731" y="3995"/>
              <a:ext cx="866" cy="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U01976 Montreal.CAN/89-D4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2" name="Freeform 132"/>
            <p:cNvSpPr>
              <a:spLocks/>
            </p:cNvSpPr>
            <p:nvPr/>
          </p:nvSpPr>
          <p:spPr bwMode="auto">
            <a:xfrm>
              <a:off x="595" y="3523"/>
              <a:ext cx="106" cy="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00"/>
                </a:cxn>
                <a:cxn ang="0">
                  <a:pos x="106" y="500"/>
                </a:cxn>
              </a:cxnLst>
              <a:rect l="0" t="0" r="r" b="b"/>
              <a:pathLst>
                <a:path w="106" h="500">
                  <a:moveTo>
                    <a:pt x="0" y="0"/>
                  </a:moveTo>
                  <a:lnTo>
                    <a:pt x="0" y="500"/>
                  </a:lnTo>
                  <a:lnTo>
                    <a:pt x="106" y="50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53" name="Freeform 133"/>
            <p:cNvSpPr>
              <a:spLocks/>
            </p:cNvSpPr>
            <p:nvPr/>
          </p:nvSpPr>
          <p:spPr bwMode="auto">
            <a:xfrm>
              <a:off x="64" y="3521"/>
              <a:ext cx="531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0" y="0"/>
                </a:cxn>
                <a:cxn ang="0">
                  <a:pos x="531" y="0"/>
                </a:cxn>
              </a:cxnLst>
              <a:rect l="0" t="0" r="r" b="b"/>
              <a:pathLst>
                <a:path w="531" h="292">
                  <a:moveTo>
                    <a:pt x="0" y="292"/>
                  </a:moveTo>
                  <a:lnTo>
                    <a:pt x="0" y="0"/>
                  </a:lnTo>
                  <a:lnTo>
                    <a:pt x="531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920" y="4081"/>
              <a:ext cx="75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 Genotype D1-D3 and D5-D11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5" name="Freeform 135"/>
            <p:cNvSpPr>
              <a:spLocks/>
            </p:cNvSpPr>
            <p:nvPr/>
          </p:nvSpPr>
          <p:spPr bwMode="auto">
            <a:xfrm>
              <a:off x="100" y="4067"/>
              <a:ext cx="790" cy="8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0"/>
                </a:cxn>
                <a:cxn ang="0">
                  <a:pos x="790" y="0"/>
                </a:cxn>
                <a:cxn ang="0">
                  <a:pos x="790" y="82"/>
                </a:cxn>
                <a:cxn ang="0">
                  <a:pos x="0" y="42"/>
                </a:cxn>
              </a:cxnLst>
              <a:rect l="0" t="0" r="r" b="b"/>
              <a:pathLst>
                <a:path w="790" h="82">
                  <a:moveTo>
                    <a:pt x="0" y="42"/>
                  </a:moveTo>
                  <a:lnTo>
                    <a:pt x="0" y="40"/>
                  </a:lnTo>
                  <a:lnTo>
                    <a:pt x="790" y="0"/>
                  </a:lnTo>
                  <a:lnTo>
                    <a:pt x="790" y="8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56" name="Line 136"/>
            <p:cNvSpPr>
              <a:spLocks noChangeShapeType="1"/>
            </p:cNvSpPr>
            <p:nvPr/>
          </p:nvSpPr>
          <p:spPr bwMode="auto">
            <a:xfrm>
              <a:off x="67" y="4108"/>
              <a:ext cx="30" cy="1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57" name="Line 137"/>
            <p:cNvSpPr>
              <a:spLocks noChangeShapeType="1"/>
            </p:cNvSpPr>
            <p:nvPr/>
          </p:nvSpPr>
          <p:spPr bwMode="auto">
            <a:xfrm>
              <a:off x="64" y="3817"/>
              <a:ext cx="1" cy="291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58" name="Line 138"/>
            <p:cNvSpPr>
              <a:spLocks noChangeShapeType="1"/>
            </p:cNvSpPr>
            <p:nvPr/>
          </p:nvSpPr>
          <p:spPr bwMode="auto">
            <a:xfrm>
              <a:off x="277" y="4264"/>
              <a:ext cx="353" cy="1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59" name="Line 139"/>
            <p:cNvSpPr>
              <a:spLocks noChangeShapeType="1"/>
            </p:cNvSpPr>
            <p:nvPr/>
          </p:nvSpPr>
          <p:spPr bwMode="auto">
            <a:xfrm>
              <a:off x="277" y="4251"/>
              <a:ext cx="1" cy="27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60" name="Line 140"/>
            <p:cNvSpPr>
              <a:spLocks noChangeShapeType="1"/>
            </p:cNvSpPr>
            <p:nvPr/>
          </p:nvSpPr>
          <p:spPr bwMode="auto">
            <a:xfrm>
              <a:off x="630" y="4251"/>
              <a:ext cx="1" cy="27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440" y="4276"/>
              <a:ext cx="3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MS Sans Serif"/>
                </a:rPr>
                <a:t>5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6982685" y="0"/>
            <a:ext cx="21041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India: D4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554266" y="5949280"/>
            <a:ext cx="3456384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Group1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2004, 2006, 2010; 3 states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5554266" y="5469606"/>
            <a:ext cx="3456384" cy="4796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Group2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2007, 2010, 2014 ; 4 states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48" name="Group 113"/>
          <p:cNvGrpSpPr/>
          <p:nvPr/>
        </p:nvGrpSpPr>
        <p:grpSpPr>
          <a:xfrm>
            <a:off x="5880144" y="251123"/>
            <a:ext cx="3171210" cy="2880320"/>
            <a:chOff x="611560" y="2010010"/>
            <a:chExt cx="4721299" cy="4185989"/>
          </a:xfrm>
        </p:grpSpPr>
        <p:sp>
          <p:nvSpPr>
            <p:cNvPr id="149" name="Oval 148"/>
            <p:cNvSpPr/>
            <p:nvPr/>
          </p:nvSpPr>
          <p:spPr>
            <a:xfrm>
              <a:off x="2483768" y="3306154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2051720" y="5970450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1331640" y="5250370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720255" y="5735376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1638722" y="5216462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2175545" y="4420182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784151" y="4179775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619672" y="3378162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2051720" y="4530290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1926754" y="3666194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941612" y="3042505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628056" y="5039679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4922515" y="3315679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040782" y="3757252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1250107" y="5375336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611560" y="4223208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1538139" y="2326617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23345" y="3306154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2296319" y="4414849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3410347" y="3920318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1005508" y="4670114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2214786" y="4549340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1350690" y="5494969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2239169" y="2992201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1043608" y="5178362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3203848" y="4530290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1115616" y="4962338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1944266" y="6073687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1864271" y="5720518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3779912" y="3882218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1538139" y="5370003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115616" y="4818322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1691680" y="2082018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1043608" y="4386274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845221" y="5883584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1706538" y="2504541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4716016" y="3306154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210547" y="3219288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835696" y="2010010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3203848" y="3666194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981125" y="4793939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997621" y="5826434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2411760" y="5178362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2123728" y="4890330"/>
              <a:ext cx="122312" cy="122312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Rectangle 200"/>
          <p:cNvSpPr/>
          <p:nvPr/>
        </p:nvSpPr>
        <p:spPr>
          <a:xfrm>
            <a:off x="5554266" y="4984601"/>
            <a:ext cx="3456384" cy="479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Group3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2005-2016;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19 states</a:t>
            </a:r>
          </a:p>
        </p:txBody>
      </p:sp>
      <p:grpSp>
        <p:nvGrpSpPr>
          <p:cNvPr id="206" name="Group 205"/>
          <p:cNvGrpSpPr/>
          <p:nvPr/>
        </p:nvGrpSpPr>
        <p:grpSpPr>
          <a:xfrm>
            <a:off x="6327418" y="764704"/>
            <a:ext cx="2493054" cy="5481488"/>
            <a:chOff x="6303246" y="764704"/>
            <a:chExt cx="2493054" cy="5481488"/>
          </a:xfrm>
        </p:grpSpPr>
        <p:grpSp>
          <p:nvGrpSpPr>
            <p:cNvPr id="203" name="Group 202"/>
            <p:cNvGrpSpPr/>
            <p:nvPr/>
          </p:nvGrpSpPr>
          <p:grpSpPr>
            <a:xfrm>
              <a:off x="6303246" y="764704"/>
              <a:ext cx="2493054" cy="1918520"/>
              <a:chOff x="6303246" y="764704"/>
              <a:chExt cx="2493054" cy="1918520"/>
            </a:xfrm>
          </p:grpSpPr>
          <p:sp>
            <p:nvSpPr>
              <p:cNvPr id="193" name="6-Point Star 192"/>
              <p:cNvSpPr/>
              <p:nvPr/>
            </p:nvSpPr>
            <p:spPr>
              <a:xfrm>
                <a:off x="6876256" y="764704"/>
                <a:ext cx="224089" cy="231313"/>
              </a:xfrm>
              <a:prstGeom prst="star6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6-Point Star 193"/>
              <p:cNvSpPr/>
              <p:nvPr/>
            </p:nvSpPr>
            <p:spPr>
              <a:xfrm>
                <a:off x="8532440" y="980728"/>
                <a:ext cx="263860" cy="224904"/>
              </a:xfrm>
              <a:prstGeom prst="star6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6-Point Star 194"/>
              <p:cNvSpPr/>
              <p:nvPr/>
            </p:nvSpPr>
            <p:spPr>
              <a:xfrm>
                <a:off x="6303246" y="2458320"/>
                <a:ext cx="263860" cy="224904"/>
              </a:xfrm>
              <a:prstGeom prst="star6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5" name="6-Point Star 204"/>
            <p:cNvSpPr/>
            <p:nvPr/>
          </p:nvSpPr>
          <p:spPr>
            <a:xfrm>
              <a:off x="8532440" y="6021288"/>
              <a:ext cx="263860" cy="224904"/>
            </a:xfrm>
            <a:prstGeom prst="star6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6346466" y="899195"/>
            <a:ext cx="2711122" cy="4984919"/>
            <a:chOff x="6346466" y="899195"/>
            <a:chExt cx="2711122" cy="4984919"/>
          </a:xfrm>
        </p:grpSpPr>
        <p:grpSp>
          <p:nvGrpSpPr>
            <p:cNvPr id="204" name="Group 203"/>
            <p:cNvGrpSpPr/>
            <p:nvPr/>
          </p:nvGrpSpPr>
          <p:grpSpPr>
            <a:xfrm>
              <a:off x="6346466" y="899195"/>
              <a:ext cx="2711122" cy="1988176"/>
              <a:chOff x="6346466" y="899195"/>
              <a:chExt cx="2711122" cy="1988176"/>
            </a:xfrm>
          </p:grpSpPr>
          <p:sp>
            <p:nvSpPr>
              <p:cNvPr id="197" name="6-Point Star 196"/>
              <p:cNvSpPr/>
              <p:nvPr/>
            </p:nvSpPr>
            <p:spPr>
              <a:xfrm>
                <a:off x="8796089" y="899195"/>
                <a:ext cx="261499" cy="237724"/>
              </a:xfrm>
              <a:prstGeom prst="star6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6-Point Star 197"/>
              <p:cNvSpPr/>
              <p:nvPr/>
            </p:nvSpPr>
            <p:spPr>
              <a:xfrm>
                <a:off x="6346466" y="2649647"/>
                <a:ext cx="261499" cy="237724"/>
              </a:xfrm>
              <a:prstGeom prst="star6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6-Point Star 198"/>
              <p:cNvSpPr/>
              <p:nvPr/>
            </p:nvSpPr>
            <p:spPr>
              <a:xfrm>
                <a:off x="6732240" y="2564904"/>
                <a:ext cx="261499" cy="237724"/>
              </a:xfrm>
              <a:prstGeom prst="star6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6-Point Star 199"/>
              <p:cNvSpPr/>
              <p:nvPr/>
            </p:nvSpPr>
            <p:spPr>
              <a:xfrm>
                <a:off x="6732240" y="2204864"/>
                <a:ext cx="261499" cy="237724"/>
              </a:xfrm>
              <a:prstGeom prst="star6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9" name="6-Point Star 208"/>
            <p:cNvSpPr/>
            <p:nvPr/>
          </p:nvSpPr>
          <p:spPr>
            <a:xfrm>
              <a:off x="8522915" y="5646390"/>
              <a:ext cx="261499" cy="237724"/>
            </a:xfrm>
            <a:prstGeom prst="star6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Rectangle 257"/>
          <p:cNvSpPr/>
          <p:nvPr/>
        </p:nvSpPr>
        <p:spPr>
          <a:xfrm>
            <a:off x="1721396" y="3736082"/>
            <a:ext cx="4002731" cy="76351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rgbClr val="0070C0"/>
                </a:solidFill>
              </a:rPr>
              <a:t>Enfield group:</a:t>
            </a:r>
          </a:p>
          <a:p>
            <a:pPr algn="r"/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2005-2007 &amp;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2010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3645148"/>
            <a:ext cx="3337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200" dirty="0" smtClean="0"/>
              <a:t># The strains circulating during between 2014 and 2016 present in deep blue.</a:t>
            </a:r>
          </a:p>
          <a:p>
            <a:pPr marL="177800" indent="-177800"/>
            <a:endParaRPr lang="en-US" sz="1200" dirty="0" smtClean="0"/>
          </a:p>
          <a:p>
            <a:pPr marL="177800" indent="-177800"/>
            <a:r>
              <a:rPr lang="en-US" sz="1200" dirty="0" smtClean="0"/>
              <a:t>#  No exactly matched Named strain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180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 descr="Provinces_of_Nepal_2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7" y="2132856"/>
            <a:ext cx="6260862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9746" y="952053"/>
            <a:ext cx="4967051" cy="1800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Nepal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The country divided into 7 Provinces, 75 districts</a:t>
            </a:r>
          </a:p>
          <a:p>
            <a:pPr>
              <a:lnSpc>
                <a:spcPct val="150000"/>
              </a:lnSpc>
            </a:pPr>
            <a:r>
              <a:rPr lang="en-US" sz="1400" u="sng" dirty="0" smtClean="0"/>
              <a:t>Time period</a:t>
            </a:r>
            <a:r>
              <a:rPr lang="en-US" sz="1400" dirty="0" smtClean="0"/>
              <a:t>:  2004- June 15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,2016</a:t>
            </a:r>
          </a:p>
          <a:p>
            <a:pPr>
              <a:lnSpc>
                <a:spcPct val="150000"/>
              </a:lnSpc>
            </a:pPr>
            <a:r>
              <a:rPr lang="en-US" sz="1400" u="sng" dirty="0"/>
              <a:t>Number of </a:t>
            </a:r>
            <a:r>
              <a:rPr lang="en-US" sz="1400" u="sng" dirty="0" smtClean="0"/>
              <a:t>strains</a:t>
            </a:r>
            <a:r>
              <a:rPr lang="en-US" sz="1400" dirty="0" smtClean="0"/>
              <a:t>: 25 strains from 4 provinces, 7 districts;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 </a:t>
            </a:r>
            <a:r>
              <a:rPr lang="en-US" sz="1200" dirty="0" smtClean="0"/>
              <a:t>(</a:t>
            </a:r>
            <a:r>
              <a:rPr 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Bardiya</a:t>
            </a:r>
            <a:r>
              <a:rPr lang="en-US" sz="1200" dirty="0" smtClean="0"/>
              <a:t>, </a:t>
            </a:r>
            <a:r>
              <a:rPr lang="en-US" sz="1200" dirty="0" err="1" smtClean="0"/>
              <a:t>Mahottari</a:t>
            </a:r>
            <a:r>
              <a:rPr lang="en-US" sz="1200" dirty="0" smtClean="0"/>
              <a:t>, </a:t>
            </a:r>
            <a:r>
              <a:rPr lang="en-US" sz="1200" dirty="0" err="1" smtClean="0"/>
              <a:t>Parsa</a:t>
            </a:r>
            <a:r>
              <a:rPr lang="en-US" sz="1200" dirty="0" smtClean="0"/>
              <a:t>, Kathmandu, </a:t>
            </a:r>
            <a:r>
              <a:rPr lang="en-US" sz="1200" dirty="0" err="1" smtClean="0"/>
              <a:t>Sartahi</a:t>
            </a:r>
            <a:r>
              <a:rPr lang="en-US" sz="1200" dirty="0" smtClean="0"/>
              <a:t>, </a:t>
            </a:r>
            <a:r>
              <a:rPr 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Banke</a:t>
            </a:r>
            <a:r>
              <a:rPr lang="en-US" sz="1200" dirty="0" smtClean="0"/>
              <a:t>  and </a:t>
            </a:r>
            <a:r>
              <a:rPr 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Salyan</a:t>
            </a:r>
            <a:r>
              <a:rPr lang="en-US" sz="1200" dirty="0" smtClean="0"/>
              <a:t>) </a:t>
            </a:r>
          </a:p>
        </p:txBody>
      </p:sp>
      <p:sp>
        <p:nvSpPr>
          <p:cNvPr id="109" name="Oval 108"/>
          <p:cNvSpPr/>
          <p:nvPr/>
        </p:nvSpPr>
        <p:spPr>
          <a:xfrm>
            <a:off x="4346451" y="5445224"/>
            <a:ext cx="122312" cy="122312"/>
          </a:xfrm>
          <a:prstGeom prst="ellipse">
            <a:avLst/>
          </a:prstGeom>
          <a:solidFill>
            <a:srgbClr val="106EF8"/>
          </a:solidFill>
          <a:ln>
            <a:solidFill>
              <a:srgbClr val="106EF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483768" y="0"/>
            <a:ext cx="6660232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 of Genotype D4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-697" y="6604084"/>
            <a:ext cx="56166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https://en.wikipedia.org/wiki/Nepalese_Federal_States#/media/File:Provinces_of_Nepal_2015.png</a:t>
            </a:r>
            <a:endParaRPr lang="en-US" sz="900" dirty="0"/>
          </a:p>
        </p:txBody>
      </p:sp>
      <p:sp>
        <p:nvSpPr>
          <p:cNvPr id="128" name="Oval 127"/>
          <p:cNvSpPr/>
          <p:nvPr/>
        </p:nvSpPr>
        <p:spPr>
          <a:xfrm>
            <a:off x="1187624" y="4149080"/>
            <a:ext cx="122312" cy="122312"/>
          </a:xfrm>
          <a:prstGeom prst="ellipse">
            <a:avLst/>
          </a:prstGeom>
          <a:solidFill>
            <a:srgbClr val="106EF8"/>
          </a:solidFill>
          <a:ln>
            <a:solidFill>
              <a:srgbClr val="106EF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611513" y="5132809"/>
            <a:ext cx="122312" cy="122312"/>
          </a:xfrm>
          <a:prstGeom prst="ellipse">
            <a:avLst/>
          </a:prstGeom>
          <a:solidFill>
            <a:srgbClr val="106EF8"/>
          </a:solidFill>
          <a:ln>
            <a:solidFill>
              <a:srgbClr val="106EF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139952" y="5354166"/>
            <a:ext cx="122312" cy="122312"/>
          </a:xfrm>
          <a:prstGeom prst="ellipse">
            <a:avLst/>
          </a:prstGeom>
          <a:solidFill>
            <a:srgbClr val="106EF8"/>
          </a:solidFill>
          <a:ln>
            <a:solidFill>
              <a:srgbClr val="106EF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451273" y="4350246"/>
            <a:ext cx="122312" cy="122312"/>
          </a:xfrm>
          <a:prstGeom prst="ellipse">
            <a:avLst/>
          </a:prstGeom>
          <a:solidFill>
            <a:srgbClr val="106EF8"/>
          </a:solidFill>
          <a:ln>
            <a:solidFill>
              <a:srgbClr val="106EF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691680" y="4149080"/>
            <a:ext cx="122312" cy="122312"/>
          </a:xfrm>
          <a:prstGeom prst="ellipse">
            <a:avLst/>
          </a:prstGeom>
          <a:solidFill>
            <a:srgbClr val="106EF8"/>
          </a:solidFill>
          <a:ln>
            <a:solidFill>
              <a:srgbClr val="106EF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97013" cy="126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179512" y="3933056"/>
            <a:ext cx="1728192" cy="792088"/>
            <a:chOff x="107504" y="3140968"/>
            <a:chExt cx="1728192" cy="792088"/>
          </a:xfrm>
        </p:grpSpPr>
        <p:sp>
          <p:nvSpPr>
            <p:cNvPr id="137" name="Oval 136"/>
            <p:cNvSpPr/>
            <p:nvPr/>
          </p:nvSpPr>
          <p:spPr>
            <a:xfrm>
              <a:off x="971600" y="3140968"/>
              <a:ext cx="864096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07504" y="3573016"/>
              <a:ext cx="9864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2015</a:t>
              </a:r>
              <a:endParaRPr lang="en-US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3998590" y="4725144"/>
            <a:ext cx="122312" cy="122312"/>
          </a:xfrm>
          <a:prstGeom prst="ellipse">
            <a:avLst/>
          </a:prstGeom>
          <a:solidFill>
            <a:srgbClr val="106EF8"/>
          </a:solidFill>
          <a:ln>
            <a:solidFill>
              <a:srgbClr val="106EF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6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2483768" y="0"/>
            <a:ext cx="6660232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 of Genotype D4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-697" y="6471377"/>
            <a:ext cx="56166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https://en.wikipedia.org/wiki/Nepalese_Federal_States#/media/File:Provinces_of_Nepal_2015.png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7013" cy="126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india-map-state-D4-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8004" y="845661"/>
            <a:ext cx="5884923" cy="60189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307063">
            <a:off x="5013174" y="2101308"/>
            <a:ext cx="1655273" cy="1048412"/>
            <a:chOff x="-26881" y="1988084"/>
            <a:chExt cx="5996692" cy="4176464"/>
          </a:xfrm>
        </p:grpSpPr>
        <p:pic>
          <p:nvPicPr>
            <p:cNvPr id="125" name="Picture 124" descr="Provinces_of_Nepal_2015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071316">
              <a:off x="-26881" y="1988084"/>
              <a:ext cx="5996692" cy="4176464"/>
            </a:xfrm>
            <a:prstGeom prst="rect">
              <a:avLst/>
            </a:prstGeom>
          </p:spPr>
        </p:pic>
        <p:sp>
          <p:nvSpPr>
            <p:cNvPr id="109" name="Oval 108"/>
            <p:cNvSpPr/>
            <p:nvPr/>
          </p:nvSpPr>
          <p:spPr>
            <a:xfrm>
              <a:off x="4329490" y="5236960"/>
              <a:ext cx="122312" cy="122313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063973" y="4201445"/>
              <a:ext cx="122312" cy="122313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594549" y="4924543"/>
              <a:ext cx="122312" cy="122313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122991" y="5145900"/>
              <a:ext cx="122312" cy="122313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327624" y="4402612"/>
              <a:ext cx="122312" cy="122313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568028" y="4201445"/>
              <a:ext cx="122312" cy="122313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931789" y="3975868"/>
              <a:ext cx="864095" cy="6480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88216" y="4597775"/>
              <a:ext cx="122312" cy="122313"/>
            </a:xfrm>
            <a:prstGeom prst="ellipse">
              <a:avLst/>
            </a:prstGeom>
            <a:solidFill>
              <a:srgbClr val="106EF8"/>
            </a:solidFill>
            <a:ln>
              <a:solidFill>
                <a:srgbClr val="106EF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40393" y="4845876"/>
            <a:ext cx="2567221" cy="527340"/>
          </a:xfrm>
          <a:prstGeom prst="rect">
            <a:avLst/>
          </a:prstGeom>
          <a:solidFill>
            <a:srgbClr val="2F91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similar between India and Nepal viruses?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5" y="1753655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Circulating D4 viruses areas in Nepal and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5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 466"/>
          <p:cNvSpPr/>
          <p:nvPr/>
        </p:nvSpPr>
        <p:spPr>
          <a:xfrm>
            <a:off x="1116757" y="97581"/>
            <a:ext cx="4320480" cy="4699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 467"/>
          <p:cNvSpPr/>
          <p:nvPr/>
        </p:nvSpPr>
        <p:spPr>
          <a:xfrm>
            <a:off x="1115616" y="4744194"/>
            <a:ext cx="4320480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/>
        </p:nvSpPr>
        <p:spPr>
          <a:xfrm>
            <a:off x="1120949" y="5392266"/>
            <a:ext cx="4320480" cy="1008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/>
          <p:cNvSpPr/>
          <p:nvPr/>
        </p:nvSpPr>
        <p:spPr>
          <a:xfrm>
            <a:off x="5467400" y="5392266"/>
            <a:ext cx="3456384" cy="1008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Group1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2004, 2006, 2010; 3 states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5467400" y="4725145"/>
            <a:ext cx="3456384" cy="6671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Group2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2007, 2010, 2014 ; 4 states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5467400" y="4293096"/>
            <a:ext cx="345638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Group3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2005-2016;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19 states</a:t>
            </a:r>
          </a:p>
        </p:txBody>
      </p:sp>
      <p:grpSp>
        <p:nvGrpSpPr>
          <p:cNvPr id="1329" name="Group 305"/>
          <p:cNvGrpSpPr>
            <a:grpSpLocks noChangeAspect="1"/>
          </p:cNvGrpSpPr>
          <p:nvPr/>
        </p:nvGrpSpPr>
        <p:grpSpPr bwMode="auto">
          <a:xfrm>
            <a:off x="71438" y="19050"/>
            <a:ext cx="4656138" cy="6834188"/>
            <a:chOff x="45" y="12"/>
            <a:chExt cx="2933" cy="4305"/>
          </a:xfrm>
        </p:grpSpPr>
        <p:sp>
          <p:nvSpPr>
            <p:cNvPr id="1328" name="AutoShape 304"/>
            <p:cNvSpPr>
              <a:spLocks noChangeAspect="1" noChangeArrowheads="1" noTextEdit="1"/>
            </p:cNvSpPr>
            <p:nvPr/>
          </p:nvSpPr>
          <p:spPr bwMode="auto">
            <a:xfrm>
              <a:off x="45" y="12"/>
              <a:ext cx="2744" cy="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30" name="Rectangle 306"/>
            <p:cNvSpPr>
              <a:spLocks noChangeArrowheads="1"/>
            </p:cNvSpPr>
            <p:nvPr/>
          </p:nvSpPr>
          <p:spPr bwMode="auto">
            <a:xfrm>
              <a:off x="1228" y="52"/>
              <a:ext cx="158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MVi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/Pune.IND/40.13/1-D4-KF850708-Gr5-13-15-IND-NPL-UK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" name="Freeform 307"/>
            <p:cNvSpPr>
              <a:spLocks/>
            </p:cNvSpPr>
            <p:nvPr/>
          </p:nvSpPr>
          <p:spPr bwMode="auto">
            <a:xfrm>
              <a:off x="1203" y="75"/>
              <a:ext cx="1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32" name="Rectangle 308"/>
            <p:cNvSpPr>
              <a:spLocks noChangeArrowheads="1"/>
            </p:cNvSpPr>
            <p:nvPr/>
          </p:nvSpPr>
          <p:spPr bwMode="auto">
            <a:xfrm>
              <a:off x="1228" y="120"/>
              <a:ext cx="73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Banke.NPL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/12.15/1 D4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" name="Freeform 309"/>
            <p:cNvSpPr>
              <a:spLocks/>
            </p:cNvSpPr>
            <p:nvPr/>
          </p:nvSpPr>
          <p:spPr bwMode="auto">
            <a:xfrm>
              <a:off x="1203" y="111"/>
              <a:ext cx="1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34" name="Rectangle 310"/>
            <p:cNvSpPr>
              <a:spLocks noChangeArrowheads="1"/>
            </p:cNvSpPr>
            <p:nvPr/>
          </p:nvSpPr>
          <p:spPr bwMode="auto">
            <a:xfrm>
              <a:off x="1228" y="189"/>
              <a:ext cx="73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Banke.NPL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/13.15/1 D4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" name="Freeform 311"/>
            <p:cNvSpPr>
              <a:spLocks/>
            </p:cNvSpPr>
            <p:nvPr/>
          </p:nvSpPr>
          <p:spPr bwMode="auto">
            <a:xfrm>
              <a:off x="1203" y="145"/>
              <a:ext cx="1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7"/>
                </a:cxn>
                <a:cxn ang="0">
                  <a:pos x="0" y="67"/>
                </a:cxn>
              </a:cxnLst>
              <a:rect l="0" t="0" r="r" b="b"/>
              <a:pathLst>
                <a:path h="67">
                  <a:moveTo>
                    <a:pt x="0" y="0"/>
                  </a:move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36" name="Rectangle 312"/>
            <p:cNvSpPr>
              <a:spLocks noChangeArrowheads="1"/>
            </p:cNvSpPr>
            <p:nvPr/>
          </p:nvSpPr>
          <p:spPr bwMode="auto">
            <a:xfrm>
              <a:off x="1228" y="257"/>
              <a:ext cx="935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MVs/Murshidabad.IND/24.14/1-Gr5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" name="Freeform 313"/>
            <p:cNvSpPr>
              <a:spLocks/>
            </p:cNvSpPr>
            <p:nvPr/>
          </p:nvSpPr>
          <p:spPr bwMode="auto">
            <a:xfrm>
              <a:off x="1203" y="180"/>
              <a:ext cx="1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  <a:cxn ang="0">
                  <a:pos x="0" y="101"/>
                </a:cxn>
              </a:cxnLst>
              <a:rect l="0" t="0" r="r" b="b"/>
              <a:pathLst>
                <a:path h="101">
                  <a:moveTo>
                    <a:pt x="0" y="0"/>
                  </a:moveTo>
                  <a:lnTo>
                    <a:pt x="0" y="101"/>
                  </a:lnTo>
                  <a:lnTo>
                    <a:pt x="0" y="101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38" name="Rectangle 314"/>
            <p:cNvSpPr>
              <a:spLocks noChangeArrowheads="1"/>
            </p:cNvSpPr>
            <p:nvPr/>
          </p:nvSpPr>
          <p:spPr bwMode="auto">
            <a:xfrm>
              <a:off x="1228" y="326"/>
              <a:ext cx="110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MVs/Bellary.IND/10.14-D4-KP056750-Gr5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" name="Freeform 315"/>
            <p:cNvSpPr>
              <a:spLocks/>
            </p:cNvSpPr>
            <p:nvPr/>
          </p:nvSpPr>
          <p:spPr bwMode="auto">
            <a:xfrm>
              <a:off x="1203" y="214"/>
              <a:ext cx="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5"/>
                </a:cxn>
                <a:cxn ang="0">
                  <a:pos x="0" y="135"/>
                </a:cxn>
              </a:cxnLst>
              <a:rect l="0" t="0" r="r" b="b"/>
              <a:pathLst>
                <a:path h="135">
                  <a:moveTo>
                    <a:pt x="0" y="0"/>
                  </a:moveTo>
                  <a:lnTo>
                    <a:pt x="0" y="135"/>
                  </a:lnTo>
                  <a:lnTo>
                    <a:pt x="0" y="135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40" name="Rectangle 316"/>
            <p:cNvSpPr>
              <a:spLocks noChangeArrowheads="1"/>
            </p:cNvSpPr>
            <p:nvPr/>
          </p:nvSpPr>
          <p:spPr bwMode="auto">
            <a:xfrm>
              <a:off x="1291" y="394"/>
              <a:ext cx="123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MVs/Dhanbad.IND/14.14/1-D4-KM034772-NoM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" name="Freeform 317"/>
            <p:cNvSpPr>
              <a:spLocks/>
            </p:cNvSpPr>
            <p:nvPr/>
          </p:nvSpPr>
          <p:spPr bwMode="auto">
            <a:xfrm>
              <a:off x="1203" y="248"/>
              <a:ext cx="63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63" y="170"/>
                </a:cxn>
              </a:cxnLst>
              <a:rect l="0" t="0" r="r" b="b"/>
              <a:pathLst>
                <a:path w="63" h="170">
                  <a:moveTo>
                    <a:pt x="0" y="0"/>
                  </a:moveTo>
                  <a:lnTo>
                    <a:pt x="0" y="170"/>
                  </a:lnTo>
                  <a:lnTo>
                    <a:pt x="63" y="17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42" name="Rectangle 318"/>
            <p:cNvSpPr>
              <a:spLocks noChangeArrowheads="1"/>
            </p:cNvSpPr>
            <p:nvPr/>
          </p:nvSpPr>
          <p:spPr bwMode="auto">
            <a:xfrm>
              <a:off x="1228" y="463"/>
              <a:ext cx="78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Bardiya.NPL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/23.15/3-D4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252A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" name="Freeform 319"/>
            <p:cNvSpPr>
              <a:spLocks/>
            </p:cNvSpPr>
            <p:nvPr/>
          </p:nvSpPr>
          <p:spPr bwMode="auto">
            <a:xfrm>
              <a:off x="1203" y="282"/>
              <a:ext cx="1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h="204">
                  <a:moveTo>
                    <a:pt x="0" y="0"/>
                  </a:moveTo>
                  <a:lnTo>
                    <a:pt x="0" y="204"/>
                  </a:lnTo>
                  <a:lnTo>
                    <a:pt x="0" y="204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44" name="Rectangle 320"/>
            <p:cNvSpPr>
              <a:spLocks noChangeArrowheads="1"/>
            </p:cNvSpPr>
            <p:nvPr/>
          </p:nvSpPr>
          <p:spPr bwMode="auto">
            <a:xfrm>
              <a:off x="1228" y="531"/>
              <a:ext cx="78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Bardiya.NPL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/23.15/2-D4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252A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" name="Freeform 321"/>
            <p:cNvSpPr>
              <a:spLocks/>
            </p:cNvSpPr>
            <p:nvPr/>
          </p:nvSpPr>
          <p:spPr bwMode="auto">
            <a:xfrm>
              <a:off x="1203" y="316"/>
              <a:ext cx="1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39"/>
                </a:cxn>
                <a:cxn ang="0">
                  <a:pos x="0" y="239"/>
                </a:cxn>
              </a:cxnLst>
              <a:rect l="0" t="0" r="r" b="b"/>
              <a:pathLst>
                <a:path h="239">
                  <a:moveTo>
                    <a:pt x="0" y="0"/>
                  </a:moveTo>
                  <a:lnTo>
                    <a:pt x="0" y="239"/>
                  </a:lnTo>
                  <a:lnTo>
                    <a:pt x="0" y="23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46" name="Rectangle 322"/>
            <p:cNvSpPr>
              <a:spLocks noChangeArrowheads="1"/>
            </p:cNvSpPr>
            <p:nvPr/>
          </p:nvSpPr>
          <p:spPr bwMode="auto">
            <a:xfrm>
              <a:off x="1228" y="600"/>
              <a:ext cx="74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Banke.NPL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/13.15/3-D4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252A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" name="Freeform 323"/>
            <p:cNvSpPr>
              <a:spLocks/>
            </p:cNvSpPr>
            <p:nvPr/>
          </p:nvSpPr>
          <p:spPr bwMode="auto">
            <a:xfrm>
              <a:off x="1203" y="351"/>
              <a:ext cx="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2"/>
                </a:cxn>
                <a:cxn ang="0">
                  <a:pos x="0" y="272"/>
                </a:cxn>
              </a:cxnLst>
              <a:rect l="0" t="0" r="r" b="b"/>
              <a:pathLst>
                <a:path h="272">
                  <a:moveTo>
                    <a:pt x="0" y="0"/>
                  </a:moveTo>
                  <a:lnTo>
                    <a:pt x="0" y="272"/>
                  </a:lnTo>
                  <a:lnTo>
                    <a:pt x="0" y="272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48" name="Rectangle 324"/>
            <p:cNvSpPr>
              <a:spLocks noChangeArrowheads="1"/>
            </p:cNvSpPr>
            <p:nvPr/>
          </p:nvSpPr>
          <p:spPr bwMode="auto">
            <a:xfrm>
              <a:off x="1291" y="668"/>
              <a:ext cx="109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MVs/Kaimur.IND/50.15/51-OMN14-NZL15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9" name="Freeform 325"/>
            <p:cNvSpPr>
              <a:spLocks/>
            </p:cNvSpPr>
            <p:nvPr/>
          </p:nvSpPr>
          <p:spPr bwMode="auto">
            <a:xfrm>
              <a:off x="1203" y="385"/>
              <a:ext cx="63" cy="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6"/>
                </a:cxn>
                <a:cxn ang="0">
                  <a:pos x="63" y="306"/>
                </a:cxn>
              </a:cxnLst>
              <a:rect l="0" t="0" r="r" b="b"/>
              <a:pathLst>
                <a:path w="63" h="306">
                  <a:moveTo>
                    <a:pt x="0" y="0"/>
                  </a:moveTo>
                  <a:lnTo>
                    <a:pt x="0" y="306"/>
                  </a:lnTo>
                  <a:lnTo>
                    <a:pt x="63" y="306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50" name="Rectangle 326"/>
            <p:cNvSpPr>
              <a:spLocks noChangeArrowheads="1"/>
            </p:cNvSpPr>
            <p:nvPr/>
          </p:nvSpPr>
          <p:spPr bwMode="auto">
            <a:xfrm>
              <a:off x="1415" y="736"/>
              <a:ext cx="124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MVs/Junagadh.IND/33.15/1-D4-KT588917-NoM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1" name="Freeform 327"/>
            <p:cNvSpPr>
              <a:spLocks/>
            </p:cNvSpPr>
            <p:nvPr/>
          </p:nvSpPr>
          <p:spPr bwMode="auto">
            <a:xfrm>
              <a:off x="1203" y="419"/>
              <a:ext cx="187" cy="3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1"/>
                </a:cxn>
                <a:cxn ang="0">
                  <a:pos x="187" y="341"/>
                </a:cxn>
              </a:cxnLst>
              <a:rect l="0" t="0" r="r" b="b"/>
              <a:pathLst>
                <a:path w="187" h="341">
                  <a:moveTo>
                    <a:pt x="0" y="0"/>
                  </a:moveTo>
                  <a:lnTo>
                    <a:pt x="0" y="341"/>
                  </a:lnTo>
                  <a:lnTo>
                    <a:pt x="187" y="341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52" name="Rectangle 328"/>
            <p:cNvSpPr>
              <a:spLocks noChangeArrowheads="1"/>
            </p:cNvSpPr>
            <p:nvPr/>
          </p:nvSpPr>
          <p:spPr bwMode="auto">
            <a:xfrm>
              <a:off x="1257" y="812"/>
              <a:ext cx="116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MVs/Dharwad.IND/6.14/1-D4-KP056749-Gr5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3" name="Freeform 329"/>
            <p:cNvSpPr>
              <a:spLocks/>
            </p:cNvSpPr>
            <p:nvPr/>
          </p:nvSpPr>
          <p:spPr bwMode="auto">
            <a:xfrm>
              <a:off x="1203" y="453"/>
              <a:ext cx="1" cy="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5"/>
                </a:cxn>
                <a:cxn ang="0">
                  <a:pos x="0" y="375"/>
                </a:cxn>
              </a:cxnLst>
              <a:rect l="0" t="0" r="r" b="b"/>
              <a:pathLst>
                <a:path h="375">
                  <a:moveTo>
                    <a:pt x="0" y="0"/>
                  </a:moveTo>
                  <a:lnTo>
                    <a:pt x="0" y="375"/>
                  </a:lnTo>
                  <a:lnTo>
                    <a:pt x="0" y="375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54" name="Rectangle 330"/>
            <p:cNvSpPr>
              <a:spLocks noChangeArrowheads="1"/>
            </p:cNvSpPr>
            <p:nvPr/>
          </p:nvSpPr>
          <p:spPr bwMode="auto">
            <a:xfrm>
              <a:off x="1228" y="873"/>
              <a:ext cx="79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Bardiya.NPL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/23.15/1-D4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252A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5" name="Freeform 331"/>
            <p:cNvSpPr>
              <a:spLocks/>
            </p:cNvSpPr>
            <p:nvPr/>
          </p:nvSpPr>
          <p:spPr bwMode="auto">
            <a:xfrm>
              <a:off x="1203" y="488"/>
              <a:ext cx="1" cy="4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9"/>
                </a:cxn>
                <a:cxn ang="0">
                  <a:pos x="0" y="409"/>
                </a:cxn>
              </a:cxnLst>
              <a:rect l="0" t="0" r="r" b="b"/>
              <a:pathLst>
                <a:path h="409">
                  <a:moveTo>
                    <a:pt x="0" y="0"/>
                  </a:moveTo>
                  <a:lnTo>
                    <a:pt x="0" y="409"/>
                  </a:lnTo>
                  <a:lnTo>
                    <a:pt x="0" y="409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56" name="Rectangle 332"/>
            <p:cNvSpPr>
              <a:spLocks noChangeArrowheads="1"/>
            </p:cNvSpPr>
            <p:nvPr/>
          </p:nvSpPr>
          <p:spPr bwMode="auto">
            <a:xfrm>
              <a:off x="1228" y="942"/>
              <a:ext cx="74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Banke.NPL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/13.15/2-D4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252A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7" name="Freeform 333"/>
            <p:cNvSpPr>
              <a:spLocks/>
            </p:cNvSpPr>
            <p:nvPr/>
          </p:nvSpPr>
          <p:spPr bwMode="auto">
            <a:xfrm>
              <a:off x="1203" y="522"/>
              <a:ext cx="1" cy="4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43"/>
                </a:cxn>
                <a:cxn ang="0">
                  <a:pos x="0" y="443"/>
                </a:cxn>
              </a:cxnLst>
              <a:rect l="0" t="0" r="r" b="b"/>
              <a:pathLst>
                <a:path h="443">
                  <a:moveTo>
                    <a:pt x="0" y="0"/>
                  </a:moveTo>
                  <a:lnTo>
                    <a:pt x="0" y="443"/>
                  </a:lnTo>
                  <a:lnTo>
                    <a:pt x="0" y="44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58" name="Rectangle 334"/>
            <p:cNvSpPr>
              <a:spLocks noChangeArrowheads="1"/>
            </p:cNvSpPr>
            <p:nvPr/>
          </p:nvSpPr>
          <p:spPr bwMode="auto">
            <a:xfrm>
              <a:off x="1228" y="1010"/>
              <a:ext cx="112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MVs/Dausa.IND/34.14/1-D4-KP221905-Gr5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9" name="Freeform 335"/>
            <p:cNvSpPr>
              <a:spLocks/>
            </p:cNvSpPr>
            <p:nvPr/>
          </p:nvSpPr>
          <p:spPr bwMode="auto">
            <a:xfrm>
              <a:off x="1203" y="556"/>
              <a:ext cx="1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8"/>
                </a:cxn>
                <a:cxn ang="0">
                  <a:pos x="0" y="478"/>
                </a:cxn>
              </a:cxnLst>
              <a:rect l="0" t="0" r="r" b="b"/>
              <a:pathLst>
                <a:path h="478">
                  <a:moveTo>
                    <a:pt x="0" y="0"/>
                  </a:moveTo>
                  <a:lnTo>
                    <a:pt x="0" y="478"/>
                  </a:lnTo>
                  <a:lnTo>
                    <a:pt x="0" y="478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60" name="Rectangle 336"/>
            <p:cNvSpPr>
              <a:spLocks noChangeArrowheads="1"/>
            </p:cNvSpPr>
            <p:nvPr/>
          </p:nvSpPr>
          <p:spPr bwMode="auto">
            <a:xfrm>
              <a:off x="1291" y="1079"/>
              <a:ext cx="1115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MVs/Pune.IND/02.14/1-D4-KJ381057-NoM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1" name="Freeform 337"/>
            <p:cNvSpPr>
              <a:spLocks/>
            </p:cNvSpPr>
            <p:nvPr/>
          </p:nvSpPr>
          <p:spPr bwMode="auto">
            <a:xfrm>
              <a:off x="1203" y="590"/>
              <a:ext cx="63" cy="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2"/>
                </a:cxn>
                <a:cxn ang="0">
                  <a:pos x="63" y="512"/>
                </a:cxn>
              </a:cxnLst>
              <a:rect l="0" t="0" r="r" b="b"/>
              <a:pathLst>
                <a:path w="63" h="512">
                  <a:moveTo>
                    <a:pt x="0" y="0"/>
                  </a:moveTo>
                  <a:lnTo>
                    <a:pt x="0" y="512"/>
                  </a:lnTo>
                  <a:lnTo>
                    <a:pt x="63" y="512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62" name="Line 338"/>
            <p:cNvSpPr>
              <a:spLocks noChangeShapeType="1"/>
            </p:cNvSpPr>
            <p:nvPr/>
          </p:nvSpPr>
          <p:spPr bwMode="auto">
            <a:xfrm>
              <a:off x="1203" y="75"/>
              <a:ext cx="1" cy="512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63" name="Freeform 339"/>
            <p:cNvSpPr>
              <a:spLocks/>
            </p:cNvSpPr>
            <p:nvPr/>
          </p:nvSpPr>
          <p:spPr bwMode="auto">
            <a:xfrm>
              <a:off x="1140" y="589"/>
              <a:ext cx="63" cy="426"/>
            </a:xfrm>
            <a:custGeom>
              <a:avLst/>
              <a:gdLst/>
              <a:ahLst/>
              <a:cxnLst>
                <a:cxn ang="0">
                  <a:pos x="0" y="426"/>
                </a:cxn>
                <a:cxn ang="0">
                  <a:pos x="0" y="0"/>
                </a:cxn>
                <a:cxn ang="0">
                  <a:pos x="63" y="0"/>
                </a:cxn>
              </a:cxnLst>
              <a:rect l="0" t="0" r="r" b="b"/>
              <a:pathLst>
                <a:path w="63" h="426">
                  <a:moveTo>
                    <a:pt x="0" y="426"/>
                  </a:moveTo>
                  <a:lnTo>
                    <a:pt x="0" y="0"/>
                  </a:lnTo>
                  <a:lnTo>
                    <a:pt x="63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64" name="Rectangle 340"/>
            <p:cNvSpPr>
              <a:spLocks noChangeArrowheads="1"/>
            </p:cNvSpPr>
            <p:nvPr/>
          </p:nvSpPr>
          <p:spPr bwMode="auto">
            <a:xfrm>
              <a:off x="1165" y="1147"/>
              <a:ext cx="150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MVi/Sindhudurg.Ind/07.12/1-D4-JX298083-Gr4-H100-IND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5" name="Freeform 341"/>
            <p:cNvSpPr>
              <a:spLocks/>
            </p:cNvSpPr>
            <p:nvPr/>
          </p:nvSpPr>
          <p:spPr bwMode="auto">
            <a:xfrm>
              <a:off x="1140" y="1171"/>
              <a:ext cx="1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35">
                  <a:moveTo>
                    <a:pt x="0" y="13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66" name="Rectangle 342"/>
            <p:cNvSpPr>
              <a:spLocks noChangeArrowheads="1"/>
            </p:cNvSpPr>
            <p:nvPr/>
          </p:nvSpPr>
          <p:spPr bwMode="auto">
            <a:xfrm>
              <a:off x="1165" y="1216"/>
              <a:ext cx="1075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MVi/Pune.IND/50.13/1-D4-KJ381052-Gr4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7" name="Freeform 343"/>
            <p:cNvSpPr>
              <a:spLocks/>
            </p:cNvSpPr>
            <p:nvPr/>
          </p:nvSpPr>
          <p:spPr bwMode="auto">
            <a:xfrm>
              <a:off x="1140" y="1239"/>
              <a:ext cx="1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01">
                  <a:moveTo>
                    <a:pt x="0" y="10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68" name="Rectangle 344"/>
            <p:cNvSpPr>
              <a:spLocks noChangeArrowheads="1"/>
            </p:cNvSpPr>
            <p:nvPr/>
          </p:nvSpPr>
          <p:spPr bwMode="auto">
            <a:xfrm>
              <a:off x="1165" y="1284"/>
              <a:ext cx="99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Chandrapur.IND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/07.15/1-D4-Gr4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9" name="Freeform 345"/>
            <p:cNvSpPr>
              <a:spLocks/>
            </p:cNvSpPr>
            <p:nvPr/>
          </p:nvSpPr>
          <p:spPr bwMode="auto">
            <a:xfrm>
              <a:off x="1140" y="1307"/>
              <a:ext cx="1" cy="6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70" name="Rectangle 346"/>
            <p:cNvSpPr>
              <a:spLocks noChangeArrowheads="1"/>
            </p:cNvSpPr>
            <p:nvPr/>
          </p:nvSpPr>
          <p:spPr bwMode="auto">
            <a:xfrm>
              <a:off x="1165" y="1352"/>
              <a:ext cx="85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MVs/ORISSA.IND/3.15/2-D4-Gr4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1" name="Freeform 347"/>
            <p:cNvSpPr>
              <a:spLocks/>
            </p:cNvSpPr>
            <p:nvPr/>
          </p:nvSpPr>
          <p:spPr bwMode="auto">
            <a:xfrm>
              <a:off x="1140" y="1376"/>
              <a:ext cx="1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72" name="Rectangle 348"/>
            <p:cNvSpPr>
              <a:spLocks noChangeArrowheads="1"/>
            </p:cNvSpPr>
            <p:nvPr/>
          </p:nvSpPr>
          <p:spPr bwMode="auto">
            <a:xfrm>
              <a:off x="1165" y="1421"/>
              <a:ext cx="92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MVs/Gadchiroli.IND/9.16/1-D4-Gr4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3" name="Freeform 349"/>
            <p:cNvSpPr>
              <a:spLocks/>
            </p:cNvSpPr>
            <p:nvPr/>
          </p:nvSpPr>
          <p:spPr bwMode="auto">
            <a:xfrm>
              <a:off x="1140" y="1412"/>
              <a:ext cx="1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32"/>
                  </a:lnTo>
                  <a:lnTo>
                    <a:pt x="0" y="32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74" name="Line 350"/>
            <p:cNvSpPr>
              <a:spLocks noChangeShapeType="1"/>
            </p:cNvSpPr>
            <p:nvPr/>
          </p:nvSpPr>
          <p:spPr bwMode="auto">
            <a:xfrm>
              <a:off x="1140" y="1018"/>
              <a:ext cx="1" cy="426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75" name="Freeform 351"/>
            <p:cNvSpPr>
              <a:spLocks/>
            </p:cNvSpPr>
            <p:nvPr/>
          </p:nvSpPr>
          <p:spPr bwMode="auto">
            <a:xfrm>
              <a:off x="1078" y="1017"/>
              <a:ext cx="62" cy="315"/>
            </a:xfrm>
            <a:custGeom>
              <a:avLst/>
              <a:gdLst/>
              <a:ahLst/>
              <a:cxnLst>
                <a:cxn ang="0">
                  <a:pos x="0" y="315"/>
                </a:cxn>
                <a:cxn ang="0">
                  <a:pos x="0" y="0"/>
                </a:cxn>
                <a:cxn ang="0">
                  <a:pos x="62" y="0"/>
                </a:cxn>
              </a:cxnLst>
              <a:rect l="0" t="0" r="r" b="b"/>
              <a:pathLst>
                <a:path w="62" h="315">
                  <a:moveTo>
                    <a:pt x="0" y="315"/>
                  </a:moveTo>
                  <a:lnTo>
                    <a:pt x="0" y="0"/>
                  </a:lnTo>
                  <a:lnTo>
                    <a:pt x="62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76" name="Rectangle 352"/>
            <p:cNvSpPr>
              <a:spLocks noChangeArrowheads="1"/>
            </p:cNvSpPr>
            <p:nvPr/>
          </p:nvSpPr>
          <p:spPr bwMode="auto">
            <a:xfrm>
              <a:off x="1165" y="1489"/>
              <a:ext cx="132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MVs/Koppal.IND/05.11/1-D4-JQ267543-H100-USA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7" name="Freeform 353"/>
            <p:cNvSpPr>
              <a:spLocks/>
            </p:cNvSpPr>
            <p:nvPr/>
          </p:nvSpPr>
          <p:spPr bwMode="auto">
            <a:xfrm>
              <a:off x="1078" y="1513"/>
              <a:ext cx="62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0"/>
                </a:cxn>
                <a:cxn ang="0">
                  <a:pos x="62" y="0"/>
                </a:cxn>
              </a:cxnLst>
              <a:rect l="0" t="0" r="r" b="b"/>
              <a:pathLst>
                <a:path w="62" h="67">
                  <a:moveTo>
                    <a:pt x="0" y="67"/>
                  </a:moveTo>
                  <a:lnTo>
                    <a:pt x="0" y="0"/>
                  </a:lnTo>
                  <a:lnTo>
                    <a:pt x="62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78" name="Rectangle 354"/>
            <p:cNvSpPr>
              <a:spLocks noChangeArrowheads="1"/>
            </p:cNvSpPr>
            <p:nvPr/>
          </p:nvSpPr>
          <p:spPr bwMode="auto">
            <a:xfrm>
              <a:off x="1165" y="1558"/>
              <a:ext cx="77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Salyan.NPL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/29.15/1-D4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252A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9" name="Freeform 355"/>
            <p:cNvSpPr>
              <a:spLocks/>
            </p:cNvSpPr>
            <p:nvPr/>
          </p:nvSpPr>
          <p:spPr bwMode="auto">
            <a:xfrm>
              <a:off x="1140" y="1581"/>
              <a:ext cx="1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7">
                  <a:moveTo>
                    <a:pt x="0" y="6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80" name="Rectangle 356"/>
            <p:cNvSpPr>
              <a:spLocks noChangeArrowheads="1"/>
            </p:cNvSpPr>
            <p:nvPr/>
          </p:nvSpPr>
          <p:spPr bwMode="auto">
            <a:xfrm>
              <a:off x="1228" y="1626"/>
              <a:ext cx="77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Salyan.NPL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/28.15/1-D4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252A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1" name="Freeform 357"/>
            <p:cNvSpPr>
              <a:spLocks/>
            </p:cNvSpPr>
            <p:nvPr/>
          </p:nvSpPr>
          <p:spPr bwMode="auto">
            <a:xfrm>
              <a:off x="1140" y="1650"/>
              <a:ext cx="63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63" y="0"/>
                </a:cxn>
              </a:cxnLst>
              <a:rect l="0" t="0" r="r" b="b"/>
              <a:pathLst>
                <a:path w="63" h="33">
                  <a:moveTo>
                    <a:pt x="0" y="33"/>
                  </a:moveTo>
                  <a:lnTo>
                    <a:pt x="0" y="0"/>
                  </a:lnTo>
                  <a:lnTo>
                    <a:pt x="63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82" name="Rectangle 358"/>
            <p:cNvSpPr>
              <a:spLocks noChangeArrowheads="1"/>
            </p:cNvSpPr>
            <p:nvPr/>
          </p:nvSpPr>
          <p:spPr bwMode="auto">
            <a:xfrm>
              <a:off x="1165" y="1695"/>
              <a:ext cx="77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Salyan.NPL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252A"/>
                  </a:solidFill>
                  <a:effectLst/>
                  <a:latin typeface="Arial" pitchFamily="34" charset="0"/>
                  <a:cs typeface="Arial" pitchFamily="34" charset="0"/>
                </a:rPr>
                <a:t>/30.15/1-D4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252A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3" name="Freeform 359"/>
            <p:cNvSpPr>
              <a:spLocks/>
            </p:cNvSpPr>
            <p:nvPr/>
          </p:nvSpPr>
          <p:spPr bwMode="auto">
            <a:xfrm>
              <a:off x="1140" y="1685"/>
              <a:ext cx="1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84" name="Line 360"/>
            <p:cNvSpPr>
              <a:spLocks noChangeShapeType="1"/>
            </p:cNvSpPr>
            <p:nvPr/>
          </p:nvSpPr>
          <p:spPr bwMode="auto">
            <a:xfrm>
              <a:off x="1140" y="1651"/>
              <a:ext cx="1" cy="67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85" name="Freeform 361"/>
            <p:cNvSpPr>
              <a:spLocks/>
            </p:cNvSpPr>
            <p:nvPr/>
          </p:nvSpPr>
          <p:spPr bwMode="auto">
            <a:xfrm>
              <a:off x="1078" y="1583"/>
              <a:ext cx="62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7"/>
                </a:cxn>
                <a:cxn ang="0">
                  <a:pos x="62" y="67"/>
                </a:cxn>
              </a:cxnLst>
              <a:rect l="0" t="0" r="r" b="b"/>
              <a:pathLst>
                <a:path w="62" h="67">
                  <a:moveTo>
                    <a:pt x="0" y="0"/>
                  </a:moveTo>
                  <a:lnTo>
                    <a:pt x="0" y="67"/>
                  </a:lnTo>
                  <a:lnTo>
                    <a:pt x="62" y="67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86" name="Line 362"/>
            <p:cNvSpPr>
              <a:spLocks noChangeShapeType="1"/>
            </p:cNvSpPr>
            <p:nvPr/>
          </p:nvSpPr>
          <p:spPr bwMode="auto">
            <a:xfrm>
              <a:off x="1078" y="1335"/>
              <a:ext cx="1" cy="315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87" name="Freeform 363"/>
            <p:cNvSpPr>
              <a:spLocks/>
            </p:cNvSpPr>
            <p:nvPr/>
          </p:nvSpPr>
          <p:spPr bwMode="auto">
            <a:xfrm>
              <a:off x="829" y="1333"/>
              <a:ext cx="249" cy="512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0" y="0"/>
                </a:cxn>
                <a:cxn ang="0">
                  <a:pos x="249" y="0"/>
                </a:cxn>
              </a:cxnLst>
              <a:rect l="0" t="0" r="r" b="b"/>
              <a:pathLst>
                <a:path w="249" h="512">
                  <a:moveTo>
                    <a:pt x="0" y="512"/>
                  </a:moveTo>
                  <a:lnTo>
                    <a:pt x="0" y="0"/>
                  </a:lnTo>
                  <a:lnTo>
                    <a:pt x="249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88" name="Rectangle 364"/>
            <p:cNvSpPr>
              <a:spLocks noChangeArrowheads="1"/>
            </p:cNvSpPr>
            <p:nvPr/>
          </p:nvSpPr>
          <p:spPr bwMode="auto">
            <a:xfrm>
              <a:off x="1042" y="1763"/>
              <a:ext cx="109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MVs/Thane.IND/12.13-D4-KF013146-NoM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9" name="Freeform 365"/>
            <p:cNvSpPr>
              <a:spLocks/>
            </p:cNvSpPr>
            <p:nvPr/>
          </p:nvSpPr>
          <p:spPr bwMode="auto">
            <a:xfrm>
              <a:off x="1017" y="1787"/>
              <a:ext cx="1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90" name="Rectangle 366"/>
            <p:cNvSpPr>
              <a:spLocks noChangeArrowheads="1"/>
            </p:cNvSpPr>
            <p:nvPr/>
          </p:nvSpPr>
          <p:spPr bwMode="auto">
            <a:xfrm>
              <a:off x="1166" y="1832"/>
              <a:ext cx="142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MVs/Bhavnagar.IND/02.15/1-D4-KT283626-Mumbai15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1" name="Freeform 367"/>
            <p:cNvSpPr>
              <a:spLocks/>
            </p:cNvSpPr>
            <p:nvPr/>
          </p:nvSpPr>
          <p:spPr bwMode="auto">
            <a:xfrm>
              <a:off x="1017" y="1822"/>
              <a:ext cx="12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124" y="33"/>
                </a:cxn>
              </a:cxnLst>
              <a:rect l="0" t="0" r="r" b="b"/>
              <a:pathLst>
                <a:path w="124" h="33">
                  <a:moveTo>
                    <a:pt x="0" y="0"/>
                  </a:moveTo>
                  <a:lnTo>
                    <a:pt x="0" y="33"/>
                  </a:lnTo>
                  <a:lnTo>
                    <a:pt x="124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92" name="Freeform 368"/>
            <p:cNvSpPr>
              <a:spLocks/>
            </p:cNvSpPr>
            <p:nvPr/>
          </p:nvSpPr>
          <p:spPr bwMode="auto">
            <a:xfrm>
              <a:off x="954" y="1821"/>
              <a:ext cx="6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3" y="0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0"/>
                  </a:lnTo>
                  <a:lnTo>
                    <a:pt x="63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93" name="Rectangle 369"/>
            <p:cNvSpPr>
              <a:spLocks noChangeArrowheads="1"/>
            </p:cNvSpPr>
            <p:nvPr/>
          </p:nvSpPr>
          <p:spPr bwMode="auto">
            <a:xfrm>
              <a:off x="979" y="1900"/>
              <a:ext cx="1107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MVs/Pune.Ind/06.11/2-D4-JQ083639-NoM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4" name="Freeform 370"/>
            <p:cNvSpPr>
              <a:spLocks/>
            </p:cNvSpPr>
            <p:nvPr/>
          </p:nvSpPr>
          <p:spPr bwMode="auto">
            <a:xfrm>
              <a:off x="954" y="1874"/>
              <a:ext cx="1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h="50">
                  <a:moveTo>
                    <a:pt x="0" y="0"/>
                  </a:moveTo>
                  <a:lnTo>
                    <a:pt x="0" y="50"/>
                  </a:lnTo>
                  <a:lnTo>
                    <a:pt x="0" y="5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95" name="Rectangle 371"/>
            <p:cNvSpPr>
              <a:spLocks noChangeArrowheads="1"/>
            </p:cNvSpPr>
            <p:nvPr/>
          </p:nvSpPr>
          <p:spPr bwMode="auto">
            <a:xfrm>
              <a:off x="979" y="1969"/>
              <a:ext cx="114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MVs/PUNE.IND/02.10/1-D4-GU827659-NoM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6" name="Freeform 372"/>
            <p:cNvSpPr>
              <a:spLocks/>
            </p:cNvSpPr>
            <p:nvPr/>
          </p:nvSpPr>
          <p:spPr bwMode="auto">
            <a:xfrm>
              <a:off x="954" y="1908"/>
              <a:ext cx="1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h="84">
                  <a:moveTo>
                    <a:pt x="0" y="0"/>
                  </a:move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97" name="Line 373"/>
            <p:cNvSpPr>
              <a:spLocks noChangeShapeType="1"/>
            </p:cNvSpPr>
            <p:nvPr/>
          </p:nvSpPr>
          <p:spPr bwMode="auto">
            <a:xfrm>
              <a:off x="954" y="1821"/>
              <a:ext cx="1" cy="84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98" name="Freeform 374"/>
            <p:cNvSpPr>
              <a:spLocks/>
            </p:cNvSpPr>
            <p:nvPr/>
          </p:nvSpPr>
          <p:spPr bwMode="auto">
            <a:xfrm>
              <a:off x="891" y="1906"/>
              <a:ext cx="63" cy="76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0"/>
                </a:cxn>
                <a:cxn ang="0">
                  <a:pos x="63" y="0"/>
                </a:cxn>
              </a:cxnLst>
              <a:rect l="0" t="0" r="r" b="b"/>
              <a:pathLst>
                <a:path w="63" h="76">
                  <a:moveTo>
                    <a:pt x="0" y="76"/>
                  </a:moveTo>
                  <a:lnTo>
                    <a:pt x="0" y="0"/>
                  </a:lnTo>
                  <a:lnTo>
                    <a:pt x="63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99" name="Rectangle 375"/>
            <p:cNvSpPr>
              <a:spLocks noChangeArrowheads="1"/>
            </p:cNvSpPr>
            <p:nvPr/>
          </p:nvSpPr>
          <p:spPr bwMode="auto">
            <a:xfrm>
              <a:off x="1041" y="2037"/>
              <a:ext cx="114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MVs/Dabra.IND/16.07/1-D4-EU812262-NoM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0" name="Freeform 376"/>
            <p:cNvSpPr>
              <a:spLocks/>
            </p:cNvSpPr>
            <p:nvPr/>
          </p:nvSpPr>
          <p:spPr bwMode="auto">
            <a:xfrm>
              <a:off x="891" y="1985"/>
              <a:ext cx="125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"/>
                </a:cxn>
                <a:cxn ang="0">
                  <a:pos x="125" y="75"/>
                </a:cxn>
              </a:cxnLst>
              <a:rect l="0" t="0" r="r" b="b"/>
              <a:pathLst>
                <a:path w="125" h="75">
                  <a:moveTo>
                    <a:pt x="0" y="0"/>
                  </a:moveTo>
                  <a:lnTo>
                    <a:pt x="0" y="75"/>
                  </a:lnTo>
                  <a:lnTo>
                    <a:pt x="125" y="75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01" name="Freeform 377"/>
            <p:cNvSpPr>
              <a:spLocks/>
            </p:cNvSpPr>
            <p:nvPr/>
          </p:nvSpPr>
          <p:spPr bwMode="auto">
            <a:xfrm>
              <a:off x="829" y="1983"/>
              <a:ext cx="62" cy="187"/>
            </a:xfrm>
            <a:custGeom>
              <a:avLst/>
              <a:gdLst/>
              <a:ahLst/>
              <a:cxnLst>
                <a:cxn ang="0">
                  <a:pos x="0" y="187"/>
                </a:cxn>
                <a:cxn ang="0">
                  <a:pos x="0" y="0"/>
                </a:cxn>
                <a:cxn ang="0">
                  <a:pos x="62" y="0"/>
                </a:cxn>
              </a:cxnLst>
              <a:rect l="0" t="0" r="r" b="b"/>
              <a:pathLst>
                <a:path w="62" h="187">
                  <a:moveTo>
                    <a:pt x="0" y="187"/>
                  </a:moveTo>
                  <a:lnTo>
                    <a:pt x="0" y="0"/>
                  </a:lnTo>
                  <a:lnTo>
                    <a:pt x="62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02" name="Rectangle 378"/>
            <p:cNvSpPr>
              <a:spLocks noChangeArrowheads="1"/>
            </p:cNvSpPr>
            <p:nvPr/>
          </p:nvSpPr>
          <p:spPr bwMode="auto">
            <a:xfrm>
              <a:off x="916" y="2105"/>
              <a:ext cx="165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MVs/Kargil.IND/25.07/1-D4-EU812259-H-Patna06-07-Jammu06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3" name="Freeform 379"/>
            <p:cNvSpPr>
              <a:spLocks/>
            </p:cNvSpPr>
            <p:nvPr/>
          </p:nvSpPr>
          <p:spPr bwMode="auto">
            <a:xfrm>
              <a:off x="891" y="2129"/>
              <a:ext cx="1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04" name="Rectangle 380"/>
            <p:cNvSpPr>
              <a:spLocks noChangeArrowheads="1"/>
            </p:cNvSpPr>
            <p:nvPr/>
          </p:nvSpPr>
          <p:spPr bwMode="auto">
            <a:xfrm>
              <a:off x="979" y="2174"/>
              <a:ext cx="160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MVi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/Mahottari.NPL/32.04/6D4 RRL-MV-6/04 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MVi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/NPL/41.04/6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8F9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5" name="Freeform 381"/>
            <p:cNvSpPr>
              <a:spLocks/>
            </p:cNvSpPr>
            <p:nvPr/>
          </p:nvSpPr>
          <p:spPr bwMode="auto">
            <a:xfrm>
              <a:off x="891" y="2165"/>
              <a:ext cx="6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63" y="32"/>
                </a:cxn>
              </a:cxnLst>
              <a:rect l="0" t="0" r="r" b="b"/>
              <a:pathLst>
                <a:path w="63" h="32">
                  <a:moveTo>
                    <a:pt x="0" y="0"/>
                  </a:moveTo>
                  <a:lnTo>
                    <a:pt x="0" y="32"/>
                  </a:lnTo>
                  <a:lnTo>
                    <a:pt x="63" y="32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06" name="Rectangle 382"/>
            <p:cNvSpPr>
              <a:spLocks noChangeArrowheads="1"/>
            </p:cNvSpPr>
            <p:nvPr/>
          </p:nvSpPr>
          <p:spPr bwMode="auto">
            <a:xfrm>
              <a:off x="1104" y="2242"/>
              <a:ext cx="118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MVs/Jammu.IND/05.07/1-D4-EU812256-NoM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7" name="Freeform 383"/>
            <p:cNvSpPr>
              <a:spLocks/>
            </p:cNvSpPr>
            <p:nvPr/>
          </p:nvSpPr>
          <p:spPr bwMode="auto">
            <a:xfrm>
              <a:off x="954" y="2266"/>
              <a:ext cx="124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124" y="0"/>
                </a:cxn>
              </a:cxnLst>
              <a:rect l="0" t="0" r="r" b="b"/>
              <a:pathLst>
                <a:path w="124" h="33">
                  <a:moveTo>
                    <a:pt x="0" y="33"/>
                  </a:moveTo>
                  <a:lnTo>
                    <a:pt x="0" y="0"/>
                  </a:lnTo>
                  <a:lnTo>
                    <a:pt x="124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08" name="Rectangle 384"/>
            <p:cNvSpPr>
              <a:spLocks noChangeArrowheads="1"/>
            </p:cNvSpPr>
            <p:nvPr/>
          </p:nvSpPr>
          <p:spPr bwMode="auto">
            <a:xfrm>
              <a:off x="1228" y="2311"/>
              <a:ext cx="125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MVs/Dibrugarh.Ind/20.09/6-D4-HM626276-NoM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9" name="Freeform 385"/>
            <p:cNvSpPr>
              <a:spLocks/>
            </p:cNvSpPr>
            <p:nvPr/>
          </p:nvSpPr>
          <p:spPr bwMode="auto">
            <a:xfrm>
              <a:off x="954" y="2301"/>
              <a:ext cx="24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249" y="33"/>
                </a:cxn>
              </a:cxnLst>
              <a:rect l="0" t="0" r="r" b="b"/>
              <a:pathLst>
                <a:path w="249" h="33">
                  <a:moveTo>
                    <a:pt x="0" y="0"/>
                  </a:moveTo>
                  <a:lnTo>
                    <a:pt x="0" y="33"/>
                  </a:lnTo>
                  <a:lnTo>
                    <a:pt x="249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10" name="Freeform 386"/>
            <p:cNvSpPr>
              <a:spLocks/>
            </p:cNvSpPr>
            <p:nvPr/>
          </p:nvSpPr>
          <p:spPr bwMode="auto">
            <a:xfrm>
              <a:off x="891" y="2300"/>
              <a:ext cx="63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63" y="0"/>
                </a:cxn>
              </a:cxnLst>
              <a:rect l="0" t="0" r="r" b="b"/>
              <a:pathLst>
                <a:path w="63" h="144">
                  <a:moveTo>
                    <a:pt x="0" y="144"/>
                  </a:moveTo>
                  <a:lnTo>
                    <a:pt x="0" y="0"/>
                  </a:lnTo>
                  <a:lnTo>
                    <a:pt x="63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11" name="Rectangle 387"/>
            <p:cNvSpPr>
              <a:spLocks noChangeArrowheads="1"/>
            </p:cNvSpPr>
            <p:nvPr/>
          </p:nvSpPr>
          <p:spPr bwMode="auto">
            <a:xfrm>
              <a:off x="1104" y="2379"/>
              <a:ext cx="116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MVs/Raichur.IND/38.06/1-D4-EU812270-Gr2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2" name="Freeform 388"/>
            <p:cNvSpPr>
              <a:spLocks/>
            </p:cNvSpPr>
            <p:nvPr/>
          </p:nvSpPr>
          <p:spPr bwMode="auto">
            <a:xfrm>
              <a:off x="1078" y="2403"/>
              <a:ext cx="1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13" name="Rectangle 389"/>
            <p:cNvSpPr>
              <a:spLocks noChangeArrowheads="1"/>
            </p:cNvSpPr>
            <p:nvPr/>
          </p:nvSpPr>
          <p:spPr bwMode="auto">
            <a:xfrm>
              <a:off x="1104" y="2448"/>
              <a:ext cx="137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MVi/Bagalkot.IND/07.09/1-D4-FJ968742-Gr2-Enfield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4" name="Freeform 390"/>
            <p:cNvSpPr>
              <a:spLocks/>
            </p:cNvSpPr>
            <p:nvPr/>
          </p:nvSpPr>
          <p:spPr bwMode="auto">
            <a:xfrm>
              <a:off x="1078" y="2438"/>
              <a:ext cx="1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15" name="Freeform 391"/>
            <p:cNvSpPr>
              <a:spLocks/>
            </p:cNvSpPr>
            <p:nvPr/>
          </p:nvSpPr>
          <p:spPr bwMode="auto">
            <a:xfrm>
              <a:off x="1016" y="2437"/>
              <a:ext cx="62" cy="15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62" y="0"/>
                </a:cxn>
              </a:cxnLst>
              <a:rect l="0" t="0" r="r" b="b"/>
              <a:pathLst>
                <a:path w="62" h="152">
                  <a:moveTo>
                    <a:pt x="0" y="152"/>
                  </a:moveTo>
                  <a:lnTo>
                    <a:pt x="0" y="0"/>
                  </a:lnTo>
                  <a:lnTo>
                    <a:pt x="62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16" name="Rectangle 392"/>
            <p:cNvSpPr>
              <a:spLocks noChangeArrowheads="1"/>
            </p:cNvSpPr>
            <p:nvPr/>
          </p:nvSpPr>
          <p:spPr bwMode="auto">
            <a:xfrm>
              <a:off x="1041" y="2516"/>
              <a:ext cx="135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MVs/Bellary.IND/44.10/1-D4-JQ267541-Gr2-Enfield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7" name="Freeform 393"/>
            <p:cNvSpPr>
              <a:spLocks/>
            </p:cNvSpPr>
            <p:nvPr/>
          </p:nvSpPr>
          <p:spPr bwMode="auto">
            <a:xfrm>
              <a:off x="1016" y="2540"/>
              <a:ext cx="1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01">
                  <a:moveTo>
                    <a:pt x="0" y="10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18" name="Rectangle 394"/>
            <p:cNvSpPr>
              <a:spLocks noChangeArrowheads="1"/>
            </p:cNvSpPr>
            <p:nvPr/>
          </p:nvSpPr>
          <p:spPr bwMode="auto">
            <a:xfrm>
              <a:off x="1041" y="2585"/>
              <a:ext cx="186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MVi/Vellore.IND/50.05/1-D4-DQ917474-Gr1-Pune-2005-07and10-3state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9" name="Freeform 395"/>
            <p:cNvSpPr>
              <a:spLocks/>
            </p:cNvSpPr>
            <p:nvPr/>
          </p:nvSpPr>
          <p:spPr bwMode="auto">
            <a:xfrm>
              <a:off x="1016" y="2608"/>
              <a:ext cx="1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7">
                  <a:moveTo>
                    <a:pt x="0" y="6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0" name="Rectangle 396"/>
            <p:cNvSpPr>
              <a:spLocks noChangeArrowheads="1"/>
            </p:cNvSpPr>
            <p:nvPr/>
          </p:nvSpPr>
          <p:spPr bwMode="auto">
            <a:xfrm>
              <a:off x="1041" y="2653"/>
              <a:ext cx="108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MVi/Kolar.IND/49.06/1-D4-EU812279-Gr2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1" name="Freeform 397"/>
            <p:cNvSpPr>
              <a:spLocks/>
            </p:cNvSpPr>
            <p:nvPr/>
          </p:nvSpPr>
          <p:spPr bwMode="auto">
            <a:xfrm>
              <a:off x="1016" y="2676"/>
              <a:ext cx="1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2" name="Rectangle 398"/>
            <p:cNvSpPr>
              <a:spLocks noChangeArrowheads="1"/>
            </p:cNvSpPr>
            <p:nvPr/>
          </p:nvSpPr>
          <p:spPr bwMode="auto">
            <a:xfrm>
              <a:off x="1104" y="2721"/>
              <a:ext cx="112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MVs/Bijapur.IND/16.10-D4-JX469430-NoM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3" name="Freeform 399"/>
            <p:cNvSpPr>
              <a:spLocks/>
            </p:cNvSpPr>
            <p:nvPr/>
          </p:nvSpPr>
          <p:spPr bwMode="auto">
            <a:xfrm>
              <a:off x="1016" y="2712"/>
              <a:ext cx="62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62" y="33"/>
                </a:cxn>
              </a:cxnLst>
              <a:rect l="0" t="0" r="r" b="b"/>
              <a:pathLst>
                <a:path w="62" h="33">
                  <a:moveTo>
                    <a:pt x="0" y="0"/>
                  </a:moveTo>
                  <a:lnTo>
                    <a:pt x="0" y="33"/>
                  </a:lnTo>
                  <a:lnTo>
                    <a:pt x="62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4" name="Line 400"/>
            <p:cNvSpPr>
              <a:spLocks noChangeShapeType="1"/>
            </p:cNvSpPr>
            <p:nvPr/>
          </p:nvSpPr>
          <p:spPr bwMode="auto">
            <a:xfrm>
              <a:off x="1016" y="2592"/>
              <a:ext cx="1" cy="15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5" name="Freeform 401"/>
            <p:cNvSpPr>
              <a:spLocks/>
            </p:cNvSpPr>
            <p:nvPr/>
          </p:nvSpPr>
          <p:spPr bwMode="auto">
            <a:xfrm>
              <a:off x="891" y="2447"/>
              <a:ext cx="12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125" y="144"/>
                </a:cxn>
              </a:cxnLst>
              <a:rect l="0" t="0" r="r" b="b"/>
              <a:pathLst>
                <a:path w="125" h="144">
                  <a:moveTo>
                    <a:pt x="0" y="0"/>
                  </a:moveTo>
                  <a:lnTo>
                    <a:pt x="0" y="144"/>
                  </a:lnTo>
                  <a:lnTo>
                    <a:pt x="125" y="144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6" name="Line 402"/>
            <p:cNvSpPr>
              <a:spLocks noChangeShapeType="1"/>
            </p:cNvSpPr>
            <p:nvPr/>
          </p:nvSpPr>
          <p:spPr bwMode="auto">
            <a:xfrm>
              <a:off x="891" y="2129"/>
              <a:ext cx="1" cy="229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7" name="Line 403"/>
            <p:cNvSpPr>
              <a:spLocks noChangeShapeType="1"/>
            </p:cNvSpPr>
            <p:nvPr/>
          </p:nvSpPr>
          <p:spPr bwMode="auto">
            <a:xfrm>
              <a:off x="891" y="2361"/>
              <a:ext cx="1" cy="23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8" name="Freeform 404"/>
            <p:cNvSpPr>
              <a:spLocks/>
            </p:cNvSpPr>
            <p:nvPr/>
          </p:nvSpPr>
          <p:spPr bwMode="auto">
            <a:xfrm>
              <a:off x="829" y="2173"/>
              <a:ext cx="62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7"/>
                </a:cxn>
                <a:cxn ang="0">
                  <a:pos x="62" y="187"/>
                </a:cxn>
              </a:cxnLst>
              <a:rect l="0" t="0" r="r" b="b"/>
              <a:pathLst>
                <a:path w="62" h="187">
                  <a:moveTo>
                    <a:pt x="0" y="0"/>
                  </a:moveTo>
                  <a:lnTo>
                    <a:pt x="0" y="187"/>
                  </a:lnTo>
                  <a:lnTo>
                    <a:pt x="62" y="187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9" name="Rectangle 405"/>
            <p:cNvSpPr>
              <a:spLocks noChangeArrowheads="1"/>
            </p:cNvSpPr>
            <p:nvPr/>
          </p:nvSpPr>
          <p:spPr bwMode="auto">
            <a:xfrm>
              <a:off x="1041" y="2790"/>
              <a:ext cx="170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 MVi/Mahottari.NPL/40.04/16D4 RRL-MV-16/04 MVi/NPL/41.04/16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8F9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0" name="Freeform 406"/>
            <p:cNvSpPr>
              <a:spLocks/>
            </p:cNvSpPr>
            <p:nvPr/>
          </p:nvSpPr>
          <p:spPr bwMode="auto">
            <a:xfrm>
              <a:off x="829" y="2813"/>
              <a:ext cx="187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187" y="0"/>
                </a:cxn>
              </a:cxnLst>
              <a:rect l="0" t="0" r="r" b="b"/>
              <a:pathLst>
                <a:path w="187" h="50">
                  <a:moveTo>
                    <a:pt x="0" y="50"/>
                  </a:moveTo>
                  <a:lnTo>
                    <a:pt x="0" y="0"/>
                  </a:lnTo>
                  <a:lnTo>
                    <a:pt x="187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1" name="Rectangle 407"/>
            <p:cNvSpPr>
              <a:spLocks noChangeArrowheads="1"/>
            </p:cNvSpPr>
            <p:nvPr/>
          </p:nvSpPr>
          <p:spPr bwMode="auto">
            <a:xfrm>
              <a:off x="1539" y="2858"/>
              <a:ext cx="116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</a:t>
              </a: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Satara.IND</a:t>
              </a: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/15.05/1-D4-DQ335129-NoM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2" name="Freeform 408"/>
            <p:cNvSpPr>
              <a:spLocks/>
            </p:cNvSpPr>
            <p:nvPr/>
          </p:nvSpPr>
          <p:spPr bwMode="auto">
            <a:xfrm>
              <a:off x="1140" y="2882"/>
              <a:ext cx="374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374" y="0"/>
                </a:cxn>
              </a:cxnLst>
              <a:rect l="0" t="0" r="r" b="b"/>
              <a:pathLst>
                <a:path w="374" h="33">
                  <a:moveTo>
                    <a:pt x="0" y="33"/>
                  </a:moveTo>
                  <a:lnTo>
                    <a:pt x="0" y="0"/>
                  </a:lnTo>
                  <a:lnTo>
                    <a:pt x="374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3" name="Rectangle 409"/>
            <p:cNvSpPr>
              <a:spLocks noChangeArrowheads="1"/>
            </p:cNvSpPr>
            <p:nvPr/>
          </p:nvSpPr>
          <p:spPr bwMode="auto">
            <a:xfrm>
              <a:off x="1165" y="2927"/>
              <a:ext cx="1145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MVs/Satara.IND/15.05/2-DQ335130-H-3-100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" name="Freeform 410"/>
            <p:cNvSpPr>
              <a:spLocks/>
            </p:cNvSpPr>
            <p:nvPr/>
          </p:nvSpPr>
          <p:spPr bwMode="auto">
            <a:xfrm>
              <a:off x="1140" y="2917"/>
              <a:ext cx="1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5" name="Freeform 411"/>
            <p:cNvSpPr>
              <a:spLocks/>
            </p:cNvSpPr>
            <p:nvPr/>
          </p:nvSpPr>
          <p:spPr bwMode="auto">
            <a:xfrm>
              <a:off x="829" y="2866"/>
              <a:ext cx="311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0"/>
                </a:cxn>
                <a:cxn ang="0">
                  <a:pos x="311" y="50"/>
                </a:cxn>
              </a:cxnLst>
              <a:rect l="0" t="0" r="r" b="b"/>
              <a:pathLst>
                <a:path w="311" h="50">
                  <a:moveTo>
                    <a:pt x="0" y="0"/>
                  </a:moveTo>
                  <a:lnTo>
                    <a:pt x="0" y="50"/>
                  </a:lnTo>
                  <a:lnTo>
                    <a:pt x="311" y="5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6" name="Line 412"/>
            <p:cNvSpPr>
              <a:spLocks noChangeShapeType="1"/>
            </p:cNvSpPr>
            <p:nvPr/>
          </p:nvSpPr>
          <p:spPr bwMode="auto">
            <a:xfrm>
              <a:off x="829" y="1333"/>
              <a:ext cx="1" cy="79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7" name="Line 413"/>
            <p:cNvSpPr>
              <a:spLocks noChangeShapeType="1"/>
            </p:cNvSpPr>
            <p:nvPr/>
          </p:nvSpPr>
          <p:spPr bwMode="auto">
            <a:xfrm>
              <a:off x="829" y="2126"/>
              <a:ext cx="1" cy="79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8" name="Freeform 414"/>
            <p:cNvSpPr>
              <a:spLocks/>
            </p:cNvSpPr>
            <p:nvPr/>
          </p:nvSpPr>
          <p:spPr bwMode="auto">
            <a:xfrm>
              <a:off x="766" y="2125"/>
              <a:ext cx="63" cy="505"/>
            </a:xfrm>
            <a:custGeom>
              <a:avLst/>
              <a:gdLst/>
              <a:ahLst/>
              <a:cxnLst>
                <a:cxn ang="0">
                  <a:pos x="0" y="505"/>
                </a:cxn>
                <a:cxn ang="0">
                  <a:pos x="0" y="0"/>
                </a:cxn>
                <a:cxn ang="0">
                  <a:pos x="63" y="0"/>
                </a:cxn>
              </a:cxnLst>
              <a:rect l="0" t="0" r="r" b="b"/>
              <a:pathLst>
                <a:path w="63" h="505">
                  <a:moveTo>
                    <a:pt x="0" y="505"/>
                  </a:moveTo>
                  <a:lnTo>
                    <a:pt x="0" y="0"/>
                  </a:lnTo>
                  <a:lnTo>
                    <a:pt x="63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9" name="Rectangle 415"/>
            <p:cNvSpPr>
              <a:spLocks noChangeArrowheads="1"/>
            </p:cNvSpPr>
            <p:nvPr/>
          </p:nvSpPr>
          <p:spPr bwMode="auto">
            <a:xfrm>
              <a:off x="854" y="2995"/>
              <a:ext cx="129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MVs/Papumpare.IND/50.07/1-D4-EU812247-NoM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" name="Freeform 416"/>
            <p:cNvSpPr>
              <a:spLocks/>
            </p:cNvSpPr>
            <p:nvPr/>
          </p:nvSpPr>
          <p:spPr bwMode="auto">
            <a:xfrm>
              <a:off x="829" y="3019"/>
              <a:ext cx="1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41" name="Rectangle 417"/>
            <p:cNvSpPr>
              <a:spLocks noChangeArrowheads="1"/>
            </p:cNvSpPr>
            <p:nvPr/>
          </p:nvSpPr>
          <p:spPr bwMode="auto">
            <a:xfrm>
              <a:off x="1041" y="3064"/>
              <a:ext cx="107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 MVs/Bangalore.IND/14.14-D4-KP056751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" name="Freeform 418"/>
            <p:cNvSpPr>
              <a:spLocks/>
            </p:cNvSpPr>
            <p:nvPr/>
          </p:nvSpPr>
          <p:spPr bwMode="auto">
            <a:xfrm>
              <a:off x="829" y="3054"/>
              <a:ext cx="187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187" y="33"/>
                </a:cxn>
              </a:cxnLst>
              <a:rect l="0" t="0" r="r" b="b"/>
              <a:pathLst>
                <a:path w="187" h="33">
                  <a:moveTo>
                    <a:pt x="0" y="0"/>
                  </a:moveTo>
                  <a:lnTo>
                    <a:pt x="0" y="33"/>
                  </a:lnTo>
                  <a:lnTo>
                    <a:pt x="187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43" name="Rectangle 419"/>
            <p:cNvSpPr>
              <a:spLocks noChangeArrowheads="1"/>
            </p:cNvSpPr>
            <p:nvPr/>
          </p:nvSpPr>
          <p:spPr bwMode="auto">
            <a:xfrm>
              <a:off x="916" y="3132"/>
              <a:ext cx="156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 MVs/Sarlahi.NPL/32.11/1D4 RRL-11-326 NPL-MSL-11-1064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8F9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4" name="Freeform 420"/>
            <p:cNvSpPr>
              <a:spLocks/>
            </p:cNvSpPr>
            <p:nvPr/>
          </p:nvSpPr>
          <p:spPr bwMode="auto">
            <a:xfrm>
              <a:off x="891" y="3156"/>
              <a:ext cx="1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01">
                  <a:moveTo>
                    <a:pt x="0" y="10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45" name="Rectangle 421"/>
            <p:cNvSpPr>
              <a:spLocks noChangeArrowheads="1"/>
            </p:cNvSpPr>
            <p:nvPr/>
          </p:nvSpPr>
          <p:spPr bwMode="auto">
            <a:xfrm>
              <a:off x="916" y="3201"/>
              <a:ext cx="121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MVs/Warangal.IND/09.07/3-D4-EU812267-Gr3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6" name="Freeform 422"/>
            <p:cNvSpPr>
              <a:spLocks/>
            </p:cNvSpPr>
            <p:nvPr/>
          </p:nvSpPr>
          <p:spPr bwMode="auto">
            <a:xfrm>
              <a:off x="891" y="3224"/>
              <a:ext cx="1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7">
                  <a:moveTo>
                    <a:pt x="0" y="6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47" name="Rectangle 423"/>
            <p:cNvSpPr>
              <a:spLocks noChangeArrowheads="1"/>
            </p:cNvSpPr>
            <p:nvPr/>
          </p:nvSpPr>
          <p:spPr bwMode="auto">
            <a:xfrm>
              <a:off x="916" y="3269"/>
              <a:ext cx="174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MVs/Vijayawada.Ind/09.07/1-D4-FJ223135-Gr3-07-Warangal07-4C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8" name="Freeform 424"/>
            <p:cNvSpPr>
              <a:spLocks/>
            </p:cNvSpPr>
            <p:nvPr/>
          </p:nvSpPr>
          <p:spPr bwMode="auto">
            <a:xfrm>
              <a:off x="891" y="3292"/>
              <a:ext cx="1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49" name="Rectangle 425"/>
            <p:cNvSpPr>
              <a:spLocks noChangeArrowheads="1"/>
            </p:cNvSpPr>
            <p:nvPr/>
          </p:nvSpPr>
          <p:spPr bwMode="auto">
            <a:xfrm>
              <a:off x="916" y="3337"/>
              <a:ext cx="156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 MVs/Sarlahi.NPL/32.11/3D4 RRL-11-328 NPL-MSL-11-1066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8F9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0" name="Freeform 426"/>
            <p:cNvSpPr>
              <a:spLocks/>
            </p:cNvSpPr>
            <p:nvPr/>
          </p:nvSpPr>
          <p:spPr bwMode="auto">
            <a:xfrm>
              <a:off x="891" y="3328"/>
              <a:ext cx="1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51" name="Line 427"/>
            <p:cNvSpPr>
              <a:spLocks noChangeShapeType="1"/>
            </p:cNvSpPr>
            <p:nvPr/>
          </p:nvSpPr>
          <p:spPr bwMode="auto">
            <a:xfrm>
              <a:off x="891" y="3260"/>
              <a:ext cx="1" cy="101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52" name="Freeform 428"/>
            <p:cNvSpPr>
              <a:spLocks/>
            </p:cNvSpPr>
            <p:nvPr/>
          </p:nvSpPr>
          <p:spPr bwMode="auto">
            <a:xfrm>
              <a:off x="829" y="3140"/>
              <a:ext cx="62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"/>
                </a:cxn>
                <a:cxn ang="0">
                  <a:pos x="62" y="118"/>
                </a:cxn>
              </a:cxnLst>
              <a:rect l="0" t="0" r="r" b="b"/>
              <a:pathLst>
                <a:path w="62" h="118">
                  <a:moveTo>
                    <a:pt x="0" y="0"/>
                  </a:moveTo>
                  <a:lnTo>
                    <a:pt x="0" y="118"/>
                  </a:lnTo>
                  <a:lnTo>
                    <a:pt x="62" y="118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53" name="Line 429"/>
            <p:cNvSpPr>
              <a:spLocks noChangeShapeType="1"/>
            </p:cNvSpPr>
            <p:nvPr/>
          </p:nvSpPr>
          <p:spPr bwMode="auto">
            <a:xfrm>
              <a:off x="829" y="3019"/>
              <a:ext cx="1" cy="118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54" name="Freeform 430"/>
            <p:cNvSpPr>
              <a:spLocks/>
            </p:cNvSpPr>
            <p:nvPr/>
          </p:nvSpPr>
          <p:spPr bwMode="auto">
            <a:xfrm>
              <a:off x="766" y="2633"/>
              <a:ext cx="63" cy="5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05"/>
                </a:cxn>
                <a:cxn ang="0">
                  <a:pos x="63" y="505"/>
                </a:cxn>
              </a:cxnLst>
              <a:rect l="0" t="0" r="r" b="b"/>
              <a:pathLst>
                <a:path w="63" h="505">
                  <a:moveTo>
                    <a:pt x="0" y="0"/>
                  </a:moveTo>
                  <a:lnTo>
                    <a:pt x="0" y="505"/>
                  </a:lnTo>
                  <a:lnTo>
                    <a:pt x="63" y="505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55" name="Rectangle 431"/>
            <p:cNvSpPr>
              <a:spLocks noChangeArrowheads="1"/>
            </p:cNvSpPr>
            <p:nvPr/>
          </p:nvSpPr>
          <p:spPr bwMode="auto">
            <a:xfrm>
              <a:off x="1041" y="3406"/>
              <a:ext cx="160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 MVi/Mahottari.NPL/32.04/3D4 RRL-MV-3/04 MVi/NPL/32.04/3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8F9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6" name="Freeform 432"/>
            <p:cNvSpPr>
              <a:spLocks/>
            </p:cNvSpPr>
            <p:nvPr/>
          </p:nvSpPr>
          <p:spPr bwMode="auto">
            <a:xfrm>
              <a:off x="1016" y="3429"/>
              <a:ext cx="1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57" name="Rectangle 433"/>
            <p:cNvSpPr>
              <a:spLocks noChangeArrowheads="1"/>
            </p:cNvSpPr>
            <p:nvPr/>
          </p:nvSpPr>
          <p:spPr bwMode="auto">
            <a:xfrm>
              <a:off x="1041" y="3474"/>
              <a:ext cx="156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 MVi/Bardiya.NPL/38.04/9D4 RRL-MV-9/04 MVi/NPL/22.04/9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8F9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8" name="Freeform 434"/>
            <p:cNvSpPr>
              <a:spLocks/>
            </p:cNvSpPr>
            <p:nvPr/>
          </p:nvSpPr>
          <p:spPr bwMode="auto">
            <a:xfrm>
              <a:off x="1016" y="3465"/>
              <a:ext cx="1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59" name="Freeform 435"/>
            <p:cNvSpPr>
              <a:spLocks/>
            </p:cNvSpPr>
            <p:nvPr/>
          </p:nvSpPr>
          <p:spPr bwMode="auto">
            <a:xfrm>
              <a:off x="953" y="3464"/>
              <a:ext cx="63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0"/>
                </a:cxn>
                <a:cxn ang="0">
                  <a:pos x="63" y="0"/>
                </a:cxn>
              </a:cxnLst>
              <a:rect l="0" t="0" r="r" b="b"/>
              <a:pathLst>
                <a:path w="63" h="49">
                  <a:moveTo>
                    <a:pt x="0" y="49"/>
                  </a:moveTo>
                  <a:lnTo>
                    <a:pt x="0" y="0"/>
                  </a:lnTo>
                  <a:lnTo>
                    <a:pt x="63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60" name="Rectangle 436"/>
            <p:cNvSpPr>
              <a:spLocks noChangeArrowheads="1"/>
            </p:cNvSpPr>
            <p:nvPr/>
          </p:nvSpPr>
          <p:spPr bwMode="auto">
            <a:xfrm>
              <a:off x="1103" y="3543"/>
              <a:ext cx="116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MVi/Gulbarga.IND/50.06-D4-EU812273-NoM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1" name="Freeform 437"/>
            <p:cNvSpPr>
              <a:spLocks/>
            </p:cNvSpPr>
            <p:nvPr/>
          </p:nvSpPr>
          <p:spPr bwMode="auto">
            <a:xfrm>
              <a:off x="953" y="3516"/>
              <a:ext cx="125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0"/>
                </a:cxn>
                <a:cxn ang="0">
                  <a:pos x="125" y="50"/>
                </a:cxn>
              </a:cxnLst>
              <a:rect l="0" t="0" r="r" b="b"/>
              <a:pathLst>
                <a:path w="125" h="50">
                  <a:moveTo>
                    <a:pt x="0" y="0"/>
                  </a:moveTo>
                  <a:lnTo>
                    <a:pt x="0" y="50"/>
                  </a:lnTo>
                  <a:lnTo>
                    <a:pt x="125" y="5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62" name="Freeform 438"/>
            <p:cNvSpPr>
              <a:spLocks/>
            </p:cNvSpPr>
            <p:nvPr/>
          </p:nvSpPr>
          <p:spPr bwMode="auto">
            <a:xfrm>
              <a:off x="829" y="3515"/>
              <a:ext cx="124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0"/>
                </a:cxn>
                <a:cxn ang="0">
                  <a:pos x="124" y="0"/>
                </a:cxn>
              </a:cxnLst>
              <a:rect l="0" t="0" r="r" b="b"/>
              <a:pathLst>
                <a:path w="124" h="123">
                  <a:moveTo>
                    <a:pt x="0" y="123"/>
                  </a:moveTo>
                  <a:lnTo>
                    <a:pt x="0" y="0"/>
                  </a:lnTo>
                  <a:lnTo>
                    <a:pt x="124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63" name="Rectangle 439"/>
            <p:cNvSpPr>
              <a:spLocks noChangeArrowheads="1"/>
            </p:cNvSpPr>
            <p:nvPr/>
          </p:nvSpPr>
          <p:spPr bwMode="auto">
            <a:xfrm>
              <a:off x="1165" y="3611"/>
              <a:ext cx="86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 MVs/Kathmandu.NPL/16.10/1D4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8F9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4" name="Freeform 440"/>
            <p:cNvSpPr>
              <a:spLocks/>
            </p:cNvSpPr>
            <p:nvPr/>
          </p:nvSpPr>
          <p:spPr bwMode="auto">
            <a:xfrm>
              <a:off x="1140" y="3635"/>
              <a:ext cx="1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65" name="Rectangle 441"/>
            <p:cNvSpPr>
              <a:spLocks noChangeArrowheads="1"/>
            </p:cNvSpPr>
            <p:nvPr/>
          </p:nvSpPr>
          <p:spPr bwMode="auto">
            <a:xfrm>
              <a:off x="1165" y="3680"/>
              <a:ext cx="86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 MVs/Kathmandu.NPL/16.10/2D4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8F9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6" name="Freeform 442"/>
            <p:cNvSpPr>
              <a:spLocks/>
            </p:cNvSpPr>
            <p:nvPr/>
          </p:nvSpPr>
          <p:spPr bwMode="auto">
            <a:xfrm>
              <a:off x="1140" y="3670"/>
              <a:ext cx="1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67" name="Freeform 443"/>
            <p:cNvSpPr>
              <a:spLocks/>
            </p:cNvSpPr>
            <p:nvPr/>
          </p:nvSpPr>
          <p:spPr bwMode="auto">
            <a:xfrm>
              <a:off x="891" y="3669"/>
              <a:ext cx="249" cy="9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0" y="0"/>
                </a:cxn>
                <a:cxn ang="0">
                  <a:pos x="249" y="0"/>
                </a:cxn>
              </a:cxnLst>
              <a:rect l="0" t="0" r="r" b="b"/>
              <a:pathLst>
                <a:path w="249" h="93">
                  <a:moveTo>
                    <a:pt x="0" y="93"/>
                  </a:moveTo>
                  <a:lnTo>
                    <a:pt x="0" y="0"/>
                  </a:lnTo>
                  <a:lnTo>
                    <a:pt x="249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68" name="Rectangle 444"/>
            <p:cNvSpPr>
              <a:spLocks noChangeArrowheads="1"/>
            </p:cNvSpPr>
            <p:nvPr/>
          </p:nvSpPr>
          <p:spPr bwMode="auto">
            <a:xfrm>
              <a:off x="1290" y="3748"/>
              <a:ext cx="1297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99CCFF"/>
                  </a:solidFill>
                  <a:effectLst/>
                  <a:latin typeface="Arial" pitchFamily="34" charset="0"/>
                  <a:cs typeface="Arial" pitchFamily="34" charset="0"/>
                </a:rPr>
                <a:t> MVs/Nainital.Ind/48.04/1-D4-FJ223162-5st-H100)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9" name="Freeform 445"/>
            <p:cNvSpPr>
              <a:spLocks/>
            </p:cNvSpPr>
            <p:nvPr/>
          </p:nvSpPr>
          <p:spPr bwMode="auto">
            <a:xfrm>
              <a:off x="1265" y="3772"/>
              <a:ext cx="1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70" name="Rectangle 446"/>
            <p:cNvSpPr>
              <a:spLocks noChangeArrowheads="1"/>
            </p:cNvSpPr>
            <p:nvPr/>
          </p:nvSpPr>
          <p:spPr bwMode="auto">
            <a:xfrm>
              <a:off x="1353" y="3817"/>
              <a:ext cx="113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 MVs/Lohit.IND/12.10/1-D4-HM773266-NoM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8F9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1" name="Freeform 447"/>
            <p:cNvSpPr>
              <a:spLocks/>
            </p:cNvSpPr>
            <p:nvPr/>
          </p:nvSpPr>
          <p:spPr bwMode="auto">
            <a:xfrm>
              <a:off x="1265" y="3807"/>
              <a:ext cx="62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62" y="33"/>
                </a:cxn>
              </a:cxnLst>
              <a:rect l="0" t="0" r="r" b="b"/>
              <a:pathLst>
                <a:path w="62" h="33">
                  <a:moveTo>
                    <a:pt x="0" y="0"/>
                  </a:moveTo>
                  <a:lnTo>
                    <a:pt x="0" y="33"/>
                  </a:lnTo>
                  <a:lnTo>
                    <a:pt x="62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72" name="Rectangle 448"/>
            <p:cNvSpPr>
              <a:spLocks noChangeArrowheads="1"/>
            </p:cNvSpPr>
            <p:nvPr/>
          </p:nvSpPr>
          <p:spPr bwMode="auto">
            <a:xfrm>
              <a:off x="1353" y="3885"/>
              <a:ext cx="159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 MVi/Parsa.NPL/14.08/1 D4 RRL-MV-08/1 MVi/NPL/14.08/1D4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8F9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3" name="Freeform 449"/>
            <p:cNvSpPr>
              <a:spLocks/>
            </p:cNvSpPr>
            <p:nvPr/>
          </p:nvSpPr>
          <p:spPr bwMode="auto">
            <a:xfrm>
              <a:off x="1327" y="3908"/>
              <a:ext cx="1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74" name="Rectangle 450"/>
            <p:cNvSpPr>
              <a:spLocks noChangeArrowheads="1"/>
            </p:cNvSpPr>
            <p:nvPr/>
          </p:nvSpPr>
          <p:spPr bwMode="auto">
            <a:xfrm>
              <a:off x="1353" y="3953"/>
              <a:ext cx="1625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8F92"/>
                  </a:solidFill>
                  <a:effectLst/>
                  <a:latin typeface="Arial" pitchFamily="34" charset="0"/>
                  <a:cs typeface="Arial" pitchFamily="34" charset="0"/>
                </a:rPr>
                <a:t> MVs/Parsa.NPL/14.08/2 D4 RRL-MV-08/2 MVs/NPL/14.08/2D4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FF8F9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5" name="Freeform 451"/>
            <p:cNvSpPr>
              <a:spLocks/>
            </p:cNvSpPr>
            <p:nvPr/>
          </p:nvSpPr>
          <p:spPr bwMode="auto">
            <a:xfrm>
              <a:off x="1327" y="3944"/>
              <a:ext cx="1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76" name="Freeform 452"/>
            <p:cNvSpPr>
              <a:spLocks/>
            </p:cNvSpPr>
            <p:nvPr/>
          </p:nvSpPr>
          <p:spPr bwMode="auto">
            <a:xfrm>
              <a:off x="1265" y="3859"/>
              <a:ext cx="6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"/>
                </a:cxn>
                <a:cxn ang="0">
                  <a:pos x="62" y="84"/>
                </a:cxn>
              </a:cxnLst>
              <a:rect l="0" t="0" r="r" b="b"/>
              <a:pathLst>
                <a:path w="62" h="84">
                  <a:moveTo>
                    <a:pt x="0" y="0"/>
                  </a:moveTo>
                  <a:lnTo>
                    <a:pt x="0" y="84"/>
                  </a:lnTo>
                  <a:lnTo>
                    <a:pt x="62" y="84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77" name="Line 453"/>
            <p:cNvSpPr>
              <a:spLocks noChangeShapeType="1"/>
            </p:cNvSpPr>
            <p:nvPr/>
          </p:nvSpPr>
          <p:spPr bwMode="auto">
            <a:xfrm>
              <a:off x="1265" y="3772"/>
              <a:ext cx="1" cy="84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78" name="Freeform 454"/>
            <p:cNvSpPr>
              <a:spLocks/>
            </p:cNvSpPr>
            <p:nvPr/>
          </p:nvSpPr>
          <p:spPr bwMode="auto">
            <a:xfrm>
              <a:off x="891" y="3764"/>
              <a:ext cx="374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374" y="93"/>
                </a:cxn>
              </a:cxnLst>
              <a:rect l="0" t="0" r="r" b="b"/>
              <a:pathLst>
                <a:path w="374" h="93">
                  <a:moveTo>
                    <a:pt x="0" y="0"/>
                  </a:moveTo>
                  <a:lnTo>
                    <a:pt x="0" y="93"/>
                  </a:lnTo>
                  <a:lnTo>
                    <a:pt x="374" y="9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79" name="Freeform 455"/>
            <p:cNvSpPr>
              <a:spLocks/>
            </p:cNvSpPr>
            <p:nvPr/>
          </p:nvSpPr>
          <p:spPr bwMode="auto">
            <a:xfrm>
              <a:off x="829" y="3640"/>
              <a:ext cx="62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3"/>
                </a:cxn>
                <a:cxn ang="0">
                  <a:pos x="62" y="123"/>
                </a:cxn>
              </a:cxnLst>
              <a:rect l="0" t="0" r="r" b="b"/>
              <a:pathLst>
                <a:path w="62" h="123">
                  <a:moveTo>
                    <a:pt x="0" y="0"/>
                  </a:moveTo>
                  <a:lnTo>
                    <a:pt x="0" y="123"/>
                  </a:lnTo>
                  <a:lnTo>
                    <a:pt x="62" y="123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0" name="Freeform 456"/>
            <p:cNvSpPr>
              <a:spLocks/>
            </p:cNvSpPr>
            <p:nvPr/>
          </p:nvSpPr>
          <p:spPr bwMode="auto">
            <a:xfrm>
              <a:off x="766" y="2883"/>
              <a:ext cx="63" cy="7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6"/>
                </a:cxn>
                <a:cxn ang="0">
                  <a:pos x="63" y="756"/>
                </a:cxn>
              </a:cxnLst>
              <a:rect l="0" t="0" r="r" b="b"/>
              <a:pathLst>
                <a:path w="63" h="756">
                  <a:moveTo>
                    <a:pt x="0" y="0"/>
                  </a:moveTo>
                  <a:lnTo>
                    <a:pt x="0" y="756"/>
                  </a:lnTo>
                  <a:lnTo>
                    <a:pt x="63" y="756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1" name="Line 457"/>
            <p:cNvSpPr>
              <a:spLocks noChangeShapeType="1"/>
            </p:cNvSpPr>
            <p:nvPr/>
          </p:nvSpPr>
          <p:spPr bwMode="auto">
            <a:xfrm>
              <a:off x="766" y="2125"/>
              <a:ext cx="1" cy="755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2" name="Freeform 458"/>
            <p:cNvSpPr>
              <a:spLocks/>
            </p:cNvSpPr>
            <p:nvPr/>
          </p:nvSpPr>
          <p:spPr bwMode="auto">
            <a:xfrm>
              <a:off x="454" y="2882"/>
              <a:ext cx="312" cy="580"/>
            </a:xfrm>
            <a:custGeom>
              <a:avLst/>
              <a:gdLst/>
              <a:ahLst/>
              <a:cxnLst>
                <a:cxn ang="0">
                  <a:pos x="0" y="580"/>
                </a:cxn>
                <a:cxn ang="0">
                  <a:pos x="0" y="0"/>
                </a:cxn>
                <a:cxn ang="0">
                  <a:pos x="312" y="0"/>
                </a:cxn>
              </a:cxnLst>
              <a:rect l="0" t="0" r="r" b="b"/>
              <a:pathLst>
                <a:path w="312" h="580">
                  <a:moveTo>
                    <a:pt x="0" y="580"/>
                  </a:moveTo>
                  <a:lnTo>
                    <a:pt x="0" y="0"/>
                  </a:lnTo>
                  <a:lnTo>
                    <a:pt x="312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3" name="Rectangle 459"/>
            <p:cNvSpPr>
              <a:spLocks noChangeArrowheads="1"/>
            </p:cNvSpPr>
            <p:nvPr/>
          </p:nvSpPr>
          <p:spPr bwMode="auto">
            <a:xfrm>
              <a:off x="542" y="4022"/>
              <a:ext cx="75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U01976 Montreal.CAN/89-D4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4" name="Freeform 460"/>
            <p:cNvSpPr>
              <a:spLocks/>
            </p:cNvSpPr>
            <p:nvPr/>
          </p:nvSpPr>
          <p:spPr bwMode="auto">
            <a:xfrm>
              <a:off x="454" y="3465"/>
              <a:ext cx="63" cy="5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0"/>
                </a:cxn>
                <a:cxn ang="0">
                  <a:pos x="63" y="580"/>
                </a:cxn>
              </a:cxnLst>
              <a:rect l="0" t="0" r="r" b="b"/>
              <a:pathLst>
                <a:path w="63" h="580">
                  <a:moveTo>
                    <a:pt x="0" y="0"/>
                  </a:moveTo>
                  <a:lnTo>
                    <a:pt x="0" y="580"/>
                  </a:lnTo>
                  <a:lnTo>
                    <a:pt x="63" y="58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5" name="Freeform 461"/>
            <p:cNvSpPr>
              <a:spLocks/>
            </p:cNvSpPr>
            <p:nvPr/>
          </p:nvSpPr>
          <p:spPr bwMode="auto">
            <a:xfrm>
              <a:off x="81" y="3464"/>
              <a:ext cx="373" cy="32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0" y="0"/>
                </a:cxn>
                <a:cxn ang="0">
                  <a:pos x="373" y="0"/>
                </a:cxn>
              </a:cxnLst>
              <a:rect l="0" t="0" r="r" b="b"/>
              <a:pathLst>
                <a:path w="373" h="325">
                  <a:moveTo>
                    <a:pt x="0" y="325"/>
                  </a:moveTo>
                  <a:lnTo>
                    <a:pt x="0" y="0"/>
                  </a:lnTo>
                  <a:lnTo>
                    <a:pt x="373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6" name="Rectangle 462"/>
            <p:cNvSpPr>
              <a:spLocks noChangeArrowheads="1"/>
            </p:cNvSpPr>
            <p:nvPr/>
          </p:nvSpPr>
          <p:spPr bwMode="auto">
            <a:xfrm>
              <a:off x="912" y="4095"/>
              <a:ext cx="64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 Genotype D1-D3 and D5-D11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7" name="Freeform 463"/>
            <p:cNvSpPr>
              <a:spLocks/>
            </p:cNvSpPr>
            <p:nvPr/>
          </p:nvSpPr>
          <p:spPr bwMode="auto">
            <a:xfrm>
              <a:off x="205" y="4082"/>
              <a:ext cx="682" cy="6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4"/>
                </a:cxn>
                <a:cxn ang="0">
                  <a:pos x="682" y="0"/>
                </a:cxn>
                <a:cxn ang="0">
                  <a:pos x="682" y="69"/>
                </a:cxn>
                <a:cxn ang="0">
                  <a:pos x="0" y="35"/>
                </a:cxn>
              </a:cxnLst>
              <a:rect l="0" t="0" r="r" b="b"/>
              <a:pathLst>
                <a:path w="682" h="69">
                  <a:moveTo>
                    <a:pt x="0" y="35"/>
                  </a:moveTo>
                  <a:lnTo>
                    <a:pt x="0" y="34"/>
                  </a:lnTo>
                  <a:lnTo>
                    <a:pt x="682" y="0"/>
                  </a:lnTo>
                  <a:lnTo>
                    <a:pt x="682" y="6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8" name="Line 464"/>
            <p:cNvSpPr>
              <a:spLocks noChangeShapeType="1"/>
            </p:cNvSpPr>
            <p:nvPr/>
          </p:nvSpPr>
          <p:spPr bwMode="auto">
            <a:xfrm>
              <a:off x="83" y="4117"/>
              <a:ext cx="121" cy="1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9" name="Line 465"/>
            <p:cNvSpPr>
              <a:spLocks noChangeShapeType="1"/>
            </p:cNvSpPr>
            <p:nvPr/>
          </p:nvSpPr>
          <p:spPr bwMode="auto">
            <a:xfrm>
              <a:off x="81" y="3792"/>
              <a:ext cx="1" cy="325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90" name="Line 466"/>
            <p:cNvSpPr>
              <a:spLocks noChangeShapeType="1"/>
            </p:cNvSpPr>
            <p:nvPr/>
          </p:nvSpPr>
          <p:spPr bwMode="auto">
            <a:xfrm>
              <a:off x="260" y="4247"/>
              <a:ext cx="312" cy="1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91" name="Line 467"/>
            <p:cNvSpPr>
              <a:spLocks noChangeShapeType="1"/>
            </p:cNvSpPr>
            <p:nvPr/>
          </p:nvSpPr>
          <p:spPr bwMode="auto">
            <a:xfrm>
              <a:off x="260" y="4236"/>
              <a:ext cx="1" cy="2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92" name="Line 468"/>
            <p:cNvSpPr>
              <a:spLocks noChangeShapeType="1"/>
            </p:cNvSpPr>
            <p:nvPr/>
          </p:nvSpPr>
          <p:spPr bwMode="auto">
            <a:xfrm>
              <a:off x="572" y="4236"/>
              <a:ext cx="1" cy="2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93" name="Rectangle 469"/>
            <p:cNvSpPr>
              <a:spLocks noChangeArrowheads="1"/>
            </p:cNvSpPr>
            <p:nvPr/>
          </p:nvSpPr>
          <p:spPr bwMode="auto">
            <a:xfrm>
              <a:off x="405" y="4259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MS Sans Serif"/>
                </a:rPr>
                <a:t>5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3" name="Rectangle 472"/>
          <p:cNvSpPr/>
          <p:nvPr/>
        </p:nvSpPr>
        <p:spPr>
          <a:xfrm>
            <a:off x="1475656" y="3779515"/>
            <a:ext cx="3961581" cy="648072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rgbClr val="0070C0"/>
                </a:solidFill>
              </a:rPr>
              <a:t>Enfield group</a:t>
            </a:r>
          </a:p>
          <a:p>
            <a:pPr algn="r"/>
            <a:endParaRPr lang="en-US" dirty="0"/>
          </a:p>
        </p:txBody>
      </p:sp>
      <p:sp>
        <p:nvSpPr>
          <p:cNvPr id="474" name="Rectangle 473"/>
          <p:cNvSpPr/>
          <p:nvPr/>
        </p:nvSpPr>
        <p:spPr>
          <a:xfrm>
            <a:off x="6948264" y="0"/>
            <a:ext cx="2074965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D4: </a:t>
            </a:r>
            <a:r>
              <a:rPr lang="en-US" sz="20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&amp; </a:t>
            </a:r>
            <a:r>
              <a:rPr lang="en-US" sz="20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NPL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2004-2016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508104" y="1058653"/>
            <a:ext cx="34369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200" dirty="0" smtClean="0"/>
              <a:t># The </a:t>
            </a:r>
            <a:r>
              <a:rPr lang="en-US" sz="1200" dirty="0" smtClean="0">
                <a:solidFill>
                  <a:srgbClr val="0070C0"/>
                </a:solidFill>
              </a:rPr>
              <a:t>India</a:t>
            </a:r>
            <a:r>
              <a:rPr lang="en-US" sz="1200" dirty="0" smtClean="0"/>
              <a:t> viruses circulating during between 2014 and 2016 present in deep blue.</a:t>
            </a:r>
          </a:p>
          <a:p>
            <a:pPr marL="177800" indent="-177800"/>
            <a:endParaRPr lang="en-US" sz="1200" dirty="0" smtClean="0"/>
          </a:p>
          <a:p>
            <a:pPr marL="177800" indent="-177800"/>
            <a:r>
              <a:rPr lang="en-US" sz="1200" dirty="0" smtClean="0"/>
              <a:t># The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Nepal</a:t>
            </a:r>
            <a:r>
              <a:rPr lang="en-US" sz="1200" dirty="0" smtClean="0"/>
              <a:t> viruses </a:t>
            </a:r>
            <a:r>
              <a:rPr lang="en-US" sz="1200" dirty="0"/>
              <a:t>circulating during between 2014 and 2016 present in </a:t>
            </a:r>
            <a:r>
              <a:rPr lang="en-US" sz="1200" dirty="0" smtClean="0"/>
              <a:t>dark red.</a:t>
            </a:r>
          </a:p>
          <a:p>
            <a:pPr marL="177800" indent="-177800"/>
            <a:endParaRPr lang="en-US" sz="1200" dirty="0"/>
          </a:p>
          <a:p>
            <a:pPr marL="177800" indent="-177800"/>
            <a:r>
              <a:rPr lang="en-US" sz="1200" dirty="0" smtClean="0"/>
              <a:t># Most D4 viruses </a:t>
            </a:r>
            <a:r>
              <a:rPr lang="en-US" sz="1200" dirty="0"/>
              <a:t>circulating in India and Nepal  during 2014 to </a:t>
            </a:r>
            <a:r>
              <a:rPr lang="en-US" sz="1200" dirty="0" smtClean="0"/>
              <a:t>2016 are highly similar and  identical strains</a:t>
            </a:r>
          </a:p>
          <a:p>
            <a:pPr marL="177800" indent="-177800"/>
            <a:endParaRPr lang="en-US" sz="1200" dirty="0" smtClean="0"/>
          </a:p>
          <a:p>
            <a:pPr marL="177800" indent="-177800"/>
            <a:r>
              <a:rPr lang="en-US" sz="1200" dirty="0" smtClean="0"/>
              <a:t>#  No exactly matched Named strain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430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4202</Words>
  <Application>Microsoft Macintosh PowerPoint</Application>
  <PresentationFormat>On-screen Show (4:3)</PresentationFormat>
  <Paragraphs>689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Measles Genotype Diversity in SEAR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Measles Genotype Diversity in SEAR</dc:title>
  <dc:creator>NCS</dc:creator>
  <cp:lastModifiedBy>Miguel Norman MULDERS</cp:lastModifiedBy>
  <cp:revision>46</cp:revision>
  <dcterms:created xsi:type="dcterms:W3CDTF">2016-06-20T21:12:47Z</dcterms:created>
  <dcterms:modified xsi:type="dcterms:W3CDTF">2016-06-22T08:08:28Z</dcterms:modified>
</cp:coreProperties>
</file>