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5" r:id="rId2"/>
    <p:sldId id="263" r:id="rId3"/>
    <p:sldId id="258" r:id="rId4"/>
    <p:sldId id="268" r:id="rId5"/>
    <p:sldId id="260" r:id="rId6"/>
    <p:sldId id="261" r:id="rId7"/>
    <p:sldId id="283" r:id="rId8"/>
    <p:sldId id="267" r:id="rId9"/>
    <p:sldId id="269" r:id="rId10"/>
    <p:sldId id="290" r:id="rId11"/>
    <p:sldId id="291" r:id="rId12"/>
    <p:sldId id="292" r:id="rId13"/>
    <p:sldId id="274" r:id="rId14"/>
    <p:sldId id="276" r:id="rId15"/>
    <p:sldId id="277" r:id="rId16"/>
    <p:sldId id="284" r:id="rId17"/>
    <p:sldId id="270" r:id="rId18"/>
    <p:sldId id="289" r:id="rId19"/>
    <p:sldId id="279" r:id="rId20"/>
    <p:sldId id="281"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996" autoAdjust="0"/>
  </p:normalViewPr>
  <p:slideViewPr>
    <p:cSldViewPr snapToGrid="0">
      <p:cViewPr varScale="1">
        <p:scale>
          <a:sx n="64" d="100"/>
          <a:sy n="64" d="100"/>
        </p:scale>
        <p:origin x="894" y="48"/>
      </p:cViewPr>
      <p:guideLst/>
    </p:cSldViewPr>
  </p:slid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614F8-A296-434A-8C64-1A48C64C0A5F}" type="datetimeFigureOut">
              <a:rPr lang="en-US" smtClean="0"/>
              <a:t>6/21/2016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4B044-BB1D-471A-8F4F-963E047AC194}" type="slidenum">
              <a:rPr lang="en-US" smtClean="0"/>
              <a:t>‹#›</a:t>
            </a:fld>
            <a:endParaRPr lang="en-US"/>
          </a:p>
        </p:txBody>
      </p:sp>
    </p:spTree>
    <p:extLst>
      <p:ext uri="{BB962C8B-B14F-4D97-AF65-F5344CB8AC3E}">
        <p14:creationId xmlns:p14="http://schemas.microsoft.com/office/powerpoint/2010/main" val="425864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37A86-D0FF-4072-AA83-0DC3F7F8F924}" type="slidenum">
              <a:rPr lang="en-US" smtClean="0"/>
              <a:t>1</a:t>
            </a:fld>
            <a:endParaRPr lang="en-US"/>
          </a:p>
        </p:txBody>
      </p:sp>
    </p:spTree>
    <p:extLst>
      <p:ext uri="{BB962C8B-B14F-4D97-AF65-F5344CB8AC3E}">
        <p14:creationId xmlns:p14="http://schemas.microsoft.com/office/powerpoint/2010/main" val="109794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8288"/>
            <a:endParaRPr lang="en-US" sz="1200" dirty="0" smtClean="0"/>
          </a:p>
          <a:p>
            <a:pPr marL="268288"/>
            <a:endParaRPr lang="en-US" sz="1200" dirty="0" smtClean="0"/>
          </a:p>
          <a:p>
            <a:endParaRPr lang="en-US" dirty="0"/>
          </a:p>
        </p:txBody>
      </p:sp>
      <p:sp>
        <p:nvSpPr>
          <p:cNvPr id="4" name="Slide Number Placeholder 3"/>
          <p:cNvSpPr>
            <a:spLocks noGrp="1"/>
          </p:cNvSpPr>
          <p:nvPr>
            <p:ph type="sldNum" sz="quarter" idx="10"/>
          </p:nvPr>
        </p:nvSpPr>
        <p:spPr/>
        <p:txBody>
          <a:bodyPr/>
          <a:lstStyle/>
          <a:p>
            <a:fld id="{61F4B044-BB1D-471A-8F4F-963E047AC194}" type="slidenum">
              <a:rPr lang="en-US" smtClean="0"/>
              <a:t>11</a:t>
            </a:fld>
            <a:endParaRPr lang="en-US"/>
          </a:p>
        </p:txBody>
      </p:sp>
    </p:spTree>
    <p:extLst>
      <p:ext uri="{BB962C8B-B14F-4D97-AF65-F5344CB8AC3E}">
        <p14:creationId xmlns:p14="http://schemas.microsoft.com/office/powerpoint/2010/main" val="23800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virus was kindly shared by Dr. Kevin Brown at PHE in UK. The patient received MMR vaccine around age 5 and at age 15, the patient developed neurological disorders. Rubella virus was isolated from patient’s cerebrospinal fluid. The virus was close but not identical to RA27/3, the rubella vaccine based on the sequences in the 739-nt genotyping window.</a:t>
            </a:r>
            <a:endParaRPr lang="en-US" dirty="0"/>
          </a:p>
        </p:txBody>
      </p:sp>
      <p:sp>
        <p:nvSpPr>
          <p:cNvPr id="4" name="Slide Number Placeholder 3"/>
          <p:cNvSpPr>
            <a:spLocks noGrp="1"/>
          </p:cNvSpPr>
          <p:nvPr>
            <p:ph type="sldNum" sz="quarter" idx="10"/>
          </p:nvPr>
        </p:nvSpPr>
        <p:spPr/>
        <p:txBody>
          <a:bodyPr/>
          <a:lstStyle/>
          <a:p>
            <a:fld id="{61F4B044-BB1D-471A-8F4F-963E047AC194}" type="slidenum">
              <a:rPr lang="en-US" smtClean="0"/>
              <a:t>13</a:t>
            </a:fld>
            <a:endParaRPr lang="en-US"/>
          </a:p>
        </p:txBody>
      </p:sp>
    </p:spTree>
    <p:extLst>
      <p:ext uri="{BB962C8B-B14F-4D97-AF65-F5344CB8AC3E}">
        <p14:creationId xmlns:p14="http://schemas.microsoft.com/office/powerpoint/2010/main" val="298009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virus was sequenced</a:t>
            </a:r>
            <a:r>
              <a:rPr lang="en-US" sz="1200" kern="1200" baseline="0" dirty="0" smtClean="0">
                <a:solidFill>
                  <a:schemeClr val="tx1"/>
                </a:solidFill>
                <a:effectLst/>
                <a:latin typeface="+mn-lt"/>
                <a:ea typeface="+mn-ea"/>
                <a:cs typeface="+mn-cs"/>
              </a:rPr>
              <a:t> using </a:t>
            </a:r>
            <a:r>
              <a:rPr lang="en-US" sz="1200" kern="1200" baseline="0" dirty="0" err="1" smtClean="0">
                <a:solidFill>
                  <a:schemeClr val="tx1"/>
                </a:solidFill>
                <a:effectLst/>
                <a:latin typeface="+mn-lt"/>
                <a:ea typeface="+mn-ea"/>
                <a:cs typeface="+mn-cs"/>
              </a:rPr>
              <a:t>NextGen</a:t>
            </a:r>
            <a:r>
              <a:rPr lang="en-US" sz="1200" kern="1200" baseline="0" dirty="0" smtClean="0">
                <a:solidFill>
                  <a:schemeClr val="tx1"/>
                </a:solidFill>
                <a:effectLst/>
                <a:latin typeface="+mn-lt"/>
                <a:ea typeface="+mn-ea"/>
                <a:cs typeface="+mn-cs"/>
              </a:rPr>
              <a:t> sequencing platform by both pathogen-dependent and –independent workflows. </a:t>
            </a:r>
            <a:r>
              <a:rPr lang="en-US" sz="1200" kern="1200" dirty="0" smtClean="0">
                <a:solidFill>
                  <a:schemeClr val="tx1"/>
                </a:solidFill>
                <a:effectLst/>
                <a:latin typeface="+mn-lt"/>
                <a:ea typeface="+mn-ea"/>
                <a:cs typeface="+mn-cs"/>
              </a:rPr>
              <a:t>Totally 3700 reads were mapped to rubella virus and the </a:t>
            </a:r>
            <a:r>
              <a:rPr lang="en-US" sz="1200" kern="1200" dirty="0" err="1" smtClean="0">
                <a:solidFill>
                  <a:schemeClr val="tx1"/>
                </a:solidFill>
                <a:effectLst/>
                <a:latin typeface="+mn-lt"/>
                <a:ea typeface="+mn-ea"/>
                <a:cs typeface="+mn-cs"/>
              </a:rPr>
              <a:t>contigues</a:t>
            </a:r>
            <a:r>
              <a:rPr lang="en-US" sz="1200" kern="1200" dirty="0" smtClean="0">
                <a:solidFill>
                  <a:schemeClr val="tx1"/>
                </a:solidFill>
                <a:effectLst/>
                <a:latin typeface="+mn-lt"/>
                <a:ea typeface="+mn-ea"/>
                <a:cs typeface="+mn-cs"/>
              </a:rPr>
              <a:t> covered over 99% of the genome by at least 10-fold coverage from</a:t>
            </a:r>
            <a:r>
              <a:rPr lang="en-US" sz="1200" kern="1200" baseline="0" dirty="0" smtClean="0">
                <a:solidFill>
                  <a:schemeClr val="tx1"/>
                </a:solidFill>
                <a:effectLst/>
                <a:latin typeface="+mn-lt"/>
                <a:ea typeface="+mn-ea"/>
                <a:cs typeface="+mn-cs"/>
              </a:rPr>
              <a:t> the pathogen-independent workflow</a:t>
            </a:r>
            <a:r>
              <a:rPr lang="en-US" sz="1200" kern="1200" dirty="0" smtClean="0">
                <a:solidFill>
                  <a:schemeClr val="tx1"/>
                </a:solidFill>
                <a:effectLst/>
                <a:latin typeface="+mn-lt"/>
                <a:ea typeface="+mn-ea"/>
                <a:cs typeface="+mn-cs"/>
              </a:rPr>
              <a:t>. No internal gaps were found and regions of low coverage remained at the termini. Two positions in the SP coding region were likely heterogeneous. More than one million rubella specific reads were mapped. The consensus sequences by both workflows were nearly 100% identical except at the heterogeneous positions. </a:t>
            </a:r>
            <a:endParaRPr lang="en-US" dirty="0"/>
          </a:p>
        </p:txBody>
      </p:sp>
      <p:sp>
        <p:nvSpPr>
          <p:cNvPr id="4" name="Slide Number Placeholder 3"/>
          <p:cNvSpPr>
            <a:spLocks noGrp="1"/>
          </p:cNvSpPr>
          <p:nvPr>
            <p:ph type="sldNum" sz="quarter" idx="10"/>
          </p:nvPr>
        </p:nvSpPr>
        <p:spPr/>
        <p:txBody>
          <a:bodyPr/>
          <a:lstStyle/>
          <a:p>
            <a:fld id="{61F4B044-BB1D-471A-8F4F-963E047AC194}" type="slidenum">
              <a:rPr lang="en-US" smtClean="0"/>
              <a:t>14</a:t>
            </a:fld>
            <a:endParaRPr lang="en-US"/>
          </a:p>
        </p:txBody>
      </p:sp>
    </p:spTree>
    <p:extLst>
      <p:ext uri="{BB962C8B-B14F-4D97-AF65-F5344CB8AC3E}">
        <p14:creationId xmlns:p14="http://schemas.microsoft.com/office/powerpoint/2010/main" val="69786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compared the consensus sequence of this virus with other rubella viruses, the closest virus was RA27 with a p-distance of 0.01. However, there were 131 nucleotide substitutions and 41 amino acid substitutions when compared to RA27. Most of amino acid substitutions are clustered in E2 proteins, especially in the middle of the protein. 16 unique amino acid substitutions were found and 15 were in the SP of this virus.  </a:t>
            </a:r>
          </a:p>
          <a:p>
            <a:endParaRPr lang="en-US" dirty="0"/>
          </a:p>
        </p:txBody>
      </p:sp>
      <p:sp>
        <p:nvSpPr>
          <p:cNvPr id="4" name="Slide Number Placeholder 3"/>
          <p:cNvSpPr>
            <a:spLocks noGrp="1"/>
          </p:cNvSpPr>
          <p:nvPr>
            <p:ph type="sldNum" sz="quarter" idx="10"/>
          </p:nvPr>
        </p:nvSpPr>
        <p:spPr/>
        <p:txBody>
          <a:bodyPr/>
          <a:lstStyle/>
          <a:p>
            <a:fld id="{92CC2BD7-8CEE-499E-B14B-305A7436E006}" type="slidenum">
              <a:rPr lang="en-US" smtClean="0"/>
              <a:pPr/>
              <a:t>15</a:t>
            </a:fld>
            <a:endParaRPr lang="en-US"/>
          </a:p>
        </p:txBody>
      </p:sp>
    </p:spTree>
    <p:extLst>
      <p:ext uri="{BB962C8B-B14F-4D97-AF65-F5344CB8AC3E}">
        <p14:creationId xmlns:p14="http://schemas.microsoft.com/office/powerpoint/2010/main" val="179463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37A86-D0FF-4072-AA83-0DC3F7F8F924}" type="slidenum">
              <a:rPr lang="en-US" smtClean="0"/>
              <a:t>18</a:t>
            </a:fld>
            <a:endParaRPr lang="en-US"/>
          </a:p>
        </p:txBody>
      </p:sp>
    </p:spTree>
    <p:extLst>
      <p:ext uri="{BB962C8B-B14F-4D97-AF65-F5344CB8AC3E}">
        <p14:creationId xmlns:p14="http://schemas.microsoft.com/office/powerpoint/2010/main" val="254527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summarizes</a:t>
            </a:r>
            <a:r>
              <a:rPr lang="en-US" baseline="0" dirty="0" smtClean="0"/>
              <a:t> </a:t>
            </a:r>
            <a:r>
              <a:rPr lang="en-US" baseline="0" dirty="0" err="1" smtClean="0"/>
              <a:t>nt</a:t>
            </a:r>
            <a:r>
              <a:rPr lang="en-US" baseline="0" dirty="0" smtClean="0"/>
              <a:t> and aa substitutions of rubella sequences from granuloma and encephalitis cases with comparison to rubella vaccine strain RA27/3. The tree contains 1a viruses and the two sequences from persistent infection are highlighted. The P-distance was between the sequence to vaccine strain.</a:t>
            </a:r>
            <a:endParaRPr lang="en-US" dirty="0"/>
          </a:p>
        </p:txBody>
      </p:sp>
      <p:sp>
        <p:nvSpPr>
          <p:cNvPr id="4" name="Slide Number Placeholder 3"/>
          <p:cNvSpPr>
            <a:spLocks noGrp="1"/>
          </p:cNvSpPr>
          <p:nvPr>
            <p:ph type="sldNum" sz="quarter" idx="10"/>
          </p:nvPr>
        </p:nvSpPr>
        <p:spPr/>
        <p:txBody>
          <a:bodyPr/>
          <a:lstStyle/>
          <a:p>
            <a:fld id="{92CC2BD7-8CEE-499E-B14B-305A7436E006}" type="slidenum">
              <a:rPr lang="en-US" smtClean="0"/>
              <a:pPr/>
              <a:t>20</a:t>
            </a:fld>
            <a:endParaRPr lang="en-US"/>
          </a:p>
        </p:txBody>
      </p:sp>
    </p:spTree>
    <p:extLst>
      <p:ext uri="{BB962C8B-B14F-4D97-AF65-F5344CB8AC3E}">
        <p14:creationId xmlns:p14="http://schemas.microsoft.com/office/powerpoint/2010/main" val="25040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 aa substitutions</a:t>
            </a:r>
            <a:r>
              <a:rPr lang="en-US" baseline="0" dirty="0" smtClean="0"/>
              <a:t> found in the two sequences from persistent infections. The two sequences were aligned to 132 NSP and 174 SP sequences. </a:t>
            </a:r>
            <a:r>
              <a:rPr lang="en-US" dirty="0" smtClean="0"/>
              <a:t>The aa substations</a:t>
            </a:r>
            <a:r>
              <a:rPr lang="en-US" baseline="0" dirty="0" smtClean="0"/>
              <a:t> in NSP is shown on the left and the substitutions in SP is shown on the right. 19 aa substitutions in the NSP coding region were found in the granuloma case while only was found in the UK encephalitis virus. 23 aa substitutions in the SP coding regions were found in the granuloma case while 15 were found in UK encephalitis case. The aa substitutions in the virus from UK encephalitis are clustered at the N-terminus of E2 proteins while the substitutions in granuloma case spread across the entire genome. </a:t>
            </a:r>
            <a:endParaRPr lang="en-US" dirty="0"/>
          </a:p>
        </p:txBody>
      </p:sp>
      <p:sp>
        <p:nvSpPr>
          <p:cNvPr id="4" name="Slide Number Placeholder 3"/>
          <p:cNvSpPr>
            <a:spLocks noGrp="1"/>
          </p:cNvSpPr>
          <p:nvPr>
            <p:ph type="sldNum" sz="quarter" idx="10"/>
          </p:nvPr>
        </p:nvSpPr>
        <p:spPr/>
        <p:txBody>
          <a:bodyPr/>
          <a:lstStyle/>
          <a:p>
            <a:fld id="{92CC2BD7-8CEE-499E-B14B-305A7436E006}" type="slidenum">
              <a:rPr lang="en-US" smtClean="0"/>
              <a:pPr/>
              <a:t>21</a:t>
            </a:fld>
            <a:endParaRPr lang="en-US"/>
          </a:p>
        </p:txBody>
      </p:sp>
    </p:spTree>
    <p:extLst>
      <p:ext uri="{BB962C8B-B14F-4D97-AF65-F5344CB8AC3E}">
        <p14:creationId xmlns:p14="http://schemas.microsoft.com/office/powerpoint/2010/main" val="24971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2F5FEB-0437-4D39-892D-1F6507ABB725}"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48091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F5FEB-0437-4D39-892D-1F6507ABB725}"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127062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F5FEB-0437-4D39-892D-1F6507ABB725}"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2812640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81086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F5FEB-0437-4D39-892D-1F6507ABB725}"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20389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F5FEB-0437-4D39-892D-1F6507ABB725}"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243413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2F5FEB-0437-4D39-892D-1F6507ABB725}"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94496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2F5FEB-0437-4D39-892D-1F6507ABB725}" type="datetimeFigureOut">
              <a:rPr lang="en-US" smtClean="0"/>
              <a:t>6/21/2016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302139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F5FEB-0437-4D39-892D-1F6507ABB725}" type="datetimeFigureOut">
              <a:rPr lang="en-US" smtClean="0"/>
              <a:t>6/21/2016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53541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F5FEB-0437-4D39-892D-1F6507ABB725}" type="datetimeFigureOut">
              <a:rPr lang="en-US" smtClean="0"/>
              <a:t>6/21/2016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24705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F5FEB-0437-4D39-892D-1F6507ABB725}"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134768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F5FEB-0437-4D39-892D-1F6507ABB725}"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41F34-2368-452E-B3C8-00AAFE5EC2CE}" type="slidenum">
              <a:rPr lang="en-US" smtClean="0"/>
              <a:t>‹#›</a:t>
            </a:fld>
            <a:endParaRPr lang="en-US"/>
          </a:p>
        </p:txBody>
      </p:sp>
    </p:spTree>
    <p:extLst>
      <p:ext uri="{BB962C8B-B14F-4D97-AF65-F5344CB8AC3E}">
        <p14:creationId xmlns:p14="http://schemas.microsoft.com/office/powerpoint/2010/main" val="157106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5FEB-0437-4D39-892D-1F6507ABB725}" type="datetimeFigureOut">
              <a:rPr lang="en-US" smtClean="0"/>
              <a:t>6/21/2016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41F34-2368-452E-B3C8-00AAFE5EC2CE}" type="slidenum">
              <a:rPr lang="en-US" smtClean="0"/>
              <a:t>‹#›</a:t>
            </a:fld>
            <a:endParaRPr lang="en-US"/>
          </a:p>
        </p:txBody>
      </p:sp>
    </p:spTree>
    <p:extLst>
      <p:ext uri="{BB962C8B-B14F-4D97-AF65-F5344CB8AC3E}">
        <p14:creationId xmlns:p14="http://schemas.microsoft.com/office/powerpoint/2010/main" val="3658433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663" y="0"/>
            <a:ext cx="11050073" cy="1906488"/>
          </a:xfrm>
        </p:spPr>
        <p:txBody>
          <a:bodyPr rtlCol="0">
            <a:normAutofit fontScale="90000"/>
          </a:bodyPr>
          <a:lstStyle/>
          <a:p>
            <a:pPr algn="ctr"/>
            <a:r>
              <a:rPr lang="en-US" sz="4400" cap="all" dirty="0">
                <a:solidFill>
                  <a:srgbClr val="000099"/>
                </a:solidFill>
              </a:rPr>
              <a:t/>
            </a:r>
            <a:br>
              <a:rPr lang="en-US" sz="4400" cap="all" dirty="0">
                <a:solidFill>
                  <a:srgbClr val="000099"/>
                </a:solidFill>
              </a:rPr>
            </a:br>
            <a:r>
              <a:rPr lang="en-US" sz="4400" cap="all" dirty="0" smtClean="0">
                <a:solidFill>
                  <a:srgbClr val="000099"/>
                </a:solidFill>
              </a:rPr>
              <a:t/>
            </a:r>
            <a:br>
              <a:rPr lang="en-US" sz="4400" cap="all" dirty="0" smtClean="0">
                <a:solidFill>
                  <a:srgbClr val="000099"/>
                </a:solidFill>
              </a:rPr>
            </a:br>
            <a:r>
              <a:rPr lang="en-US" sz="4400" dirty="0"/>
              <a:t/>
            </a:r>
            <a:br>
              <a:rPr lang="en-US" sz="4400" dirty="0"/>
            </a:br>
            <a:r>
              <a:rPr lang="en-GB" sz="4000" dirty="0" smtClean="0"/>
              <a:t>Accelerating </a:t>
            </a:r>
            <a:r>
              <a:rPr lang="en-GB" sz="4000" dirty="0"/>
              <a:t>Progress towards Measles and Rubella </a:t>
            </a:r>
            <a:r>
              <a:rPr lang="en-GB" sz="4000" dirty="0" smtClean="0"/>
              <a:t>Elimination,</a:t>
            </a:r>
            <a:br>
              <a:rPr lang="en-GB" sz="4000" dirty="0" smtClean="0"/>
            </a:br>
            <a:r>
              <a:rPr lang="en-GB" sz="4000" dirty="0" smtClean="0"/>
              <a:t> </a:t>
            </a:r>
            <a:r>
              <a:rPr lang="en-GB" sz="4000" dirty="0"/>
              <a:t>21-23 June 2016, Hotel Royal, Geneva</a:t>
            </a:r>
            <a:endParaRPr lang="en-US" sz="4000" dirty="0"/>
          </a:p>
        </p:txBody>
      </p:sp>
      <p:sp>
        <p:nvSpPr>
          <p:cNvPr id="8195" name="Text Placeholder 7"/>
          <p:cNvSpPr>
            <a:spLocks noGrp="1"/>
          </p:cNvSpPr>
          <p:nvPr>
            <p:ph type="body" sz="quarter" idx="11"/>
          </p:nvPr>
        </p:nvSpPr>
        <p:spPr>
          <a:xfrm>
            <a:off x="3810000" y="6281738"/>
            <a:ext cx="5105400" cy="182562"/>
          </a:xfrm>
        </p:spPr>
        <p:txBody>
          <a:bodyPr>
            <a:noAutofit/>
          </a:bodyPr>
          <a:lstStyle/>
          <a:p>
            <a:pPr eaLnBrk="1" hangingPunct="1"/>
            <a:r>
              <a:rPr lang="en-US" dirty="0" smtClean="0">
                <a:solidFill>
                  <a:schemeClr val="tx1"/>
                </a:solidFill>
              </a:rPr>
              <a:t>National Center for Immunization &amp; Respiratory Diseases</a:t>
            </a:r>
          </a:p>
        </p:txBody>
      </p:sp>
      <p:sp>
        <p:nvSpPr>
          <p:cNvPr id="9" name="Text Placeholder 8"/>
          <p:cNvSpPr>
            <a:spLocks noGrp="1"/>
          </p:cNvSpPr>
          <p:nvPr>
            <p:ph type="body" sz="quarter" idx="12"/>
          </p:nvPr>
        </p:nvSpPr>
        <p:spPr>
          <a:xfrm>
            <a:off x="3810000" y="6473825"/>
            <a:ext cx="5105400" cy="228600"/>
          </a:xfrm>
        </p:spPr>
        <p:txBody>
          <a:bodyPr rtlCol="0">
            <a:normAutofit/>
          </a:bodyPr>
          <a:lstStyle/>
          <a:p>
            <a:pPr>
              <a:defRPr/>
            </a:pPr>
            <a:r>
              <a:rPr lang="en-US" dirty="0" smtClean="0">
                <a:solidFill>
                  <a:schemeClr val="tx1"/>
                </a:solidFill>
              </a:rPr>
              <a:t>Division of Viral Diseases</a:t>
            </a:r>
            <a:endParaRPr lang="en-US" dirty="0">
              <a:solidFill>
                <a:schemeClr val="tx1"/>
              </a:solidFill>
            </a:endParaRPr>
          </a:p>
        </p:txBody>
      </p:sp>
      <p:pic>
        <p:nvPicPr>
          <p:cNvPr id="8197" name="Picture 6" descr="Logos of the United States Department of Health and Human Services and Centers for Disease Control and Prevention&#1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287001" y="6477001"/>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Placeholder 2"/>
          <p:cNvSpPr>
            <a:spLocks noGrp="1"/>
          </p:cNvSpPr>
          <p:nvPr>
            <p:ph type="body" sz="quarter" idx="10"/>
          </p:nvPr>
        </p:nvSpPr>
        <p:spPr>
          <a:xfrm>
            <a:off x="2667000" y="4600264"/>
            <a:ext cx="6705600" cy="2743200"/>
          </a:xfrm>
        </p:spPr>
        <p:txBody>
          <a:bodyPr>
            <a:noAutofit/>
          </a:bodyPr>
          <a:lstStyle/>
          <a:p>
            <a:pPr>
              <a:lnSpc>
                <a:spcPts val="1300"/>
              </a:lnSpc>
            </a:pPr>
            <a:endParaRPr lang="en-US" sz="2400" dirty="0"/>
          </a:p>
          <a:p>
            <a:pPr lvl="0">
              <a:lnSpc>
                <a:spcPts val="1300"/>
              </a:lnSpc>
            </a:pPr>
            <a:endParaRPr lang="en-US" dirty="0" smtClean="0">
              <a:solidFill>
                <a:prstClr val="black"/>
              </a:solidFill>
            </a:endParaRPr>
          </a:p>
          <a:p>
            <a:pPr lvl="0">
              <a:lnSpc>
                <a:spcPts val="1300"/>
              </a:lnSpc>
            </a:pPr>
            <a:endParaRPr lang="en-US" dirty="0">
              <a:solidFill>
                <a:prstClr val="black"/>
              </a:solidFill>
            </a:endParaRPr>
          </a:p>
        </p:txBody>
      </p:sp>
      <p:pic>
        <p:nvPicPr>
          <p:cNvPr id="2" name="Picture 1"/>
          <p:cNvPicPr>
            <a:picLocks noChangeAspect="1"/>
          </p:cNvPicPr>
          <p:nvPr/>
        </p:nvPicPr>
        <p:blipFill rotWithShape="1">
          <a:blip r:embed="rId4"/>
          <a:srcRect l="2493" r="1296" b="2602"/>
          <a:stretch/>
        </p:blipFill>
        <p:spPr>
          <a:xfrm>
            <a:off x="787642" y="4096927"/>
            <a:ext cx="1948966" cy="1663544"/>
          </a:xfrm>
          <a:prstGeom prst="rect">
            <a:avLst/>
          </a:prstGeom>
        </p:spPr>
      </p:pic>
      <p:pic>
        <p:nvPicPr>
          <p:cNvPr id="15" name="Picture 14"/>
          <p:cNvPicPr>
            <a:picLocks noChangeAspect="1"/>
          </p:cNvPicPr>
          <p:nvPr/>
        </p:nvPicPr>
        <p:blipFill>
          <a:blip r:embed="rId5"/>
          <a:stretch>
            <a:fillRect/>
          </a:stretch>
        </p:blipFill>
        <p:spPr>
          <a:xfrm>
            <a:off x="9517060" y="5719674"/>
            <a:ext cx="2189299" cy="287711"/>
          </a:xfrm>
          <a:prstGeom prst="rect">
            <a:avLst/>
          </a:prstGeom>
        </p:spPr>
      </p:pic>
      <p:pic>
        <p:nvPicPr>
          <p:cNvPr id="22" name="Picture 21"/>
          <p:cNvPicPr>
            <a:picLocks noChangeAspect="1"/>
          </p:cNvPicPr>
          <p:nvPr/>
        </p:nvPicPr>
        <p:blipFill>
          <a:blip r:embed="rId6"/>
          <a:stretch>
            <a:fillRect/>
          </a:stretch>
        </p:blipFill>
        <p:spPr>
          <a:xfrm>
            <a:off x="10002252" y="3545354"/>
            <a:ext cx="1249706" cy="2174320"/>
          </a:xfrm>
          <a:prstGeom prst="rect">
            <a:avLst/>
          </a:prstGeom>
        </p:spPr>
      </p:pic>
      <p:sp>
        <p:nvSpPr>
          <p:cNvPr id="3" name="TextBox 2"/>
          <p:cNvSpPr txBox="1"/>
          <p:nvPr/>
        </p:nvSpPr>
        <p:spPr>
          <a:xfrm>
            <a:off x="3363451" y="4454202"/>
            <a:ext cx="5653535" cy="646331"/>
          </a:xfrm>
          <a:prstGeom prst="rect">
            <a:avLst/>
          </a:prstGeom>
          <a:noFill/>
        </p:spPr>
        <p:txBody>
          <a:bodyPr wrap="none" rtlCol="0">
            <a:spAutoFit/>
          </a:bodyPr>
          <a:lstStyle/>
          <a:p>
            <a:r>
              <a:rPr lang="en-US" dirty="0" smtClean="0"/>
              <a:t>Joseph P. Icenogle, the CDC rubella Team, CDC colleagues, </a:t>
            </a:r>
            <a:endParaRPr lang="en-US" dirty="0"/>
          </a:p>
          <a:p>
            <a:r>
              <a:rPr lang="en-US" dirty="0" smtClean="0"/>
              <a:t>and other collaborators</a:t>
            </a:r>
            <a:endParaRPr lang="en-US" dirty="0"/>
          </a:p>
        </p:txBody>
      </p:sp>
      <p:sp>
        <p:nvSpPr>
          <p:cNvPr id="5" name="TextBox 4"/>
          <p:cNvSpPr txBox="1"/>
          <p:nvPr/>
        </p:nvSpPr>
        <p:spPr>
          <a:xfrm>
            <a:off x="2989279" y="2632874"/>
            <a:ext cx="6383321" cy="1077218"/>
          </a:xfrm>
          <a:prstGeom prst="rect">
            <a:avLst/>
          </a:prstGeom>
          <a:noFill/>
        </p:spPr>
        <p:txBody>
          <a:bodyPr wrap="square" rtlCol="0">
            <a:spAutoFit/>
          </a:bodyPr>
          <a:lstStyle/>
          <a:p>
            <a:r>
              <a:rPr lang="en-US" sz="3200" b="1" dirty="0">
                <a:solidFill>
                  <a:srgbClr val="0070C0"/>
                </a:solidFill>
              </a:rPr>
              <a:t>Evolution of rubella viruses during persistence</a:t>
            </a:r>
          </a:p>
        </p:txBody>
      </p:sp>
    </p:spTree>
    <p:extLst>
      <p:ext uri="{BB962C8B-B14F-4D97-AF65-F5344CB8AC3E}">
        <p14:creationId xmlns:p14="http://schemas.microsoft.com/office/powerpoint/2010/main" val="1919859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067"/>
            <a:ext cx="10515600" cy="1325563"/>
          </a:xfrm>
        </p:spPr>
        <p:txBody>
          <a:bodyPr/>
          <a:lstStyle/>
          <a:p>
            <a:r>
              <a:rPr lang="en-US" dirty="0"/>
              <a:t>Evidence for Association between Rubella and </a:t>
            </a:r>
            <a:r>
              <a:rPr lang="en-US" dirty="0" smtClean="0"/>
              <a:t>Granulomas in Children with PID</a:t>
            </a:r>
            <a:endParaRPr lang="en-US" dirty="0"/>
          </a:p>
        </p:txBody>
      </p:sp>
      <p:sp>
        <p:nvSpPr>
          <p:cNvPr id="3" name="Content Placeholder 2"/>
          <p:cNvSpPr>
            <a:spLocks noGrp="1"/>
          </p:cNvSpPr>
          <p:nvPr>
            <p:ph idx="1"/>
          </p:nvPr>
        </p:nvSpPr>
        <p:spPr>
          <a:xfrm>
            <a:off x="164892" y="1695532"/>
            <a:ext cx="11815372" cy="4855170"/>
          </a:xfrm>
        </p:spPr>
        <p:txBody>
          <a:bodyPr>
            <a:normAutofit fontScale="92500" lnSpcReduction="10000"/>
          </a:bodyPr>
          <a:lstStyle/>
          <a:p>
            <a:pPr marL="0" indent="0">
              <a:buNone/>
            </a:pPr>
            <a:r>
              <a:rPr lang="en-US" b="1" dirty="0" smtClean="0"/>
              <a:t>Previous study </a:t>
            </a:r>
          </a:p>
          <a:p>
            <a:pPr marL="0" indent="0">
              <a:buNone/>
            </a:pPr>
            <a:r>
              <a:rPr lang="en-US" dirty="0" smtClean="0"/>
              <a:t>RA27/3 </a:t>
            </a:r>
            <a:r>
              <a:rPr lang="en-US" dirty="0"/>
              <a:t>RV vaccine strain was the only virus sequence found in granuloma </a:t>
            </a:r>
            <a:r>
              <a:rPr lang="en-US" dirty="0" smtClean="0"/>
              <a:t>biopsies by NGS   </a:t>
            </a:r>
          </a:p>
          <a:p>
            <a:pPr marL="0" indent="0">
              <a:buNone/>
            </a:pPr>
            <a:r>
              <a:rPr lang="en-US" dirty="0" smtClean="0"/>
              <a:t>(</a:t>
            </a:r>
            <a:r>
              <a:rPr lang="en-US" sz="2400" dirty="0" err="1"/>
              <a:t>Bodemera</a:t>
            </a:r>
            <a:r>
              <a:rPr lang="en-US" sz="2400" dirty="0"/>
              <a:t> C. et al, </a:t>
            </a:r>
            <a:r>
              <a:rPr lang="en-US" sz="2400" i="1" dirty="0" err="1"/>
              <a:t>Clin</a:t>
            </a:r>
            <a:r>
              <a:rPr lang="en-US" sz="2400" i="1" dirty="0"/>
              <a:t> </a:t>
            </a:r>
            <a:r>
              <a:rPr lang="en-US" sz="2400" i="1" dirty="0" err="1"/>
              <a:t>Microbiol</a:t>
            </a:r>
            <a:r>
              <a:rPr lang="en-US" sz="2400" i="1" dirty="0"/>
              <a:t> Infect</a:t>
            </a:r>
            <a:r>
              <a:rPr lang="en-US" sz="2400" dirty="0"/>
              <a:t>, </a:t>
            </a:r>
            <a:r>
              <a:rPr lang="en-US" sz="2400" dirty="0" smtClean="0"/>
              <a:t>2014</a:t>
            </a:r>
            <a:r>
              <a:rPr lang="en-US" dirty="0" smtClean="0"/>
              <a:t>)</a:t>
            </a:r>
            <a:endParaRPr lang="en-US" dirty="0"/>
          </a:p>
          <a:p>
            <a:pPr marL="0" indent="0">
              <a:buNone/>
            </a:pPr>
            <a:endParaRPr lang="en-US" b="1" dirty="0" smtClean="0">
              <a:solidFill>
                <a:srgbClr val="FF0000"/>
              </a:solidFill>
            </a:endParaRPr>
          </a:p>
          <a:p>
            <a:pPr marL="0" indent="0">
              <a:buNone/>
            </a:pPr>
            <a:r>
              <a:rPr lang="en-US" b="1" dirty="0" smtClean="0"/>
              <a:t>Current study</a:t>
            </a:r>
          </a:p>
          <a:p>
            <a:r>
              <a:rPr lang="en-US" dirty="0" smtClean="0"/>
              <a:t>7 out of 14 PID cases were positive for RV antigen by IHC</a:t>
            </a:r>
          </a:p>
          <a:p>
            <a:r>
              <a:rPr lang="en-US" dirty="0" smtClean="0"/>
              <a:t>RV positive PIDs were </a:t>
            </a:r>
            <a:r>
              <a:rPr lang="en-US" dirty="0"/>
              <a:t>largely T cell </a:t>
            </a:r>
            <a:r>
              <a:rPr lang="en-US" dirty="0" smtClean="0"/>
              <a:t>defects</a:t>
            </a:r>
          </a:p>
          <a:p>
            <a:r>
              <a:rPr lang="en-US" sz="2600" dirty="0" smtClean="0"/>
              <a:t>(</a:t>
            </a:r>
            <a:r>
              <a:rPr lang="en-US" sz="2600" dirty="0" err="1" smtClean="0"/>
              <a:t>Perelygina</a:t>
            </a:r>
            <a:r>
              <a:rPr lang="en-US" sz="2600" dirty="0" smtClean="0"/>
              <a:t>, </a:t>
            </a:r>
            <a:r>
              <a:rPr lang="en-US" sz="2600" dirty="0" err="1" smtClean="0"/>
              <a:t>Plotkin</a:t>
            </a:r>
            <a:r>
              <a:rPr lang="en-US" sz="2600" dirty="0" smtClean="0"/>
              <a:t>, Russo, </a:t>
            </a:r>
            <a:r>
              <a:rPr lang="en-US" sz="2600" dirty="0" err="1" smtClean="0"/>
              <a:t>Hautala</a:t>
            </a:r>
            <a:r>
              <a:rPr lang="en-US" sz="2600" dirty="0" smtClean="0"/>
              <a:t>, Bonilla, Ochs, Joshi, Routes, Patel, </a:t>
            </a:r>
            <a:r>
              <a:rPr lang="en-US" sz="2600" dirty="0" err="1" smtClean="0"/>
              <a:t>Wehr</a:t>
            </a:r>
            <a:r>
              <a:rPr lang="en-US" sz="2600" dirty="0" smtClean="0"/>
              <a:t>, Icenogle, and Sullivan.  Rubella Persistence in epidermal keratinocytes and M2 macrophages in patients with primary </a:t>
            </a:r>
            <a:r>
              <a:rPr lang="en-US" sz="2600" dirty="0" err="1" smtClean="0"/>
              <a:t>immunodeficiencies</a:t>
            </a:r>
            <a:r>
              <a:rPr lang="en-US" sz="2600" dirty="0" smtClean="0"/>
              <a:t>.  </a:t>
            </a:r>
            <a:r>
              <a:rPr lang="en-US" sz="2600" i="1" dirty="0" smtClean="0"/>
              <a:t>The Journal of Allergy and Clinical Immunology, In Press</a:t>
            </a:r>
            <a:r>
              <a:rPr lang="en-US" sz="2600" dirty="0" smtClean="0"/>
              <a:t>)</a:t>
            </a:r>
          </a:p>
          <a:p>
            <a:r>
              <a:rPr lang="en-US" sz="2600" dirty="0" smtClean="0"/>
              <a:t>Sequence done by classic </a:t>
            </a:r>
            <a:r>
              <a:rPr lang="en-US" sz="2600" dirty="0" smtClean="0"/>
              <a:t>methods.</a:t>
            </a:r>
            <a:endParaRPr lang="en-US" dirty="0"/>
          </a:p>
        </p:txBody>
      </p:sp>
    </p:spTree>
    <p:extLst>
      <p:ext uri="{BB962C8B-B14F-4D97-AF65-F5344CB8AC3E}">
        <p14:creationId xmlns:p14="http://schemas.microsoft.com/office/powerpoint/2010/main" val="2693054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47" y="668017"/>
            <a:ext cx="4355735" cy="1591944"/>
          </a:xfrm>
          <a:prstGeom prst="rect">
            <a:avLst/>
          </a:prstGeom>
        </p:spPr>
      </p:pic>
      <p:sp>
        <p:nvSpPr>
          <p:cNvPr id="6" name="Rectangle 5"/>
          <p:cNvSpPr/>
          <p:nvPr/>
        </p:nvSpPr>
        <p:spPr>
          <a:xfrm>
            <a:off x="826306" y="3113374"/>
            <a:ext cx="9818915" cy="4001095"/>
          </a:xfrm>
          <a:prstGeom prst="rect">
            <a:avLst/>
          </a:prstGeom>
        </p:spPr>
        <p:txBody>
          <a:bodyPr wrap="square">
            <a:spAutoFit/>
          </a:bodyPr>
          <a:lstStyle/>
          <a:p>
            <a:pPr marL="285750" indent="-200025">
              <a:spcAft>
                <a:spcPts val="600"/>
              </a:spcAft>
              <a:buFont typeface="Arial" panose="020B0604020202020204" pitchFamily="34" charset="0"/>
              <a:buChar char="•"/>
            </a:pPr>
            <a:r>
              <a:rPr lang="en-US" sz="2800" dirty="0"/>
              <a:t>Female born 1986</a:t>
            </a:r>
          </a:p>
          <a:p>
            <a:pPr marL="285750" indent="-200025">
              <a:spcAft>
                <a:spcPts val="600"/>
              </a:spcAft>
              <a:buFont typeface="Arial" panose="020B0604020202020204" pitchFamily="34" charset="0"/>
              <a:buChar char="•"/>
            </a:pPr>
            <a:r>
              <a:rPr lang="en-US" sz="2800" dirty="0" smtClean="0"/>
              <a:t>Received </a:t>
            </a:r>
            <a:r>
              <a:rPr lang="en-US" sz="2800" dirty="0"/>
              <a:t>MMR vaccination in 1991 and 1995 </a:t>
            </a:r>
          </a:p>
          <a:p>
            <a:pPr marL="285750" indent="-200025">
              <a:spcAft>
                <a:spcPts val="600"/>
              </a:spcAft>
              <a:buFont typeface="Arial" panose="020B0604020202020204" pitchFamily="34" charset="0"/>
              <a:buChar char="•"/>
            </a:pPr>
            <a:r>
              <a:rPr lang="en-US" sz="2800" dirty="0" smtClean="0"/>
              <a:t>PID: B </a:t>
            </a:r>
            <a:r>
              <a:rPr lang="en-US" sz="2800" dirty="0"/>
              <a:t>cell and T cell functions </a:t>
            </a:r>
            <a:r>
              <a:rPr lang="en-US" sz="2800" dirty="0" smtClean="0"/>
              <a:t>impaired, gene unknown</a:t>
            </a:r>
          </a:p>
          <a:p>
            <a:pPr marL="285750" indent="-200025">
              <a:spcAft>
                <a:spcPts val="600"/>
              </a:spcAft>
              <a:buFont typeface="Arial" panose="020B0604020202020204" pitchFamily="34" charset="0"/>
              <a:buChar char="•"/>
            </a:pPr>
            <a:r>
              <a:rPr lang="en-US" sz="2800" dirty="0" smtClean="0"/>
              <a:t>Persistent granulomas for more than 20 years</a:t>
            </a:r>
          </a:p>
          <a:p>
            <a:pPr marL="285750" indent="-200025">
              <a:spcAft>
                <a:spcPts val="600"/>
              </a:spcAft>
              <a:buFont typeface="Arial" panose="020B0604020202020204" pitchFamily="34" charset="0"/>
              <a:buChar char="•"/>
            </a:pPr>
            <a:r>
              <a:rPr lang="en-US" sz="2800" dirty="0" smtClean="0"/>
              <a:t>Positive </a:t>
            </a:r>
            <a:r>
              <a:rPr lang="en-US" sz="2800" dirty="0"/>
              <a:t>cells were M2 macrophages  and epidermal </a:t>
            </a:r>
            <a:r>
              <a:rPr lang="en-US" sz="2800" dirty="0" smtClean="0"/>
              <a:t>keratinocytes in skin samples taken 10 years apart</a:t>
            </a:r>
          </a:p>
          <a:p>
            <a:pPr marL="285750" indent="-200025">
              <a:spcAft>
                <a:spcPts val="600"/>
              </a:spcAft>
              <a:buFont typeface="Arial" panose="020B0604020202020204" pitchFamily="34" charset="0"/>
              <a:buChar char="•"/>
            </a:pPr>
            <a:r>
              <a:rPr lang="en-US" sz="2800" dirty="0" smtClean="0"/>
              <a:t>Rubella virus RNA was detected </a:t>
            </a:r>
            <a:r>
              <a:rPr lang="en-US" sz="2800" dirty="0"/>
              <a:t>from skin </a:t>
            </a:r>
            <a:r>
              <a:rPr lang="en-US" sz="2800" dirty="0" smtClean="0"/>
              <a:t>biopsy and sequenced</a:t>
            </a:r>
            <a:endParaRPr lang="en-US" sz="2800" dirty="0"/>
          </a:p>
          <a:p>
            <a:pPr marL="85725">
              <a:spcAft>
                <a:spcPts val="600"/>
              </a:spcAft>
            </a:pPr>
            <a:endParaRPr lang="en-US" sz="2800" dirty="0" smtClean="0"/>
          </a:p>
        </p:txBody>
      </p:sp>
      <p:pic>
        <p:nvPicPr>
          <p:cNvPr id="7" name="Picture 6"/>
          <p:cNvPicPr>
            <a:picLocks noChangeAspect="1"/>
          </p:cNvPicPr>
          <p:nvPr/>
        </p:nvPicPr>
        <p:blipFill>
          <a:blip r:embed="rId4"/>
          <a:stretch>
            <a:fillRect/>
          </a:stretch>
        </p:blipFill>
        <p:spPr>
          <a:xfrm>
            <a:off x="4671733" y="595138"/>
            <a:ext cx="2339882" cy="174945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930" y="588964"/>
            <a:ext cx="2347735" cy="1757871"/>
          </a:xfrm>
          <a:prstGeom prst="rect">
            <a:avLst/>
          </a:prstGeom>
        </p:spPr>
      </p:pic>
      <p:sp>
        <p:nvSpPr>
          <p:cNvPr id="11" name="TextBox 10"/>
          <p:cNvSpPr txBox="1"/>
          <p:nvPr/>
        </p:nvSpPr>
        <p:spPr>
          <a:xfrm>
            <a:off x="4630503" y="2320653"/>
            <a:ext cx="2422341" cy="646331"/>
          </a:xfrm>
          <a:prstGeom prst="rect">
            <a:avLst/>
          </a:prstGeom>
          <a:noFill/>
        </p:spPr>
        <p:txBody>
          <a:bodyPr wrap="square" rtlCol="0">
            <a:spAutoFit/>
          </a:bodyPr>
          <a:lstStyle/>
          <a:p>
            <a:r>
              <a:rPr lang="en-US" dirty="0" smtClean="0"/>
              <a:t>Granuloma: H&amp;E staining </a:t>
            </a:r>
            <a:endParaRPr lang="en-US" dirty="0"/>
          </a:p>
        </p:txBody>
      </p:sp>
      <p:sp>
        <p:nvSpPr>
          <p:cNvPr id="12" name="TextBox 11"/>
          <p:cNvSpPr txBox="1"/>
          <p:nvPr/>
        </p:nvSpPr>
        <p:spPr>
          <a:xfrm>
            <a:off x="7051296" y="2320653"/>
            <a:ext cx="2208584" cy="646331"/>
          </a:xfrm>
          <a:prstGeom prst="rect">
            <a:avLst/>
          </a:prstGeom>
          <a:noFill/>
        </p:spPr>
        <p:txBody>
          <a:bodyPr wrap="square" rtlCol="0">
            <a:spAutoFit/>
          </a:bodyPr>
          <a:lstStyle/>
          <a:p>
            <a:r>
              <a:rPr lang="en-US" dirty="0" smtClean="0"/>
              <a:t>Granuloma IHC: </a:t>
            </a:r>
            <a:r>
              <a:rPr lang="en-US" dirty="0" smtClean="0">
                <a:solidFill>
                  <a:srgbClr val="FF0000"/>
                </a:solidFill>
              </a:rPr>
              <a:t>RV capsid/ </a:t>
            </a:r>
            <a:r>
              <a:rPr lang="en-US" dirty="0" smtClean="0">
                <a:solidFill>
                  <a:srgbClr val="00B050"/>
                </a:solidFill>
              </a:rPr>
              <a:t>M2 / </a:t>
            </a:r>
            <a:r>
              <a:rPr lang="en-US" dirty="0" smtClean="0">
                <a:solidFill>
                  <a:srgbClr val="0000FF"/>
                </a:solidFill>
              </a:rPr>
              <a:t>nuclei</a:t>
            </a:r>
          </a:p>
        </p:txBody>
      </p:sp>
      <p:sp>
        <p:nvSpPr>
          <p:cNvPr id="13" name="TextBox 12"/>
          <p:cNvSpPr txBox="1"/>
          <p:nvPr/>
        </p:nvSpPr>
        <p:spPr>
          <a:xfrm>
            <a:off x="623695" y="2320653"/>
            <a:ext cx="3500841" cy="646331"/>
          </a:xfrm>
          <a:prstGeom prst="rect">
            <a:avLst/>
          </a:prstGeom>
          <a:noFill/>
        </p:spPr>
        <p:txBody>
          <a:bodyPr wrap="square" rtlCol="0">
            <a:spAutoFit/>
          </a:bodyPr>
          <a:lstStyle/>
          <a:p>
            <a:r>
              <a:rPr lang="en-US" dirty="0" smtClean="0"/>
              <a:t>Multiple granuloma lesion on the patient arm</a:t>
            </a:r>
            <a:endParaRPr lang="en-US"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9980" y="611733"/>
            <a:ext cx="2310482" cy="1732861"/>
          </a:xfrm>
          <a:prstGeom prst="rect">
            <a:avLst/>
          </a:prstGeom>
        </p:spPr>
      </p:pic>
      <p:sp>
        <p:nvSpPr>
          <p:cNvPr id="15" name="TextBox 14"/>
          <p:cNvSpPr txBox="1"/>
          <p:nvPr/>
        </p:nvSpPr>
        <p:spPr>
          <a:xfrm>
            <a:off x="9591878" y="2320653"/>
            <a:ext cx="2208584" cy="646331"/>
          </a:xfrm>
          <a:prstGeom prst="rect">
            <a:avLst/>
          </a:prstGeom>
          <a:noFill/>
        </p:spPr>
        <p:txBody>
          <a:bodyPr wrap="square" rtlCol="0">
            <a:spAutoFit/>
          </a:bodyPr>
          <a:lstStyle/>
          <a:p>
            <a:r>
              <a:rPr lang="en-US" dirty="0" smtClean="0"/>
              <a:t>Lesion epidermis IHC: </a:t>
            </a:r>
            <a:r>
              <a:rPr lang="en-US" dirty="0" smtClean="0">
                <a:solidFill>
                  <a:srgbClr val="FF0000"/>
                </a:solidFill>
              </a:rPr>
              <a:t>RV capsid/ </a:t>
            </a:r>
            <a:r>
              <a:rPr lang="en-US" dirty="0" smtClean="0">
                <a:solidFill>
                  <a:srgbClr val="0000FF"/>
                </a:solidFill>
              </a:rPr>
              <a:t>nuclei</a:t>
            </a:r>
          </a:p>
        </p:txBody>
      </p:sp>
      <p:sp>
        <p:nvSpPr>
          <p:cNvPr id="2" name="TextBox 1"/>
          <p:cNvSpPr txBox="1"/>
          <p:nvPr/>
        </p:nvSpPr>
        <p:spPr>
          <a:xfrm>
            <a:off x="623695" y="152295"/>
            <a:ext cx="2502223" cy="369332"/>
          </a:xfrm>
          <a:prstGeom prst="rect">
            <a:avLst/>
          </a:prstGeom>
          <a:noFill/>
        </p:spPr>
        <p:txBody>
          <a:bodyPr wrap="none" rtlCol="0">
            <a:spAutoFit/>
          </a:bodyPr>
          <a:lstStyle/>
          <a:p>
            <a:r>
              <a:rPr lang="en-US" dirty="0" err="1" smtClean="0"/>
              <a:t>Perelygina</a:t>
            </a:r>
            <a:r>
              <a:rPr lang="en-US" dirty="0" smtClean="0"/>
              <a:t> </a:t>
            </a:r>
            <a:r>
              <a:rPr lang="en-US" i="1" dirty="0" smtClean="0"/>
              <a:t>et</a:t>
            </a:r>
            <a:r>
              <a:rPr lang="en-US" dirty="0" smtClean="0"/>
              <a:t> al., </a:t>
            </a:r>
            <a:r>
              <a:rPr lang="en-US" i="1" dirty="0" smtClean="0"/>
              <a:t>In Press</a:t>
            </a:r>
            <a:endParaRPr lang="en-US" i="1" dirty="0"/>
          </a:p>
        </p:txBody>
      </p:sp>
    </p:spTree>
    <p:extLst>
      <p:ext uri="{BB962C8B-B14F-4D97-AF65-F5344CB8AC3E}">
        <p14:creationId xmlns:p14="http://schemas.microsoft.com/office/powerpoint/2010/main" val="2103783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4039" y="3939940"/>
            <a:ext cx="7316897" cy="2416046"/>
          </a:xfrm>
          <a:prstGeom prst="rect">
            <a:avLst/>
          </a:prstGeom>
        </p:spPr>
        <p:txBody>
          <a:bodyPr wrap="square">
            <a:spAutoFit/>
          </a:bodyPr>
          <a:lstStyle/>
          <a:p>
            <a:pPr marL="285750" indent="-285750">
              <a:spcAft>
                <a:spcPts val="600"/>
              </a:spcAft>
              <a:buFont typeface="Arial" panose="020B0604020202020204" pitchFamily="34" charset="0"/>
              <a:buChar char="•"/>
            </a:pPr>
            <a:r>
              <a:rPr lang="en-US" b="1" dirty="0" smtClean="0"/>
              <a:t>96.9% </a:t>
            </a:r>
            <a:r>
              <a:rPr lang="en-US" dirty="0" smtClean="0"/>
              <a:t>nucleotide identity to RA27/3 vaccine</a:t>
            </a:r>
          </a:p>
          <a:p>
            <a:pPr marL="285750" indent="-285750">
              <a:spcAft>
                <a:spcPts val="600"/>
              </a:spcAft>
              <a:buFont typeface="Arial" panose="020B0604020202020204" pitchFamily="34" charset="0"/>
              <a:buChar char="•"/>
            </a:pPr>
            <a:r>
              <a:rPr lang="en-US" b="1" dirty="0" smtClean="0"/>
              <a:t>5 </a:t>
            </a:r>
            <a:r>
              <a:rPr lang="en-US" b="1" dirty="0"/>
              <a:t>out of </a:t>
            </a:r>
            <a:r>
              <a:rPr lang="en-US" b="1" dirty="0" smtClean="0"/>
              <a:t>7 </a:t>
            </a:r>
            <a:r>
              <a:rPr lang="en-US" dirty="0"/>
              <a:t>RA27/3-specific </a:t>
            </a:r>
            <a:r>
              <a:rPr lang="en-US" dirty="0" smtClean="0"/>
              <a:t>aa residues </a:t>
            </a:r>
            <a:r>
              <a:rPr lang="en-US" dirty="0"/>
              <a:t>were preserved and </a:t>
            </a:r>
            <a:r>
              <a:rPr lang="en-US" b="1" dirty="0" smtClean="0"/>
              <a:t>2 </a:t>
            </a:r>
            <a:r>
              <a:rPr lang="en-US" dirty="0" smtClean="0"/>
              <a:t>had </a:t>
            </a:r>
            <a:r>
              <a:rPr lang="en-US" dirty="0"/>
              <a:t>reverted to </a:t>
            </a:r>
            <a:r>
              <a:rPr lang="en-US" dirty="0" smtClean="0"/>
              <a:t>WT</a:t>
            </a:r>
          </a:p>
          <a:p>
            <a:pPr marL="285750" indent="-285750">
              <a:spcAft>
                <a:spcPts val="600"/>
              </a:spcAft>
              <a:buFont typeface="Arial" panose="020B0604020202020204" pitchFamily="34" charset="0"/>
              <a:buChar char="•"/>
            </a:pPr>
            <a:r>
              <a:rPr lang="en-US" dirty="0" smtClean="0">
                <a:solidFill>
                  <a:srgbClr val="FF0000"/>
                </a:solidFill>
              </a:rPr>
              <a:t>No insertions or deletions, ORFs intact</a:t>
            </a:r>
          </a:p>
          <a:p>
            <a:pPr marL="285750" indent="-285750">
              <a:spcAft>
                <a:spcPts val="600"/>
              </a:spcAft>
              <a:buFont typeface="Arial" panose="020B0604020202020204" pitchFamily="34" charset="0"/>
              <a:buChar char="•"/>
            </a:pPr>
            <a:r>
              <a:rPr lang="en-US" dirty="0" smtClean="0"/>
              <a:t>Total 69 aa substitutions, 52 were unique for </a:t>
            </a:r>
            <a:r>
              <a:rPr lang="en-US" dirty="0"/>
              <a:t>RVs/Oulu.FIN/22.15/PID </a:t>
            </a:r>
            <a:endParaRPr lang="en-US" dirty="0" smtClean="0"/>
          </a:p>
          <a:p>
            <a:pPr marL="285750" indent="-285750">
              <a:spcAft>
                <a:spcPts val="600"/>
              </a:spcAft>
              <a:buFont typeface="Arial" panose="020B0604020202020204" pitchFamily="34" charset="0"/>
              <a:buChar char="•"/>
            </a:pPr>
            <a:r>
              <a:rPr lang="en-US" dirty="0" smtClean="0"/>
              <a:t>Immunodominant E1 neutralizing epitopes were conserved</a:t>
            </a:r>
          </a:p>
          <a:p>
            <a:pPr marL="285750" indent="-285750">
              <a:spcAft>
                <a:spcPts val="600"/>
              </a:spcAft>
              <a:buFont typeface="Arial" panose="020B0604020202020204" pitchFamily="34" charset="0"/>
              <a:buChar char="•"/>
            </a:pPr>
            <a:r>
              <a:rPr lang="en-US" dirty="0"/>
              <a:t>CD8+ T cell epitopes </a:t>
            </a:r>
            <a:r>
              <a:rPr lang="en-US" dirty="0" smtClean="0"/>
              <a:t>(capsid protein) </a:t>
            </a:r>
            <a:r>
              <a:rPr lang="en-US" dirty="0"/>
              <a:t>contained single mutations </a:t>
            </a:r>
            <a:endParaRPr lang="en-US" dirty="0" smtClean="0"/>
          </a:p>
        </p:txBody>
      </p:sp>
      <p:sp>
        <p:nvSpPr>
          <p:cNvPr id="4" name="Title 1"/>
          <p:cNvSpPr txBox="1">
            <a:spLocks/>
          </p:cNvSpPr>
          <p:nvPr/>
        </p:nvSpPr>
        <p:spPr>
          <a:xfrm>
            <a:off x="3141855" y="283290"/>
            <a:ext cx="8690916" cy="514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Phylogenetic </a:t>
            </a:r>
            <a:r>
              <a:rPr lang="en-US" sz="2800" b="1" dirty="0"/>
              <a:t>tree </a:t>
            </a:r>
            <a:r>
              <a:rPr lang="en-US" sz="2800" b="1" dirty="0" smtClean="0"/>
              <a:t>of RVs/Oulu.FIN/22.15/PID5 genome</a:t>
            </a:r>
            <a:endParaRPr lang="en-US" sz="2800" b="1" dirty="0"/>
          </a:p>
        </p:txBody>
      </p:sp>
      <p:sp>
        <p:nvSpPr>
          <p:cNvPr id="282" name="Rectangle 281"/>
          <p:cNvSpPr/>
          <p:nvPr/>
        </p:nvSpPr>
        <p:spPr>
          <a:xfrm>
            <a:off x="937692" y="382073"/>
            <a:ext cx="1712788" cy="144953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3" name="Straight Arrow Connector 282"/>
          <p:cNvCxnSpPr/>
          <p:nvPr/>
        </p:nvCxnSpPr>
        <p:spPr>
          <a:xfrm>
            <a:off x="2705676" y="1209311"/>
            <a:ext cx="1057804" cy="87630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a:off x="570622" y="946660"/>
            <a:ext cx="392584"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1a</a:t>
            </a:r>
            <a:endParaRPr lang="en-US" sz="1400" b="1" dirty="0">
              <a:latin typeface="Arial" panose="020B0604020202020204" pitchFamily="34" charset="0"/>
              <a:cs typeface="Arial" panose="020B0604020202020204" pitchFamily="34" charset="0"/>
            </a:endParaRPr>
          </a:p>
        </p:txBody>
      </p:sp>
      <p:grpSp>
        <p:nvGrpSpPr>
          <p:cNvPr id="285" name="Group 284"/>
          <p:cNvGrpSpPr/>
          <p:nvPr/>
        </p:nvGrpSpPr>
        <p:grpSpPr>
          <a:xfrm>
            <a:off x="453618" y="383811"/>
            <a:ext cx="2492342" cy="6221670"/>
            <a:chOff x="621569" y="514104"/>
            <a:chExt cx="2492342" cy="6221670"/>
          </a:xfrm>
        </p:grpSpPr>
        <p:sp>
          <p:nvSpPr>
            <p:cNvPr id="286" name="Rectangle 5"/>
            <p:cNvSpPr>
              <a:spLocks noChangeArrowheads="1"/>
            </p:cNvSpPr>
            <p:nvPr/>
          </p:nvSpPr>
          <p:spPr bwMode="auto">
            <a:xfrm>
              <a:off x="1374044" y="514104"/>
              <a:ext cx="28212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TO-336</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287" name="Freeform 6"/>
            <p:cNvSpPr>
              <a:spLocks/>
            </p:cNvSpPr>
            <p:nvPr/>
          </p:nvSpPr>
          <p:spPr bwMode="auto">
            <a:xfrm>
              <a:off x="1354994" y="544266"/>
              <a:ext cx="17463" cy="38100"/>
            </a:xfrm>
            <a:custGeom>
              <a:avLst/>
              <a:gdLst>
                <a:gd name="T0" fmla="*/ 0 w 11"/>
                <a:gd name="T1" fmla="*/ 24 h 24"/>
                <a:gd name="T2" fmla="*/ 0 w 11"/>
                <a:gd name="T3" fmla="*/ 0 h 24"/>
                <a:gd name="T4" fmla="*/ 11 w 11"/>
                <a:gd name="T5" fmla="*/ 0 h 24"/>
              </a:gdLst>
              <a:ahLst/>
              <a:cxnLst>
                <a:cxn ang="0">
                  <a:pos x="T0" y="T1"/>
                </a:cxn>
                <a:cxn ang="0">
                  <a:pos x="T2" y="T3"/>
                </a:cxn>
                <a:cxn ang="0">
                  <a:pos x="T4" y="T5"/>
                </a:cxn>
              </a:cxnLst>
              <a:rect l="0" t="0" r="r" b="b"/>
              <a:pathLst>
                <a:path w="11" h="24">
                  <a:moveTo>
                    <a:pt x="0" y="24"/>
                  </a:moveTo>
                  <a:lnTo>
                    <a:pt x="0" y="0"/>
                  </a:lnTo>
                  <a:lnTo>
                    <a:pt x="1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288" name="Rectangle 7"/>
            <p:cNvSpPr>
              <a:spLocks noChangeArrowheads="1"/>
            </p:cNvSpPr>
            <p:nvPr/>
          </p:nvSpPr>
          <p:spPr bwMode="auto">
            <a:xfrm>
              <a:off x="1388332" y="593479"/>
              <a:ext cx="87043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RV-Toyama.JPN-67-Vac</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289" name="Freeform 8"/>
            <p:cNvSpPr>
              <a:spLocks/>
            </p:cNvSpPr>
            <p:nvPr/>
          </p:nvSpPr>
          <p:spPr bwMode="auto">
            <a:xfrm>
              <a:off x="1354994" y="585541"/>
              <a:ext cx="31750" cy="38100"/>
            </a:xfrm>
            <a:custGeom>
              <a:avLst/>
              <a:gdLst>
                <a:gd name="T0" fmla="*/ 0 w 20"/>
                <a:gd name="T1" fmla="*/ 0 h 24"/>
                <a:gd name="T2" fmla="*/ 0 w 20"/>
                <a:gd name="T3" fmla="*/ 24 h 24"/>
                <a:gd name="T4" fmla="*/ 20 w 20"/>
                <a:gd name="T5" fmla="*/ 24 h 24"/>
              </a:gdLst>
              <a:ahLst/>
              <a:cxnLst>
                <a:cxn ang="0">
                  <a:pos x="T0" y="T1"/>
                </a:cxn>
                <a:cxn ang="0">
                  <a:pos x="T2" y="T3"/>
                </a:cxn>
                <a:cxn ang="0">
                  <a:pos x="T4" y="T5"/>
                </a:cxn>
              </a:cxnLst>
              <a:rect l="0" t="0" r="r" b="b"/>
              <a:pathLst>
                <a:path w="20" h="24">
                  <a:moveTo>
                    <a:pt x="0" y="0"/>
                  </a:moveTo>
                  <a:lnTo>
                    <a:pt x="0" y="24"/>
                  </a:lnTo>
                  <a:lnTo>
                    <a:pt x="20"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290" name="Freeform 9"/>
            <p:cNvSpPr>
              <a:spLocks/>
            </p:cNvSpPr>
            <p:nvPr/>
          </p:nvSpPr>
          <p:spPr bwMode="auto">
            <a:xfrm>
              <a:off x="1351819" y="583954"/>
              <a:ext cx="3175" cy="57150"/>
            </a:xfrm>
            <a:custGeom>
              <a:avLst/>
              <a:gdLst>
                <a:gd name="T0" fmla="*/ 0 w 2"/>
                <a:gd name="T1" fmla="*/ 36 h 36"/>
                <a:gd name="T2" fmla="*/ 0 w 2"/>
                <a:gd name="T3" fmla="*/ 0 h 36"/>
                <a:gd name="T4" fmla="*/ 2 w 2"/>
                <a:gd name="T5" fmla="*/ 0 h 36"/>
              </a:gdLst>
              <a:ahLst/>
              <a:cxnLst>
                <a:cxn ang="0">
                  <a:pos x="T0" y="T1"/>
                </a:cxn>
                <a:cxn ang="0">
                  <a:pos x="T2" y="T3"/>
                </a:cxn>
                <a:cxn ang="0">
                  <a:pos x="T4" y="T5"/>
                </a:cxn>
              </a:cxnLst>
              <a:rect l="0" t="0" r="r" b="b"/>
              <a:pathLst>
                <a:path w="2" h="36">
                  <a:moveTo>
                    <a:pt x="0" y="36"/>
                  </a:moveTo>
                  <a:lnTo>
                    <a:pt x="0" y="0"/>
                  </a:lnTo>
                  <a:lnTo>
                    <a:pt x="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291" name="Rectangle 10"/>
            <p:cNvSpPr>
              <a:spLocks noChangeArrowheads="1"/>
            </p:cNvSpPr>
            <p:nvPr/>
          </p:nvSpPr>
          <p:spPr bwMode="auto">
            <a:xfrm>
              <a:off x="1353407" y="672854"/>
              <a:ext cx="8207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RV-TO-336.GMK5.JPN</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292" name="Freeform 11"/>
            <p:cNvSpPr>
              <a:spLocks/>
            </p:cNvSpPr>
            <p:nvPr/>
          </p:nvSpPr>
          <p:spPr bwMode="auto">
            <a:xfrm>
              <a:off x="1351819" y="644279"/>
              <a:ext cx="0" cy="58737"/>
            </a:xfrm>
            <a:custGeom>
              <a:avLst/>
              <a:gdLst>
                <a:gd name="T0" fmla="*/ 0 h 37"/>
                <a:gd name="T1" fmla="*/ 37 h 37"/>
                <a:gd name="T2" fmla="*/ 37 h 37"/>
              </a:gdLst>
              <a:ahLst/>
              <a:cxnLst>
                <a:cxn ang="0">
                  <a:pos x="0" y="T0"/>
                </a:cxn>
                <a:cxn ang="0">
                  <a:pos x="0" y="T1"/>
                </a:cxn>
                <a:cxn ang="0">
                  <a:pos x="0" y="T2"/>
                </a:cxn>
              </a:cxnLst>
              <a:rect l="0" t="0" r="r" b="b"/>
              <a:pathLst>
                <a:path h="37">
                  <a:moveTo>
                    <a:pt x="0" y="0"/>
                  </a:moveTo>
                  <a:lnTo>
                    <a:pt x="0" y="37"/>
                  </a:lnTo>
                  <a:lnTo>
                    <a:pt x="0" y="37"/>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293" name="Freeform 12"/>
            <p:cNvSpPr>
              <a:spLocks/>
            </p:cNvSpPr>
            <p:nvPr/>
          </p:nvSpPr>
          <p:spPr bwMode="auto">
            <a:xfrm>
              <a:off x="1316894" y="642691"/>
              <a:ext cx="34925" cy="88900"/>
            </a:xfrm>
            <a:custGeom>
              <a:avLst/>
              <a:gdLst>
                <a:gd name="T0" fmla="*/ 0 w 22"/>
                <a:gd name="T1" fmla="*/ 56 h 56"/>
                <a:gd name="T2" fmla="*/ 0 w 22"/>
                <a:gd name="T3" fmla="*/ 0 h 56"/>
                <a:gd name="T4" fmla="*/ 22 w 22"/>
                <a:gd name="T5" fmla="*/ 0 h 56"/>
              </a:gdLst>
              <a:ahLst/>
              <a:cxnLst>
                <a:cxn ang="0">
                  <a:pos x="T0" y="T1"/>
                </a:cxn>
                <a:cxn ang="0">
                  <a:pos x="T2" y="T3"/>
                </a:cxn>
                <a:cxn ang="0">
                  <a:pos x="T4" y="T5"/>
                </a:cxn>
              </a:cxnLst>
              <a:rect l="0" t="0" r="r" b="b"/>
              <a:pathLst>
                <a:path w="22" h="56">
                  <a:moveTo>
                    <a:pt x="0" y="56"/>
                  </a:moveTo>
                  <a:lnTo>
                    <a:pt x="0" y="0"/>
                  </a:lnTo>
                  <a:lnTo>
                    <a:pt x="2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294" name="Rectangle 13"/>
            <p:cNvSpPr>
              <a:spLocks noChangeArrowheads="1"/>
            </p:cNvSpPr>
            <p:nvPr/>
          </p:nvSpPr>
          <p:spPr bwMode="auto">
            <a:xfrm>
              <a:off x="1440719" y="753816"/>
              <a:ext cx="8319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RVi-Osaka.JPN-66-Vac</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295" name="Freeform 14"/>
            <p:cNvSpPr>
              <a:spLocks/>
            </p:cNvSpPr>
            <p:nvPr/>
          </p:nvSpPr>
          <p:spPr bwMode="auto">
            <a:xfrm>
              <a:off x="1337532" y="782391"/>
              <a:ext cx="101600" cy="38100"/>
            </a:xfrm>
            <a:custGeom>
              <a:avLst/>
              <a:gdLst>
                <a:gd name="T0" fmla="*/ 0 w 64"/>
                <a:gd name="T1" fmla="*/ 24 h 24"/>
                <a:gd name="T2" fmla="*/ 0 w 64"/>
                <a:gd name="T3" fmla="*/ 0 h 24"/>
                <a:gd name="T4" fmla="*/ 64 w 64"/>
                <a:gd name="T5" fmla="*/ 0 h 24"/>
              </a:gdLst>
              <a:ahLst/>
              <a:cxnLst>
                <a:cxn ang="0">
                  <a:pos x="T0" y="T1"/>
                </a:cxn>
                <a:cxn ang="0">
                  <a:pos x="T2" y="T3"/>
                </a:cxn>
                <a:cxn ang="0">
                  <a:pos x="T4" y="T5"/>
                </a:cxn>
              </a:cxnLst>
              <a:rect l="0" t="0" r="r" b="b"/>
              <a:pathLst>
                <a:path w="64" h="24">
                  <a:moveTo>
                    <a:pt x="0" y="24"/>
                  </a:moveTo>
                  <a:lnTo>
                    <a:pt x="0" y="0"/>
                  </a:lnTo>
                  <a:lnTo>
                    <a:pt x="6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296" name="Rectangle 15"/>
            <p:cNvSpPr>
              <a:spLocks noChangeArrowheads="1"/>
            </p:cNvSpPr>
            <p:nvPr/>
          </p:nvSpPr>
          <p:spPr bwMode="auto">
            <a:xfrm>
              <a:off x="1350232" y="833191"/>
              <a:ext cx="67326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RVi-Osaka.JPN-66</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297" name="Freeform 16"/>
            <p:cNvSpPr>
              <a:spLocks/>
            </p:cNvSpPr>
            <p:nvPr/>
          </p:nvSpPr>
          <p:spPr bwMode="auto">
            <a:xfrm>
              <a:off x="1337532" y="823666"/>
              <a:ext cx="11113" cy="38100"/>
            </a:xfrm>
            <a:custGeom>
              <a:avLst/>
              <a:gdLst>
                <a:gd name="T0" fmla="*/ 0 w 7"/>
                <a:gd name="T1" fmla="*/ 0 h 24"/>
                <a:gd name="T2" fmla="*/ 0 w 7"/>
                <a:gd name="T3" fmla="*/ 24 h 24"/>
                <a:gd name="T4" fmla="*/ 7 w 7"/>
                <a:gd name="T5" fmla="*/ 24 h 24"/>
              </a:gdLst>
              <a:ahLst/>
              <a:cxnLst>
                <a:cxn ang="0">
                  <a:pos x="T0" y="T1"/>
                </a:cxn>
                <a:cxn ang="0">
                  <a:pos x="T2" y="T3"/>
                </a:cxn>
                <a:cxn ang="0">
                  <a:pos x="T4" y="T5"/>
                </a:cxn>
              </a:cxnLst>
              <a:rect l="0" t="0" r="r" b="b"/>
              <a:pathLst>
                <a:path w="7" h="24">
                  <a:moveTo>
                    <a:pt x="0" y="0"/>
                  </a:moveTo>
                  <a:lnTo>
                    <a:pt x="0" y="24"/>
                  </a:lnTo>
                  <a:lnTo>
                    <a:pt x="7"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298" name="Freeform 17"/>
            <p:cNvSpPr>
              <a:spLocks/>
            </p:cNvSpPr>
            <p:nvPr/>
          </p:nvSpPr>
          <p:spPr bwMode="auto">
            <a:xfrm>
              <a:off x="1316894" y="734766"/>
              <a:ext cx="20638" cy="87312"/>
            </a:xfrm>
            <a:custGeom>
              <a:avLst/>
              <a:gdLst>
                <a:gd name="T0" fmla="*/ 0 w 13"/>
                <a:gd name="T1" fmla="*/ 0 h 55"/>
                <a:gd name="T2" fmla="*/ 0 w 13"/>
                <a:gd name="T3" fmla="*/ 55 h 55"/>
                <a:gd name="T4" fmla="*/ 13 w 13"/>
                <a:gd name="T5" fmla="*/ 55 h 55"/>
              </a:gdLst>
              <a:ahLst/>
              <a:cxnLst>
                <a:cxn ang="0">
                  <a:pos x="T0" y="T1"/>
                </a:cxn>
                <a:cxn ang="0">
                  <a:pos x="T2" y="T3"/>
                </a:cxn>
                <a:cxn ang="0">
                  <a:pos x="T4" y="T5"/>
                </a:cxn>
              </a:cxnLst>
              <a:rect l="0" t="0" r="r" b="b"/>
              <a:pathLst>
                <a:path w="13" h="55">
                  <a:moveTo>
                    <a:pt x="0" y="0"/>
                  </a:moveTo>
                  <a:lnTo>
                    <a:pt x="0" y="55"/>
                  </a:lnTo>
                  <a:lnTo>
                    <a:pt x="13" y="5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299" name="Freeform 18"/>
            <p:cNvSpPr>
              <a:spLocks/>
            </p:cNvSpPr>
            <p:nvPr/>
          </p:nvSpPr>
          <p:spPr bwMode="auto">
            <a:xfrm>
              <a:off x="1308957" y="733179"/>
              <a:ext cx="7938" cy="101600"/>
            </a:xfrm>
            <a:custGeom>
              <a:avLst/>
              <a:gdLst>
                <a:gd name="T0" fmla="*/ 0 w 5"/>
                <a:gd name="T1" fmla="*/ 64 h 64"/>
                <a:gd name="T2" fmla="*/ 0 w 5"/>
                <a:gd name="T3" fmla="*/ 0 h 64"/>
                <a:gd name="T4" fmla="*/ 5 w 5"/>
                <a:gd name="T5" fmla="*/ 0 h 64"/>
              </a:gdLst>
              <a:ahLst/>
              <a:cxnLst>
                <a:cxn ang="0">
                  <a:pos x="T0" y="T1"/>
                </a:cxn>
                <a:cxn ang="0">
                  <a:pos x="T2" y="T3"/>
                </a:cxn>
                <a:cxn ang="0">
                  <a:pos x="T4" y="T5"/>
                </a:cxn>
              </a:cxnLst>
              <a:rect l="0" t="0" r="r" b="b"/>
              <a:pathLst>
                <a:path w="5" h="64">
                  <a:moveTo>
                    <a:pt x="0" y="64"/>
                  </a:moveTo>
                  <a:lnTo>
                    <a:pt x="0" y="0"/>
                  </a:lnTo>
                  <a:lnTo>
                    <a:pt x="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00" name="Rectangle 19"/>
            <p:cNvSpPr>
              <a:spLocks noChangeArrowheads="1"/>
            </p:cNvSpPr>
            <p:nvPr/>
          </p:nvSpPr>
          <p:spPr bwMode="auto">
            <a:xfrm>
              <a:off x="1404207" y="912566"/>
              <a:ext cx="70371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RVi-Matsue.JPN-68</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01" name="Freeform 20"/>
            <p:cNvSpPr>
              <a:spLocks/>
            </p:cNvSpPr>
            <p:nvPr/>
          </p:nvSpPr>
          <p:spPr bwMode="auto">
            <a:xfrm>
              <a:off x="1308957" y="839541"/>
              <a:ext cx="93663" cy="101600"/>
            </a:xfrm>
            <a:custGeom>
              <a:avLst/>
              <a:gdLst>
                <a:gd name="T0" fmla="*/ 0 w 59"/>
                <a:gd name="T1" fmla="*/ 0 h 64"/>
                <a:gd name="T2" fmla="*/ 0 w 59"/>
                <a:gd name="T3" fmla="*/ 64 h 64"/>
                <a:gd name="T4" fmla="*/ 59 w 59"/>
                <a:gd name="T5" fmla="*/ 64 h 64"/>
              </a:gdLst>
              <a:ahLst/>
              <a:cxnLst>
                <a:cxn ang="0">
                  <a:pos x="T0" y="T1"/>
                </a:cxn>
                <a:cxn ang="0">
                  <a:pos x="T2" y="T3"/>
                </a:cxn>
                <a:cxn ang="0">
                  <a:pos x="T4" y="T5"/>
                </a:cxn>
              </a:cxnLst>
              <a:rect l="0" t="0" r="r" b="b"/>
              <a:pathLst>
                <a:path w="59" h="64">
                  <a:moveTo>
                    <a:pt x="0" y="0"/>
                  </a:moveTo>
                  <a:lnTo>
                    <a:pt x="0" y="64"/>
                  </a:lnTo>
                  <a:lnTo>
                    <a:pt x="59" y="6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02" name="Freeform 21"/>
            <p:cNvSpPr>
              <a:spLocks/>
            </p:cNvSpPr>
            <p:nvPr/>
          </p:nvSpPr>
          <p:spPr bwMode="auto">
            <a:xfrm>
              <a:off x="1299432" y="836366"/>
              <a:ext cx="9525" cy="90487"/>
            </a:xfrm>
            <a:custGeom>
              <a:avLst/>
              <a:gdLst>
                <a:gd name="T0" fmla="*/ 0 w 6"/>
                <a:gd name="T1" fmla="*/ 57 h 57"/>
                <a:gd name="T2" fmla="*/ 0 w 6"/>
                <a:gd name="T3" fmla="*/ 0 h 57"/>
                <a:gd name="T4" fmla="*/ 6 w 6"/>
                <a:gd name="T5" fmla="*/ 0 h 57"/>
              </a:gdLst>
              <a:ahLst/>
              <a:cxnLst>
                <a:cxn ang="0">
                  <a:pos x="T0" y="T1"/>
                </a:cxn>
                <a:cxn ang="0">
                  <a:pos x="T2" y="T3"/>
                </a:cxn>
                <a:cxn ang="0">
                  <a:pos x="T4" y="T5"/>
                </a:cxn>
              </a:cxnLst>
              <a:rect l="0" t="0" r="r" b="b"/>
              <a:pathLst>
                <a:path w="6" h="57">
                  <a:moveTo>
                    <a:pt x="0" y="57"/>
                  </a:moveTo>
                  <a:lnTo>
                    <a:pt x="0" y="0"/>
                  </a:lnTo>
                  <a:lnTo>
                    <a:pt x="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03" name="Rectangle 22"/>
            <p:cNvSpPr>
              <a:spLocks noChangeArrowheads="1"/>
            </p:cNvSpPr>
            <p:nvPr/>
          </p:nvSpPr>
          <p:spPr bwMode="auto">
            <a:xfrm>
              <a:off x="1404207" y="991941"/>
              <a:ext cx="96821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RV-Matsuba.GMK3.JPN-69</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304" name="Freeform 23"/>
            <p:cNvSpPr>
              <a:spLocks/>
            </p:cNvSpPr>
            <p:nvPr/>
          </p:nvSpPr>
          <p:spPr bwMode="auto">
            <a:xfrm>
              <a:off x="1299432" y="931616"/>
              <a:ext cx="103188" cy="88900"/>
            </a:xfrm>
            <a:custGeom>
              <a:avLst/>
              <a:gdLst>
                <a:gd name="T0" fmla="*/ 0 w 65"/>
                <a:gd name="T1" fmla="*/ 0 h 56"/>
                <a:gd name="T2" fmla="*/ 0 w 65"/>
                <a:gd name="T3" fmla="*/ 56 h 56"/>
                <a:gd name="T4" fmla="*/ 65 w 65"/>
                <a:gd name="T5" fmla="*/ 56 h 56"/>
              </a:gdLst>
              <a:ahLst/>
              <a:cxnLst>
                <a:cxn ang="0">
                  <a:pos x="T0" y="T1"/>
                </a:cxn>
                <a:cxn ang="0">
                  <a:pos x="T2" y="T3"/>
                </a:cxn>
                <a:cxn ang="0">
                  <a:pos x="T4" y="T5"/>
                </a:cxn>
              </a:cxnLst>
              <a:rect l="0" t="0" r="r" b="b"/>
              <a:pathLst>
                <a:path w="65" h="56">
                  <a:moveTo>
                    <a:pt x="0" y="0"/>
                  </a:moveTo>
                  <a:lnTo>
                    <a:pt x="0" y="56"/>
                  </a:lnTo>
                  <a:lnTo>
                    <a:pt x="65" y="5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05" name="Freeform 24"/>
            <p:cNvSpPr>
              <a:spLocks/>
            </p:cNvSpPr>
            <p:nvPr/>
          </p:nvSpPr>
          <p:spPr bwMode="auto">
            <a:xfrm>
              <a:off x="1205769" y="928441"/>
              <a:ext cx="93663" cy="152400"/>
            </a:xfrm>
            <a:custGeom>
              <a:avLst/>
              <a:gdLst>
                <a:gd name="T0" fmla="*/ 0 w 59"/>
                <a:gd name="T1" fmla="*/ 96 h 96"/>
                <a:gd name="T2" fmla="*/ 0 w 59"/>
                <a:gd name="T3" fmla="*/ 0 h 96"/>
                <a:gd name="T4" fmla="*/ 59 w 59"/>
                <a:gd name="T5" fmla="*/ 0 h 96"/>
              </a:gdLst>
              <a:ahLst/>
              <a:cxnLst>
                <a:cxn ang="0">
                  <a:pos x="T0" y="T1"/>
                </a:cxn>
                <a:cxn ang="0">
                  <a:pos x="T2" y="T3"/>
                </a:cxn>
                <a:cxn ang="0">
                  <a:pos x="T4" y="T5"/>
                </a:cxn>
              </a:cxnLst>
              <a:rect l="0" t="0" r="r" b="b"/>
              <a:pathLst>
                <a:path w="59" h="96">
                  <a:moveTo>
                    <a:pt x="0" y="96"/>
                  </a:moveTo>
                  <a:lnTo>
                    <a:pt x="0" y="0"/>
                  </a:lnTo>
                  <a:lnTo>
                    <a:pt x="5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06" name="Rectangle 25"/>
            <p:cNvSpPr>
              <a:spLocks noChangeArrowheads="1"/>
            </p:cNvSpPr>
            <p:nvPr/>
          </p:nvSpPr>
          <p:spPr bwMode="auto">
            <a:xfrm>
              <a:off x="1501044" y="1071316"/>
              <a:ext cx="37830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AF435866</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07" name="Freeform 26"/>
            <p:cNvSpPr>
              <a:spLocks/>
            </p:cNvSpPr>
            <p:nvPr/>
          </p:nvSpPr>
          <p:spPr bwMode="auto">
            <a:xfrm>
              <a:off x="1412144" y="1101479"/>
              <a:ext cx="87313" cy="38100"/>
            </a:xfrm>
            <a:custGeom>
              <a:avLst/>
              <a:gdLst>
                <a:gd name="T0" fmla="*/ 0 w 55"/>
                <a:gd name="T1" fmla="*/ 24 h 24"/>
                <a:gd name="T2" fmla="*/ 0 w 55"/>
                <a:gd name="T3" fmla="*/ 0 h 24"/>
                <a:gd name="T4" fmla="*/ 55 w 55"/>
                <a:gd name="T5" fmla="*/ 0 h 24"/>
              </a:gdLst>
              <a:ahLst/>
              <a:cxnLst>
                <a:cxn ang="0">
                  <a:pos x="T0" y="T1"/>
                </a:cxn>
                <a:cxn ang="0">
                  <a:pos x="T2" y="T3"/>
                </a:cxn>
                <a:cxn ang="0">
                  <a:pos x="T4" y="T5"/>
                </a:cxn>
              </a:cxnLst>
              <a:rect l="0" t="0" r="r" b="b"/>
              <a:pathLst>
                <a:path w="55" h="24">
                  <a:moveTo>
                    <a:pt x="0" y="24"/>
                  </a:moveTo>
                  <a:lnTo>
                    <a:pt x="0" y="0"/>
                  </a:lnTo>
                  <a:lnTo>
                    <a:pt x="5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08" name="Rectangle 27"/>
            <p:cNvSpPr>
              <a:spLocks noChangeArrowheads="1"/>
            </p:cNvSpPr>
            <p:nvPr/>
          </p:nvSpPr>
          <p:spPr bwMode="auto">
            <a:xfrm>
              <a:off x="1488344" y="1150691"/>
              <a:ext cx="59792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AF435865 Ulrike</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09" name="Freeform 28"/>
            <p:cNvSpPr>
              <a:spLocks/>
            </p:cNvSpPr>
            <p:nvPr/>
          </p:nvSpPr>
          <p:spPr bwMode="auto">
            <a:xfrm>
              <a:off x="1412144" y="1142754"/>
              <a:ext cx="73025" cy="38100"/>
            </a:xfrm>
            <a:custGeom>
              <a:avLst/>
              <a:gdLst>
                <a:gd name="T0" fmla="*/ 0 w 46"/>
                <a:gd name="T1" fmla="*/ 0 h 24"/>
                <a:gd name="T2" fmla="*/ 0 w 46"/>
                <a:gd name="T3" fmla="*/ 24 h 24"/>
                <a:gd name="T4" fmla="*/ 46 w 46"/>
                <a:gd name="T5" fmla="*/ 24 h 24"/>
              </a:gdLst>
              <a:ahLst/>
              <a:cxnLst>
                <a:cxn ang="0">
                  <a:pos x="T0" y="T1"/>
                </a:cxn>
                <a:cxn ang="0">
                  <a:pos x="T2" y="T3"/>
                </a:cxn>
                <a:cxn ang="0">
                  <a:pos x="T4" y="T5"/>
                </a:cxn>
              </a:cxnLst>
              <a:rect l="0" t="0" r="r" b="b"/>
              <a:pathLst>
                <a:path w="46" h="24">
                  <a:moveTo>
                    <a:pt x="0" y="0"/>
                  </a:moveTo>
                  <a:lnTo>
                    <a:pt x="0" y="24"/>
                  </a:lnTo>
                  <a:lnTo>
                    <a:pt x="46"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10" name="Freeform 29"/>
            <p:cNvSpPr>
              <a:spLocks/>
            </p:cNvSpPr>
            <p:nvPr/>
          </p:nvSpPr>
          <p:spPr bwMode="auto">
            <a:xfrm>
              <a:off x="1283557" y="1141166"/>
              <a:ext cx="128588" cy="92075"/>
            </a:xfrm>
            <a:custGeom>
              <a:avLst/>
              <a:gdLst>
                <a:gd name="T0" fmla="*/ 0 w 81"/>
                <a:gd name="T1" fmla="*/ 58 h 58"/>
                <a:gd name="T2" fmla="*/ 0 w 81"/>
                <a:gd name="T3" fmla="*/ 0 h 58"/>
                <a:gd name="T4" fmla="*/ 81 w 81"/>
                <a:gd name="T5" fmla="*/ 0 h 58"/>
              </a:gdLst>
              <a:ahLst/>
              <a:cxnLst>
                <a:cxn ang="0">
                  <a:pos x="T0" y="T1"/>
                </a:cxn>
                <a:cxn ang="0">
                  <a:pos x="T2" y="T3"/>
                </a:cxn>
                <a:cxn ang="0">
                  <a:pos x="T4" y="T5"/>
                </a:cxn>
              </a:cxnLst>
              <a:rect l="0" t="0" r="r" b="b"/>
              <a:pathLst>
                <a:path w="81" h="58">
                  <a:moveTo>
                    <a:pt x="0" y="58"/>
                  </a:moveTo>
                  <a:lnTo>
                    <a:pt x="0" y="0"/>
                  </a:lnTo>
                  <a:lnTo>
                    <a:pt x="8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11" name="Rectangle 30"/>
            <p:cNvSpPr>
              <a:spLocks noChangeArrowheads="1"/>
            </p:cNvSpPr>
            <p:nvPr/>
          </p:nvSpPr>
          <p:spPr bwMode="auto">
            <a:xfrm>
              <a:off x="1502632" y="1231654"/>
              <a:ext cx="84638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RVi-NewJersey.USA-61</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12" name="Freeform 31"/>
            <p:cNvSpPr>
              <a:spLocks/>
            </p:cNvSpPr>
            <p:nvPr/>
          </p:nvSpPr>
          <p:spPr bwMode="auto">
            <a:xfrm>
              <a:off x="1369282" y="1260229"/>
              <a:ext cx="131763" cy="68262"/>
            </a:xfrm>
            <a:custGeom>
              <a:avLst/>
              <a:gdLst>
                <a:gd name="T0" fmla="*/ 0 w 83"/>
                <a:gd name="T1" fmla="*/ 43 h 43"/>
                <a:gd name="T2" fmla="*/ 0 w 83"/>
                <a:gd name="T3" fmla="*/ 0 h 43"/>
                <a:gd name="T4" fmla="*/ 83 w 83"/>
                <a:gd name="T5" fmla="*/ 0 h 43"/>
              </a:gdLst>
              <a:ahLst/>
              <a:cxnLst>
                <a:cxn ang="0">
                  <a:pos x="T0" y="T1"/>
                </a:cxn>
                <a:cxn ang="0">
                  <a:pos x="T2" y="T3"/>
                </a:cxn>
                <a:cxn ang="0">
                  <a:pos x="T4" y="T5"/>
                </a:cxn>
              </a:cxnLst>
              <a:rect l="0" t="0" r="r" b="b"/>
              <a:pathLst>
                <a:path w="83" h="43">
                  <a:moveTo>
                    <a:pt x="0" y="43"/>
                  </a:moveTo>
                  <a:lnTo>
                    <a:pt x="0" y="0"/>
                  </a:lnTo>
                  <a:lnTo>
                    <a:pt x="83"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13" name="Rectangle 32"/>
            <p:cNvSpPr>
              <a:spLocks noChangeArrowheads="1"/>
            </p:cNvSpPr>
            <p:nvPr/>
          </p:nvSpPr>
          <p:spPr bwMode="auto">
            <a:xfrm>
              <a:off x="1478819" y="1311029"/>
              <a:ext cx="75822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RV-Cendehill.BEL-63</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14" name="Freeform 33"/>
            <p:cNvSpPr>
              <a:spLocks/>
            </p:cNvSpPr>
            <p:nvPr/>
          </p:nvSpPr>
          <p:spPr bwMode="auto">
            <a:xfrm>
              <a:off x="1412144" y="1339604"/>
              <a:ext cx="65088" cy="58737"/>
            </a:xfrm>
            <a:custGeom>
              <a:avLst/>
              <a:gdLst>
                <a:gd name="T0" fmla="*/ 0 w 41"/>
                <a:gd name="T1" fmla="*/ 37 h 37"/>
                <a:gd name="T2" fmla="*/ 0 w 41"/>
                <a:gd name="T3" fmla="*/ 0 h 37"/>
                <a:gd name="T4" fmla="*/ 41 w 41"/>
                <a:gd name="T5" fmla="*/ 0 h 37"/>
              </a:gdLst>
              <a:ahLst/>
              <a:cxnLst>
                <a:cxn ang="0">
                  <a:pos x="T0" y="T1"/>
                </a:cxn>
                <a:cxn ang="0">
                  <a:pos x="T2" y="T3"/>
                </a:cxn>
                <a:cxn ang="0">
                  <a:pos x="T4" y="T5"/>
                </a:cxn>
              </a:cxnLst>
              <a:rect l="0" t="0" r="r" b="b"/>
              <a:pathLst>
                <a:path w="41" h="37">
                  <a:moveTo>
                    <a:pt x="0" y="37"/>
                  </a:moveTo>
                  <a:lnTo>
                    <a:pt x="0" y="0"/>
                  </a:lnTo>
                  <a:lnTo>
                    <a:pt x="4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15" name="Rectangle 34"/>
            <p:cNvSpPr>
              <a:spLocks noChangeArrowheads="1"/>
            </p:cNvSpPr>
            <p:nvPr/>
          </p:nvSpPr>
          <p:spPr bwMode="auto">
            <a:xfrm>
              <a:off x="1567719" y="1390404"/>
              <a:ext cx="60914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RV-Matsuba-Vac</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16" name="Freeform 35"/>
            <p:cNvSpPr>
              <a:spLocks/>
            </p:cNvSpPr>
            <p:nvPr/>
          </p:nvSpPr>
          <p:spPr bwMode="auto">
            <a:xfrm>
              <a:off x="1556607" y="1418979"/>
              <a:ext cx="9525" cy="38100"/>
            </a:xfrm>
            <a:custGeom>
              <a:avLst/>
              <a:gdLst>
                <a:gd name="T0" fmla="*/ 0 w 6"/>
                <a:gd name="T1" fmla="*/ 24 h 24"/>
                <a:gd name="T2" fmla="*/ 0 w 6"/>
                <a:gd name="T3" fmla="*/ 0 h 24"/>
                <a:gd name="T4" fmla="*/ 6 w 6"/>
                <a:gd name="T5" fmla="*/ 0 h 24"/>
              </a:gdLst>
              <a:ahLst/>
              <a:cxnLst>
                <a:cxn ang="0">
                  <a:pos x="T0" y="T1"/>
                </a:cxn>
                <a:cxn ang="0">
                  <a:pos x="T2" y="T3"/>
                </a:cxn>
                <a:cxn ang="0">
                  <a:pos x="T4" y="T5"/>
                </a:cxn>
              </a:cxnLst>
              <a:rect l="0" t="0" r="r" b="b"/>
              <a:pathLst>
                <a:path w="6" h="24">
                  <a:moveTo>
                    <a:pt x="0" y="24"/>
                  </a:moveTo>
                  <a:lnTo>
                    <a:pt x="0" y="0"/>
                  </a:lnTo>
                  <a:lnTo>
                    <a:pt x="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17" name="Rectangle 36"/>
            <p:cNvSpPr>
              <a:spLocks noChangeArrowheads="1"/>
            </p:cNvSpPr>
            <p:nvPr/>
          </p:nvSpPr>
          <p:spPr bwMode="auto">
            <a:xfrm>
              <a:off x="1569307" y="1469779"/>
              <a:ext cx="91531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RVi-Shimane.JPN-68-Vac</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18" name="Freeform 37"/>
            <p:cNvSpPr>
              <a:spLocks/>
            </p:cNvSpPr>
            <p:nvPr/>
          </p:nvSpPr>
          <p:spPr bwMode="auto">
            <a:xfrm>
              <a:off x="1556607" y="1460254"/>
              <a:ext cx="11113" cy="38100"/>
            </a:xfrm>
            <a:custGeom>
              <a:avLst/>
              <a:gdLst>
                <a:gd name="T0" fmla="*/ 0 w 7"/>
                <a:gd name="T1" fmla="*/ 0 h 24"/>
                <a:gd name="T2" fmla="*/ 0 w 7"/>
                <a:gd name="T3" fmla="*/ 24 h 24"/>
                <a:gd name="T4" fmla="*/ 7 w 7"/>
                <a:gd name="T5" fmla="*/ 24 h 24"/>
              </a:gdLst>
              <a:ahLst/>
              <a:cxnLst>
                <a:cxn ang="0">
                  <a:pos x="T0" y="T1"/>
                </a:cxn>
                <a:cxn ang="0">
                  <a:pos x="T2" y="T3"/>
                </a:cxn>
                <a:cxn ang="0">
                  <a:pos x="T4" y="T5"/>
                </a:cxn>
              </a:cxnLst>
              <a:rect l="0" t="0" r="r" b="b"/>
              <a:pathLst>
                <a:path w="7" h="24">
                  <a:moveTo>
                    <a:pt x="0" y="0"/>
                  </a:moveTo>
                  <a:lnTo>
                    <a:pt x="0" y="24"/>
                  </a:lnTo>
                  <a:lnTo>
                    <a:pt x="7"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19" name="Freeform 38"/>
            <p:cNvSpPr>
              <a:spLocks/>
            </p:cNvSpPr>
            <p:nvPr/>
          </p:nvSpPr>
          <p:spPr bwMode="auto">
            <a:xfrm>
              <a:off x="1412144" y="1401516"/>
              <a:ext cx="144463" cy="57150"/>
            </a:xfrm>
            <a:custGeom>
              <a:avLst/>
              <a:gdLst>
                <a:gd name="T0" fmla="*/ 0 w 91"/>
                <a:gd name="T1" fmla="*/ 0 h 36"/>
                <a:gd name="T2" fmla="*/ 0 w 91"/>
                <a:gd name="T3" fmla="*/ 36 h 36"/>
                <a:gd name="T4" fmla="*/ 91 w 91"/>
                <a:gd name="T5" fmla="*/ 36 h 36"/>
              </a:gdLst>
              <a:ahLst/>
              <a:cxnLst>
                <a:cxn ang="0">
                  <a:pos x="T0" y="T1"/>
                </a:cxn>
                <a:cxn ang="0">
                  <a:pos x="T2" y="T3"/>
                </a:cxn>
                <a:cxn ang="0">
                  <a:pos x="T4" y="T5"/>
                </a:cxn>
              </a:cxnLst>
              <a:rect l="0" t="0" r="r" b="b"/>
              <a:pathLst>
                <a:path w="91" h="36">
                  <a:moveTo>
                    <a:pt x="0" y="0"/>
                  </a:moveTo>
                  <a:lnTo>
                    <a:pt x="0" y="36"/>
                  </a:lnTo>
                  <a:lnTo>
                    <a:pt x="91" y="3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20" name="Freeform 39"/>
            <p:cNvSpPr>
              <a:spLocks/>
            </p:cNvSpPr>
            <p:nvPr/>
          </p:nvSpPr>
          <p:spPr bwMode="auto">
            <a:xfrm>
              <a:off x="1369282" y="1331666"/>
              <a:ext cx="42863" cy="68262"/>
            </a:xfrm>
            <a:custGeom>
              <a:avLst/>
              <a:gdLst>
                <a:gd name="T0" fmla="*/ 0 w 27"/>
                <a:gd name="T1" fmla="*/ 0 h 43"/>
                <a:gd name="T2" fmla="*/ 0 w 27"/>
                <a:gd name="T3" fmla="*/ 43 h 43"/>
                <a:gd name="T4" fmla="*/ 27 w 27"/>
                <a:gd name="T5" fmla="*/ 43 h 43"/>
              </a:gdLst>
              <a:ahLst/>
              <a:cxnLst>
                <a:cxn ang="0">
                  <a:pos x="T0" y="T1"/>
                </a:cxn>
                <a:cxn ang="0">
                  <a:pos x="T2" y="T3"/>
                </a:cxn>
                <a:cxn ang="0">
                  <a:pos x="T4" y="T5"/>
                </a:cxn>
              </a:cxnLst>
              <a:rect l="0" t="0" r="r" b="b"/>
              <a:pathLst>
                <a:path w="27" h="43">
                  <a:moveTo>
                    <a:pt x="0" y="0"/>
                  </a:moveTo>
                  <a:lnTo>
                    <a:pt x="0" y="43"/>
                  </a:lnTo>
                  <a:lnTo>
                    <a:pt x="27" y="43"/>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21" name="Freeform 40"/>
            <p:cNvSpPr>
              <a:spLocks/>
            </p:cNvSpPr>
            <p:nvPr/>
          </p:nvSpPr>
          <p:spPr bwMode="auto">
            <a:xfrm>
              <a:off x="1283557" y="1236416"/>
              <a:ext cx="85725" cy="93662"/>
            </a:xfrm>
            <a:custGeom>
              <a:avLst/>
              <a:gdLst>
                <a:gd name="T0" fmla="*/ 0 w 54"/>
                <a:gd name="T1" fmla="*/ 0 h 59"/>
                <a:gd name="T2" fmla="*/ 0 w 54"/>
                <a:gd name="T3" fmla="*/ 59 h 59"/>
                <a:gd name="T4" fmla="*/ 54 w 54"/>
                <a:gd name="T5" fmla="*/ 59 h 59"/>
              </a:gdLst>
              <a:ahLst/>
              <a:cxnLst>
                <a:cxn ang="0">
                  <a:pos x="T0" y="T1"/>
                </a:cxn>
                <a:cxn ang="0">
                  <a:pos x="T2" y="T3"/>
                </a:cxn>
                <a:cxn ang="0">
                  <a:pos x="T4" y="T5"/>
                </a:cxn>
              </a:cxnLst>
              <a:rect l="0" t="0" r="r" b="b"/>
              <a:pathLst>
                <a:path w="54" h="59">
                  <a:moveTo>
                    <a:pt x="0" y="0"/>
                  </a:moveTo>
                  <a:lnTo>
                    <a:pt x="0" y="59"/>
                  </a:lnTo>
                  <a:lnTo>
                    <a:pt x="54" y="5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22" name="Freeform 41"/>
            <p:cNvSpPr>
              <a:spLocks/>
            </p:cNvSpPr>
            <p:nvPr/>
          </p:nvSpPr>
          <p:spPr bwMode="auto">
            <a:xfrm>
              <a:off x="1205769" y="1084016"/>
              <a:ext cx="77788" cy="150812"/>
            </a:xfrm>
            <a:custGeom>
              <a:avLst/>
              <a:gdLst>
                <a:gd name="T0" fmla="*/ 0 w 49"/>
                <a:gd name="T1" fmla="*/ 0 h 95"/>
                <a:gd name="T2" fmla="*/ 0 w 49"/>
                <a:gd name="T3" fmla="*/ 95 h 95"/>
                <a:gd name="T4" fmla="*/ 49 w 49"/>
                <a:gd name="T5" fmla="*/ 95 h 95"/>
              </a:gdLst>
              <a:ahLst/>
              <a:cxnLst>
                <a:cxn ang="0">
                  <a:pos x="T0" y="T1"/>
                </a:cxn>
                <a:cxn ang="0">
                  <a:pos x="T2" y="T3"/>
                </a:cxn>
                <a:cxn ang="0">
                  <a:pos x="T4" y="T5"/>
                </a:cxn>
              </a:cxnLst>
              <a:rect l="0" t="0" r="r" b="b"/>
              <a:pathLst>
                <a:path w="49" h="95">
                  <a:moveTo>
                    <a:pt x="0" y="0"/>
                  </a:moveTo>
                  <a:lnTo>
                    <a:pt x="0" y="95"/>
                  </a:lnTo>
                  <a:lnTo>
                    <a:pt x="49" y="9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23" name="Freeform 42"/>
            <p:cNvSpPr>
              <a:spLocks/>
            </p:cNvSpPr>
            <p:nvPr/>
          </p:nvSpPr>
          <p:spPr bwMode="auto">
            <a:xfrm>
              <a:off x="1183544" y="1082429"/>
              <a:ext cx="22225" cy="311150"/>
            </a:xfrm>
            <a:custGeom>
              <a:avLst/>
              <a:gdLst>
                <a:gd name="T0" fmla="*/ 0 w 14"/>
                <a:gd name="T1" fmla="*/ 196 h 196"/>
                <a:gd name="T2" fmla="*/ 0 w 14"/>
                <a:gd name="T3" fmla="*/ 0 h 196"/>
                <a:gd name="T4" fmla="*/ 14 w 14"/>
                <a:gd name="T5" fmla="*/ 0 h 196"/>
              </a:gdLst>
              <a:ahLst/>
              <a:cxnLst>
                <a:cxn ang="0">
                  <a:pos x="T0" y="T1"/>
                </a:cxn>
                <a:cxn ang="0">
                  <a:pos x="T2" y="T3"/>
                </a:cxn>
                <a:cxn ang="0">
                  <a:pos x="T4" y="T5"/>
                </a:cxn>
              </a:cxnLst>
              <a:rect l="0" t="0" r="r" b="b"/>
              <a:pathLst>
                <a:path w="14" h="196">
                  <a:moveTo>
                    <a:pt x="0" y="196"/>
                  </a:moveTo>
                  <a:lnTo>
                    <a:pt x="0" y="0"/>
                  </a:lnTo>
                  <a:lnTo>
                    <a:pt x="1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24" name="Rectangle 43"/>
            <p:cNvSpPr>
              <a:spLocks noChangeArrowheads="1"/>
            </p:cNvSpPr>
            <p:nvPr/>
          </p:nvSpPr>
          <p:spPr bwMode="auto">
            <a:xfrm>
              <a:off x="1288319" y="1549154"/>
              <a:ext cx="77585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RV-TCRB19.JPN-Vac</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325" name="Freeform 44"/>
            <p:cNvSpPr>
              <a:spLocks/>
            </p:cNvSpPr>
            <p:nvPr/>
          </p:nvSpPr>
          <p:spPr bwMode="auto">
            <a:xfrm>
              <a:off x="1208944" y="1579316"/>
              <a:ext cx="77788" cy="38100"/>
            </a:xfrm>
            <a:custGeom>
              <a:avLst/>
              <a:gdLst>
                <a:gd name="T0" fmla="*/ 0 w 49"/>
                <a:gd name="T1" fmla="*/ 24 h 24"/>
                <a:gd name="T2" fmla="*/ 0 w 49"/>
                <a:gd name="T3" fmla="*/ 0 h 24"/>
                <a:gd name="T4" fmla="*/ 49 w 49"/>
                <a:gd name="T5" fmla="*/ 0 h 24"/>
              </a:gdLst>
              <a:ahLst/>
              <a:cxnLst>
                <a:cxn ang="0">
                  <a:pos x="T0" y="T1"/>
                </a:cxn>
                <a:cxn ang="0">
                  <a:pos x="T2" y="T3"/>
                </a:cxn>
                <a:cxn ang="0">
                  <a:pos x="T4" y="T5"/>
                </a:cxn>
              </a:cxnLst>
              <a:rect l="0" t="0" r="r" b="b"/>
              <a:pathLst>
                <a:path w="49" h="24">
                  <a:moveTo>
                    <a:pt x="0" y="24"/>
                  </a:moveTo>
                  <a:lnTo>
                    <a:pt x="0" y="0"/>
                  </a:lnTo>
                  <a:lnTo>
                    <a:pt x="4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26" name="Rectangle 45"/>
            <p:cNvSpPr>
              <a:spLocks noChangeArrowheads="1"/>
            </p:cNvSpPr>
            <p:nvPr/>
          </p:nvSpPr>
          <p:spPr bwMode="auto">
            <a:xfrm>
              <a:off x="1362932" y="1628529"/>
              <a:ext cx="87203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RVi-Connecticut.USA-64</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27" name="Freeform 46"/>
            <p:cNvSpPr>
              <a:spLocks/>
            </p:cNvSpPr>
            <p:nvPr/>
          </p:nvSpPr>
          <p:spPr bwMode="auto">
            <a:xfrm>
              <a:off x="1208944" y="1620591"/>
              <a:ext cx="152400" cy="38100"/>
            </a:xfrm>
            <a:custGeom>
              <a:avLst/>
              <a:gdLst>
                <a:gd name="T0" fmla="*/ 0 w 96"/>
                <a:gd name="T1" fmla="*/ 0 h 24"/>
                <a:gd name="T2" fmla="*/ 0 w 96"/>
                <a:gd name="T3" fmla="*/ 24 h 24"/>
                <a:gd name="T4" fmla="*/ 96 w 96"/>
                <a:gd name="T5" fmla="*/ 24 h 24"/>
              </a:gdLst>
              <a:ahLst/>
              <a:cxnLst>
                <a:cxn ang="0">
                  <a:pos x="T0" y="T1"/>
                </a:cxn>
                <a:cxn ang="0">
                  <a:pos x="T2" y="T3"/>
                </a:cxn>
                <a:cxn ang="0">
                  <a:pos x="T4" y="T5"/>
                </a:cxn>
              </a:cxnLst>
              <a:rect l="0" t="0" r="r" b="b"/>
              <a:pathLst>
                <a:path w="96" h="24">
                  <a:moveTo>
                    <a:pt x="0" y="0"/>
                  </a:moveTo>
                  <a:lnTo>
                    <a:pt x="0" y="24"/>
                  </a:lnTo>
                  <a:lnTo>
                    <a:pt x="96"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28" name="Freeform 47"/>
            <p:cNvSpPr>
              <a:spLocks/>
            </p:cNvSpPr>
            <p:nvPr/>
          </p:nvSpPr>
          <p:spPr bwMode="auto">
            <a:xfrm>
              <a:off x="1202594" y="1619004"/>
              <a:ext cx="6350" cy="87312"/>
            </a:xfrm>
            <a:custGeom>
              <a:avLst/>
              <a:gdLst>
                <a:gd name="T0" fmla="*/ 0 w 4"/>
                <a:gd name="T1" fmla="*/ 55 h 55"/>
                <a:gd name="T2" fmla="*/ 0 w 4"/>
                <a:gd name="T3" fmla="*/ 0 h 55"/>
                <a:gd name="T4" fmla="*/ 4 w 4"/>
                <a:gd name="T5" fmla="*/ 0 h 55"/>
              </a:gdLst>
              <a:ahLst/>
              <a:cxnLst>
                <a:cxn ang="0">
                  <a:pos x="T0" y="T1"/>
                </a:cxn>
                <a:cxn ang="0">
                  <a:pos x="T2" y="T3"/>
                </a:cxn>
                <a:cxn ang="0">
                  <a:pos x="T4" y="T5"/>
                </a:cxn>
              </a:cxnLst>
              <a:rect l="0" t="0" r="r" b="b"/>
              <a:pathLst>
                <a:path w="4" h="55">
                  <a:moveTo>
                    <a:pt x="0" y="55"/>
                  </a:moveTo>
                  <a:lnTo>
                    <a:pt x="0" y="0"/>
                  </a:lnTo>
                  <a:lnTo>
                    <a:pt x="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29" name="Rectangle 48"/>
            <p:cNvSpPr>
              <a:spLocks noChangeArrowheads="1"/>
            </p:cNvSpPr>
            <p:nvPr/>
          </p:nvSpPr>
          <p:spPr bwMode="auto">
            <a:xfrm>
              <a:off x="1897919" y="1709491"/>
              <a:ext cx="8592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a:t>
              </a:r>
              <a:r>
                <a:rPr kumimoji="0" lang="en-US" altLang="en-US" sz="600" b="0" i="0" u="none" strike="noStrike" cap="none" normalizeH="0" baseline="0" dirty="0" smtClean="0">
                  <a:ln>
                    <a:noFill/>
                  </a:ln>
                  <a:solidFill>
                    <a:srgbClr val="FF0000"/>
                  </a:solidFill>
                  <a:effectLst/>
                  <a:latin typeface="Arial" panose="020B0604020202020204" pitchFamily="34" charset="0"/>
                </a:rPr>
                <a:t>RVs/</a:t>
              </a:r>
              <a:r>
                <a:rPr kumimoji="0" lang="en-US" altLang="en-US" sz="600" b="0" i="0" u="none" strike="noStrike" cap="none" normalizeH="0" baseline="0" dirty="0" err="1" smtClean="0">
                  <a:ln>
                    <a:noFill/>
                  </a:ln>
                  <a:solidFill>
                    <a:srgbClr val="FF0000"/>
                  </a:solidFill>
                  <a:effectLst/>
                  <a:latin typeface="Arial" panose="020B0604020202020204" pitchFamily="34" charset="0"/>
                </a:rPr>
                <a:t>Oulu.FIN</a:t>
              </a:r>
              <a:r>
                <a:rPr kumimoji="0" lang="en-US" altLang="en-US" sz="600" b="0" i="0" u="none" strike="noStrike" cap="none" normalizeH="0" baseline="0" dirty="0" smtClean="0">
                  <a:ln>
                    <a:noFill/>
                  </a:ln>
                  <a:solidFill>
                    <a:srgbClr val="FF0000"/>
                  </a:solidFill>
                  <a:effectLst/>
                  <a:latin typeface="Arial" panose="020B0604020202020204" pitchFamily="34" charset="0"/>
                </a:rPr>
                <a:t>/22.15/PID</a:t>
              </a:r>
            </a:p>
          </p:txBody>
        </p:sp>
        <p:sp>
          <p:nvSpPr>
            <p:cNvPr id="330" name="Freeform 49"/>
            <p:cNvSpPr>
              <a:spLocks/>
            </p:cNvSpPr>
            <p:nvPr/>
          </p:nvSpPr>
          <p:spPr bwMode="auto">
            <a:xfrm>
              <a:off x="1245457" y="1738066"/>
              <a:ext cx="650875" cy="57150"/>
            </a:xfrm>
            <a:custGeom>
              <a:avLst/>
              <a:gdLst>
                <a:gd name="T0" fmla="*/ 0 w 410"/>
                <a:gd name="T1" fmla="*/ 36 h 36"/>
                <a:gd name="T2" fmla="*/ 0 w 410"/>
                <a:gd name="T3" fmla="*/ 0 h 36"/>
                <a:gd name="T4" fmla="*/ 410 w 410"/>
                <a:gd name="T5" fmla="*/ 0 h 36"/>
              </a:gdLst>
              <a:ahLst/>
              <a:cxnLst>
                <a:cxn ang="0">
                  <a:pos x="T0" y="T1"/>
                </a:cxn>
                <a:cxn ang="0">
                  <a:pos x="T2" y="T3"/>
                </a:cxn>
                <a:cxn ang="0">
                  <a:pos x="T4" y="T5"/>
                </a:cxn>
              </a:cxnLst>
              <a:rect l="0" t="0" r="r" b="b"/>
              <a:pathLst>
                <a:path w="410" h="36">
                  <a:moveTo>
                    <a:pt x="0" y="36"/>
                  </a:moveTo>
                  <a:lnTo>
                    <a:pt x="0" y="0"/>
                  </a:lnTo>
                  <a:lnTo>
                    <a:pt x="410"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31" name="Rectangle 52"/>
            <p:cNvSpPr>
              <a:spLocks noChangeArrowheads="1"/>
            </p:cNvSpPr>
            <p:nvPr/>
          </p:nvSpPr>
          <p:spPr bwMode="auto">
            <a:xfrm>
              <a:off x="1283265" y="1814137"/>
              <a:ext cx="91210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a:t>
              </a:r>
              <a:r>
                <a:rPr kumimoji="0" lang="en-US" altLang="en-US" sz="600" b="0" i="0" u="none" strike="noStrike" cap="none" normalizeH="0" baseline="0" dirty="0" err="1" smtClean="0">
                  <a:ln>
                    <a:noFill/>
                  </a:ln>
                  <a:solidFill>
                    <a:srgbClr val="000000"/>
                  </a:solidFill>
                  <a:effectLst/>
                  <a:latin typeface="Arial" panose="020B0604020202020204" pitchFamily="34" charset="0"/>
                </a:rPr>
                <a:t>RVi</a:t>
              </a:r>
              <a:r>
                <a:rPr kumimoji="0" lang="en-US" altLang="en-US" sz="600" b="0" i="0" u="none" strike="noStrike" cap="none" normalizeH="0" baseline="0" dirty="0" smtClean="0">
                  <a:ln>
                    <a:noFill/>
                  </a:ln>
                  <a:solidFill>
                    <a:srgbClr val="000000"/>
                  </a:solidFill>
                  <a:effectLst/>
                  <a:latin typeface="Arial" panose="020B0604020202020204" pitchFamily="34" charset="0"/>
                </a:rPr>
                <a:t> RA27.USA 64 1a </a:t>
              </a:r>
              <a:r>
                <a:rPr kumimoji="0" lang="en-US" altLang="en-US" sz="600" b="0" i="0" u="none" strike="noStrike" cap="none" normalizeH="0" baseline="0" dirty="0" err="1" smtClean="0">
                  <a:ln>
                    <a:noFill/>
                  </a:ln>
                  <a:solidFill>
                    <a:srgbClr val="000000"/>
                  </a:solidFill>
                  <a:effectLst/>
                  <a:latin typeface="Arial" panose="020B0604020202020204" pitchFamily="34" charset="0"/>
                </a:rPr>
                <a:t>Vac</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332" name="Freeform 54"/>
            <p:cNvSpPr>
              <a:spLocks/>
            </p:cNvSpPr>
            <p:nvPr/>
          </p:nvSpPr>
          <p:spPr bwMode="auto">
            <a:xfrm>
              <a:off x="1245457" y="1799979"/>
              <a:ext cx="31750" cy="57150"/>
            </a:xfrm>
            <a:custGeom>
              <a:avLst/>
              <a:gdLst>
                <a:gd name="T0" fmla="*/ 0 w 20"/>
                <a:gd name="T1" fmla="*/ 0 h 36"/>
                <a:gd name="T2" fmla="*/ 0 w 20"/>
                <a:gd name="T3" fmla="*/ 36 h 36"/>
                <a:gd name="T4" fmla="*/ 20 w 20"/>
                <a:gd name="T5" fmla="*/ 36 h 36"/>
              </a:gdLst>
              <a:ahLst/>
              <a:cxnLst>
                <a:cxn ang="0">
                  <a:pos x="T0" y="T1"/>
                </a:cxn>
                <a:cxn ang="0">
                  <a:pos x="T2" y="T3"/>
                </a:cxn>
                <a:cxn ang="0">
                  <a:pos x="T4" y="T5"/>
                </a:cxn>
              </a:cxnLst>
              <a:rect l="0" t="0" r="r" b="b"/>
              <a:pathLst>
                <a:path w="20" h="36">
                  <a:moveTo>
                    <a:pt x="0" y="0"/>
                  </a:moveTo>
                  <a:lnTo>
                    <a:pt x="0" y="36"/>
                  </a:lnTo>
                  <a:lnTo>
                    <a:pt x="20" y="3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33" name="Freeform 55"/>
            <p:cNvSpPr>
              <a:spLocks/>
            </p:cNvSpPr>
            <p:nvPr/>
          </p:nvSpPr>
          <p:spPr bwMode="auto">
            <a:xfrm>
              <a:off x="1202594" y="1709491"/>
              <a:ext cx="42863" cy="88900"/>
            </a:xfrm>
            <a:custGeom>
              <a:avLst/>
              <a:gdLst>
                <a:gd name="T0" fmla="*/ 0 w 27"/>
                <a:gd name="T1" fmla="*/ 0 h 56"/>
                <a:gd name="T2" fmla="*/ 0 w 27"/>
                <a:gd name="T3" fmla="*/ 56 h 56"/>
                <a:gd name="T4" fmla="*/ 27 w 27"/>
                <a:gd name="T5" fmla="*/ 56 h 56"/>
              </a:gdLst>
              <a:ahLst/>
              <a:cxnLst>
                <a:cxn ang="0">
                  <a:pos x="T0" y="T1"/>
                </a:cxn>
                <a:cxn ang="0">
                  <a:pos x="T2" y="T3"/>
                </a:cxn>
                <a:cxn ang="0">
                  <a:pos x="T4" y="T5"/>
                </a:cxn>
              </a:cxnLst>
              <a:rect l="0" t="0" r="r" b="b"/>
              <a:pathLst>
                <a:path w="27" h="56">
                  <a:moveTo>
                    <a:pt x="0" y="0"/>
                  </a:moveTo>
                  <a:lnTo>
                    <a:pt x="0" y="56"/>
                  </a:lnTo>
                  <a:lnTo>
                    <a:pt x="27" y="5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34" name="Freeform 56"/>
            <p:cNvSpPr>
              <a:spLocks/>
            </p:cNvSpPr>
            <p:nvPr/>
          </p:nvSpPr>
          <p:spPr bwMode="auto">
            <a:xfrm>
              <a:off x="1183544" y="1396754"/>
              <a:ext cx="19050" cy="311150"/>
            </a:xfrm>
            <a:custGeom>
              <a:avLst/>
              <a:gdLst>
                <a:gd name="T0" fmla="*/ 0 w 12"/>
                <a:gd name="T1" fmla="*/ 0 h 196"/>
                <a:gd name="T2" fmla="*/ 0 w 12"/>
                <a:gd name="T3" fmla="*/ 196 h 196"/>
                <a:gd name="T4" fmla="*/ 12 w 12"/>
                <a:gd name="T5" fmla="*/ 196 h 196"/>
              </a:gdLst>
              <a:ahLst/>
              <a:cxnLst>
                <a:cxn ang="0">
                  <a:pos x="T0" y="T1"/>
                </a:cxn>
                <a:cxn ang="0">
                  <a:pos x="T2" y="T3"/>
                </a:cxn>
                <a:cxn ang="0">
                  <a:pos x="T4" y="T5"/>
                </a:cxn>
              </a:cxnLst>
              <a:rect l="0" t="0" r="r" b="b"/>
              <a:pathLst>
                <a:path w="12" h="196">
                  <a:moveTo>
                    <a:pt x="0" y="0"/>
                  </a:moveTo>
                  <a:lnTo>
                    <a:pt x="0" y="196"/>
                  </a:lnTo>
                  <a:lnTo>
                    <a:pt x="12" y="19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35" name="Freeform 57"/>
            <p:cNvSpPr>
              <a:spLocks/>
            </p:cNvSpPr>
            <p:nvPr/>
          </p:nvSpPr>
          <p:spPr bwMode="auto">
            <a:xfrm>
              <a:off x="1148619" y="1395166"/>
              <a:ext cx="34925" cy="319087"/>
            </a:xfrm>
            <a:custGeom>
              <a:avLst/>
              <a:gdLst>
                <a:gd name="T0" fmla="*/ 0 w 22"/>
                <a:gd name="T1" fmla="*/ 201 h 201"/>
                <a:gd name="T2" fmla="*/ 0 w 22"/>
                <a:gd name="T3" fmla="*/ 0 h 201"/>
                <a:gd name="T4" fmla="*/ 22 w 22"/>
                <a:gd name="T5" fmla="*/ 0 h 201"/>
              </a:gdLst>
              <a:ahLst/>
              <a:cxnLst>
                <a:cxn ang="0">
                  <a:pos x="T0" y="T1"/>
                </a:cxn>
                <a:cxn ang="0">
                  <a:pos x="T2" y="T3"/>
                </a:cxn>
                <a:cxn ang="0">
                  <a:pos x="T4" y="T5"/>
                </a:cxn>
              </a:cxnLst>
              <a:rect l="0" t="0" r="r" b="b"/>
              <a:pathLst>
                <a:path w="22" h="201">
                  <a:moveTo>
                    <a:pt x="0" y="201"/>
                  </a:moveTo>
                  <a:lnTo>
                    <a:pt x="0" y="0"/>
                  </a:lnTo>
                  <a:lnTo>
                    <a:pt x="2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36" name="Rectangle 58"/>
            <p:cNvSpPr>
              <a:spLocks noChangeArrowheads="1"/>
            </p:cNvSpPr>
            <p:nvPr/>
          </p:nvSpPr>
          <p:spPr bwMode="auto">
            <a:xfrm>
              <a:off x="1635982" y="1947616"/>
              <a:ext cx="79188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RVi-California.USA-91</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37" name="Freeform 59"/>
            <p:cNvSpPr>
              <a:spLocks/>
            </p:cNvSpPr>
            <p:nvPr/>
          </p:nvSpPr>
          <p:spPr bwMode="auto">
            <a:xfrm>
              <a:off x="1369282" y="1976191"/>
              <a:ext cx="265113" cy="58737"/>
            </a:xfrm>
            <a:custGeom>
              <a:avLst/>
              <a:gdLst>
                <a:gd name="T0" fmla="*/ 0 w 167"/>
                <a:gd name="T1" fmla="*/ 37 h 37"/>
                <a:gd name="T2" fmla="*/ 0 w 167"/>
                <a:gd name="T3" fmla="*/ 0 h 37"/>
                <a:gd name="T4" fmla="*/ 167 w 167"/>
                <a:gd name="T5" fmla="*/ 0 h 37"/>
              </a:gdLst>
              <a:ahLst/>
              <a:cxnLst>
                <a:cxn ang="0">
                  <a:pos x="T0" y="T1"/>
                </a:cxn>
                <a:cxn ang="0">
                  <a:pos x="T2" y="T3"/>
                </a:cxn>
                <a:cxn ang="0">
                  <a:pos x="T4" y="T5"/>
                </a:cxn>
              </a:cxnLst>
              <a:rect l="0" t="0" r="r" b="b"/>
              <a:pathLst>
                <a:path w="167" h="37">
                  <a:moveTo>
                    <a:pt x="0" y="37"/>
                  </a:moveTo>
                  <a:lnTo>
                    <a:pt x="0" y="0"/>
                  </a:lnTo>
                  <a:lnTo>
                    <a:pt x="167"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38" name="Rectangle 60"/>
            <p:cNvSpPr>
              <a:spLocks noChangeArrowheads="1"/>
            </p:cNvSpPr>
            <p:nvPr/>
          </p:nvSpPr>
          <p:spPr bwMode="auto">
            <a:xfrm>
              <a:off x="1755044" y="2026991"/>
              <a:ext cx="7806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RVi-Texas.USA-34.98</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39" name="Freeform 61"/>
            <p:cNvSpPr>
              <a:spLocks/>
            </p:cNvSpPr>
            <p:nvPr/>
          </p:nvSpPr>
          <p:spPr bwMode="auto">
            <a:xfrm>
              <a:off x="1651857" y="2057154"/>
              <a:ext cx="101600" cy="38100"/>
            </a:xfrm>
            <a:custGeom>
              <a:avLst/>
              <a:gdLst>
                <a:gd name="T0" fmla="*/ 0 w 64"/>
                <a:gd name="T1" fmla="*/ 24 h 24"/>
                <a:gd name="T2" fmla="*/ 0 w 64"/>
                <a:gd name="T3" fmla="*/ 0 h 24"/>
                <a:gd name="T4" fmla="*/ 64 w 64"/>
                <a:gd name="T5" fmla="*/ 0 h 24"/>
              </a:gdLst>
              <a:ahLst/>
              <a:cxnLst>
                <a:cxn ang="0">
                  <a:pos x="T0" y="T1"/>
                </a:cxn>
                <a:cxn ang="0">
                  <a:pos x="T2" y="T3"/>
                </a:cxn>
                <a:cxn ang="0">
                  <a:pos x="T4" y="T5"/>
                </a:cxn>
              </a:cxnLst>
              <a:rect l="0" t="0" r="r" b="b"/>
              <a:pathLst>
                <a:path w="64" h="24">
                  <a:moveTo>
                    <a:pt x="0" y="24"/>
                  </a:moveTo>
                  <a:lnTo>
                    <a:pt x="0" y="0"/>
                  </a:lnTo>
                  <a:lnTo>
                    <a:pt x="6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40" name="Rectangle 62"/>
            <p:cNvSpPr>
              <a:spLocks noChangeArrowheads="1"/>
            </p:cNvSpPr>
            <p:nvPr/>
          </p:nvSpPr>
          <p:spPr bwMode="auto">
            <a:xfrm>
              <a:off x="1742344" y="2106366"/>
              <a:ext cx="5289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RVi-Mexico-97</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41" name="Freeform 63"/>
            <p:cNvSpPr>
              <a:spLocks/>
            </p:cNvSpPr>
            <p:nvPr/>
          </p:nvSpPr>
          <p:spPr bwMode="auto">
            <a:xfrm>
              <a:off x="1651857" y="2098429"/>
              <a:ext cx="88900" cy="38100"/>
            </a:xfrm>
            <a:custGeom>
              <a:avLst/>
              <a:gdLst>
                <a:gd name="T0" fmla="*/ 0 w 56"/>
                <a:gd name="T1" fmla="*/ 0 h 24"/>
                <a:gd name="T2" fmla="*/ 0 w 56"/>
                <a:gd name="T3" fmla="*/ 24 h 24"/>
                <a:gd name="T4" fmla="*/ 56 w 56"/>
                <a:gd name="T5" fmla="*/ 24 h 24"/>
              </a:gdLst>
              <a:ahLst/>
              <a:cxnLst>
                <a:cxn ang="0">
                  <a:pos x="T0" y="T1"/>
                </a:cxn>
                <a:cxn ang="0">
                  <a:pos x="T2" y="T3"/>
                </a:cxn>
                <a:cxn ang="0">
                  <a:pos x="T4" y="T5"/>
                </a:cxn>
              </a:cxnLst>
              <a:rect l="0" t="0" r="r" b="b"/>
              <a:pathLst>
                <a:path w="56" h="24">
                  <a:moveTo>
                    <a:pt x="0" y="0"/>
                  </a:moveTo>
                  <a:lnTo>
                    <a:pt x="0" y="24"/>
                  </a:lnTo>
                  <a:lnTo>
                    <a:pt x="56"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42" name="Freeform 64"/>
            <p:cNvSpPr>
              <a:spLocks/>
            </p:cNvSpPr>
            <p:nvPr/>
          </p:nvSpPr>
          <p:spPr bwMode="auto">
            <a:xfrm>
              <a:off x="1369282" y="2038104"/>
              <a:ext cx="282575" cy="58737"/>
            </a:xfrm>
            <a:custGeom>
              <a:avLst/>
              <a:gdLst>
                <a:gd name="T0" fmla="*/ 0 w 178"/>
                <a:gd name="T1" fmla="*/ 0 h 37"/>
                <a:gd name="T2" fmla="*/ 0 w 178"/>
                <a:gd name="T3" fmla="*/ 37 h 37"/>
                <a:gd name="T4" fmla="*/ 178 w 178"/>
                <a:gd name="T5" fmla="*/ 37 h 37"/>
              </a:gdLst>
              <a:ahLst/>
              <a:cxnLst>
                <a:cxn ang="0">
                  <a:pos x="T0" y="T1"/>
                </a:cxn>
                <a:cxn ang="0">
                  <a:pos x="T2" y="T3"/>
                </a:cxn>
                <a:cxn ang="0">
                  <a:pos x="T4" y="T5"/>
                </a:cxn>
              </a:cxnLst>
              <a:rect l="0" t="0" r="r" b="b"/>
              <a:pathLst>
                <a:path w="178" h="37">
                  <a:moveTo>
                    <a:pt x="0" y="0"/>
                  </a:moveTo>
                  <a:lnTo>
                    <a:pt x="0" y="37"/>
                  </a:lnTo>
                  <a:lnTo>
                    <a:pt x="178" y="37"/>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43" name="Freeform 65"/>
            <p:cNvSpPr>
              <a:spLocks/>
            </p:cNvSpPr>
            <p:nvPr/>
          </p:nvSpPr>
          <p:spPr bwMode="auto">
            <a:xfrm>
              <a:off x="1148619" y="1717429"/>
              <a:ext cx="220663" cy="319087"/>
            </a:xfrm>
            <a:custGeom>
              <a:avLst/>
              <a:gdLst>
                <a:gd name="T0" fmla="*/ 0 w 139"/>
                <a:gd name="T1" fmla="*/ 0 h 201"/>
                <a:gd name="T2" fmla="*/ 0 w 139"/>
                <a:gd name="T3" fmla="*/ 201 h 201"/>
                <a:gd name="T4" fmla="*/ 139 w 139"/>
                <a:gd name="T5" fmla="*/ 201 h 201"/>
              </a:gdLst>
              <a:ahLst/>
              <a:cxnLst>
                <a:cxn ang="0">
                  <a:pos x="T0" y="T1"/>
                </a:cxn>
                <a:cxn ang="0">
                  <a:pos x="T2" y="T3"/>
                </a:cxn>
                <a:cxn ang="0">
                  <a:pos x="T4" y="T5"/>
                </a:cxn>
              </a:cxnLst>
              <a:rect l="0" t="0" r="r" b="b"/>
              <a:pathLst>
                <a:path w="139" h="201">
                  <a:moveTo>
                    <a:pt x="0" y="0"/>
                  </a:moveTo>
                  <a:lnTo>
                    <a:pt x="0" y="201"/>
                  </a:lnTo>
                  <a:lnTo>
                    <a:pt x="139" y="201"/>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44" name="Freeform 66"/>
            <p:cNvSpPr>
              <a:spLocks/>
            </p:cNvSpPr>
            <p:nvPr/>
          </p:nvSpPr>
          <p:spPr bwMode="auto">
            <a:xfrm>
              <a:off x="1137507" y="1715841"/>
              <a:ext cx="11113" cy="341312"/>
            </a:xfrm>
            <a:custGeom>
              <a:avLst/>
              <a:gdLst>
                <a:gd name="T0" fmla="*/ 0 w 7"/>
                <a:gd name="T1" fmla="*/ 215 h 215"/>
                <a:gd name="T2" fmla="*/ 0 w 7"/>
                <a:gd name="T3" fmla="*/ 0 h 215"/>
                <a:gd name="T4" fmla="*/ 7 w 7"/>
                <a:gd name="T5" fmla="*/ 0 h 215"/>
              </a:gdLst>
              <a:ahLst/>
              <a:cxnLst>
                <a:cxn ang="0">
                  <a:pos x="T0" y="T1"/>
                </a:cxn>
                <a:cxn ang="0">
                  <a:pos x="T2" y="T3"/>
                </a:cxn>
                <a:cxn ang="0">
                  <a:pos x="T4" y="T5"/>
                </a:cxn>
              </a:cxnLst>
              <a:rect l="0" t="0" r="r" b="b"/>
              <a:pathLst>
                <a:path w="7" h="215">
                  <a:moveTo>
                    <a:pt x="0" y="215"/>
                  </a:moveTo>
                  <a:lnTo>
                    <a:pt x="0" y="0"/>
                  </a:lnTo>
                  <a:lnTo>
                    <a:pt x="7"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45" name="Rectangle 67"/>
            <p:cNvSpPr>
              <a:spLocks noChangeArrowheads="1"/>
            </p:cNvSpPr>
            <p:nvPr/>
          </p:nvSpPr>
          <p:spPr bwMode="auto">
            <a:xfrm>
              <a:off x="1735994" y="2185741"/>
              <a:ext cx="10002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RVi-Brooklyn.NY.USA-15.99</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46" name="Freeform 68"/>
            <p:cNvSpPr>
              <a:spLocks/>
            </p:cNvSpPr>
            <p:nvPr/>
          </p:nvSpPr>
          <p:spPr bwMode="auto">
            <a:xfrm>
              <a:off x="1234344" y="2215904"/>
              <a:ext cx="500063" cy="38100"/>
            </a:xfrm>
            <a:custGeom>
              <a:avLst/>
              <a:gdLst>
                <a:gd name="T0" fmla="*/ 0 w 315"/>
                <a:gd name="T1" fmla="*/ 24 h 24"/>
                <a:gd name="T2" fmla="*/ 0 w 315"/>
                <a:gd name="T3" fmla="*/ 0 h 24"/>
                <a:gd name="T4" fmla="*/ 315 w 315"/>
                <a:gd name="T5" fmla="*/ 0 h 24"/>
              </a:gdLst>
              <a:ahLst/>
              <a:cxnLst>
                <a:cxn ang="0">
                  <a:pos x="T0" y="T1"/>
                </a:cxn>
                <a:cxn ang="0">
                  <a:pos x="T2" y="T3"/>
                </a:cxn>
                <a:cxn ang="0">
                  <a:pos x="T4" y="T5"/>
                </a:cxn>
              </a:cxnLst>
              <a:rect l="0" t="0" r="r" b="b"/>
              <a:pathLst>
                <a:path w="315" h="24">
                  <a:moveTo>
                    <a:pt x="0" y="24"/>
                  </a:moveTo>
                  <a:lnTo>
                    <a:pt x="0" y="0"/>
                  </a:lnTo>
                  <a:lnTo>
                    <a:pt x="31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47" name="Rectangle 69"/>
            <p:cNvSpPr>
              <a:spLocks noChangeArrowheads="1"/>
            </p:cNvSpPr>
            <p:nvPr/>
          </p:nvSpPr>
          <p:spPr bwMode="auto">
            <a:xfrm>
              <a:off x="1456594" y="2266704"/>
              <a:ext cx="76944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RVi-Cordoba.ARG-88</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48" name="Freeform 70"/>
            <p:cNvSpPr>
              <a:spLocks/>
            </p:cNvSpPr>
            <p:nvPr/>
          </p:nvSpPr>
          <p:spPr bwMode="auto">
            <a:xfrm>
              <a:off x="1234344" y="2257179"/>
              <a:ext cx="220663" cy="38100"/>
            </a:xfrm>
            <a:custGeom>
              <a:avLst/>
              <a:gdLst>
                <a:gd name="T0" fmla="*/ 0 w 139"/>
                <a:gd name="T1" fmla="*/ 0 h 24"/>
                <a:gd name="T2" fmla="*/ 0 w 139"/>
                <a:gd name="T3" fmla="*/ 24 h 24"/>
                <a:gd name="T4" fmla="*/ 139 w 139"/>
                <a:gd name="T5" fmla="*/ 24 h 24"/>
              </a:gdLst>
              <a:ahLst/>
              <a:cxnLst>
                <a:cxn ang="0">
                  <a:pos x="T0" y="T1"/>
                </a:cxn>
                <a:cxn ang="0">
                  <a:pos x="T2" y="T3"/>
                </a:cxn>
                <a:cxn ang="0">
                  <a:pos x="T4" y="T5"/>
                </a:cxn>
              </a:cxnLst>
              <a:rect l="0" t="0" r="r" b="b"/>
              <a:pathLst>
                <a:path w="139" h="24">
                  <a:moveTo>
                    <a:pt x="0" y="0"/>
                  </a:moveTo>
                  <a:lnTo>
                    <a:pt x="0" y="24"/>
                  </a:lnTo>
                  <a:lnTo>
                    <a:pt x="139"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49" name="Freeform 71"/>
            <p:cNvSpPr>
              <a:spLocks/>
            </p:cNvSpPr>
            <p:nvPr/>
          </p:nvSpPr>
          <p:spPr bwMode="auto">
            <a:xfrm>
              <a:off x="1185132" y="2255591"/>
              <a:ext cx="49213" cy="144462"/>
            </a:xfrm>
            <a:custGeom>
              <a:avLst/>
              <a:gdLst>
                <a:gd name="T0" fmla="*/ 0 w 31"/>
                <a:gd name="T1" fmla="*/ 91 h 91"/>
                <a:gd name="T2" fmla="*/ 0 w 31"/>
                <a:gd name="T3" fmla="*/ 0 h 91"/>
                <a:gd name="T4" fmla="*/ 31 w 31"/>
                <a:gd name="T5" fmla="*/ 0 h 91"/>
              </a:gdLst>
              <a:ahLst/>
              <a:cxnLst>
                <a:cxn ang="0">
                  <a:pos x="T0" y="T1"/>
                </a:cxn>
                <a:cxn ang="0">
                  <a:pos x="T2" y="T3"/>
                </a:cxn>
                <a:cxn ang="0">
                  <a:pos x="T4" y="T5"/>
                </a:cxn>
              </a:cxnLst>
              <a:rect l="0" t="0" r="r" b="b"/>
              <a:pathLst>
                <a:path w="31" h="91">
                  <a:moveTo>
                    <a:pt x="0" y="91"/>
                  </a:moveTo>
                  <a:lnTo>
                    <a:pt x="0" y="0"/>
                  </a:lnTo>
                  <a:lnTo>
                    <a:pt x="3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50" name="Rectangle 72"/>
            <p:cNvSpPr>
              <a:spLocks noChangeArrowheads="1"/>
            </p:cNvSpPr>
            <p:nvPr/>
          </p:nvSpPr>
          <p:spPr bwMode="auto">
            <a:xfrm>
              <a:off x="1561369" y="2346079"/>
              <a:ext cx="26930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1I-LON</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51" name="Freeform 73"/>
            <p:cNvSpPr>
              <a:spLocks/>
            </p:cNvSpPr>
            <p:nvPr/>
          </p:nvSpPr>
          <p:spPr bwMode="auto">
            <a:xfrm>
              <a:off x="1415319" y="2374654"/>
              <a:ext cx="144463" cy="38100"/>
            </a:xfrm>
            <a:custGeom>
              <a:avLst/>
              <a:gdLst>
                <a:gd name="T0" fmla="*/ 0 w 91"/>
                <a:gd name="T1" fmla="*/ 24 h 24"/>
                <a:gd name="T2" fmla="*/ 0 w 91"/>
                <a:gd name="T3" fmla="*/ 0 h 24"/>
                <a:gd name="T4" fmla="*/ 91 w 91"/>
                <a:gd name="T5" fmla="*/ 0 h 24"/>
              </a:gdLst>
              <a:ahLst/>
              <a:cxnLst>
                <a:cxn ang="0">
                  <a:pos x="T0" y="T1"/>
                </a:cxn>
                <a:cxn ang="0">
                  <a:pos x="T2" y="T3"/>
                </a:cxn>
                <a:cxn ang="0">
                  <a:pos x="T4" y="T5"/>
                </a:cxn>
              </a:cxnLst>
              <a:rect l="0" t="0" r="r" b="b"/>
              <a:pathLst>
                <a:path w="91" h="24">
                  <a:moveTo>
                    <a:pt x="0" y="24"/>
                  </a:moveTo>
                  <a:lnTo>
                    <a:pt x="0" y="0"/>
                  </a:lnTo>
                  <a:lnTo>
                    <a:pt x="9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52" name="Rectangle 74"/>
            <p:cNvSpPr>
              <a:spLocks noChangeArrowheads="1"/>
            </p:cNvSpPr>
            <p:nvPr/>
          </p:nvSpPr>
          <p:spPr bwMode="auto">
            <a:xfrm>
              <a:off x="1661382" y="2425454"/>
              <a:ext cx="22923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1I-ITA</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53" name="Freeform 75"/>
            <p:cNvSpPr>
              <a:spLocks/>
            </p:cNvSpPr>
            <p:nvPr/>
          </p:nvSpPr>
          <p:spPr bwMode="auto">
            <a:xfrm>
              <a:off x="1415319" y="2415929"/>
              <a:ext cx="244475" cy="38100"/>
            </a:xfrm>
            <a:custGeom>
              <a:avLst/>
              <a:gdLst>
                <a:gd name="T0" fmla="*/ 0 w 154"/>
                <a:gd name="T1" fmla="*/ 0 h 24"/>
                <a:gd name="T2" fmla="*/ 0 w 154"/>
                <a:gd name="T3" fmla="*/ 24 h 24"/>
                <a:gd name="T4" fmla="*/ 154 w 154"/>
                <a:gd name="T5" fmla="*/ 24 h 24"/>
              </a:gdLst>
              <a:ahLst/>
              <a:cxnLst>
                <a:cxn ang="0">
                  <a:pos x="T0" y="T1"/>
                </a:cxn>
                <a:cxn ang="0">
                  <a:pos x="T2" y="T3"/>
                </a:cxn>
                <a:cxn ang="0">
                  <a:pos x="T4" y="T5"/>
                </a:cxn>
              </a:cxnLst>
              <a:rect l="0" t="0" r="r" b="b"/>
              <a:pathLst>
                <a:path w="154" h="24">
                  <a:moveTo>
                    <a:pt x="0" y="0"/>
                  </a:moveTo>
                  <a:lnTo>
                    <a:pt x="0" y="24"/>
                  </a:lnTo>
                  <a:lnTo>
                    <a:pt x="154"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54" name="Freeform 76"/>
            <p:cNvSpPr>
              <a:spLocks/>
            </p:cNvSpPr>
            <p:nvPr/>
          </p:nvSpPr>
          <p:spPr bwMode="auto">
            <a:xfrm>
              <a:off x="1296257" y="2414341"/>
              <a:ext cx="119063" cy="133350"/>
            </a:xfrm>
            <a:custGeom>
              <a:avLst/>
              <a:gdLst>
                <a:gd name="T0" fmla="*/ 0 w 75"/>
                <a:gd name="T1" fmla="*/ 84 h 84"/>
                <a:gd name="T2" fmla="*/ 0 w 75"/>
                <a:gd name="T3" fmla="*/ 0 h 84"/>
                <a:gd name="T4" fmla="*/ 75 w 75"/>
                <a:gd name="T5" fmla="*/ 0 h 84"/>
              </a:gdLst>
              <a:ahLst/>
              <a:cxnLst>
                <a:cxn ang="0">
                  <a:pos x="T0" y="T1"/>
                </a:cxn>
                <a:cxn ang="0">
                  <a:pos x="T2" y="T3"/>
                </a:cxn>
                <a:cxn ang="0">
                  <a:pos x="T4" y="T5"/>
                </a:cxn>
              </a:cxnLst>
              <a:rect l="0" t="0" r="r" b="b"/>
              <a:pathLst>
                <a:path w="75" h="84">
                  <a:moveTo>
                    <a:pt x="0" y="84"/>
                  </a:moveTo>
                  <a:lnTo>
                    <a:pt x="0" y="0"/>
                  </a:lnTo>
                  <a:lnTo>
                    <a:pt x="7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55" name="Rectangle 77"/>
            <p:cNvSpPr>
              <a:spLocks noChangeArrowheads="1"/>
            </p:cNvSpPr>
            <p:nvPr/>
          </p:nvSpPr>
          <p:spPr bwMode="auto">
            <a:xfrm>
              <a:off x="1923319" y="2504829"/>
              <a:ext cx="31739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1H-ORN</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56" name="Freeform 78"/>
            <p:cNvSpPr>
              <a:spLocks/>
            </p:cNvSpPr>
            <p:nvPr/>
          </p:nvSpPr>
          <p:spPr bwMode="auto">
            <a:xfrm>
              <a:off x="1888394" y="2534991"/>
              <a:ext cx="33338" cy="38100"/>
            </a:xfrm>
            <a:custGeom>
              <a:avLst/>
              <a:gdLst>
                <a:gd name="T0" fmla="*/ 0 w 21"/>
                <a:gd name="T1" fmla="*/ 24 h 24"/>
                <a:gd name="T2" fmla="*/ 0 w 21"/>
                <a:gd name="T3" fmla="*/ 0 h 24"/>
                <a:gd name="T4" fmla="*/ 21 w 21"/>
                <a:gd name="T5" fmla="*/ 0 h 24"/>
              </a:gdLst>
              <a:ahLst/>
              <a:cxnLst>
                <a:cxn ang="0">
                  <a:pos x="T0" y="T1"/>
                </a:cxn>
                <a:cxn ang="0">
                  <a:pos x="T2" y="T3"/>
                </a:cxn>
                <a:cxn ang="0">
                  <a:pos x="T4" y="T5"/>
                </a:cxn>
              </a:cxnLst>
              <a:rect l="0" t="0" r="r" b="b"/>
              <a:pathLst>
                <a:path w="21" h="24">
                  <a:moveTo>
                    <a:pt x="0" y="24"/>
                  </a:moveTo>
                  <a:lnTo>
                    <a:pt x="0" y="0"/>
                  </a:lnTo>
                  <a:lnTo>
                    <a:pt x="2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57" name="Rectangle 79"/>
            <p:cNvSpPr>
              <a:spLocks noChangeArrowheads="1"/>
            </p:cNvSpPr>
            <p:nvPr/>
          </p:nvSpPr>
          <p:spPr bwMode="auto">
            <a:xfrm>
              <a:off x="1916969" y="2584204"/>
              <a:ext cx="3045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1H-RYA</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58" name="Freeform 80"/>
            <p:cNvSpPr>
              <a:spLocks/>
            </p:cNvSpPr>
            <p:nvPr/>
          </p:nvSpPr>
          <p:spPr bwMode="auto">
            <a:xfrm>
              <a:off x="1888394" y="2576266"/>
              <a:ext cx="26988" cy="38100"/>
            </a:xfrm>
            <a:custGeom>
              <a:avLst/>
              <a:gdLst>
                <a:gd name="T0" fmla="*/ 0 w 17"/>
                <a:gd name="T1" fmla="*/ 0 h 24"/>
                <a:gd name="T2" fmla="*/ 0 w 17"/>
                <a:gd name="T3" fmla="*/ 24 h 24"/>
                <a:gd name="T4" fmla="*/ 17 w 17"/>
                <a:gd name="T5" fmla="*/ 24 h 24"/>
              </a:gdLst>
              <a:ahLst/>
              <a:cxnLst>
                <a:cxn ang="0">
                  <a:pos x="T0" y="T1"/>
                </a:cxn>
                <a:cxn ang="0">
                  <a:pos x="T2" y="T3"/>
                </a:cxn>
                <a:cxn ang="0">
                  <a:pos x="T4" y="T5"/>
                </a:cxn>
              </a:cxnLst>
              <a:rect l="0" t="0" r="r" b="b"/>
              <a:pathLst>
                <a:path w="17" h="24">
                  <a:moveTo>
                    <a:pt x="0" y="0"/>
                  </a:moveTo>
                  <a:lnTo>
                    <a:pt x="0" y="24"/>
                  </a:lnTo>
                  <a:lnTo>
                    <a:pt x="17"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59" name="Freeform 81"/>
            <p:cNvSpPr>
              <a:spLocks/>
            </p:cNvSpPr>
            <p:nvPr/>
          </p:nvSpPr>
          <p:spPr bwMode="auto">
            <a:xfrm>
              <a:off x="1377219" y="2574679"/>
              <a:ext cx="511175" cy="109537"/>
            </a:xfrm>
            <a:custGeom>
              <a:avLst/>
              <a:gdLst>
                <a:gd name="T0" fmla="*/ 0 w 322"/>
                <a:gd name="T1" fmla="*/ 69 h 69"/>
                <a:gd name="T2" fmla="*/ 0 w 322"/>
                <a:gd name="T3" fmla="*/ 0 h 69"/>
                <a:gd name="T4" fmla="*/ 322 w 322"/>
                <a:gd name="T5" fmla="*/ 0 h 69"/>
              </a:gdLst>
              <a:ahLst/>
              <a:cxnLst>
                <a:cxn ang="0">
                  <a:pos x="T0" y="T1"/>
                </a:cxn>
                <a:cxn ang="0">
                  <a:pos x="T2" y="T3"/>
                </a:cxn>
                <a:cxn ang="0">
                  <a:pos x="T4" y="T5"/>
                </a:cxn>
              </a:cxnLst>
              <a:rect l="0" t="0" r="r" b="b"/>
              <a:pathLst>
                <a:path w="322" h="69">
                  <a:moveTo>
                    <a:pt x="0" y="69"/>
                  </a:moveTo>
                  <a:lnTo>
                    <a:pt x="0" y="0"/>
                  </a:lnTo>
                  <a:lnTo>
                    <a:pt x="32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60" name="Rectangle 82"/>
            <p:cNvSpPr>
              <a:spLocks noChangeArrowheads="1"/>
            </p:cNvSpPr>
            <p:nvPr/>
          </p:nvSpPr>
          <p:spPr bwMode="auto">
            <a:xfrm>
              <a:off x="1642332" y="2663579"/>
              <a:ext cx="75822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RVi-Stuttgart.DEU-92</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61" name="Freeform 83"/>
            <p:cNvSpPr>
              <a:spLocks/>
            </p:cNvSpPr>
            <p:nvPr/>
          </p:nvSpPr>
          <p:spPr bwMode="auto">
            <a:xfrm>
              <a:off x="1455007" y="2693741"/>
              <a:ext cx="185738" cy="103187"/>
            </a:xfrm>
            <a:custGeom>
              <a:avLst/>
              <a:gdLst>
                <a:gd name="T0" fmla="*/ 0 w 117"/>
                <a:gd name="T1" fmla="*/ 65 h 65"/>
                <a:gd name="T2" fmla="*/ 0 w 117"/>
                <a:gd name="T3" fmla="*/ 0 h 65"/>
                <a:gd name="T4" fmla="*/ 117 w 117"/>
                <a:gd name="T5" fmla="*/ 0 h 65"/>
              </a:gdLst>
              <a:ahLst/>
              <a:cxnLst>
                <a:cxn ang="0">
                  <a:pos x="T0" y="T1"/>
                </a:cxn>
                <a:cxn ang="0">
                  <a:pos x="T2" y="T3"/>
                </a:cxn>
                <a:cxn ang="0">
                  <a:pos x="T4" y="T5"/>
                </a:cxn>
              </a:cxnLst>
              <a:rect l="0" t="0" r="r" b="b"/>
              <a:pathLst>
                <a:path w="117" h="65">
                  <a:moveTo>
                    <a:pt x="0" y="65"/>
                  </a:moveTo>
                  <a:lnTo>
                    <a:pt x="0" y="0"/>
                  </a:lnTo>
                  <a:lnTo>
                    <a:pt x="117"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62" name="Rectangle 84"/>
            <p:cNvSpPr>
              <a:spLocks noChangeArrowheads="1"/>
            </p:cNvSpPr>
            <p:nvPr/>
          </p:nvSpPr>
          <p:spPr bwMode="auto">
            <a:xfrm>
              <a:off x="1937607" y="2744541"/>
              <a:ext cx="4328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1G AL 2124</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63" name="Freeform 85"/>
            <p:cNvSpPr>
              <a:spLocks/>
            </p:cNvSpPr>
            <p:nvPr/>
          </p:nvSpPr>
          <p:spPr bwMode="auto">
            <a:xfrm>
              <a:off x="1570894" y="2773116"/>
              <a:ext cx="365125" cy="38100"/>
            </a:xfrm>
            <a:custGeom>
              <a:avLst/>
              <a:gdLst>
                <a:gd name="T0" fmla="*/ 0 w 230"/>
                <a:gd name="T1" fmla="*/ 24 h 24"/>
                <a:gd name="T2" fmla="*/ 0 w 230"/>
                <a:gd name="T3" fmla="*/ 0 h 24"/>
                <a:gd name="T4" fmla="*/ 230 w 230"/>
                <a:gd name="T5" fmla="*/ 0 h 24"/>
              </a:gdLst>
              <a:ahLst/>
              <a:cxnLst>
                <a:cxn ang="0">
                  <a:pos x="T0" y="T1"/>
                </a:cxn>
                <a:cxn ang="0">
                  <a:pos x="T2" y="T3"/>
                </a:cxn>
                <a:cxn ang="0">
                  <a:pos x="T4" y="T5"/>
                </a:cxn>
              </a:cxnLst>
              <a:rect l="0" t="0" r="r" b="b"/>
              <a:pathLst>
                <a:path w="230" h="24">
                  <a:moveTo>
                    <a:pt x="0" y="24"/>
                  </a:moveTo>
                  <a:lnTo>
                    <a:pt x="0" y="0"/>
                  </a:lnTo>
                  <a:lnTo>
                    <a:pt x="230"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64" name="Rectangle 86"/>
            <p:cNvSpPr>
              <a:spLocks noChangeArrowheads="1"/>
            </p:cNvSpPr>
            <p:nvPr/>
          </p:nvSpPr>
          <p:spPr bwMode="auto">
            <a:xfrm>
              <a:off x="1861407" y="2823916"/>
              <a:ext cx="96340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RVi-Lebanon.NH.USA-3.05</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365" name="Freeform 87"/>
            <p:cNvSpPr>
              <a:spLocks/>
            </p:cNvSpPr>
            <p:nvPr/>
          </p:nvSpPr>
          <p:spPr bwMode="auto">
            <a:xfrm>
              <a:off x="1570894" y="2814391"/>
              <a:ext cx="288925" cy="38100"/>
            </a:xfrm>
            <a:custGeom>
              <a:avLst/>
              <a:gdLst>
                <a:gd name="T0" fmla="*/ 0 w 182"/>
                <a:gd name="T1" fmla="*/ 0 h 24"/>
                <a:gd name="T2" fmla="*/ 0 w 182"/>
                <a:gd name="T3" fmla="*/ 24 h 24"/>
                <a:gd name="T4" fmla="*/ 182 w 182"/>
                <a:gd name="T5" fmla="*/ 24 h 24"/>
              </a:gdLst>
              <a:ahLst/>
              <a:cxnLst>
                <a:cxn ang="0">
                  <a:pos x="T0" y="T1"/>
                </a:cxn>
                <a:cxn ang="0">
                  <a:pos x="T2" y="T3"/>
                </a:cxn>
                <a:cxn ang="0">
                  <a:pos x="T4" y="T5"/>
                </a:cxn>
              </a:cxnLst>
              <a:rect l="0" t="0" r="r" b="b"/>
              <a:pathLst>
                <a:path w="182" h="24">
                  <a:moveTo>
                    <a:pt x="0" y="0"/>
                  </a:moveTo>
                  <a:lnTo>
                    <a:pt x="0" y="24"/>
                  </a:lnTo>
                  <a:lnTo>
                    <a:pt x="182"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66" name="Freeform 88"/>
            <p:cNvSpPr>
              <a:spLocks/>
            </p:cNvSpPr>
            <p:nvPr/>
          </p:nvSpPr>
          <p:spPr bwMode="auto">
            <a:xfrm>
              <a:off x="1508982" y="2812804"/>
              <a:ext cx="61913" cy="87312"/>
            </a:xfrm>
            <a:custGeom>
              <a:avLst/>
              <a:gdLst>
                <a:gd name="T0" fmla="*/ 0 w 39"/>
                <a:gd name="T1" fmla="*/ 55 h 55"/>
                <a:gd name="T2" fmla="*/ 0 w 39"/>
                <a:gd name="T3" fmla="*/ 0 h 55"/>
                <a:gd name="T4" fmla="*/ 39 w 39"/>
                <a:gd name="T5" fmla="*/ 0 h 55"/>
              </a:gdLst>
              <a:ahLst/>
              <a:cxnLst>
                <a:cxn ang="0">
                  <a:pos x="T0" y="T1"/>
                </a:cxn>
                <a:cxn ang="0">
                  <a:pos x="T2" y="T3"/>
                </a:cxn>
                <a:cxn ang="0">
                  <a:pos x="T4" y="T5"/>
                </a:cxn>
              </a:cxnLst>
              <a:rect l="0" t="0" r="r" b="b"/>
              <a:pathLst>
                <a:path w="39" h="55">
                  <a:moveTo>
                    <a:pt x="0" y="55"/>
                  </a:moveTo>
                  <a:lnTo>
                    <a:pt x="0" y="0"/>
                  </a:lnTo>
                  <a:lnTo>
                    <a:pt x="3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67" name="Rectangle 89"/>
            <p:cNvSpPr>
              <a:spLocks noChangeArrowheads="1"/>
            </p:cNvSpPr>
            <p:nvPr/>
          </p:nvSpPr>
          <p:spPr bwMode="auto">
            <a:xfrm>
              <a:off x="1874107" y="2903291"/>
              <a:ext cx="43601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1G AZ 5967</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68" name="Freeform 90"/>
            <p:cNvSpPr>
              <a:spLocks/>
            </p:cNvSpPr>
            <p:nvPr/>
          </p:nvSpPr>
          <p:spPr bwMode="auto">
            <a:xfrm>
              <a:off x="1529619" y="2931866"/>
              <a:ext cx="342900" cy="58737"/>
            </a:xfrm>
            <a:custGeom>
              <a:avLst/>
              <a:gdLst>
                <a:gd name="T0" fmla="*/ 0 w 216"/>
                <a:gd name="T1" fmla="*/ 37 h 37"/>
                <a:gd name="T2" fmla="*/ 0 w 216"/>
                <a:gd name="T3" fmla="*/ 0 h 37"/>
                <a:gd name="T4" fmla="*/ 216 w 216"/>
                <a:gd name="T5" fmla="*/ 0 h 37"/>
              </a:gdLst>
              <a:ahLst/>
              <a:cxnLst>
                <a:cxn ang="0">
                  <a:pos x="T0" y="T1"/>
                </a:cxn>
                <a:cxn ang="0">
                  <a:pos x="T2" y="T3"/>
                </a:cxn>
                <a:cxn ang="0">
                  <a:pos x="T4" y="T5"/>
                </a:cxn>
              </a:cxnLst>
              <a:rect l="0" t="0" r="r" b="b"/>
              <a:pathLst>
                <a:path w="216" h="37">
                  <a:moveTo>
                    <a:pt x="0" y="37"/>
                  </a:moveTo>
                  <a:lnTo>
                    <a:pt x="0" y="0"/>
                  </a:lnTo>
                  <a:lnTo>
                    <a:pt x="21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69" name="Rectangle 91"/>
            <p:cNvSpPr>
              <a:spLocks noChangeArrowheads="1"/>
            </p:cNvSpPr>
            <p:nvPr/>
          </p:nvSpPr>
          <p:spPr bwMode="auto">
            <a:xfrm>
              <a:off x="1955069" y="2982666"/>
              <a:ext cx="4584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1G MD 2085</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70" name="Freeform 92"/>
            <p:cNvSpPr>
              <a:spLocks/>
            </p:cNvSpPr>
            <p:nvPr/>
          </p:nvSpPr>
          <p:spPr bwMode="auto">
            <a:xfrm>
              <a:off x="1688369" y="3011241"/>
              <a:ext cx="265113" cy="39687"/>
            </a:xfrm>
            <a:custGeom>
              <a:avLst/>
              <a:gdLst>
                <a:gd name="T0" fmla="*/ 0 w 167"/>
                <a:gd name="T1" fmla="*/ 25 h 25"/>
                <a:gd name="T2" fmla="*/ 0 w 167"/>
                <a:gd name="T3" fmla="*/ 0 h 25"/>
                <a:gd name="T4" fmla="*/ 167 w 167"/>
                <a:gd name="T5" fmla="*/ 0 h 25"/>
              </a:gdLst>
              <a:ahLst/>
              <a:cxnLst>
                <a:cxn ang="0">
                  <a:pos x="T0" y="T1"/>
                </a:cxn>
                <a:cxn ang="0">
                  <a:pos x="T2" y="T3"/>
                </a:cxn>
                <a:cxn ang="0">
                  <a:pos x="T4" y="T5"/>
                </a:cxn>
              </a:cxnLst>
              <a:rect l="0" t="0" r="r" b="b"/>
              <a:pathLst>
                <a:path w="167" h="25">
                  <a:moveTo>
                    <a:pt x="0" y="25"/>
                  </a:moveTo>
                  <a:lnTo>
                    <a:pt x="0" y="0"/>
                  </a:lnTo>
                  <a:lnTo>
                    <a:pt x="167"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71" name="Rectangle 93"/>
            <p:cNvSpPr>
              <a:spLocks noChangeArrowheads="1"/>
            </p:cNvSpPr>
            <p:nvPr/>
          </p:nvSpPr>
          <p:spPr bwMode="auto">
            <a:xfrm>
              <a:off x="1880457" y="3062041"/>
              <a:ext cx="94737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RVi-Boston.MA.USA-13.07</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72" name="Freeform 94"/>
            <p:cNvSpPr>
              <a:spLocks/>
            </p:cNvSpPr>
            <p:nvPr/>
          </p:nvSpPr>
          <p:spPr bwMode="auto">
            <a:xfrm>
              <a:off x="1688369" y="3054104"/>
              <a:ext cx="190500" cy="38100"/>
            </a:xfrm>
            <a:custGeom>
              <a:avLst/>
              <a:gdLst>
                <a:gd name="T0" fmla="*/ 0 w 120"/>
                <a:gd name="T1" fmla="*/ 0 h 24"/>
                <a:gd name="T2" fmla="*/ 0 w 120"/>
                <a:gd name="T3" fmla="*/ 24 h 24"/>
                <a:gd name="T4" fmla="*/ 120 w 120"/>
                <a:gd name="T5" fmla="*/ 24 h 24"/>
              </a:gdLst>
              <a:ahLst/>
              <a:cxnLst>
                <a:cxn ang="0">
                  <a:pos x="T0" y="T1"/>
                </a:cxn>
                <a:cxn ang="0">
                  <a:pos x="T2" y="T3"/>
                </a:cxn>
                <a:cxn ang="0">
                  <a:pos x="T4" y="T5"/>
                </a:cxn>
              </a:cxnLst>
              <a:rect l="0" t="0" r="r" b="b"/>
              <a:pathLst>
                <a:path w="120" h="24">
                  <a:moveTo>
                    <a:pt x="0" y="0"/>
                  </a:moveTo>
                  <a:lnTo>
                    <a:pt x="0" y="24"/>
                  </a:lnTo>
                  <a:lnTo>
                    <a:pt x="120"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73" name="Freeform 95"/>
            <p:cNvSpPr>
              <a:spLocks/>
            </p:cNvSpPr>
            <p:nvPr/>
          </p:nvSpPr>
          <p:spPr bwMode="auto">
            <a:xfrm>
              <a:off x="1529619" y="2993779"/>
              <a:ext cx="158750" cy="58737"/>
            </a:xfrm>
            <a:custGeom>
              <a:avLst/>
              <a:gdLst>
                <a:gd name="T0" fmla="*/ 0 w 100"/>
                <a:gd name="T1" fmla="*/ 0 h 37"/>
                <a:gd name="T2" fmla="*/ 0 w 100"/>
                <a:gd name="T3" fmla="*/ 37 h 37"/>
                <a:gd name="T4" fmla="*/ 100 w 100"/>
                <a:gd name="T5" fmla="*/ 37 h 37"/>
              </a:gdLst>
              <a:ahLst/>
              <a:cxnLst>
                <a:cxn ang="0">
                  <a:pos x="T0" y="T1"/>
                </a:cxn>
                <a:cxn ang="0">
                  <a:pos x="T2" y="T3"/>
                </a:cxn>
                <a:cxn ang="0">
                  <a:pos x="T4" y="T5"/>
                </a:cxn>
              </a:cxnLst>
              <a:rect l="0" t="0" r="r" b="b"/>
              <a:pathLst>
                <a:path w="100" h="37">
                  <a:moveTo>
                    <a:pt x="0" y="0"/>
                  </a:moveTo>
                  <a:lnTo>
                    <a:pt x="0" y="37"/>
                  </a:lnTo>
                  <a:lnTo>
                    <a:pt x="100" y="37"/>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74" name="Freeform 96"/>
            <p:cNvSpPr>
              <a:spLocks/>
            </p:cNvSpPr>
            <p:nvPr/>
          </p:nvSpPr>
          <p:spPr bwMode="auto">
            <a:xfrm>
              <a:off x="1508982" y="2904879"/>
              <a:ext cx="20638" cy="87312"/>
            </a:xfrm>
            <a:custGeom>
              <a:avLst/>
              <a:gdLst>
                <a:gd name="T0" fmla="*/ 0 w 13"/>
                <a:gd name="T1" fmla="*/ 0 h 55"/>
                <a:gd name="T2" fmla="*/ 0 w 13"/>
                <a:gd name="T3" fmla="*/ 55 h 55"/>
                <a:gd name="T4" fmla="*/ 13 w 13"/>
                <a:gd name="T5" fmla="*/ 55 h 55"/>
              </a:gdLst>
              <a:ahLst/>
              <a:cxnLst>
                <a:cxn ang="0">
                  <a:pos x="T0" y="T1"/>
                </a:cxn>
                <a:cxn ang="0">
                  <a:pos x="T2" y="T3"/>
                </a:cxn>
                <a:cxn ang="0">
                  <a:pos x="T4" y="T5"/>
                </a:cxn>
              </a:cxnLst>
              <a:rect l="0" t="0" r="r" b="b"/>
              <a:pathLst>
                <a:path w="13" h="55">
                  <a:moveTo>
                    <a:pt x="0" y="0"/>
                  </a:moveTo>
                  <a:lnTo>
                    <a:pt x="0" y="55"/>
                  </a:lnTo>
                  <a:lnTo>
                    <a:pt x="13" y="5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75" name="Freeform 97"/>
            <p:cNvSpPr>
              <a:spLocks/>
            </p:cNvSpPr>
            <p:nvPr/>
          </p:nvSpPr>
          <p:spPr bwMode="auto">
            <a:xfrm>
              <a:off x="1455007" y="2800104"/>
              <a:ext cx="53975" cy="103187"/>
            </a:xfrm>
            <a:custGeom>
              <a:avLst/>
              <a:gdLst>
                <a:gd name="T0" fmla="*/ 0 w 34"/>
                <a:gd name="T1" fmla="*/ 0 h 65"/>
                <a:gd name="T2" fmla="*/ 0 w 34"/>
                <a:gd name="T3" fmla="*/ 65 h 65"/>
                <a:gd name="T4" fmla="*/ 34 w 34"/>
                <a:gd name="T5" fmla="*/ 65 h 65"/>
              </a:gdLst>
              <a:ahLst/>
              <a:cxnLst>
                <a:cxn ang="0">
                  <a:pos x="T0" y="T1"/>
                </a:cxn>
                <a:cxn ang="0">
                  <a:pos x="T2" y="T3"/>
                </a:cxn>
                <a:cxn ang="0">
                  <a:pos x="T4" y="T5"/>
                </a:cxn>
              </a:cxnLst>
              <a:rect l="0" t="0" r="r" b="b"/>
              <a:pathLst>
                <a:path w="34" h="65">
                  <a:moveTo>
                    <a:pt x="0" y="0"/>
                  </a:moveTo>
                  <a:lnTo>
                    <a:pt x="0" y="65"/>
                  </a:lnTo>
                  <a:lnTo>
                    <a:pt x="34" y="6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76" name="Freeform 98"/>
            <p:cNvSpPr>
              <a:spLocks/>
            </p:cNvSpPr>
            <p:nvPr/>
          </p:nvSpPr>
          <p:spPr bwMode="auto">
            <a:xfrm>
              <a:off x="1377219" y="2687391"/>
              <a:ext cx="77788" cy="111125"/>
            </a:xfrm>
            <a:custGeom>
              <a:avLst/>
              <a:gdLst>
                <a:gd name="T0" fmla="*/ 0 w 49"/>
                <a:gd name="T1" fmla="*/ 0 h 70"/>
                <a:gd name="T2" fmla="*/ 0 w 49"/>
                <a:gd name="T3" fmla="*/ 70 h 70"/>
                <a:gd name="T4" fmla="*/ 49 w 49"/>
                <a:gd name="T5" fmla="*/ 70 h 70"/>
              </a:gdLst>
              <a:ahLst/>
              <a:cxnLst>
                <a:cxn ang="0">
                  <a:pos x="T0" y="T1"/>
                </a:cxn>
                <a:cxn ang="0">
                  <a:pos x="T2" y="T3"/>
                </a:cxn>
                <a:cxn ang="0">
                  <a:pos x="T4" y="T5"/>
                </a:cxn>
              </a:cxnLst>
              <a:rect l="0" t="0" r="r" b="b"/>
              <a:pathLst>
                <a:path w="49" h="70">
                  <a:moveTo>
                    <a:pt x="0" y="0"/>
                  </a:moveTo>
                  <a:lnTo>
                    <a:pt x="0" y="70"/>
                  </a:lnTo>
                  <a:lnTo>
                    <a:pt x="49" y="7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77" name="Freeform 99"/>
            <p:cNvSpPr>
              <a:spLocks/>
            </p:cNvSpPr>
            <p:nvPr/>
          </p:nvSpPr>
          <p:spPr bwMode="auto">
            <a:xfrm>
              <a:off x="1296257" y="2550866"/>
              <a:ext cx="80963" cy="134937"/>
            </a:xfrm>
            <a:custGeom>
              <a:avLst/>
              <a:gdLst>
                <a:gd name="T0" fmla="*/ 0 w 51"/>
                <a:gd name="T1" fmla="*/ 0 h 85"/>
                <a:gd name="T2" fmla="*/ 0 w 51"/>
                <a:gd name="T3" fmla="*/ 85 h 85"/>
                <a:gd name="T4" fmla="*/ 51 w 51"/>
                <a:gd name="T5" fmla="*/ 85 h 85"/>
              </a:gdLst>
              <a:ahLst/>
              <a:cxnLst>
                <a:cxn ang="0">
                  <a:pos x="T0" y="T1"/>
                </a:cxn>
                <a:cxn ang="0">
                  <a:pos x="T2" y="T3"/>
                </a:cxn>
                <a:cxn ang="0">
                  <a:pos x="T4" y="T5"/>
                </a:cxn>
              </a:cxnLst>
              <a:rect l="0" t="0" r="r" b="b"/>
              <a:pathLst>
                <a:path w="51" h="85">
                  <a:moveTo>
                    <a:pt x="0" y="0"/>
                  </a:moveTo>
                  <a:lnTo>
                    <a:pt x="0" y="85"/>
                  </a:lnTo>
                  <a:lnTo>
                    <a:pt x="51" y="8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78" name="Freeform 100"/>
            <p:cNvSpPr>
              <a:spLocks/>
            </p:cNvSpPr>
            <p:nvPr/>
          </p:nvSpPr>
          <p:spPr bwMode="auto">
            <a:xfrm>
              <a:off x="1185132" y="2403229"/>
              <a:ext cx="111125" cy="146050"/>
            </a:xfrm>
            <a:custGeom>
              <a:avLst/>
              <a:gdLst>
                <a:gd name="T0" fmla="*/ 0 w 70"/>
                <a:gd name="T1" fmla="*/ 0 h 92"/>
                <a:gd name="T2" fmla="*/ 0 w 70"/>
                <a:gd name="T3" fmla="*/ 92 h 92"/>
                <a:gd name="T4" fmla="*/ 70 w 70"/>
                <a:gd name="T5" fmla="*/ 92 h 92"/>
              </a:gdLst>
              <a:ahLst/>
              <a:cxnLst>
                <a:cxn ang="0">
                  <a:pos x="T0" y="T1"/>
                </a:cxn>
                <a:cxn ang="0">
                  <a:pos x="T2" y="T3"/>
                </a:cxn>
                <a:cxn ang="0">
                  <a:pos x="T4" y="T5"/>
                </a:cxn>
              </a:cxnLst>
              <a:rect l="0" t="0" r="r" b="b"/>
              <a:pathLst>
                <a:path w="70" h="92">
                  <a:moveTo>
                    <a:pt x="0" y="0"/>
                  </a:moveTo>
                  <a:lnTo>
                    <a:pt x="0" y="92"/>
                  </a:lnTo>
                  <a:lnTo>
                    <a:pt x="70" y="92"/>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79" name="Freeform 101"/>
            <p:cNvSpPr>
              <a:spLocks/>
            </p:cNvSpPr>
            <p:nvPr/>
          </p:nvSpPr>
          <p:spPr bwMode="auto">
            <a:xfrm>
              <a:off x="1137507" y="2060329"/>
              <a:ext cx="47625" cy="341312"/>
            </a:xfrm>
            <a:custGeom>
              <a:avLst/>
              <a:gdLst>
                <a:gd name="T0" fmla="*/ 0 w 30"/>
                <a:gd name="T1" fmla="*/ 0 h 215"/>
                <a:gd name="T2" fmla="*/ 0 w 30"/>
                <a:gd name="T3" fmla="*/ 215 h 215"/>
                <a:gd name="T4" fmla="*/ 30 w 30"/>
                <a:gd name="T5" fmla="*/ 215 h 215"/>
              </a:gdLst>
              <a:ahLst/>
              <a:cxnLst>
                <a:cxn ang="0">
                  <a:pos x="T0" y="T1"/>
                </a:cxn>
                <a:cxn ang="0">
                  <a:pos x="T2" y="T3"/>
                </a:cxn>
                <a:cxn ang="0">
                  <a:pos x="T4" y="T5"/>
                </a:cxn>
              </a:cxnLst>
              <a:rect l="0" t="0" r="r" b="b"/>
              <a:pathLst>
                <a:path w="30" h="215">
                  <a:moveTo>
                    <a:pt x="0" y="0"/>
                  </a:moveTo>
                  <a:lnTo>
                    <a:pt x="0" y="215"/>
                  </a:lnTo>
                  <a:lnTo>
                    <a:pt x="30" y="21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80" name="Freeform 102"/>
            <p:cNvSpPr>
              <a:spLocks/>
            </p:cNvSpPr>
            <p:nvPr/>
          </p:nvSpPr>
          <p:spPr bwMode="auto">
            <a:xfrm>
              <a:off x="1110519" y="2058741"/>
              <a:ext cx="26988" cy="574675"/>
            </a:xfrm>
            <a:custGeom>
              <a:avLst/>
              <a:gdLst>
                <a:gd name="T0" fmla="*/ 0 w 17"/>
                <a:gd name="T1" fmla="*/ 362 h 362"/>
                <a:gd name="T2" fmla="*/ 0 w 17"/>
                <a:gd name="T3" fmla="*/ 0 h 362"/>
                <a:gd name="T4" fmla="*/ 17 w 17"/>
                <a:gd name="T5" fmla="*/ 0 h 362"/>
              </a:gdLst>
              <a:ahLst/>
              <a:cxnLst>
                <a:cxn ang="0">
                  <a:pos x="T0" y="T1"/>
                </a:cxn>
                <a:cxn ang="0">
                  <a:pos x="T2" y="T3"/>
                </a:cxn>
                <a:cxn ang="0">
                  <a:pos x="T4" y="T5"/>
                </a:cxn>
              </a:cxnLst>
              <a:rect l="0" t="0" r="r" b="b"/>
              <a:pathLst>
                <a:path w="17" h="362">
                  <a:moveTo>
                    <a:pt x="0" y="362"/>
                  </a:moveTo>
                  <a:lnTo>
                    <a:pt x="0" y="0"/>
                  </a:lnTo>
                  <a:lnTo>
                    <a:pt x="17"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81" name="Rectangle 103"/>
            <p:cNvSpPr>
              <a:spLocks noChangeArrowheads="1"/>
            </p:cNvSpPr>
            <p:nvPr/>
          </p:nvSpPr>
          <p:spPr bwMode="auto">
            <a:xfrm>
              <a:off x="1680432" y="3141416"/>
              <a:ext cx="12230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RVi-Dangshan.Anhui.CHN-39.00-3</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82" name="Freeform 104"/>
            <p:cNvSpPr>
              <a:spLocks/>
            </p:cNvSpPr>
            <p:nvPr/>
          </p:nvSpPr>
          <p:spPr bwMode="auto">
            <a:xfrm>
              <a:off x="1442307" y="3171579"/>
              <a:ext cx="236538" cy="38100"/>
            </a:xfrm>
            <a:custGeom>
              <a:avLst/>
              <a:gdLst>
                <a:gd name="T0" fmla="*/ 0 w 149"/>
                <a:gd name="T1" fmla="*/ 24 h 24"/>
                <a:gd name="T2" fmla="*/ 0 w 149"/>
                <a:gd name="T3" fmla="*/ 0 h 24"/>
                <a:gd name="T4" fmla="*/ 149 w 149"/>
                <a:gd name="T5" fmla="*/ 0 h 24"/>
              </a:gdLst>
              <a:ahLst/>
              <a:cxnLst>
                <a:cxn ang="0">
                  <a:pos x="T0" y="T1"/>
                </a:cxn>
                <a:cxn ang="0">
                  <a:pos x="T2" y="T3"/>
                </a:cxn>
                <a:cxn ang="0">
                  <a:pos x="T4" y="T5"/>
                </a:cxn>
              </a:cxnLst>
              <a:rect l="0" t="0" r="r" b="b"/>
              <a:pathLst>
                <a:path w="149" h="24">
                  <a:moveTo>
                    <a:pt x="0" y="24"/>
                  </a:moveTo>
                  <a:lnTo>
                    <a:pt x="0" y="0"/>
                  </a:lnTo>
                  <a:lnTo>
                    <a:pt x="14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83" name="Rectangle 105"/>
            <p:cNvSpPr>
              <a:spLocks noChangeArrowheads="1"/>
            </p:cNvSpPr>
            <p:nvPr/>
          </p:nvSpPr>
          <p:spPr bwMode="auto">
            <a:xfrm>
              <a:off x="1726469" y="3222379"/>
              <a:ext cx="100348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RVi-Shandong.CHN-15.00-1</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84" name="Freeform 106"/>
            <p:cNvSpPr>
              <a:spLocks/>
            </p:cNvSpPr>
            <p:nvPr/>
          </p:nvSpPr>
          <p:spPr bwMode="auto">
            <a:xfrm>
              <a:off x="1442307" y="3212854"/>
              <a:ext cx="282575" cy="38100"/>
            </a:xfrm>
            <a:custGeom>
              <a:avLst/>
              <a:gdLst>
                <a:gd name="T0" fmla="*/ 0 w 178"/>
                <a:gd name="T1" fmla="*/ 0 h 24"/>
                <a:gd name="T2" fmla="*/ 0 w 178"/>
                <a:gd name="T3" fmla="*/ 24 h 24"/>
                <a:gd name="T4" fmla="*/ 178 w 178"/>
                <a:gd name="T5" fmla="*/ 24 h 24"/>
              </a:gdLst>
              <a:ahLst/>
              <a:cxnLst>
                <a:cxn ang="0">
                  <a:pos x="T0" y="T1"/>
                </a:cxn>
                <a:cxn ang="0">
                  <a:pos x="T2" y="T3"/>
                </a:cxn>
                <a:cxn ang="0">
                  <a:pos x="T4" y="T5"/>
                </a:cxn>
              </a:cxnLst>
              <a:rect l="0" t="0" r="r" b="b"/>
              <a:pathLst>
                <a:path w="178" h="24">
                  <a:moveTo>
                    <a:pt x="0" y="0"/>
                  </a:moveTo>
                  <a:lnTo>
                    <a:pt x="0" y="24"/>
                  </a:lnTo>
                  <a:lnTo>
                    <a:pt x="178"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85" name="Freeform 107"/>
            <p:cNvSpPr>
              <a:spLocks/>
            </p:cNvSpPr>
            <p:nvPr/>
          </p:nvSpPr>
          <p:spPr bwMode="auto">
            <a:xfrm>
              <a:off x="1110519" y="2636591"/>
              <a:ext cx="331788" cy="574675"/>
            </a:xfrm>
            <a:custGeom>
              <a:avLst/>
              <a:gdLst>
                <a:gd name="T0" fmla="*/ 0 w 209"/>
                <a:gd name="T1" fmla="*/ 0 h 362"/>
                <a:gd name="T2" fmla="*/ 0 w 209"/>
                <a:gd name="T3" fmla="*/ 362 h 362"/>
                <a:gd name="T4" fmla="*/ 209 w 209"/>
                <a:gd name="T5" fmla="*/ 362 h 362"/>
              </a:gdLst>
              <a:ahLst/>
              <a:cxnLst>
                <a:cxn ang="0">
                  <a:pos x="T0" y="T1"/>
                </a:cxn>
                <a:cxn ang="0">
                  <a:pos x="T2" y="T3"/>
                </a:cxn>
                <a:cxn ang="0">
                  <a:pos x="T4" y="T5"/>
                </a:cxn>
              </a:cxnLst>
              <a:rect l="0" t="0" r="r" b="b"/>
              <a:pathLst>
                <a:path w="209" h="362">
                  <a:moveTo>
                    <a:pt x="0" y="0"/>
                  </a:moveTo>
                  <a:lnTo>
                    <a:pt x="0" y="362"/>
                  </a:lnTo>
                  <a:lnTo>
                    <a:pt x="209" y="362"/>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86" name="Freeform 108"/>
            <p:cNvSpPr>
              <a:spLocks/>
            </p:cNvSpPr>
            <p:nvPr/>
          </p:nvSpPr>
          <p:spPr bwMode="auto">
            <a:xfrm>
              <a:off x="1056544" y="2635004"/>
              <a:ext cx="53975" cy="569912"/>
            </a:xfrm>
            <a:custGeom>
              <a:avLst/>
              <a:gdLst>
                <a:gd name="T0" fmla="*/ 0 w 34"/>
                <a:gd name="T1" fmla="*/ 359 h 359"/>
                <a:gd name="T2" fmla="*/ 0 w 34"/>
                <a:gd name="T3" fmla="*/ 0 h 359"/>
                <a:gd name="T4" fmla="*/ 34 w 34"/>
                <a:gd name="T5" fmla="*/ 0 h 359"/>
              </a:gdLst>
              <a:ahLst/>
              <a:cxnLst>
                <a:cxn ang="0">
                  <a:pos x="T0" y="T1"/>
                </a:cxn>
                <a:cxn ang="0">
                  <a:pos x="T2" y="T3"/>
                </a:cxn>
                <a:cxn ang="0">
                  <a:pos x="T4" y="T5"/>
                </a:cxn>
              </a:cxnLst>
              <a:rect l="0" t="0" r="r" b="b"/>
              <a:pathLst>
                <a:path w="34" h="359">
                  <a:moveTo>
                    <a:pt x="0" y="359"/>
                  </a:moveTo>
                  <a:lnTo>
                    <a:pt x="0" y="0"/>
                  </a:lnTo>
                  <a:lnTo>
                    <a:pt x="3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87" name="Rectangle 109"/>
            <p:cNvSpPr>
              <a:spLocks noChangeArrowheads="1"/>
            </p:cNvSpPr>
            <p:nvPr/>
          </p:nvSpPr>
          <p:spPr bwMode="auto">
            <a:xfrm>
              <a:off x="1596294" y="3301754"/>
              <a:ext cx="2644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1J-MIY</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88" name="Freeform 110"/>
            <p:cNvSpPr>
              <a:spLocks/>
            </p:cNvSpPr>
            <p:nvPr/>
          </p:nvSpPr>
          <p:spPr bwMode="auto">
            <a:xfrm>
              <a:off x="1491519" y="3330329"/>
              <a:ext cx="103188" cy="38100"/>
            </a:xfrm>
            <a:custGeom>
              <a:avLst/>
              <a:gdLst>
                <a:gd name="T0" fmla="*/ 0 w 65"/>
                <a:gd name="T1" fmla="*/ 24 h 24"/>
                <a:gd name="T2" fmla="*/ 0 w 65"/>
                <a:gd name="T3" fmla="*/ 0 h 24"/>
                <a:gd name="T4" fmla="*/ 65 w 65"/>
                <a:gd name="T5" fmla="*/ 0 h 24"/>
              </a:gdLst>
              <a:ahLst/>
              <a:cxnLst>
                <a:cxn ang="0">
                  <a:pos x="T0" y="T1"/>
                </a:cxn>
                <a:cxn ang="0">
                  <a:pos x="T2" y="T3"/>
                </a:cxn>
                <a:cxn ang="0">
                  <a:pos x="T4" y="T5"/>
                </a:cxn>
              </a:cxnLst>
              <a:rect l="0" t="0" r="r" b="b"/>
              <a:pathLst>
                <a:path w="65" h="24">
                  <a:moveTo>
                    <a:pt x="0" y="24"/>
                  </a:moveTo>
                  <a:lnTo>
                    <a:pt x="0" y="0"/>
                  </a:lnTo>
                  <a:lnTo>
                    <a:pt x="6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89" name="Rectangle 111"/>
            <p:cNvSpPr>
              <a:spLocks noChangeArrowheads="1"/>
            </p:cNvSpPr>
            <p:nvPr/>
          </p:nvSpPr>
          <p:spPr bwMode="auto">
            <a:xfrm>
              <a:off x="1605819" y="3381129"/>
              <a:ext cx="2901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1J-KAG</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90" name="Freeform 112"/>
            <p:cNvSpPr>
              <a:spLocks/>
            </p:cNvSpPr>
            <p:nvPr/>
          </p:nvSpPr>
          <p:spPr bwMode="auto">
            <a:xfrm>
              <a:off x="1491519" y="3371604"/>
              <a:ext cx="112713" cy="38100"/>
            </a:xfrm>
            <a:custGeom>
              <a:avLst/>
              <a:gdLst>
                <a:gd name="T0" fmla="*/ 0 w 71"/>
                <a:gd name="T1" fmla="*/ 0 h 24"/>
                <a:gd name="T2" fmla="*/ 0 w 71"/>
                <a:gd name="T3" fmla="*/ 24 h 24"/>
                <a:gd name="T4" fmla="*/ 71 w 71"/>
                <a:gd name="T5" fmla="*/ 24 h 24"/>
              </a:gdLst>
              <a:ahLst/>
              <a:cxnLst>
                <a:cxn ang="0">
                  <a:pos x="T0" y="T1"/>
                </a:cxn>
                <a:cxn ang="0">
                  <a:pos x="T2" y="T3"/>
                </a:cxn>
                <a:cxn ang="0">
                  <a:pos x="T4" y="T5"/>
                </a:cxn>
              </a:cxnLst>
              <a:rect l="0" t="0" r="r" b="b"/>
              <a:pathLst>
                <a:path w="71" h="24">
                  <a:moveTo>
                    <a:pt x="0" y="0"/>
                  </a:moveTo>
                  <a:lnTo>
                    <a:pt x="0" y="24"/>
                  </a:lnTo>
                  <a:lnTo>
                    <a:pt x="71"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91" name="Freeform 113"/>
            <p:cNvSpPr>
              <a:spLocks/>
            </p:cNvSpPr>
            <p:nvPr/>
          </p:nvSpPr>
          <p:spPr bwMode="auto">
            <a:xfrm>
              <a:off x="1466119" y="3370016"/>
              <a:ext cx="25400" cy="58737"/>
            </a:xfrm>
            <a:custGeom>
              <a:avLst/>
              <a:gdLst>
                <a:gd name="T0" fmla="*/ 0 w 16"/>
                <a:gd name="T1" fmla="*/ 37 h 37"/>
                <a:gd name="T2" fmla="*/ 0 w 16"/>
                <a:gd name="T3" fmla="*/ 0 h 37"/>
                <a:gd name="T4" fmla="*/ 16 w 16"/>
                <a:gd name="T5" fmla="*/ 0 h 37"/>
              </a:gdLst>
              <a:ahLst/>
              <a:cxnLst>
                <a:cxn ang="0">
                  <a:pos x="T0" y="T1"/>
                </a:cxn>
                <a:cxn ang="0">
                  <a:pos x="T2" y="T3"/>
                </a:cxn>
                <a:cxn ang="0">
                  <a:pos x="T4" y="T5"/>
                </a:cxn>
              </a:cxnLst>
              <a:rect l="0" t="0" r="r" b="b"/>
              <a:pathLst>
                <a:path w="16" h="37">
                  <a:moveTo>
                    <a:pt x="0" y="37"/>
                  </a:moveTo>
                  <a:lnTo>
                    <a:pt x="0" y="0"/>
                  </a:lnTo>
                  <a:lnTo>
                    <a:pt x="1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92" name="Rectangle 114"/>
            <p:cNvSpPr>
              <a:spLocks noChangeArrowheads="1"/>
            </p:cNvSpPr>
            <p:nvPr/>
          </p:nvSpPr>
          <p:spPr bwMode="auto">
            <a:xfrm>
              <a:off x="1672494" y="3460504"/>
              <a:ext cx="2869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1J-BAH</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93" name="Freeform 115"/>
            <p:cNvSpPr>
              <a:spLocks/>
            </p:cNvSpPr>
            <p:nvPr/>
          </p:nvSpPr>
          <p:spPr bwMode="auto">
            <a:xfrm>
              <a:off x="1466119" y="3431929"/>
              <a:ext cx="204788" cy="57150"/>
            </a:xfrm>
            <a:custGeom>
              <a:avLst/>
              <a:gdLst>
                <a:gd name="T0" fmla="*/ 0 w 129"/>
                <a:gd name="T1" fmla="*/ 0 h 36"/>
                <a:gd name="T2" fmla="*/ 0 w 129"/>
                <a:gd name="T3" fmla="*/ 36 h 36"/>
                <a:gd name="T4" fmla="*/ 129 w 129"/>
                <a:gd name="T5" fmla="*/ 36 h 36"/>
              </a:gdLst>
              <a:ahLst/>
              <a:cxnLst>
                <a:cxn ang="0">
                  <a:pos x="T0" y="T1"/>
                </a:cxn>
                <a:cxn ang="0">
                  <a:pos x="T2" y="T3"/>
                </a:cxn>
                <a:cxn ang="0">
                  <a:pos x="T4" y="T5"/>
                </a:cxn>
              </a:cxnLst>
              <a:rect l="0" t="0" r="r" b="b"/>
              <a:pathLst>
                <a:path w="129" h="36">
                  <a:moveTo>
                    <a:pt x="0" y="0"/>
                  </a:moveTo>
                  <a:lnTo>
                    <a:pt x="0" y="36"/>
                  </a:lnTo>
                  <a:lnTo>
                    <a:pt x="129" y="3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94" name="Freeform 116"/>
            <p:cNvSpPr>
              <a:spLocks/>
            </p:cNvSpPr>
            <p:nvPr/>
          </p:nvSpPr>
          <p:spPr bwMode="auto">
            <a:xfrm>
              <a:off x="1305782" y="3430341"/>
              <a:ext cx="160338" cy="68262"/>
            </a:xfrm>
            <a:custGeom>
              <a:avLst/>
              <a:gdLst>
                <a:gd name="T0" fmla="*/ 0 w 101"/>
                <a:gd name="T1" fmla="*/ 43 h 43"/>
                <a:gd name="T2" fmla="*/ 0 w 101"/>
                <a:gd name="T3" fmla="*/ 0 h 43"/>
                <a:gd name="T4" fmla="*/ 101 w 101"/>
                <a:gd name="T5" fmla="*/ 0 h 43"/>
              </a:gdLst>
              <a:ahLst/>
              <a:cxnLst>
                <a:cxn ang="0">
                  <a:pos x="T0" y="T1"/>
                </a:cxn>
                <a:cxn ang="0">
                  <a:pos x="T2" y="T3"/>
                </a:cxn>
                <a:cxn ang="0">
                  <a:pos x="T4" y="T5"/>
                </a:cxn>
              </a:cxnLst>
              <a:rect l="0" t="0" r="r" b="b"/>
              <a:pathLst>
                <a:path w="101" h="43">
                  <a:moveTo>
                    <a:pt x="0" y="43"/>
                  </a:moveTo>
                  <a:lnTo>
                    <a:pt x="0" y="0"/>
                  </a:lnTo>
                  <a:lnTo>
                    <a:pt x="10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95" name="Rectangle 117"/>
            <p:cNvSpPr>
              <a:spLocks noChangeArrowheads="1"/>
            </p:cNvSpPr>
            <p:nvPr/>
          </p:nvSpPr>
          <p:spPr bwMode="auto">
            <a:xfrm>
              <a:off x="1570894" y="3539879"/>
              <a:ext cx="92653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RVi-DalyCiTy.CA.USA-.97</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96" name="Freeform 118"/>
            <p:cNvSpPr>
              <a:spLocks/>
            </p:cNvSpPr>
            <p:nvPr/>
          </p:nvSpPr>
          <p:spPr bwMode="auto">
            <a:xfrm>
              <a:off x="1305782" y="3501779"/>
              <a:ext cx="263525" cy="68262"/>
            </a:xfrm>
            <a:custGeom>
              <a:avLst/>
              <a:gdLst>
                <a:gd name="T0" fmla="*/ 0 w 166"/>
                <a:gd name="T1" fmla="*/ 0 h 43"/>
                <a:gd name="T2" fmla="*/ 0 w 166"/>
                <a:gd name="T3" fmla="*/ 43 h 43"/>
                <a:gd name="T4" fmla="*/ 166 w 166"/>
                <a:gd name="T5" fmla="*/ 43 h 43"/>
              </a:gdLst>
              <a:ahLst/>
              <a:cxnLst>
                <a:cxn ang="0">
                  <a:pos x="T0" y="T1"/>
                </a:cxn>
                <a:cxn ang="0">
                  <a:pos x="T2" y="T3"/>
                </a:cxn>
                <a:cxn ang="0">
                  <a:pos x="T4" y="T5"/>
                </a:cxn>
              </a:cxnLst>
              <a:rect l="0" t="0" r="r" b="b"/>
              <a:pathLst>
                <a:path w="166" h="43">
                  <a:moveTo>
                    <a:pt x="0" y="0"/>
                  </a:moveTo>
                  <a:lnTo>
                    <a:pt x="0" y="43"/>
                  </a:lnTo>
                  <a:lnTo>
                    <a:pt x="166" y="43"/>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97" name="Freeform 119"/>
            <p:cNvSpPr>
              <a:spLocks/>
            </p:cNvSpPr>
            <p:nvPr/>
          </p:nvSpPr>
          <p:spPr bwMode="auto">
            <a:xfrm>
              <a:off x="1156557" y="3500191"/>
              <a:ext cx="149225" cy="92075"/>
            </a:xfrm>
            <a:custGeom>
              <a:avLst/>
              <a:gdLst>
                <a:gd name="T0" fmla="*/ 0 w 94"/>
                <a:gd name="T1" fmla="*/ 58 h 58"/>
                <a:gd name="T2" fmla="*/ 0 w 94"/>
                <a:gd name="T3" fmla="*/ 0 h 58"/>
                <a:gd name="T4" fmla="*/ 94 w 94"/>
                <a:gd name="T5" fmla="*/ 0 h 58"/>
              </a:gdLst>
              <a:ahLst/>
              <a:cxnLst>
                <a:cxn ang="0">
                  <a:pos x="T0" y="T1"/>
                </a:cxn>
                <a:cxn ang="0">
                  <a:pos x="T2" y="T3"/>
                </a:cxn>
                <a:cxn ang="0">
                  <a:pos x="T4" y="T5"/>
                </a:cxn>
              </a:cxnLst>
              <a:rect l="0" t="0" r="r" b="b"/>
              <a:pathLst>
                <a:path w="94" h="58">
                  <a:moveTo>
                    <a:pt x="0" y="58"/>
                  </a:moveTo>
                  <a:lnTo>
                    <a:pt x="0" y="0"/>
                  </a:lnTo>
                  <a:lnTo>
                    <a:pt x="9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98" name="Rectangle 120"/>
            <p:cNvSpPr>
              <a:spLocks noChangeArrowheads="1"/>
            </p:cNvSpPr>
            <p:nvPr/>
          </p:nvSpPr>
          <p:spPr bwMode="auto">
            <a:xfrm>
              <a:off x="1485169" y="3619254"/>
              <a:ext cx="10483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RVs-JC2.NZL-91DQ388281.1</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399" name="Freeform 121"/>
            <p:cNvSpPr>
              <a:spLocks/>
            </p:cNvSpPr>
            <p:nvPr/>
          </p:nvSpPr>
          <p:spPr bwMode="auto">
            <a:xfrm>
              <a:off x="1215294" y="3649416"/>
              <a:ext cx="268288" cy="38100"/>
            </a:xfrm>
            <a:custGeom>
              <a:avLst/>
              <a:gdLst>
                <a:gd name="T0" fmla="*/ 0 w 169"/>
                <a:gd name="T1" fmla="*/ 24 h 24"/>
                <a:gd name="T2" fmla="*/ 0 w 169"/>
                <a:gd name="T3" fmla="*/ 0 h 24"/>
                <a:gd name="T4" fmla="*/ 169 w 169"/>
                <a:gd name="T5" fmla="*/ 0 h 24"/>
              </a:gdLst>
              <a:ahLst/>
              <a:cxnLst>
                <a:cxn ang="0">
                  <a:pos x="T0" y="T1"/>
                </a:cxn>
                <a:cxn ang="0">
                  <a:pos x="T2" y="T3"/>
                </a:cxn>
                <a:cxn ang="0">
                  <a:pos x="T4" y="T5"/>
                </a:cxn>
              </a:cxnLst>
              <a:rect l="0" t="0" r="r" b="b"/>
              <a:pathLst>
                <a:path w="169" h="24">
                  <a:moveTo>
                    <a:pt x="0" y="24"/>
                  </a:moveTo>
                  <a:lnTo>
                    <a:pt x="0" y="0"/>
                  </a:lnTo>
                  <a:lnTo>
                    <a:pt x="16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00" name="Rectangle 122"/>
            <p:cNvSpPr>
              <a:spLocks noChangeArrowheads="1"/>
            </p:cNvSpPr>
            <p:nvPr/>
          </p:nvSpPr>
          <p:spPr bwMode="auto">
            <a:xfrm>
              <a:off x="1440719" y="3700216"/>
              <a:ext cx="79188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RVi-California.USA-88</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401" name="Freeform 123"/>
            <p:cNvSpPr>
              <a:spLocks/>
            </p:cNvSpPr>
            <p:nvPr/>
          </p:nvSpPr>
          <p:spPr bwMode="auto">
            <a:xfrm>
              <a:off x="1215294" y="3690691"/>
              <a:ext cx="223838" cy="38100"/>
            </a:xfrm>
            <a:custGeom>
              <a:avLst/>
              <a:gdLst>
                <a:gd name="T0" fmla="*/ 0 w 141"/>
                <a:gd name="T1" fmla="*/ 0 h 24"/>
                <a:gd name="T2" fmla="*/ 0 w 141"/>
                <a:gd name="T3" fmla="*/ 24 h 24"/>
                <a:gd name="T4" fmla="*/ 141 w 141"/>
                <a:gd name="T5" fmla="*/ 24 h 24"/>
              </a:gdLst>
              <a:ahLst/>
              <a:cxnLst>
                <a:cxn ang="0">
                  <a:pos x="T0" y="T1"/>
                </a:cxn>
                <a:cxn ang="0">
                  <a:pos x="T2" y="T3"/>
                </a:cxn>
                <a:cxn ang="0">
                  <a:pos x="T4" y="T5"/>
                </a:cxn>
              </a:cxnLst>
              <a:rect l="0" t="0" r="r" b="b"/>
              <a:pathLst>
                <a:path w="141" h="24">
                  <a:moveTo>
                    <a:pt x="0" y="0"/>
                  </a:moveTo>
                  <a:lnTo>
                    <a:pt x="0" y="24"/>
                  </a:lnTo>
                  <a:lnTo>
                    <a:pt x="141"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02" name="Freeform 124"/>
            <p:cNvSpPr>
              <a:spLocks/>
            </p:cNvSpPr>
            <p:nvPr/>
          </p:nvSpPr>
          <p:spPr bwMode="auto">
            <a:xfrm>
              <a:off x="1156557" y="3595441"/>
              <a:ext cx="58738" cy="93662"/>
            </a:xfrm>
            <a:custGeom>
              <a:avLst/>
              <a:gdLst>
                <a:gd name="T0" fmla="*/ 0 w 37"/>
                <a:gd name="T1" fmla="*/ 0 h 59"/>
                <a:gd name="T2" fmla="*/ 0 w 37"/>
                <a:gd name="T3" fmla="*/ 59 h 59"/>
                <a:gd name="T4" fmla="*/ 37 w 37"/>
                <a:gd name="T5" fmla="*/ 59 h 59"/>
              </a:gdLst>
              <a:ahLst/>
              <a:cxnLst>
                <a:cxn ang="0">
                  <a:pos x="T0" y="T1"/>
                </a:cxn>
                <a:cxn ang="0">
                  <a:pos x="T2" y="T3"/>
                </a:cxn>
                <a:cxn ang="0">
                  <a:pos x="T4" y="T5"/>
                </a:cxn>
              </a:cxnLst>
              <a:rect l="0" t="0" r="r" b="b"/>
              <a:pathLst>
                <a:path w="37" h="59">
                  <a:moveTo>
                    <a:pt x="0" y="0"/>
                  </a:moveTo>
                  <a:lnTo>
                    <a:pt x="0" y="59"/>
                  </a:lnTo>
                  <a:lnTo>
                    <a:pt x="37" y="5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03" name="Freeform 125"/>
            <p:cNvSpPr>
              <a:spLocks/>
            </p:cNvSpPr>
            <p:nvPr/>
          </p:nvSpPr>
          <p:spPr bwMode="auto">
            <a:xfrm>
              <a:off x="1126394" y="3593854"/>
              <a:ext cx="30163" cy="184150"/>
            </a:xfrm>
            <a:custGeom>
              <a:avLst/>
              <a:gdLst>
                <a:gd name="T0" fmla="*/ 0 w 19"/>
                <a:gd name="T1" fmla="*/ 116 h 116"/>
                <a:gd name="T2" fmla="*/ 0 w 19"/>
                <a:gd name="T3" fmla="*/ 0 h 116"/>
                <a:gd name="T4" fmla="*/ 19 w 19"/>
                <a:gd name="T5" fmla="*/ 0 h 116"/>
              </a:gdLst>
              <a:ahLst/>
              <a:cxnLst>
                <a:cxn ang="0">
                  <a:pos x="T0" y="T1"/>
                </a:cxn>
                <a:cxn ang="0">
                  <a:pos x="T2" y="T3"/>
                </a:cxn>
                <a:cxn ang="0">
                  <a:pos x="T4" y="T5"/>
                </a:cxn>
              </a:cxnLst>
              <a:rect l="0" t="0" r="r" b="b"/>
              <a:pathLst>
                <a:path w="19" h="116">
                  <a:moveTo>
                    <a:pt x="0" y="116"/>
                  </a:moveTo>
                  <a:lnTo>
                    <a:pt x="0" y="0"/>
                  </a:lnTo>
                  <a:lnTo>
                    <a:pt x="1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04" name="Rectangle 126"/>
            <p:cNvSpPr>
              <a:spLocks noChangeArrowheads="1"/>
            </p:cNvSpPr>
            <p:nvPr/>
          </p:nvSpPr>
          <p:spPr bwMode="auto">
            <a:xfrm>
              <a:off x="1918557" y="3779591"/>
              <a:ext cx="43762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1E NE 0460</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05" name="Freeform 127"/>
            <p:cNvSpPr>
              <a:spLocks/>
            </p:cNvSpPr>
            <p:nvPr/>
          </p:nvSpPr>
          <p:spPr bwMode="auto">
            <a:xfrm>
              <a:off x="1248632" y="3808166"/>
              <a:ext cx="668338" cy="155575"/>
            </a:xfrm>
            <a:custGeom>
              <a:avLst/>
              <a:gdLst>
                <a:gd name="T0" fmla="*/ 0 w 421"/>
                <a:gd name="T1" fmla="*/ 98 h 98"/>
                <a:gd name="T2" fmla="*/ 0 w 421"/>
                <a:gd name="T3" fmla="*/ 0 h 98"/>
                <a:gd name="T4" fmla="*/ 421 w 421"/>
                <a:gd name="T5" fmla="*/ 0 h 98"/>
              </a:gdLst>
              <a:ahLst/>
              <a:cxnLst>
                <a:cxn ang="0">
                  <a:pos x="T0" y="T1"/>
                </a:cxn>
                <a:cxn ang="0">
                  <a:pos x="T2" y="T3"/>
                </a:cxn>
                <a:cxn ang="0">
                  <a:pos x="T4" y="T5"/>
                </a:cxn>
              </a:cxnLst>
              <a:rect l="0" t="0" r="r" b="b"/>
              <a:pathLst>
                <a:path w="421" h="98">
                  <a:moveTo>
                    <a:pt x="0" y="98"/>
                  </a:moveTo>
                  <a:lnTo>
                    <a:pt x="0" y="0"/>
                  </a:lnTo>
                  <a:lnTo>
                    <a:pt x="42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06" name="Rectangle 128"/>
            <p:cNvSpPr>
              <a:spLocks noChangeArrowheads="1"/>
            </p:cNvSpPr>
            <p:nvPr/>
          </p:nvSpPr>
          <p:spPr bwMode="auto">
            <a:xfrm>
              <a:off x="1699482" y="3858966"/>
              <a:ext cx="24365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1E-YE</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07" name="Freeform 129"/>
            <p:cNvSpPr>
              <a:spLocks/>
            </p:cNvSpPr>
            <p:nvPr/>
          </p:nvSpPr>
          <p:spPr bwMode="auto">
            <a:xfrm>
              <a:off x="1631219" y="3887541"/>
              <a:ext cx="66675" cy="38100"/>
            </a:xfrm>
            <a:custGeom>
              <a:avLst/>
              <a:gdLst>
                <a:gd name="T0" fmla="*/ 0 w 42"/>
                <a:gd name="T1" fmla="*/ 24 h 24"/>
                <a:gd name="T2" fmla="*/ 0 w 42"/>
                <a:gd name="T3" fmla="*/ 0 h 24"/>
                <a:gd name="T4" fmla="*/ 42 w 42"/>
                <a:gd name="T5" fmla="*/ 0 h 24"/>
              </a:gdLst>
              <a:ahLst/>
              <a:cxnLst>
                <a:cxn ang="0">
                  <a:pos x="T0" y="T1"/>
                </a:cxn>
                <a:cxn ang="0">
                  <a:pos x="T2" y="T3"/>
                </a:cxn>
                <a:cxn ang="0">
                  <a:pos x="T4" y="T5"/>
                </a:cxn>
              </a:cxnLst>
              <a:rect l="0" t="0" r="r" b="b"/>
              <a:pathLst>
                <a:path w="42" h="24">
                  <a:moveTo>
                    <a:pt x="0" y="24"/>
                  </a:moveTo>
                  <a:lnTo>
                    <a:pt x="0" y="0"/>
                  </a:lnTo>
                  <a:lnTo>
                    <a:pt x="4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08" name="Rectangle 130"/>
            <p:cNvSpPr>
              <a:spLocks noChangeArrowheads="1"/>
            </p:cNvSpPr>
            <p:nvPr/>
          </p:nvSpPr>
          <p:spPr bwMode="auto">
            <a:xfrm>
              <a:off x="1761394" y="3938341"/>
              <a:ext cx="2484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1E-NY</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09" name="Freeform 131"/>
            <p:cNvSpPr>
              <a:spLocks/>
            </p:cNvSpPr>
            <p:nvPr/>
          </p:nvSpPr>
          <p:spPr bwMode="auto">
            <a:xfrm>
              <a:off x="1631219" y="3928816"/>
              <a:ext cx="128588" cy="38100"/>
            </a:xfrm>
            <a:custGeom>
              <a:avLst/>
              <a:gdLst>
                <a:gd name="T0" fmla="*/ 0 w 81"/>
                <a:gd name="T1" fmla="*/ 0 h 24"/>
                <a:gd name="T2" fmla="*/ 0 w 81"/>
                <a:gd name="T3" fmla="*/ 24 h 24"/>
                <a:gd name="T4" fmla="*/ 81 w 81"/>
                <a:gd name="T5" fmla="*/ 24 h 24"/>
              </a:gdLst>
              <a:ahLst/>
              <a:cxnLst>
                <a:cxn ang="0">
                  <a:pos x="T0" y="T1"/>
                </a:cxn>
                <a:cxn ang="0">
                  <a:pos x="T2" y="T3"/>
                </a:cxn>
                <a:cxn ang="0">
                  <a:pos x="T4" y="T5"/>
                </a:cxn>
              </a:cxnLst>
              <a:rect l="0" t="0" r="r" b="b"/>
              <a:pathLst>
                <a:path w="81" h="24">
                  <a:moveTo>
                    <a:pt x="0" y="0"/>
                  </a:moveTo>
                  <a:lnTo>
                    <a:pt x="0" y="24"/>
                  </a:lnTo>
                  <a:lnTo>
                    <a:pt x="81"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10" name="Freeform 132"/>
            <p:cNvSpPr>
              <a:spLocks/>
            </p:cNvSpPr>
            <p:nvPr/>
          </p:nvSpPr>
          <p:spPr bwMode="auto">
            <a:xfrm>
              <a:off x="1512157" y="3927229"/>
              <a:ext cx="119063" cy="58737"/>
            </a:xfrm>
            <a:custGeom>
              <a:avLst/>
              <a:gdLst>
                <a:gd name="T0" fmla="*/ 0 w 75"/>
                <a:gd name="T1" fmla="*/ 37 h 37"/>
                <a:gd name="T2" fmla="*/ 0 w 75"/>
                <a:gd name="T3" fmla="*/ 0 h 37"/>
                <a:gd name="T4" fmla="*/ 75 w 75"/>
                <a:gd name="T5" fmla="*/ 0 h 37"/>
              </a:gdLst>
              <a:ahLst/>
              <a:cxnLst>
                <a:cxn ang="0">
                  <a:pos x="T0" y="T1"/>
                </a:cxn>
                <a:cxn ang="0">
                  <a:pos x="T2" y="T3"/>
                </a:cxn>
                <a:cxn ang="0">
                  <a:pos x="T4" y="T5"/>
                </a:cxn>
              </a:cxnLst>
              <a:rect l="0" t="0" r="r" b="b"/>
              <a:pathLst>
                <a:path w="75" h="37">
                  <a:moveTo>
                    <a:pt x="0" y="37"/>
                  </a:moveTo>
                  <a:lnTo>
                    <a:pt x="0" y="0"/>
                  </a:lnTo>
                  <a:lnTo>
                    <a:pt x="7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11" name="Rectangle 133"/>
            <p:cNvSpPr>
              <a:spLocks noChangeArrowheads="1"/>
            </p:cNvSpPr>
            <p:nvPr/>
          </p:nvSpPr>
          <p:spPr bwMode="auto">
            <a:xfrm>
              <a:off x="1712182" y="4017716"/>
              <a:ext cx="104676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RV-BarHarbor.ME.USA-43.08</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12" name="Freeform 134"/>
            <p:cNvSpPr>
              <a:spLocks/>
            </p:cNvSpPr>
            <p:nvPr/>
          </p:nvSpPr>
          <p:spPr bwMode="auto">
            <a:xfrm>
              <a:off x="1512157" y="3989141"/>
              <a:ext cx="198438" cy="58737"/>
            </a:xfrm>
            <a:custGeom>
              <a:avLst/>
              <a:gdLst>
                <a:gd name="T0" fmla="*/ 0 w 125"/>
                <a:gd name="T1" fmla="*/ 0 h 37"/>
                <a:gd name="T2" fmla="*/ 0 w 125"/>
                <a:gd name="T3" fmla="*/ 37 h 37"/>
                <a:gd name="T4" fmla="*/ 125 w 125"/>
                <a:gd name="T5" fmla="*/ 37 h 37"/>
              </a:gdLst>
              <a:ahLst/>
              <a:cxnLst>
                <a:cxn ang="0">
                  <a:pos x="T0" y="T1"/>
                </a:cxn>
                <a:cxn ang="0">
                  <a:pos x="T2" y="T3"/>
                </a:cxn>
                <a:cxn ang="0">
                  <a:pos x="T4" y="T5"/>
                </a:cxn>
              </a:cxnLst>
              <a:rect l="0" t="0" r="r" b="b"/>
              <a:pathLst>
                <a:path w="125" h="37">
                  <a:moveTo>
                    <a:pt x="0" y="0"/>
                  </a:moveTo>
                  <a:lnTo>
                    <a:pt x="0" y="37"/>
                  </a:lnTo>
                  <a:lnTo>
                    <a:pt x="125" y="37"/>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13" name="Freeform 135"/>
            <p:cNvSpPr>
              <a:spLocks/>
            </p:cNvSpPr>
            <p:nvPr/>
          </p:nvSpPr>
          <p:spPr bwMode="auto">
            <a:xfrm>
              <a:off x="1361344" y="3987554"/>
              <a:ext cx="150813" cy="134937"/>
            </a:xfrm>
            <a:custGeom>
              <a:avLst/>
              <a:gdLst>
                <a:gd name="T0" fmla="*/ 0 w 95"/>
                <a:gd name="T1" fmla="*/ 85 h 85"/>
                <a:gd name="T2" fmla="*/ 0 w 95"/>
                <a:gd name="T3" fmla="*/ 0 h 85"/>
                <a:gd name="T4" fmla="*/ 95 w 95"/>
                <a:gd name="T5" fmla="*/ 0 h 85"/>
              </a:gdLst>
              <a:ahLst/>
              <a:cxnLst>
                <a:cxn ang="0">
                  <a:pos x="T0" y="T1"/>
                </a:cxn>
                <a:cxn ang="0">
                  <a:pos x="T2" y="T3"/>
                </a:cxn>
                <a:cxn ang="0">
                  <a:pos x="T4" y="T5"/>
                </a:cxn>
              </a:cxnLst>
              <a:rect l="0" t="0" r="r" b="b"/>
              <a:pathLst>
                <a:path w="95" h="85">
                  <a:moveTo>
                    <a:pt x="0" y="85"/>
                  </a:moveTo>
                  <a:lnTo>
                    <a:pt x="0" y="0"/>
                  </a:lnTo>
                  <a:lnTo>
                    <a:pt x="9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14" name="Rectangle 136"/>
            <p:cNvSpPr>
              <a:spLocks noChangeArrowheads="1"/>
            </p:cNvSpPr>
            <p:nvPr/>
          </p:nvSpPr>
          <p:spPr bwMode="auto">
            <a:xfrm>
              <a:off x="1575657" y="4097091"/>
              <a:ext cx="107401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RVi-Springfield.MA.USA-49.98</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15" name="Freeform 137"/>
            <p:cNvSpPr>
              <a:spLocks/>
            </p:cNvSpPr>
            <p:nvPr/>
          </p:nvSpPr>
          <p:spPr bwMode="auto">
            <a:xfrm>
              <a:off x="1440719" y="4127254"/>
              <a:ext cx="133350" cy="130175"/>
            </a:xfrm>
            <a:custGeom>
              <a:avLst/>
              <a:gdLst>
                <a:gd name="T0" fmla="*/ 0 w 84"/>
                <a:gd name="T1" fmla="*/ 82 h 82"/>
                <a:gd name="T2" fmla="*/ 0 w 84"/>
                <a:gd name="T3" fmla="*/ 0 h 82"/>
                <a:gd name="T4" fmla="*/ 84 w 84"/>
                <a:gd name="T5" fmla="*/ 0 h 82"/>
              </a:gdLst>
              <a:ahLst/>
              <a:cxnLst>
                <a:cxn ang="0">
                  <a:pos x="T0" y="T1"/>
                </a:cxn>
                <a:cxn ang="0">
                  <a:pos x="T2" y="T3"/>
                </a:cxn>
                <a:cxn ang="0">
                  <a:pos x="T4" y="T5"/>
                </a:cxn>
              </a:cxnLst>
              <a:rect l="0" t="0" r="r" b="b"/>
              <a:pathLst>
                <a:path w="84" h="82">
                  <a:moveTo>
                    <a:pt x="0" y="82"/>
                  </a:moveTo>
                  <a:lnTo>
                    <a:pt x="0" y="0"/>
                  </a:lnTo>
                  <a:lnTo>
                    <a:pt x="8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16" name="Rectangle 138"/>
            <p:cNvSpPr>
              <a:spLocks noChangeArrowheads="1"/>
            </p:cNvSpPr>
            <p:nvPr/>
          </p:nvSpPr>
          <p:spPr bwMode="auto">
            <a:xfrm>
              <a:off x="1575657" y="4176466"/>
              <a:ext cx="68287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RVi-6423.ITA-1997</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17" name="Freeform 139"/>
            <p:cNvSpPr>
              <a:spLocks/>
            </p:cNvSpPr>
            <p:nvPr/>
          </p:nvSpPr>
          <p:spPr bwMode="auto">
            <a:xfrm>
              <a:off x="1458182" y="4206629"/>
              <a:ext cx="115888" cy="184150"/>
            </a:xfrm>
            <a:custGeom>
              <a:avLst/>
              <a:gdLst>
                <a:gd name="T0" fmla="*/ 0 w 73"/>
                <a:gd name="T1" fmla="*/ 116 h 116"/>
                <a:gd name="T2" fmla="*/ 0 w 73"/>
                <a:gd name="T3" fmla="*/ 0 h 116"/>
                <a:gd name="T4" fmla="*/ 73 w 73"/>
                <a:gd name="T5" fmla="*/ 0 h 116"/>
              </a:gdLst>
              <a:ahLst/>
              <a:cxnLst>
                <a:cxn ang="0">
                  <a:pos x="T0" y="T1"/>
                </a:cxn>
                <a:cxn ang="0">
                  <a:pos x="T2" y="T3"/>
                </a:cxn>
                <a:cxn ang="0">
                  <a:pos x="T4" y="T5"/>
                </a:cxn>
              </a:cxnLst>
              <a:rect l="0" t="0" r="r" b="b"/>
              <a:pathLst>
                <a:path w="73" h="116">
                  <a:moveTo>
                    <a:pt x="0" y="116"/>
                  </a:moveTo>
                  <a:lnTo>
                    <a:pt x="0" y="0"/>
                  </a:lnTo>
                  <a:lnTo>
                    <a:pt x="73"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18" name="Rectangle 140"/>
            <p:cNvSpPr>
              <a:spLocks noChangeArrowheads="1"/>
            </p:cNvSpPr>
            <p:nvPr/>
          </p:nvSpPr>
          <p:spPr bwMode="auto">
            <a:xfrm>
              <a:off x="1777269" y="4257429"/>
              <a:ext cx="9073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RVi-Fuyan.Anhui.CHN-52</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19" name="Freeform 141"/>
            <p:cNvSpPr>
              <a:spLocks/>
            </p:cNvSpPr>
            <p:nvPr/>
          </p:nvSpPr>
          <p:spPr bwMode="auto">
            <a:xfrm>
              <a:off x="1678844" y="4286004"/>
              <a:ext cx="96838" cy="38100"/>
            </a:xfrm>
            <a:custGeom>
              <a:avLst/>
              <a:gdLst>
                <a:gd name="T0" fmla="*/ 0 w 61"/>
                <a:gd name="T1" fmla="*/ 24 h 24"/>
                <a:gd name="T2" fmla="*/ 0 w 61"/>
                <a:gd name="T3" fmla="*/ 0 h 24"/>
                <a:gd name="T4" fmla="*/ 61 w 61"/>
                <a:gd name="T5" fmla="*/ 0 h 24"/>
              </a:gdLst>
              <a:ahLst/>
              <a:cxnLst>
                <a:cxn ang="0">
                  <a:pos x="T0" y="T1"/>
                </a:cxn>
                <a:cxn ang="0">
                  <a:pos x="T2" y="T3"/>
                </a:cxn>
                <a:cxn ang="0">
                  <a:pos x="T4" y="T5"/>
                </a:cxn>
              </a:cxnLst>
              <a:rect l="0" t="0" r="r" b="b"/>
              <a:pathLst>
                <a:path w="61" h="24">
                  <a:moveTo>
                    <a:pt x="0" y="24"/>
                  </a:moveTo>
                  <a:lnTo>
                    <a:pt x="0" y="0"/>
                  </a:lnTo>
                  <a:lnTo>
                    <a:pt x="6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20" name="Rectangle 142"/>
            <p:cNvSpPr>
              <a:spLocks noChangeArrowheads="1"/>
            </p:cNvSpPr>
            <p:nvPr/>
          </p:nvSpPr>
          <p:spPr bwMode="auto">
            <a:xfrm>
              <a:off x="1728057" y="4336804"/>
              <a:ext cx="99546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RVi-Pullman.WA.USA-30.08</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21" name="Freeform 143"/>
            <p:cNvSpPr>
              <a:spLocks/>
            </p:cNvSpPr>
            <p:nvPr/>
          </p:nvSpPr>
          <p:spPr bwMode="auto">
            <a:xfrm>
              <a:off x="1678844" y="4327279"/>
              <a:ext cx="47625" cy="38100"/>
            </a:xfrm>
            <a:custGeom>
              <a:avLst/>
              <a:gdLst>
                <a:gd name="T0" fmla="*/ 0 w 30"/>
                <a:gd name="T1" fmla="*/ 0 h 24"/>
                <a:gd name="T2" fmla="*/ 0 w 30"/>
                <a:gd name="T3" fmla="*/ 24 h 24"/>
                <a:gd name="T4" fmla="*/ 30 w 30"/>
                <a:gd name="T5" fmla="*/ 24 h 24"/>
              </a:gdLst>
              <a:ahLst/>
              <a:cxnLst>
                <a:cxn ang="0">
                  <a:pos x="T0" y="T1"/>
                </a:cxn>
                <a:cxn ang="0">
                  <a:pos x="T2" y="T3"/>
                </a:cxn>
                <a:cxn ang="0">
                  <a:pos x="T4" y="T5"/>
                </a:cxn>
              </a:cxnLst>
              <a:rect l="0" t="0" r="r" b="b"/>
              <a:pathLst>
                <a:path w="30" h="24">
                  <a:moveTo>
                    <a:pt x="0" y="0"/>
                  </a:moveTo>
                  <a:lnTo>
                    <a:pt x="0" y="24"/>
                  </a:lnTo>
                  <a:lnTo>
                    <a:pt x="30"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22" name="Freeform 144"/>
            <p:cNvSpPr>
              <a:spLocks/>
            </p:cNvSpPr>
            <p:nvPr/>
          </p:nvSpPr>
          <p:spPr bwMode="auto">
            <a:xfrm>
              <a:off x="1669319" y="4325691"/>
              <a:ext cx="9525" cy="58737"/>
            </a:xfrm>
            <a:custGeom>
              <a:avLst/>
              <a:gdLst>
                <a:gd name="T0" fmla="*/ 0 w 6"/>
                <a:gd name="T1" fmla="*/ 37 h 37"/>
                <a:gd name="T2" fmla="*/ 0 w 6"/>
                <a:gd name="T3" fmla="*/ 0 h 37"/>
                <a:gd name="T4" fmla="*/ 6 w 6"/>
                <a:gd name="T5" fmla="*/ 0 h 37"/>
              </a:gdLst>
              <a:ahLst/>
              <a:cxnLst>
                <a:cxn ang="0">
                  <a:pos x="T0" y="T1"/>
                </a:cxn>
                <a:cxn ang="0">
                  <a:pos x="T2" y="T3"/>
                </a:cxn>
                <a:cxn ang="0">
                  <a:pos x="T4" y="T5"/>
                </a:cxn>
              </a:cxnLst>
              <a:rect l="0" t="0" r="r" b="b"/>
              <a:pathLst>
                <a:path w="6" h="37">
                  <a:moveTo>
                    <a:pt x="0" y="37"/>
                  </a:moveTo>
                  <a:lnTo>
                    <a:pt x="0" y="0"/>
                  </a:lnTo>
                  <a:lnTo>
                    <a:pt x="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23" name="Rectangle 145"/>
            <p:cNvSpPr>
              <a:spLocks noChangeArrowheads="1"/>
            </p:cNvSpPr>
            <p:nvPr/>
          </p:nvSpPr>
          <p:spPr bwMode="auto">
            <a:xfrm>
              <a:off x="1804257" y="4416179"/>
              <a:ext cx="130965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RVi-Shenyang.Liaoning.CHN-11.12.1</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424" name="Freeform 146"/>
            <p:cNvSpPr>
              <a:spLocks/>
            </p:cNvSpPr>
            <p:nvPr/>
          </p:nvSpPr>
          <p:spPr bwMode="auto">
            <a:xfrm>
              <a:off x="1669319" y="4387604"/>
              <a:ext cx="133350" cy="57150"/>
            </a:xfrm>
            <a:custGeom>
              <a:avLst/>
              <a:gdLst>
                <a:gd name="T0" fmla="*/ 0 w 84"/>
                <a:gd name="T1" fmla="*/ 0 h 36"/>
                <a:gd name="T2" fmla="*/ 0 w 84"/>
                <a:gd name="T3" fmla="*/ 36 h 36"/>
                <a:gd name="T4" fmla="*/ 84 w 84"/>
                <a:gd name="T5" fmla="*/ 36 h 36"/>
              </a:gdLst>
              <a:ahLst/>
              <a:cxnLst>
                <a:cxn ang="0">
                  <a:pos x="T0" y="T1"/>
                </a:cxn>
                <a:cxn ang="0">
                  <a:pos x="T2" y="T3"/>
                </a:cxn>
                <a:cxn ang="0">
                  <a:pos x="T4" y="T5"/>
                </a:cxn>
              </a:cxnLst>
              <a:rect l="0" t="0" r="r" b="b"/>
              <a:pathLst>
                <a:path w="84" h="36">
                  <a:moveTo>
                    <a:pt x="0" y="0"/>
                  </a:moveTo>
                  <a:lnTo>
                    <a:pt x="0" y="36"/>
                  </a:lnTo>
                  <a:lnTo>
                    <a:pt x="84" y="3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25" name="Freeform 147"/>
            <p:cNvSpPr>
              <a:spLocks/>
            </p:cNvSpPr>
            <p:nvPr/>
          </p:nvSpPr>
          <p:spPr bwMode="auto">
            <a:xfrm>
              <a:off x="1650269" y="4386016"/>
              <a:ext cx="19050" cy="68262"/>
            </a:xfrm>
            <a:custGeom>
              <a:avLst/>
              <a:gdLst>
                <a:gd name="T0" fmla="*/ 0 w 12"/>
                <a:gd name="T1" fmla="*/ 43 h 43"/>
                <a:gd name="T2" fmla="*/ 0 w 12"/>
                <a:gd name="T3" fmla="*/ 0 h 43"/>
                <a:gd name="T4" fmla="*/ 12 w 12"/>
                <a:gd name="T5" fmla="*/ 0 h 43"/>
              </a:gdLst>
              <a:ahLst/>
              <a:cxnLst>
                <a:cxn ang="0">
                  <a:pos x="T0" y="T1"/>
                </a:cxn>
                <a:cxn ang="0">
                  <a:pos x="T2" y="T3"/>
                </a:cxn>
                <a:cxn ang="0">
                  <a:pos x="T4" y="T5"/>
                </a:cxn>
              </a:cxnLst>
              <a:rect l="0" t="0" r="r" b="b"/>
              <a:pathLst>
                <a:path w="12" h="43">
                  <a:moveTo>
                    <a:pt x="0" y="43"/>
                  </a:moveTo>
                  <a:lnTo>
                    <a:pt x="0" y="0"/>
                  </a:lnTo>
                  <a:lnTo>
                    <a:pt x="1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26" name="Rectangle 148"/>
            <p:cNvSpPr>
              <a:spLocks noChangeArrowheads="1"/>
            </p:cNvSpPr>
            <p:nvPr/>
          </p:nvSpPr>
          <p:spPr bwMode="auto">
            <a:xfrm>
              <a:off x="1823307" y="4495554"/>
              <a:ext cx="11012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RVi-Xian.Shannxi.CHN-13.13.1</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27" name="Freeform 149"/>
            <p:cNvSpPr>
              <a:spLocks/>
            </p:cNvSpPr>
            <p:nvPr/>
          </p:nvSpPr>
          <p:spPr bwMode="auto">
            <a:xfrm>
              <a:off x="1650269" y="4457454"/>
              <a:ext cx="171450" cy="68262"/>
            </a:xfrm>
            <a:custGeom>
              <a:avLst/>
              <a:gdLst>
                <a:gd name="T0" fmla="*/ 0 w 108"/>
                <a:gd name="T1" fmla="*/ 0 h 43"/>
                <a:gd name="T2" fmla="*/ 0 w 108"/>
                <a:gd name="T3" fmla="*/ 43 h 43"/>
                <a:gd name="T4" fmla="*/ 108 w 108"/>
                <a:gd name="T5" fmla="*/ 43 h 43"/>
              </a:gdLst>
              <a:ahLst/>
              <a:cxnLst>
                <a:cxn ang="0">
                  <a:pos x="T0" y="T1"/>
                </a:cxn>
                <a:cxn ang="0">
                  <a:pos x="T2" y="T3"/>
                </a:cxn>
                <a:cxn ang="0">
                  <a:pos x="T4" y="T5"/>
                </a:cxn>
              </a:cxnLst>
              <a:rect l="0" t="0" r="r" b="b"/>
              <a:pathLst>
                <a:path w="108" h="43">
                  <a:moveTo>
                    <a:pt x="0" y="0"/>
                  </a:moveTo>
                  <a:lnTo>
                    <a:pt x="0" y="43"/>
                  </a:lnTo>
                  <a:lnTo>
                    <a:pt x="108" y="43"/>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28" name="Freeform 150"/>
            <p:cNvSpPr>
              <a:spLocks/>
            </p:cNvSpPr>
            <p:nvPr/>
          </p:nvSpPr>
          <p:spPr bwMode="auto">
            <a:xfrm>
              <a:off x="1497869" y="4455866"/>
              <a:ext cx="152400" cy="122237"/>
            </a:xfrm>
            <a:custGeom>
              <a:avLst/>
              <a:gdLst>
                <a:gd name="T0" fmla="*/ 0 w 96"/>
                <a:gd name="T1" fmla="*/ 77 h 77"/>
                <a:gd name="T2" fmla="*/ 0 w 96"/>
                <a:gd name="T3" fmla="*/ 0 h 77"/>
                <a:gd name="T4" fmla="*/ 96 w 96"/>
                <a:gd name="T5" fmla="*/ 0 h 77"/>
              </a:gdLst>
              <a:ahLst/>
              <a:cxnLst>
                <a:cxn ang="0">
                  <a:pos x="T0" y="T1"/>
                </a:cxn>
                <a:cxn ang="0">
                  <a:pos x="T2" y="T3"/>
                </a:cxn>
                <a:cxn ang="0">
                  <a:pos x="T4" y="T5"/>
                </a:cxn>
              </a:cxnLst>
              <a:rect l="0" t="0" r="r" b="b"/>
              <a:pathLst>
                <a:path w="96" h="77">
                  <a:moveTo>
                    <a:pt x="0" y="77"/>
                  </a:moveTo>
                  <a:lnTo>
                    <a:pt x="0" y="0"/>
                  </a:lnTo>
                  <a:lnTo>
                    <a:pt x="9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29" name="Rectangle 151"/>
            <p:cNvSpPr>
              <a:spLocks noChangeArrowheads="1"/>
            </p:cNvSpPr>
            <p:nvPr/>
          </p:nvSpPr>
          <p:spPr bwMode="auto">
            <a:xfrm>
              <a:off x="1621694" y="4574929"/>
              <a:ext cx="12134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RVi-Shucheng.Anhui.CHN-25.01.2</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30" name="Freeform 152"/>
            <p:cNvSpPr>
              <a:spLocks/>
            </p:cNvSpPr>
            <p:nvPr/>
          </p:nvSpPr>
          <p:spPr bwMode="auto">
            <a:xfrm>
              <a:off x="1516919" y="4605091"/>
              <a:ext cx="103188" cy="96837"/>
            </a:xfrm>
            <a:custGeom>
              <a:avLst/>
              <a:gdLst>
                <a:gd name="T0" fmla="*/ 0 w 65"/>
                <a:gd name="T1" fmla="*/ 61 h 61"/>
                <a:gd name="T2" fmla="*/ 0 w 65"/>
                <a:gd name="T3" fmla="*/ 0 h 61"/>
                <a:gd name="T4" fmla="*/ 65 w 65"/>
                <a:gd name="T5" fmla="*/ 0 h 61"/>
              </a:gdLst>
              <a:ahLst/>
              <a:cxnLst>
                <a:cxn ang="0">
                  <a:pos x="T0" y="T1"/>
                </a:cxn>
                <a:cxn ang="0">
                  <a:pos x="T2" y="T3"/>
                </a:cxn>
                <a:cxn ang="0">
                  <a:pos x="T4" y="T5"/>
                </a:cxn>
              </a:cxnLst>
              <a:rect l="0" t="0" r="r" b="b"/>
              <a:pathLst>
                <a:path w="65" h="61">
                  <a:moveTo>
                    <a:pt x="0" y="61"/>
                  </a:moveTo>
                  <a:lnTo>
                    <a:pt x="0" y="0"/>
                  </a:lnTo>
                  <a:lnTo>
                    <a:pt x="6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31" name="Rectangle 153"/>
            <p:cNvSpPr>
              <a:spLocks noChangeArrowheads="1"/>
            </p:cNvSpPr>
            <p:nvPr/>
          </p:nvSpPr>
          <p:spPr bwMode="auto">
            <a:xfrm>
              <a:off x="1635982" y="4654304"/>
              <a:ext cx="89127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RVi-Shandong.CHN-0.02</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32" name="Freeform 154"/>
            <p:cNvSpPr>
              <a:spLocks/>
            </p:cNvSpPr>
            <p:nvPr/>
          </p:nvSpPr>
          <p:spPr bwMode="auto">
            <a:xfrm>
              <a:off x="1631219" y="4684466"/>
              <a:ext cx="3175" cy="38100"/>
            </a:xfrm>
            <a:custGeom>
              <a:avLst/>
              <a:gdLst>
                <a:gd name="T0" fmla="*/ 0 w 2"/>
                <a:gd name="T1" fmla="*/ 24 h 24"/>
                <a:gd name="T2" fmla="*/ 0 w 2"/>
                <a:gd name="T3" fmla="*/ 0 h 24"/>
                <a:gd name="T4" fmla="*/ 2 w 2"/>
                <a:gd name="T5" fmla="*/ 0 h 24"/>
              </a:gdLst>
              <a:ahLst/>
              <a:cxnLst>
                <a:cxn ang="0">
                  <a:pos x="T0" y="T1"/>
                </a:cxn>
                <a:cxn ang="0">
                  <a:pos x="T2" y="T3"/>
                </a:cxn>
                <a:cxn ang="0">
                  <a:pos x="T4" y="T5"/>
                </a:cxn>
              </a:cxnLst>
              <a:rect l="0" t="0" r="r" b="b"/>
              <a:pathLst>
                <a:path w="2" h="24">
                  <a:moveTo>
                    <a:pt x="0" y="24"/>
                  </a:moveTo>
                  <a:lnTo>
                    <a:pt x="0" y="0"/>
                  </a:lnTo>
                  <a:lnTo>
                    <a:pt x="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33" name="Rectangle 155"/>
            <p:cNvSpPr>
              <a:spLocks noChangeArrowheads="1"/>
            </p:cNvSpPr>
            <p:nvPr/>
          </p:nvSpPr>
          <p:spPr bwMode="auto">
            <a:xfrm>
              <a:off x="1634394" y="4735266"/>
              <a:ext cx="9217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RVI-DEZHOU.CHN-02-1E</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34" name="Freeform 156"/>
            <p:cNvSpPr>
              <a:spLocks/>
            </p:cNvSpPr>
            <p:nvPr/>
          </p:nvSpPr>
          <p:spPr bwMode="auto">
            <a:xfrm>
              <a:off x="1631219" y="4725741"/>
              <a:ext cx="1588" cy="38100"/>
            </a:xfrm>
            <a:custGeom>
              <a:avLst/>
              <a:gdLst>
                <a:gd name="T0" fmla="*/ 0 w 1"/>
                <a:gd name="T1" fmla="*/ 0 h 24"/>
                <a:gd name="T2" fmla="*/ 0 w 1"/>
                <a:gd name="T3" fmla="*/ 24 h 24"/>
                <a:gd name="T4" fmla="*/ 1 w 1"/>
                <a:gd name="T5" fmla="*/ 24 h 24"/>
              </a:gdLst>
              <a:ahLst/>
              <a:cxnLst>
                <a:cxn ang="0">
                  <a:pos x="T0" y="T1"/>
                </a:cxn>
                <a:cxn ang="0">
                  <a:pos x="T2" y="T3"/>
                </a:cxn>
                <a:cxn ang="0">
                  <a:pos x="T4" y="T5"/>
                </a:cxn>
              </a:cxnLst>
              <a:rect l="0" t="0" r="r" b="b"/>
              <a:pathLst>
                <a:path w="1" h="24">
                  <a:moveTo>
                    <a:pt x="0" y="0"/>
                  </a:moveTo>
                  <a:lnTo>
                    <a:pt x="0" y="24"/>
                  </a:lnTo>
                  <a:lnTo>
                    <a:pt x="1"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35" name="Freeform 157"/>
            <p:cNvSpPr>
              <a:spLocks/>
            </p:cNvSpPr>
            <p:nvPr/>
          </p:nvSpPr>
          <p:spPr bwMode="auto">
            <a:xfrm>
              <a:off x="1521682" y="4724154"/>
              <a:ext cx="109538" cy="77787"/>
            </a:xfrm>
            <a:custGeom>
              <a:avLst/>
              <a:gdLst>
                <a:gd name="T0" fmla="*/ 0 w 69"/>
                <a:gd name="T1" fmla="*/ 49 h 49"/>
                <a:gd name="T2" fmla="*/ 0 w 69"/>
                <a:gd name="T3" fmla="*/ 0 h 49"/>
                <a:gd name="T4" fmla="*/ 69 w 69"/>
                <a:gd name="T5" fmla="*/ 0 h 49"/>
              </a:gdLst>
              <a:ahLst/>
              <a:cxnLst>
                <a:cxn ang="0">
                  <a:pos x="T0" y="T1"/>
                </a:cxn>
                <a:cxn ang="0">
                  <a:pos x="T2" y="T3"/>
                </a:cxn>
                <a:cxn ang="0">
                  <a:pos x="T4" y="T5"/>
                </a:cxn>
              </a:cxnLst>
              <a:rect l="0" t="0" r="r" b="b"/>
              <a:pathLst>
                <a:path w="69" h="49">
                  <a:moveTo>
                    <a:pt x="0" y="49"/>
                  </a:moveTo>
                  <a:lnTo>
                    <a:pt x="0" y="0"/>
                  </a:lnTo>
                  <a:lnTo>
                    <a:pt x="6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36" name="Rectangle 158"/>
            <p:cNvSpPr>
              <a:spLocks noChangeArrowheads="1"/>
            </p:cNvSpPr>
            <p:nvPr/>
          </p:nvSpPr>
          <p:spPr bwMode="auto">
            <a:xfrm>
              <a:off x="1766157" y="4814641"/>
              <a:ext cx="107240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RVi-Changfeng.Anhui.CHN-15</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37" name="Freeform 159"/>
            <p:cNvSpPr>
              <a:spLocks/>
            </p:cNvSpPr>
            <p:nvPr/>
          </p:nvSpPr>
          <p:spPr bwMode="auto">
            <a:xfrm>
              <a:off x="1532794" y="4843216"/>
              <a:ext cx="231775" cy="38100"/>
            </a:xfrm>
            <a:custGeom>
              <a:avLst/>
              <a:gdLst>
                <a:gd name="T0" fmla="*/ 0 w 146"/>
                <a:gd name="T1" fmla="*/ 24 h 24"/>
                <a:gd name="T2" fmla="*/ 0 w 146"/>
                <a:gd name="T3" fmla="*/ 0 h 24"/>
                <a:gd name="T4" fmla="*/ 146 w 146"/>
                <a:gd name="T5" fmla="*/ 0 h 24"/>
              </a:gdLst>
              <a:ahLst/>
              <a:cxnLst>
                <a:cxn ang="0">
                  <a:pos x="T0" y="T1"/>
                </a:cxn>
                <a:cxn ang="0">
                  <a:pos x="T2" y="T3"/>
                </a:cxn>
                <a:cxn ang="0">
                  <a:pos x="T4" y="T5"/>
                </a:cxn>
              </a:cxnLst>
              <a:rect l="0" t="0" r="r" b="b"/>
              <a:pathLst>
                <a:path w="146" h="24">
                  <a:moveTo>
                    <a:pt x="0" y="24"/>
                  </a:moveTo>
                  <a:lnTo>
                    <a:pt x="0" y="0"/>
                  </a:lnTo>
                  <a:lnTo>
                    <a:pt x="14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38" name="Rectangle 160"/>
            <p:cNvSpPr>
              <a:spLocks noChangeArrowheads="1"/>
            </p:cNvSpPr>
            <p:nvPr/>
          </p:nvSpPr>
          <p:spPr bwMode="auto">
            <a:xfrm>
              <a:off x="1718532" y="4894016"/>
              <a:ext cx="12407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RVi-Yubei.Chongqing.CHN-25.05.1</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439" name="Freeform 161"/>
            <p:cNvSpPr>
              <a:spLocks/>
            </p:cNvSpPr>
            <p:nvPr/>
          </p:nvSpPr>
          <p:spPr bwMode="auto">
            <a:xfrm>
              <a:off x="1532794" y="4884491"/>
              <a:ext cx="184150" cy="38100"/>
            </a:xfrm>
            <a:custGeom>
              <a:avLst/>
              <a:gdLst>
                <a:gd name="T0" fmla="*/ 0 w 116"/>
                <a:gd name="T1" fmla="*/ 0 h 24"/>
                <a:gd name="T2" fmla="*/ 0 w 116"/>
                <a:gd name="T3" fmla="*/ 24 h 24"/>
                <a:gd name="T4" fmla="*/ 116 w 116"/>
                <a:gd name="T5" fmla="*/ 24 h 24"/>
              </a:gdLst>
              <a:ahLst/>
              <a:cxnLst>
                <a:cxn ang="0">
                  <a:pos x="T0" y="T1"/>
                </a:cxn>
                <a:cxn ang="0">
                  <a:pos x="T2" y="T3"/>
                </a:cxn>
                <a:cxn ang="0">
                  <a:pos x="T4" y="T5"/>
                </a:cxn>
              </a:cxnLst>
              <a:rect l="0" t="0" r="r" b="b"/>
              <a:pathLst>
                <a:path w="116" h="24">
                  <a:moveTo>
                    <a:pt x="0" y="0"/>
                  </a:moveTo>
                  <a:lnTo>
                    <a:pt x="0" y="24"/>
                  </a:lnTo>
                  <a:lnTo>
                    <a:pt x="116"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0" name="Freeform 162"/>
            <p:cNvSpPr>
              <a:spLocks/>
            </p:cNvSpPr>
            <p:nvPr/>
          </p:nvSpPr>
          <p:spPr bwMode="auto">
            <a:xfrm>
              <a:off x="1521682" y="4805116"/>
              <a:ext cx="11113" cy="77787"/>
            </a:xfrm>
            <a:custGeom>
              <a:avLst/>
              <a:gdLst>
                <a:gd name="T0" fmla="*/ 0 w 7"/>
                <a:gd name="T1" fmla="*/ 0 h 49"/>
                <a:gd name="T2" fmla="*/ 0 w 7"/>
                <a:gd name="T3" fmla="*/ 49 h 49"/>
                <a:gd name="T4" fmla="*/ 7 w 7"/>
                <a:gd name="T5" fmla="*/ 49 h 49"/>
              </a:gdLst>
              <a:ahLst/>
              <a:cxnLst>
                <a:cxn ang="0">
                  <a:pos x="T0" y="T1"/>
                </a:cxn>
                <a:cxn ang="0">
                  <a:pos x="T2" y="T3"/>
                </a:cxn>
                <a:cxn ang="0">
                  <a:pos x="T4" y="T5"/>
                </a:cxn>
              </a:cxnLst>
              <a:rect l="0" t="0" r="r" b="b"/>
              <a:pathLst>
                <a:path w="7" h="49">
                  <a:moveTo>
                    <a:pt x="0" y="0"/>
                  </a:moveTo>
                  <a:lnTo>
                    <a:pt x="0" y="49"/>
                  </a:lnTo>
                  <a:lnTo>
                    <a:pt x="7" y="4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1" name="Freeform 163"/>
            <p:cNvSpPr>
              <a:spLocks/>
            </p:cNvSpPr>
            <p:nvPr/>
          </p:nvSpPr>
          <p:spPr bwMode="auto">
            <a:xfrm>
              <a:off x="1516919" y="4705104"/>
              <a:ext cx="4763" cy="98425"/>
            </a:xfrm>
            <a:custGeom>
              <a:avLst/>
              <a:gdLst>
                <a:gd name="T0" fmla="*/ 0 w 3"/>
                <a:gd name="T1" fmla="*/ 0 h 62"/>
                <a:gd name="T2" fmla="*/ 0 w 3"/>
                <a:gd name="T3" fmla="*/ 62 h 62"/>
                <a:gd name="T4" fmla="*/ 3 w 3"/>
                <a:gd name="T5" fmla="*/ 62 h 62"/>
              </a:gdLst>
              <a:ahLst/>
              <a:cxnLst>
                <a:cxn ang="0">
                  <a:pos x="T0" y="T1"/>
                </a:cxn>
                <a:cxn ang="0">
                  <a:pos x="T2" y="T3"/>
                </a:cxn>
                <a:cxn ang="0">
                  <a:pos x="T4" y="T5"/>
                </a:cxn>
              </a:cxnLst>
              <a:rect l="0" t="0" r="r" b="b"/>
              <a:pathLst>
                <a:path w="3" h="62">
                  <a:moveTo>
                    <a:pt x="0" y="0"/>
                  </a:moveTo>
                  <a:lnTo>
                    <a:pt x="0" y="62"/>
                  </a:lnTo>
                  <a:lnTo>
                    <a:pt x="3" y="62"/>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2" name="Freeform 164"/>
            <p:cNvSpPr>
              <a:spLocks/>
            </p:cNvSpPr>
            <p:nvPr/>
          </p:nvSpPr>
          <p:spPr bwMode="auto">
            <a:xfrm>
              <a:off x="1497869" y="4581279"/>
              <a:ext cx="19050" cy="122237"/>
            </a:xfrm>
            <a:custGeom>
              <a:avLst/>
              <a:gdLst>
                <a:gd name="T0" fmla="*/ 0 w 12"/>
                <a:gd name="T1" fmla="*/ 0 h 77"/>
                <a:gd name="T2" fmla="*/ 0 w 12"/>
                <a:gd name="T3" fmla="*/ 77 h 77"/>
                <a:gd name="T4" fmla="*/ 12 w 12"/>
                <a:gd name="T5" fmla="*/ 77 h 77"/>
              </a:gdLst>
              <a:ahLst/>
              <a:cxnLst>
                <a:cxn ang="0">
                  <a:pos x="T0" y="T1"/>
                </a:cxn>
                <a:cxn ang="0">
                  <a:pos x="T2" y="T3"/>
                </a:cxn>
                <a:cxn ang="0">
                  <a:pos x="T4" y="T5"/>
                </a:cxn>
              </a:cxnLst>
              <a:rect l="0" t="0" r="r" b="b"/>
              <a:pathLst>
                <a:path w="12" h="77">
                  <a:moveTo>
                    <a:pt x="0" y="0"/>
                  </a:moveTo>
                  <a:lnTo>
                    <a:pt x="0" y="77"/>
                  </a:lnTo>
                  <a:lnTo>
                    <a:pt x="12" y="77"/>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3" name="Freeform 165"/>
            <p:cNvSpPr>
              <a:spLocks/>
            </p:cNvSpPr>
            <p:nvPr/>
          </p:nvSpPr>
          <p:spPr bwMode="auto">
            <a:xfrm>
              <a:off x="1458182" y="4395541"/>
              <a:ext cx="39688" cy="184150"/>
            </a:xfrm>
            <a:custGeom>
              <a:avLst/>
              <a:gdLst>
                <a:gd name="T0" fmla="*/ 0 w 25"/>
                <a:gd name="T1" fmla="*/ 0 h 116"/>
                <a:gd name="T2" fmla="*/ 0 w 25"/>
                <a:gd name="T3" fmla="*/ 116 h 116"/>
                <a:gd name="T4" fmla="*/ 25 w 25"/>
                <a:gd name="T5" fmla="*/ 116 h 116"/>
              </a:gdLst>
              <a:ahLst/>
              <a:cxnLst>
                <a:cxn ang="0">
                  <a:pos x="T0" y="T1"/>
                </a:cxn>
                <a:cxn ang="0">
                  <a:pos x="T2" y="T3"/>
                </a:cxn>
                <a:cxn ang="0">
                  <a:pos x="T4" y="T5"/>
                </a:cxn>
              </a:cxnLst>
              <a:rect l="0" t="0" r="r" b="b"/>
              <a:pathLst>
                <a:path w="25" h="116">
                  <a:moveTo>
                    <a:pt x="0" y="0"/>
                  </a:moveTo>
                  <a:lnTo>
                    <a:pt x="0" y="116"/>
                  </a:lnTo>
                  <a:lnTo>
                    <a:pt x="25" y="11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4" name="Freeform 166"/>
            <p:cNvSpPr>
              <a:spLocks/>
            </p:cNvSpPr>
            <p:nvPr/>
          </p:nvSpPr>
          <p:spPr bwMode="auto">
            <a:xfrm>
              <a:off x="1440719" y="4260604"/>
              <a:ext cx="17463" cy="131762"/>
            </a:xfrm>
            <a:custGeom>
              <a:avLst/>
              <a:gdLst>
                <a:gd name="T0" fmla="*/ 0 w 11"/>
                <a:gd name="T1" fmla="*/ 0 h 83"/>
                <a:gd name="T2" fmla="*/ 0 w 11"/>
                <a:gd name="T3" fmla="*/ 83 h 83"/>
                <a:gd name="T4" fmla="*/ 11 w 11"/>
                <a:gd name="T5" fmla="*/ 83 h 83"/>
              </a:gdLst>
              <a:ahLst/>
              <a:cxnLst>
                <a:cxn ang="0">
                  <a:pos x="T0" y="T1"/>
                </a:cxn>
                <a:cxn ang="0">
                  <a:pos x="T2" y="T3"/>
                </a:cxn>
                <a:cxn ang="0">
                  <a:pos x="T4" y="T5"/>
                </a:cxn>
              </a:cxnLst>
              <a:rect l="0" t="0" r="r" b="b"/>
              <a:pathLst>
                <a:path w="11" h="83">
                  <a:moveTo>
                    <a:pt x="0" y="0"/>
                  </a:moveTo>
                  <a:lnTo>
                    <a:pt x="0" y="83"/>
                  </a:lnTo>
                  <a:lnTo>
                    <a:pt x="11" y="83"/>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5" name="Freeform 167"/>
            <p:cNvSpPr>
              <a:spLocks/>
            </p:cNvSpPr>
            <p:nvPr/>
          </p:nvSpPr>
          <p:spPr bwMode="auto">
            <a:xfrm>
              <a:off x="1361344" y="4125666"/>
              <a:ext cx="79375" cy="133350"/>
            </a:xfrm>
            <a:custGeom>
              <a:avLst/>
              <a:gdLst>
                <a:gd name="T0" fmla="*/ 0 w 50"/>
                <a:gd name="T1" fmla="*/ 0 h 84"/>
                <a:gd name="T2" fmla="*/ 0 w 50"/>
                <a:gd name="T3" fmla="*/ 84 h 84"/>
                <a:gd name="T4" fmla="*/ 50 w 50"/>
                <a:gd name="T5" fmla="*/ 84 h 84"/>
              </a:gdLst>
              <a:ahLst/>
              <a:cxnLst>
                <a:cxn ang="0">
                  <a:pos x="T0" y="T1"/>
                </a:cxn>
                <a:cxn ang="0">
                  <a:pos x="T2" y="T3"/>
                </a:cxn>
                <a:cxn ang="0">
                  <a:pos x="T4" y="T5"/>
                </a:cxn>
              </a:cxnLst>
              <a:rect l="0" t="0" r="r" b="b"/>
              <a:pathLst>
                <a:path w="50" h="84">
                  <a:moveTo>
                    <a:pt x="0" y="0"/>
                  </a:moveTo>
                  <a:lnTo>
                    <a:pt x="0" y="84"/>
                  </a:lnTo>
                  <a:lnTo>
                    <a:pt x="50" y="8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6" name="Freeform 168"/>
            <p:cNvSpPr>
              <a:spLocks/>
            </p:cNvSpPr>
            <p:nvPr/>
          </p:nvSpPr>
          <p:spPr bwMode="auto">
            <a:xfrm>
              <a:off x="1248632" y="3966916"/>
              <a:ext cx="112713" cy="157162"/>
            </a:xfrm>
            <a:custGeom>
              <a:avLst/>
              <a:gdLst>
                <a:gd name="T0" fmla="*/ 0 w 71"/>
                <a:gd name="T1" fmla="*/ 0 h 99"/>
                <a:gd name="T2" fmla="*/ 0 w 71"/>
                <a:gd name="T3" fmla="*/ 99 h 99"/>
                <a:gd name="T4" fmla="*/ 71 w 71"/>
                <a:gd name="T5" fmla="*/ 99 h 99"/>
              </a:gdLst>
              <a:ahLst/>
              <a:cxnLst>
                <a:cxn ang="0">
                  <a:pos x="T0" y="T1"/>
                </a:cxn>
                <a:cxn ang="0">
                  <a:pos x="T2" y="T3"/>
                </a:cxn>
                <a:cxn ang="0">
                  <a:pos x="T4" y="T5"/>
                </a:cxn>
              </a:cxnLst>
              <a:rect l="0" t="0" r="r" b="b"/>
              <a:pathLst>
                <a:path w="71" h="99">
                  <a:moveTo>
                    <a:pt x="0" y="0"/>
                  </a:moveTo>
                  <a:lnTo>
                    <a:pt x="0" y="99"/>
                  </a:lnTo>
                  <a:lnTo>
                    <a:pt x="71" y="9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7" name="Freeform 169"/>
            <p:cNvSpPr>
              <a:spLocks/>
            </p:cNvSpPr>
            <p:nvPr/>
          </p:nvSpPr>
          <p:spPr bwMode="auto">
            <a:xfrm>
              <a:off x="1126394" y="3781179"/>
              <a:ext cx="122238" cy="184150"/>
            </a:xfrm>
            <a:custGeom>
              <a:avLst/>
              <a:gdLst>
                <a:gd name="T0" fmla="*/ 0 w 77"/>
                <a:gd name="T1" fmla="*/ 0 h 116"/>
                <a:gd name="T2" fmla="*/ 0 w 77"/>
                <a:gd name="T3" fmla="*/ 116 h 116"/>
                <a:gd name="T4" fmla="*/ 77 w 77"/>
                <a:gd name="T5" fmla="*/ 116 h 116"/>
              </a:gdLst>
              <a:ahLst/>
              <a:cxnLst>
                <a:cxn ang="0">
                  <a:pos x="T0" y="T1"/>
                </a:cxn>
                <a:cxn ang="0">
                  <a:pos x="T2" y="T3"/>
                </a:cxn>
                <a:cxn ang="0">
                  <a:pos x="T4" y="T5"/>
                </a:cxn>
              </a:cxnLst>
              <a:rect l="0" t="0" r="r" b="b"/>
              <a:pathLst>
                <a:path w="77" h="116">
                  <a:moveTo>
                    <a:pt x="0" y="0"/>
                  </a:moveTo>
                  <a:lnTo>
                    <a:pt x="0" y="116"/>
                  </a:lnTo>
                  <a:lnTo>
                    <a:pt x="77" y="11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8" name="Freeform 170"/>
            <p:cNvSpPr>
              <a:spLocks/>
            </p:cNvSpPr>
            <p:nvPr/>
          </p:nvSpPr>
          <p:spPr bwMode="auto">
            <a:xfrm>
              <a:off x="1056544" y="3208091"/>
              <a:ext cx="69850" cy="571500"/>
            </a:xfrm>
            <a:custGeom>
              <a:avLst/>
              <a:gdLst>
                <a:gd name="T0" fmla="*/ 0 w 44"/>
                <a:gd name="T1" fmla="*/ 0 h 360"/>
                <a:gd name="T2" fmla="*/ 0 w 44"/>
                <a:gd name="T3" fmla="*/ 360 h 360"/>
                <a:gd name="T4" fmla="*/ 44 w 44"/>
                <a:gd name="T5" fmla="*/ 360 h 360"/>
              </a:gdLst>
              <a:ahLst/>
              <a:cxnLst>
                <a:cxn ang="0">
                  <a:pos x="T0" y="T1"/>
                </a:cxn>
                <a:cxn ang="0">
                  <a:pos x="T2" y="T3"/>
                </a:cxn>
                <a:cxn ang="0">
                  <a:pos x="T4" y="T5"/>
                </a:cxn>
              </a:cxnLst>
              <a:rect l="0" t="0" r="r" b="b"/>
              <a:pathLst>
                <a:path w="44" h="360">
                  <a:moveTo>
                    <a:pt x="0" y="0"/>
                  </a:moveTo>
                  <a:lnTo>
                    <a:pt x="0" y="360"/>
                  </a:lnTo>
                  <a:lnTo>
                    <a:pt x="44" y="36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49" name="Freeform 171"/>
            <p:cNvSpPr>
              <a:spLocks/>
            </p:cNvSpPr>
            <p:nvPr/>
          </p:nvSpPr>
          <p:spPr bwMode="auto">
            <a:xfrm>
              <a:off x="621569" y="3206504"/>
              <a:ext cx="434975" cy="995362"/>
            </a:xfrm>
            <a:custGeom>
              <a:avLst/>
              <a:gdLst>
                <a:gd name="T0" fmla="*/ 0 w 274"/>
                <a:gd name="T1" fmla="*/ 627 h 627"/>
                <a:gd name="T2" fmla="*/ 0 w 274"/>
                <a:gd name="T3" fmla="*/ 0 h 627"/>
                <a:gd name="T4" fmla="*/ 274 w 274"/>
                <a:gd name="T5" fmla="*/ 0 h 627"/>
              </a:gdLst>
              <a:ahLst/>
              <a:cxnLst>
                <a:cxn ang="0">
                  <a:pos x="T0" y="T1"/>
                </a:cxn>
                <a:cxn ang="0">
                  <a:pos x="T2" y="T3"/>
                </a:cxn>
                <a:cxn ang="0">
                  <a:pos x="T4" y="T5"/>
                </a:cxn>
              </a:cxnLst>
              <a:rect l="0" t="0" r="r" b="b"/>
              <a:pathLst>
                <a:path w="274" h="627">
                  <a:moveTo>
                    <a:pt x="0" y="627"/>
                  </a:moveTo>
                  <a:lnTo>
                    <a:pt x="0" y="0"/>
                  </a:lnTo>
                  <a:lnTo>
                    <a:pt x="27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50" name="Rectangle 172"/>
            <p:cNvSpPr>
              <a:spLocks noChangeArrowheads="1"/>
            </p:cNvSpPr>
            <p:nvPr/>
          </p:nvSpPr>
          <p:spPr bwMode="auto">
            <a:xfrm>
              <a:off x="1412144" y="4973391"/>
              <a:ext cx="8383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RVi-Moscow.RUS-1967</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51" name="Freeform 173"/>
            <p:cNvSpPr>
              <a:spLocks/>
            </p:cNvSpPr>
            <p:nvPr/>
          </p:nvSpPr>
          <p:spPr bwMode="auto">
            <a:xfrm>
              <a:off x="1283557" y="5003554"/>
              <a:ext cx="127000" cy="38100"/>
            </a:xfrm>
            <a:custGeom>
              <a:avLst/>
              <a:gdLst>
                <a:gd name="T0" fmla="*/ 0 w 80"/>
                <a:gd name="T1" fmla="*/ 24 h 24"/>
                <a:gd name="T2" fmla="*/ 0 w 80"/>
                <a:gd name="T3" fmla="*/ 0 h 24"/>
                <a:gd name="T4" fmla="*/ 80 w 80"/>
                <a:gd name="T5" fmla="*/ 0 h 24"/>
              </a:gdLst>
              <a:ahLst/>
              <a:cxnLst>
                <a:cxn ang="0">
                  <a:pos x="T0" y="T1"/>
                </a:cxn>
                <a:cxn ang="0">
                  <a:pos x="T2" y="T3"/>
                </a:cxn>
                <a:cxn ang="0">
                  <a:pos x="T4" y="T5"/>
                </a:cxn>
              </a:cxnLst>
              <a:rect l="0" t="0" r="r" b="b"/>
              <a:pathLst>
                <a:path w="80" h="24">
                  <a:moveTo>
                    <a:pt x="0" y="24"/>
                  </a:moveTo>
                  <a:lnTo>
                    <a:pt x="0" y="0"/>
                  </a:lnTo>
                  <a:lnTo>
                    <a:pt x="80"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52" name="Rectangle 174"/>
            <p:cNvSpPr>
              <a:spLocks noChangeArrowheads="1"/>
            </p:cNvSpPr>
            <p:nvPr/>
          </p:nvSpPr>
          <p:spPr bwMode="auto">
            <a:xfrm>
              <a:off x="1423257" y="5052766"/>
              <a:ext cx="69730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RVi-C74.RUS-1997</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53" name="Freeform 175"/>
            <p:cNvSpPr>
              <a:spLocks/>
            </p:cNvSpPr>
            <p:nvPr/>
          </p:nvSpPr>
          <p:spPr bwMode="auto">
            <a:xfrm>
              <a:off x="1283557" y="5044829"/>
              <a:ext cx="138113" cy="38100"/>
            </a:xfrm>
            <a:custGeom>
              <a:avLst/>
              <a:gdLst>
                <a:gd name="T0" fmla="*/ 0 w 87"/>
                <a:gd name="T1" fmla="*/ 0 h 24"/>
                <a:gd name="T2" fmla="*/ 0 w 87"/>
                <a:gd name="T3" fmla="*/ 24 h 24"/>
                <a:gd name="T4" fmla="*/ 87 w 87"/>
                <a:gd name="T5" fmla="*/ 24 h 24"/>
              </a:gdLst>
              <a:ahLst/>
              <a:cxnLst>
                <a:cxn ang="0">
                  <a:pos x="T0" y="T1"/>
                </a:cxn>
                <a:cxn ang="0">
                  <a:pos x="T2" y="T3"/>
                </a:cxn>
                <a:cxn ang="0">
                  <a:pos x="T4" y="T5"/>
                </a:cxn>
              </a:cxnLst>
              <a:rect l="0" t="0" r="r" b="b"/>
              <a:pathLst>
                <a:path w="87" h="24">
                  <a:moveTo>
                    <a:pt x="0" y="0"/>
                  </a:moveTo>
                  <a:lnTo>
                    <a:pt x="0" y="24"/>
                  </a:lnTo>
                  <a:lnTo>
                    <a:pt x="87"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54" name="Freeform 176"/>
            <p:cNvSpPr>
              <a:spLocks/>
            </p:cNvSpPr>
            <p:nvPr/>
          </p:nvSpPr>
          <p:spPr bwMode="auto">
            <a:xfrm>
              <a:off x="643794" y="5043241"/>
              <a:ext cx="639763" cy="155575"/>
            </a:xfrm>
            <a:custGeom>
              <a:avLst/>
              <a:gdLst>
                <a:gd name="T0" fmla="*/ 0 w 403"/>
                <a:gd name="T1" fmla="*/ 98 h 98"/>
                <a:gd name="T2" fmla="*/ 0 w 403"/>
                <a:gd name="T3" fmla="*/ 0 h 98"/>
                <a:gd name="T4" fmla="*/ 403 w 403"/>
                <a:gd name="T5" fmla="*/ 0 h 98"/>
              </a:gdLst>
              <a:ahLst/>
              <a:cxnLst>
                <a:cxn ang="0">
                  <a:pos x="T0" y="T1"/>
                </a:cxn>
                <a:cxn ang="0">
                  <a:pos x="T2" y="T3"/>
                </a:cxn>
                <a:cxn ang="0">
                  <a:pos x="T4" y="T5"/>
                </a:cxn>
              </a:cxnLst>
              <a:rect l="0" t="0" r="r" b="b"/>
              <a:pathLst>
                <a:path w="403" h="98">
                  <a:moveTo>
                    <a:pt x="0" y="98"/>
                  </a:moveTo>
                  <a:lnTo>
                    <a:pt x="0" y="0"/>
                  </a:lnTo>
                  <a:lnTo>
                    <a:pt x="403"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55" name="Rectangle 177"/>
            <p:cNvSpPr>
              <a:spLocks noChangeArrowheads="1"/>
            </p:cNvSpPr>
            <p:nvPr/>
          </p:nvSpPr>
          <p:spPr bwMode="auto">
            <a:xfrm>
              <a:off x="1720119" y="5132141"/>
              <a:ext cx="7069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RVi-Beijing.CHN-79</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56" name="Freeform 178"/>
            <p:cNvSpPr>
              <a:spLocks/>
            </p:cNvSpPr>
            <p:nvPr/>
          </p:nvSpPr>
          <p:spPr bwMode="auto">
            <a:xfrm>
              <a:off x="1477232" y="5162304"/>
              <a:ext cx="241300" cy="38100"/>
            </a:xfrm>
            <a:custGeom>
              <a:avLst/>
              <a:gdLst>
                <a:gd name="T0" fmla="*/ 0 w 152"/>
                <a:gd name="T1" fmla="*/ 24 h 24"/>
                <a:gd name="T2" fmla="*/ 0 w 152"/>
                <a:gd name="T3" fmla="*/ 0 h 24"/>
                <a:gd name="T4" fmla="*/ 152 w 152"/>
                <a:gd name="T5" fmla="*/ 0 h 24"/>
              </a:gdLst>
              <a:ahLst/>
              <a:cxnLst>
                <a:cxn ang="0">
                  <a:pos x="T0" y="T1"/>
                </a:cxn>
                <a:cxn ang="0">
                  <a:pos x="T2" y="T3"/>
                </a:cxn>
                <a:cxn ang="0">
                  <a:pos x="T4" y="T5"/>
                </a:cxn>
              </a:cxnLst>
              <a:rect l="0" t="0" r="r" b="b"/>
              <a:pathLst>
                <a:path w="152" h="24">
                  <a:moveTo>
                    <a:pt x="0" y="24"/>
                  </a:moveTo>
                  <a:lnTo>
                    <a:pt x="0" y="0"/>
                  </a:lnTo>
                  <a:lnTo>
                    <a:pt x="15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57" name="Rectangle 179"/>
            <p:cNvSpPr>
              <a:spLocks noChangeArrowheads="1"/>
            </p:cNvSpPr>
            <p:nvPr/>
          </p:nvSpPr>
          <p:spPr bwMode="auto">
            <a:xfrm>
              <a:off x="1824894" y="5213104"/>
              <a:ext cx="6892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RV-Beijing.CHN-80</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58" name="Freeform 180"/>
            <p:cNvSpPr>
              <a:spLocks/>
            </p:cNvSpPr>
            <p:nvPr/>
          </p:nvSpPr>
          <p:spPr bwMode="auto">
            <a:xfrm>
              <a:off x="1477232" y="5203579"/>
              <a:ext cx="346075" cy="38100"/>
            </a:xfrm>
            <a:custGeom>
              <a:avLst/>
              <a:gdLst>
                <a:gd name="T0" fmla="*/ 0 w 218"/>
                <a:gd name="T1" fmla="*/ 0 h 24"/>
                <a:gd name="T2" fmla="*/ 0 w 218"/>
                <a:gd name="T3" fmla="*/ 24 h 24"/>
                <a:gd name="T4" fmla="*/ 218 w 218"/>
                <a:gd name="T5" fmla="*/ 24 h 24"/>
              </a:gdLst>
              <a:ahLst/>
              <a:cxnLst>
                <a:cxn ang="0">
                  <a:pos x="T0" y="T1"/>
                </a:cxn>
                <a:cxn ang="0">
                  <a:pos x="T2" y="T3"/>
                </a:cxn>
                <a:cxn ang="0">
                  <a:pos x="T4" y="T5"/>
                </a:cxn>
              </a:cxnLst>
              <a:rect l="0" t="0" r="r" b="b"/>
              <a:pathLst>
                <a:path w="218" h="24">
                  <a:moveTo>
                    <a:pt x="0" y="0"/>
                  </a:moveTo>
                  <a:lnTo>
                    <a:pt x="0" y="24"/>
                  </a:lnTo>
                  <a:lnTo>
                    <a:pt x="218"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59" name="Freeform 181"/>
            <p:cNvSpPr>
              <a:spLocks/>
            </p:cNvSpPr>
            <p:nvPr/>
          </p:nvSpPr>
          <p:spPr bwMode="auto">
            <a:xfrm>
              <a:off x="831119" y="5201991"/>
              <a:ext cx="646113" cy="155575"/>
            </a:xfrm>
            <a:custGeom>
              <a:avLst/>
              <a:gdLst>
                <a:gd name="T0" fmla="*/ 0 w 407"/>
                <a:gd name="T1" fmla="*/ 98 h 98"/>
                <a:gd name="T2" fmla="*/ 0 w 407"/>
                <a:gd name="T3" fmla="*/ 0 h 98"/>
                <a:gd name="T4" fmla="*/ 407 w 407"/>
                <a:gd name="T5" fmla="*/ 0 h 98"/>
              </a:gdLst>
              <a:ahLst/>
              <a:cxnLst>
                <a:cxn ang="0">
                  <a:pos x="T0" y="T1"/>
                </a:cxn>
                <a:cxn ang="0">
                  <a:pos x="T2" y="T3"/>
                </a:cxn>
                <a:cxn ang="0">
                  <a:pos x="T4" y="T5"/>
                </a:cxn>
              </a:cxnLst>
              <a:rect l="0" t="0" r="r" b="b"/>
              <a:pathLst>
                <a:path w="407" h="98">
                  <a:moveTo>
                    <a:pt x="0" y="98"/>
                  </a:moveTo>
                  <a:lnTo>
                    <a:pt x="0" y="0"/>
                  </a:lnTo>
                  <a:lnTo>
                    <a:pt x="407"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60" name="Rectangle 182"/>
            <p:cNvSpPr>
              <a:spLocks noChangeArrowheads="1"/>
            </p:cNvSpPr>
            <p:nvPr/>
          </p:nvSpPr>
          <p:spPr bwMode="auto">
            <a:xfrm>
              <a:off x="1628044" y="5292479"/>
              <a:ext cx="8848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RV-isolate-I-11.ISR-1968</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61" name="Freeform 183"/>
            <p:cNvSpPr>
              <a:spLocks/>
            </p:cNvSpPr>
            <p:nvPr/>
          </p:nvSpPr>
          <p:spPr bwMode="auto">
            <a:xfrm>
              <a:off x="1029557" y="5321054"/>
              <a:ext cx="596900" cy="195262"/>
            </a:xfrm>
            <a:custGeom>
              <a:avLst/>
              <a:gdLst>
                <a:gd name="T0" fmla="*/ 0 w 376"/>
                <a:gd name="T1" fmla="*/ 123 h 123"/>
                <a:gd name="T2" fmla="*/ 0 w 376"/>
                <a:gd name="T3" fmla="*/ 0 h 123"/>
                <a:gd name="T4" fmla="*/ 376 w 376"/>
                <a:gd name="T5" fmla="*/ 0 h 123"/>
              </a:gdLst>
              <a:ahLst/>
              <a:cxnLst>
                <a:cxn ang="0">
                  <a:pos x="T0" y="T1"/>
                </a:cxn>
                <a:cxn ang="0">
                  <a:pos x="T2" y="T3"/>
                </a:cxn>
                <a:cxn ang="0">
                  <a:pos x="T4" y="T5"/>
                </a:cxn>
              </a:cxnLst>
              <a:rect l="0" t="0" r="r" b="b"/>
              <a:pathLst>
                <a:path w="376" h="123">
                  <a:moveTo>
                    <a:pt x="0" y="123"/>
                  </a:moveTo>
                  <a:lnTo>
                    <a:pt x="0" y="0"/>
                  </a:lnTo>
                  <a:lnTo>
                    <a:pt x="37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62" name="Rectangle 184"/>
            <p:cNvSpPr>
              <a:spLocks noChangeArrowheads="1"/>
            </p:cNvSpPr>
            <p:nvPr/>
          </p:nvSpPr>
          <p:spPr bwMode="auto">
            <a:xfrm>
              <a:off x="1783619" y="5371854"/>
              <a:ext cx="74058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RVi-Anhui.CHN-00-2</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63" name="Freeform 185"/>
            <p:cNvSpPr>
              <a:spLocks/>
            </p:cNvSpPr>
            <p:nvPr/>
          </p:nvSpPr>
          <p:spPr bwMode="auto">
            <a:xfrm>
              <a:off x="1672494" y="5400429"/>
              <a:ext cx="109538" cy="38100"/>
            </a:xfrm>
            <a:custGeom>
              <a:avLst/>
              <a:gdLst>
                <a:gd name="T0" fmla="*/ 0 w 69"/>
                <a:gd name="T1" fmla="*/ 24 h 24"/>
                <a:gd name="T2" fmla="*/ 0 w 69"/>
                <a:gd name="T3" fmla="*/ 0 h 24"/>
                <a:gd name="T4" fmla="*/ 69 w 69"/>
                <a:gd name="T5" fmla="*/ 0 h 24"/>
              </a:gdLst>
              <a:ahLst/>
              <a:cxnLst>
                <a:cxn ang="0">
                  <a:pos x="T0" y="T1"/>
                </a:cxn>
                <a:cxn ang="0">
                  <a:pos x="T2" y="T3"/>
                </a:cxn>
                <a:cxn ang="0">
                  <a:pos x="T4" y="T5"/>
                </a:cxn>
              </a:cxnLst>
              <a:rect l="0" t="0" r="r" b="b"/>
              <a:pathLst>
                <a:path w="69" h="24">
                  <a:moveTo>
                    <a:pt x="0" y="24"/>
                  </a:moveTo>
                  <a:lnTo>
                    <a:pt x="0" y="0"/>
                  </a:lnTo>
                  <a:lnTo>
                    <a:pt x="6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64" name="Rectangle 186"/>
            <p:cNvSpPr>
              <a:spLocks noChangeArrowheads="1"/>
            </p:cNvSpPr>
            <p:nvPr/>
          </p:nvSpPr>
          <p:spPr bwMode="auto">
            <a:xfrm>
              <a:off x="1874107" y="5451229"/>
              <a:ext cx="11750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RVi-Wanlong.Hainan.CHN-2.08.7</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65" name="Freeform 187"/>
            <p:cNvSpPr>
              <a:spLocks/>
            </p:cNvSpPr>
            <p:nvPr/>
          </p:nvSpPr>
          <p:spPr bwMode="auto">
            <a:xfrm>
              <a:off x="1672494" y="5441704"/>
              <a:ext cx="200025" cy="38100"/>
            </a:xfrm>
            <a:custGeom>
              <a:avLst/>
              <a:gdLst>
                <a:gd name="T0" fmla="*/ 0 w 126"/>
                <a:gd name="T1" fmla="*/ 0 h 24"/>
                <a:gd name="T2" fmla="*/ 0 w 126"/>
                <a:gd name="T3" fmla="*/ 24 h 24"/>
                <a:gd name="T4" fmla="*/ 126 w 126"/>
                <a:gd name="T5" fmla="*/ 24 h 24"/>
              </a:gdLst>
              <a:ahLst/>
              <a:cxnLst>
                <a:cxn ang="0">
                  <a:pos x="T0" y="T1"/>
                </a:cxn>
                <a:cxn ang="0">
                  <a:pos x="T2" y="T3"/>
                </a:cxn>
                <a:cxn ang="0">
                  <a:pos x="T4" y="T5"/>
                </a:cxn>
              </a:cxnLst>
              <a:rect l="0" t="0" r="r" b="b"/>
              <a:pathLst>
                <a:path w="126" h="24">
                  <a:moveTo>
                    <a:pt x="0" y="0"/>
                  </a:moveTo>
                  <a:lnTo>
                    <a:pt x="0" y="24"/>
                  </a:lnTo>
                  <a:lnTo>
                    <a:pt x="126"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66" name="Freeform 188"/>
            <p:cNvSpPr>
              <a:spLocks/>
            </p:cNvSpPr>
            <p:nvPr/>
          </p:nvSpPr>
          <p:spPr bwMode="auto">
            <a:xfrm>
              <a:off x="1613757" y="5440116"/>
              <a:ext cx="58738" cy="58737"/>
            </a:xfrm>
            <a:custGeom>
              <a:avLst/>
              <a:gdLst>
                <a:gd name="T0" fmla="*/ 0 w 37"/>
                <a:gd name="T1" fmla="*/ 37 h 37"/>
                <a:gd name="T2" fmla="*/ 0 w 37"/>
                <a:gd name="T3" fmla="*/ 0 h 37"/>
                <a:gd name="T4" fmla="*/ 37 w 37"/>
                <a:gd name="T5" fmla="*/ 0 h 37"/>
              </a:gdLst>
              <a:ahLst/>
              <a:cxnLst>
                <a:cxn ang="0">
                  <a:pos x="T0" y="T1"/>
                </a:cxn>
                <a:cxn ang="0">
                  <a:pos x="T2" y="T3"/>
                </a:cxn>
                <a:cxn ang="0">
                  <a:pos x="T4" y="T5"/>
                </a:cxn>
              </a:cxnLst>
              <a:rect l="0" t="0" r="r" b="b"/>
              <a:pathLst>
                <a:path w="37" h="37">
                  <a:moveTo>
                    <a:pt x="0" y="37"/>
                  </a:moveTo>
                  <a:lnTo>
                    <a:pt x="0" y="0"/>
                  </a:lnTo>
                  <a:lnTo>
                    <a:pt x="37"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67" name="Rectangle 189"/>
            <p:cNvSpPr>
              <a:spLocks noChangeArrowheads="1"/>
            </p:cNvSpPr>
            <p:nvPr/>
          </p:nvSpPr>
          <p:spPr bwMode="auto">
            <a:xfrm>
              <a:off x="1801082" y="5530604"/>
              <a:ext cx="80310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RVi-Anam5.KOR-1996</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68" name="Freeform 190"/>
            <p:cNvSpPr>
              <a:spLocks/>
            </p:cNvSpPr>
            <p:nvPr/>
          </p:nvSpPr>
          <p:spPr bwMode="auto">
            <a:xfrm>
              <a:off x="1613757" y="5502029"/>
              <a:ext cx="185738" cy="58737"/>
            </a:xfrm>
            <a:custGeom>
              <a:avLst/>
              <a:gdLst>
                <a:gd name="T0" fmla="*/ 0 w 117"/>
                <a:gd name="T1" fmla="*/ 0 h 37"/>
                <a:gd name="T2" fmla="*/ 0 w 117"/>
                <a:gd name="T3" fmla="*/ 37 h 37"/>
                <a:gd name="T4" fmla="*/ 117 w 117"/>
                <a:gd name="T5" fmla="*/ 37 h 37"/>
              </a:gdLst>
              <a:ahLst/>
              <a:cxnLst>
                <a:cxn ang="0">
                  <a:pos x="T0" y="T1"/>
                </a:cxn>
                <a:cxn ang="0">
                  <a:pos x="T2" y="T3"/>
                </a:cxn>
                <a:cxn ang="0">
                  <a:pos x="T4" y="T5"/>
                </a:cxn>
              </a:cxnLst>
              <a:rect l="0" t="0" r="r" b="b"/>
              <a:pathLst>
                <a:path w="117" h="37">
                  <a:moveTo>
                    <a:pt x="0" y="0"/>
                  </a:moveTo>
                  <a:lnTo>
                    <a:pt x="0" y="37"/>
                  </a:lnTo>
                  <a:lnTo>
                    <a:pt x="117" y="37"/>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69" name="Freeform 191"/>
            <p:cNvSpPr>
              <a:spLocks/>
            </p:cNvSpPr>
            <p:nvPr/>
          </p:nvSpPr>
          <p:spPr bwMode="auto">
            <a:xfrm>
              <a:off x="1450244" y="5500441"/>
              <a:ext cx="163513" cy="212725"/>
            </a:xfrm>
            <a:custGeom>
              <a:avLst/>
              <a:gdLst>
                <a:gd name="T0" fmla="*/ 0 w 103"/>
                <a:gd name="T1" fmla="*/ 134 h 134"/>
                <a:gd name="T2" fmla="*/ 0 w 103"/>
                <a:gd name="T3" fmla="*/ 0 h 134"/>
                <a:gd name="T4" fmla="*/ 103 w 103"/>
                <a:gd name="T5" fmla="*/ 0 h 134"/>
              </a:gdLst>
              <a:ahLst/>
              <a:cxnLst>
                <a:cxn ang="0">
                  <a:pos x="T0" y="T1"/>
                </a:cxn>
                <a:cxn ang="0">
                  <a:pos x="T2" y="T3"/>
                </a:cxn>
                <a:cxn ang="0">
                  <a:pos x="T4" y="T5"/>
                </a:cxn>
              </a:cxnLst>
              <a:rect l="0" t="0" r="r" b="b"/>
              <a:pathLst>
                <a:path w="103" h="134">
                  <a:moveTo>
                    <a:pt x="0" y="134"/>
                  </a:moveTo>
                  <a:lnTo>
                    <a:pt x="0" y="0"/>
                  </a:lnTo>
                  <a:lnTo>
                    <a:pt x="103"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70" name="Rectangle 192"/>
            <p:cNvSpPr>
              <a:spLocks noChangeArrowheads="1"/>
            </p:cNvSpPr>
            <p:nvPr/>
          </p:nvSpPr>
          <p:spPr bwMode="auto">
            <a:xfrm>
              <a:off x="1921732" y="5609979"/>
              <a:ext cx="43762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2B NY 2190</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71" name="Freeform 193"/>
            <p:cNvSpPr>
              <a:spLocks/>
            </p:cNvSpPr>
            <p:nvPr/>
          </p:nvSpPr>
          <p:spPr bwMode="auto">
            <a:xfrm>
              <a:off x="1816957" y="5640141"/>
              <a:ext cx="103188" cy="38100"/>
            </a:xfrm>
            <a:custGeom>
              <a:avLst/>
              <a:gdLst>
                <a:gd name="T0" fmla="*/ 0 w 65"/>
                <a:gd name="T1" fmla="*/ 24 h 24"/>
                <a:gd name="T2" fmla="*/ 0 w 65"/>
                <a:gd name="T3" fmla="*/ 0 h 24"/>
                <a:gd name="T4" fmla="*/ 65 w 65"/>
                <a:gd name="T5" fmla="*/ 0 h 24"/>
              </a:gdLst>
              <a:ahLst/>
              <a:cxnLst>
                <a:cxn ang="0">
                  <a:pos x="T0" y="T1"/>
                </a:cxn>
                <a:cxn ang="0">
                  <a:pos x="T2" y="T3"/>
                </a:cxn>
                <a:cxn ang="0">
                  <a:pos x="T4" y="T5"/>
                </a:cxn>
              </a:cxnLst>
              <a:rect l="0" t="0" r="r" b="b"/>
              <a:pathLst>
                <a:path w="65" h="24">
                  <a:moveTo>
                    <a:pt x="0" y="24"/>
                  </a:moveTo>
                  <a:lnTo>
                    <a:pt x="0" y="0"/>
                  </a:lnTo>
                  <a:lnTo>
                    <a:pt x="6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72" name="Rectangle 194"/>
            <p:cNvSpPr>
              <a:spLocks noChangeArrowheads="1"/>
            </p:cNvSpPr>
            <p:nvPr/>
          </p:nvSpPr>
          <p:spPr bwMode="auto">
            <a:xfrm>
              <a:off x="1855057" y="5690941"/>
              <a:ext cx="43762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2B AR 0629</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73" name="Freeform 195"/>
            <p:cNvSpPr>
              <a:spLocks/>
            </p:cNvSpPr>
            <p:nvPr/>
          </p:nvSpPr>
          <p:spPr bwMode="auto">
            <a:xfrm>
              <a:off x="1816957" y="5681416"/>
              <a:ext cx="36513" cy="38100"/>
            </a:xfrm>
            <a:custGeom>
              <a:avLst/>
              <a:gdLst>
                <a:gd name="T0" fmla="*/ 0 w 23"/>
                <a:gd name="T1" fmla="*/ 0 h 24"/>
                <a:gd name="T2" fmla="*/ 0 w 23"/>
                <a:gd name="T3" fmla="*/ 24 h 24"/>
                <a:gd name="T4" fmla="*/ 23 w 23"/>
                <a:gd name="T5" fmla="*/ 24 h 24"/>
              </a:gdLst>
              <a:ahLst/>
              <a:cxnLst>
                <a:cxn ang="0">
                  <a:pos x="T0" y="T1"/>
                </a:cxn>
                <a:cxn ang="0">
                  <a:pos x="T2" y="T3"/>
                </a:cxn>
                <a:cxn ang="0">
                  <a:pos x="T4" y="T5"/>
                </a:cxn>
              </a:cxnLst>
              <a:rect l="0" t="0" r="r" b="b"/>
              <a:pathLst>
                <a:path w="23" h="24">
                  <a:moveTo>
                    <a:pt x="0" y="0"/>
                  </a:moveTo>
                  <a:lnTo>
                    <a:pt x="0" y="24"/>
                  </a:lnTo>
                  <a:lnTo>
                    <a:pt x="23"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74" name="Freeform 196"/>
            <p:cNvSpPr>
              <a:spLocks/>
            </p:cNvSpPr>
            <p:nvPr/>
          </p:nvSpPr>
          <p:spPr bwMode="auto">
            <a:xfrm>
              <a:off x="1751869" y="5679829"/>
              <a:ext cx="65088" cy="57150"/>
            </a:xfrm>
            <a:custGeom>
              <a:avLst/>
              <a:gdLst>
                <a:gd name="T0" fmla="*/ 0 w 41"/>
                <a:gd name="T1" fmla="*/ 36 h 36"/>
                <a:gd name="T2" fmla="*/ 0 w 41"/>
                <a:gd name="T3" fmla="*/ 0 h 36"/>
                <a:gd name="T4" fmla="*/ 41 w 41"/>
                <a:gd name="T5" fmla="*/ 0 h 36"/>
              </a:gdLst>
              <a:ahLst/>
              <a:cxnLst>
                <a:cxn ang="0">
                  <a:pos x="T0" y="T1"/>
                </a:cxn>
                <a:cxn ang="0">
                  <a:pos x="T2" y="T3"/>
                </a:cxn>
                <a:cxn ang="0">
                  <a:pos x="T4" y="T5"/>
                </a:cxn>
              </a:cxnLst>
              <a:rect l="0" t="0" r="r" b="b"/>
              <a:pathLst>
                <a:path w="41" h="36">
                  <a:moveTo>
                    <a:pt x="0" y="36"/>
                  </a:moveTo>
                  <a:lnTo>
                    <a:pt x="0" y="0"/>
                  </a:lnTo>
                  <a:lnTo>
                    <a:pt x="4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75" name="Rectangle 197"/>
            <p:cNvSpPr>
              <a:spLocks noChangeArrowheads="1"/>
            </p:cNvSpPr>
            <p:nvPr/>
          </p:nvSpPr>
          <p:spPr bwMode="auto">
            <a:xfrm>
              <a:off x="1845532" y="5770316"/>
              <a:ext cx="103874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RVi-BismarCk.ND.USA-23.08</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76" name="Freeform 198"/>
            <p:cNvSpPr>
              <a:spLocks/>
            </p:cNvSpPr>
            <p:nvPr/>
          </p:nvSpPr>
          <p:spPr bwMode="auto">
            <a:xfrm>
              <a:off x="1751869" y="5741741"/>
              <a:ext cx="92075" cy="57150"/>
            </a:xfrm>
            <a:custGeom>
              <a:avLst/>
              <a:gdLst>
                <a:gd name="T0" fmla="*/ 0 w 58"/>
                <a:gd name="T1" fmla="*/ 0 h 36"/>
                <a:gd name="T2" fmla="*/ 0 w 58"/>
                <a:gd name="T3" fmla="*/ 36 h 36"/>
                <a:gd name="T4" fmla="*/ 58 w 58"/>
                <a:gd name="T5" fmla="*/ 36 h 36"/>
              </a:gdLst>
              <a:ahLst/>
              <a:cxnLst>
                <a:cxn ang="0">
                  <a:pos x="T0" y="T1"/>
                </a:cxn>
                <a:cxn ang="0">
                  <a:pos x="T2" y="T3"/>
                </a:cxn>
                <a:cxn ang="0">
                  <a:pos x="T4" y="T5"/>
                </a:cxn>
              </a:cxnLst>
              <a:rect l="0" t="0" r="r" b="b"/>
              <a:pathLst>
                <a:path w="58" h="36">
                  <a:moveTo>
                    <a:pt x="0" y="0"/>
                  </a:moveTo>
                  <a:lnTo>
                    <a:pt x="0" y="36"/>
                  </a:lnTo>
                  <a:lnTo>
                    <a:pt x="58" y="3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77" name="Freeform 199"/>
            <p:cNvSpPr>
              <a:spLocks/>
            </p:cNvSpPr>
            <p:nvPr/>
          </p:nvSpPr>
          <p:spPr bwMode="auto">
            <a:xfrm>
              <a:off x="1742344" y="5738566"/>
              <a:ext cx="9525" cy="68262"/>
            </a:xfrm>
            <a:custGeom>
              <a:avLst/>
              <a:gdLst>
                <a:gd name="T0" fmla="*/ 0 w 6"/>
                <a:gd name="T1" fmla="*/ 43 h 43"/>
                <a:gd name="T2" fmla="*/ 0 w 6"/>
                <a:gd name="T3" fmla="*/ 0 h 43"/>
                <a:gd name="T4" fmla="*/ 6 w 6"/>
                <a:gd name="T5" fmla="*/ 0 h 43"/>
              </a:gdLst>
              <a:ahLst/>
              <a:cxnLst>
                <a:cxn ang="0">
                  <a:pos x="T0" y="T1"/>
                </a:cxn>
                <a:cxn ang="0">
                  <a:pos x="T2" y="T3"/>
                </a:cxn>
                <a:cxn ang="0">
                  <a:pos x="T4" y="T5"/>
                </a:cxn>
              </a:cxnLst>
              <a:rect l="0" t="0" r="r" b="b"/>
              <a:pathLst>
                <a:path w="6" h="43">
                  <a:moveTo>
                    <a:pt x="0" y="43"/>
                  </a:moveTo>
                  <a:lnTo>
                    <a:pt x="0" y="0"/>
                  </a:lnTo>
                  <a:lnTo>
                    <a:pt x="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78" name="Rectangle 200"/>
            <p:cNvSpPr>
              <a:spLocks noChangeArrowheads="1"/>
            </p:cNvSpPr>
            <p:nvPr/>
          </p:nvSpPr>
          <p:spPr bwMode="auto">
            <a:xfrm>
              <a:off x="1931257" y="5849691"/>
              <a:ext cx="50174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2B COD 5746</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79" name="Freeform 201"/>
            <p:cNvSpPr>
              <a:spLocks/>
            </p:cNvSpPr>
            <p:nvPr/>
          </p:nvSpPr>
          <p:spPr bwMode="auto">
            <a:xfrm>
              <a:off x="1742344" y="5810004"/>
              <a:ext cx="187325" cy="68262"/>
            </a:xfrm>
            <a:custGeom>
              <a:avLst/>
              <a:gdLst>
                <a:gd name="T0" fmla="*/ 0 w 118"/>
                <a:gd name="T1" fmla="*/ 0 h 43"/>
                <a:gd name="T2" fmla="*/ 0 w 118"/>
                <a:gd name="T3" fmla="*/ 43 h 43"/>
                <a:gd name="T4" fmla="*/ 118 w 118"/>
                <a:gd name="T5" fmla="*/ 43 h 43"/>
              </a:gdLst>
              <a:ahLst/>
              <a:cxnLst>
                <a:cxn ang="0">
                  <a:pos x="T0" y="T1"/>
                </a:cxn>
                <a:cxn ang="0">
                  <a:pos x="T2" y="T3"/>
                </a:cxn>
                <a:cxn ang="0">
                  <a:pos x="T4" y="T5"/>
                </a:cxn>
              </a:cxnLst>
              <a:rect l="0" t="0" r="r" b="b"/>
              <a:pathLst>
                <a:path w="118" h="43">
                  <a:moveTo>
                    <a:pt x="0" y="0"/>
                  </a:moveTo>
                  <a:lnTo>
                    <a:pt x="0" y="43"/>
                  </a:lnTo>
                  <a:lnTo>
                    <a:pt x="118" y="43"/>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80" name="Freeform 202"/>
            <p:cNvSpPr>
              <a:spLocks/>
            </p:cNvSpPr>
            <p:nvPr/>
          </p:nvSpPr>
          <p:spPr bwMode="auto">
            <a:xfrm>
              <a:off x="1501044" y="5808416"/>
              <a:ext cx="241300" cy="120650"/>
            </a:xfrm>
            <a:custGeom>
              <a:avLst/>
              <a:gdLst>
                <a:gd name="T0" fmla="*/ 0 w 152"/>
                <a:gd name="T1" fmla="*/ 76 h 76"/>
                <a:gd name="T2" fmla="*/ 0 w 152"/>
                <a:gd name="T3" fmla="*/ 0 h 76"/>
                <a:gd name="T4" fmla="*/ 152 w 152"/>
                <a:gd name="T5" fmla="*/ 0 h 76"/>
              </a:gdLst>
              <a:ahLst/>
              <a:cxnLst>
                <a:cxn ang="0">
                  <a:pos x="T0" y="T1"/>
                </a:cxn>
                <a:cxn ang="0">
                  <a:pos x="T2" y="T3"/>
                </a:cxn>
                <a:cxn ang="0">
                  <a:pos x="T4" y="T5"/>
                </a:cxn>
              </a:cxnLst>
              <a:rect l="0" t="0" r="r" b="b"/>
              <a:pathLst>
                <a:path w="152" h="76">
                  <a:moveTo>
                    <a:pt x="0" y="76"/>
                  </a:moveTo>
                  <a:lnTo>
                    <a:pt x="0" y="0"/>
                  </a:lnTo>
                  <a:lnTo>
                    <a:pt x="15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81" name="Rectangle 203"/>
            <p:cNvSpPr>
              <a:spLocks noChangeArrowheads="1"/>
            </p:cNvSpPr>
            <p:nvPr/>
          </p:nvSpPr>
          <p:spPr bwMode="auto">
            <a:xfrm>
              <a:off x="1786794" y="5929066"/>
              <a:ext cx="9553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panose="020B0604020202020204" pitchFamily="34" charset="0"/>
                </a:rPr>
                <a:t> RVi-Seattle.WA.USA-16.00</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p:txBody>
        </p:sp>
        <p:sp>
          <p:nvSpPr>
            <p:cNvPr id="482" name="Freeform 204"/>
            <p:cNvSpPr>
              <a:spLocks/>
            </p:cNvSpPr>
            <p:nvPr/>
          </p:nvSpPr>
          <p:spPr bwMode="auto">
            <a:xfrm>
              <a:off x="1543907" y="5957641"/>
              <a:ext cx="241300" cy="92075"/>
            </a:xfrm>
            <a:custGeom>
              <a:avLst/>
              <a:gdLst>
                <a:gd name="T0" fmla="*/ 0 w 152"/>
                <a:gd name="T1" fmla="*/ 58 h 58"/>
                <a:gd name="T2" fmla="*/ 0 w 152"/>
                <a:gd name="T3" fmla="*/ 0 h 58"/>
                <a:gd name="T4" fmla="*/ 152 w 152"/>
                <a:gd name="T5" fmla="*/ 0 h 58"/>
              </a:gdLst>
              <a:ahLst/>
              <a:cxnLst>
                <a:cxn ang="0">
                  <a:pos x="T0" y="T1"/>
                </a:cxn>
                <a:cxn ang="0">
                  <a:pos x="T2" y="T3"/>
                </a:cxn>
                <a:cxn ang="0">
                  <a:pos x="T4" y="T5"/>
                </a:cxn>
              </a:cxnLst>
              <a:rect l="0" t="0" r="r" b="b"/>
              <a:pathLst>
                <a:path w="152" h="58">
                  <a:moveTo>
                    <a:pt x="0" y="58"/>
                  </a:moveTo>
                  <a:lnTo>
                    <a:pt x="0" y="0"/>
                  </a:lnTo>
                  <a:lnTo>
                    <a:pt x="15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83" name="Rectangle 206"/>
            <p:cNvSpPr>
              <a:spLocks noChangeArrowheads="1"/>
            </p:cNvSpPr>
            <p:nvPr/>
          </p:nvSpPr>
          <p:spPr bwMode="auto">
            <a:xfrm>
              <a:off x="1918557" y="6008441"/>
              <a:ext cx="10900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RVi-Kalamazoo.MI.USA-4.07-1</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84" name="Freeform 207"/>
            <p:cNvSpPr>
              <a:spLocks/>
            </p:cNvSpPr>
            <p:nvPr/>
          </p:nvSpPr>
          <p:spPr bwMode="auto">
            <a:xfrm>
              <a:off x="1547082" y="6038604"/>
              <a:ext cx="369887" cy="104775"/>
            </a:xfrm>
            <a:custGeom>
              <a:avLst/>
              <a:gdLst>
                <a:gd name="T0" fmla="*/ 0 w 233"/>
                <a:gd name="T1" fmla="*/ 66 h 66"/>
                <a:gd name="T2" fmla="*/ 0 w 233"/>
                <a:gd name="T3" fmla="*/ 0 h 66"/>
                <a:gd name="T4" fmla="*/ 233 w 233"/>
                <a:gd name="T5" fmla="*/ 0 h 66"/>
              </a:gdLst>
              <a:ahLst/>
              <a:cxnLst>
                <a:cxn ang="0">
                  <a:pos x="T0" y="T1"/>
                </a:cxn>
                <a:cxn ang="0">
                  <a:pos x="T2" y="T3"/>
                </a:cxn>
                <a:cxn ang="0">
                  <a:pos x="T4" y="T5"/>
                </a:cxn>
              </a:cxnLst>
              <a:rect l="0" t="0" r="r" b="b"/>
              <a:pathLst>
                <a:path w="233" h="66">
                  <a:moveTo>
                    <a:pt x="0" y="66"/>
                  </a:moveTo>
                  <a:lnTo>
                    <a:pt x="0" y="0"/>
                  </a:lnTo>
                  <a:lnTo>
                    <a:pt x="233"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85" name="Rectangle 208"/>
            <p:cNvSpPr>
              <a:spLocks noChangeArrowheads="1"/>
            </p:cNvSpPr>
            <p:nvPr/>
          </p:nvSpPr>
          <p:spPr bwMode="auto">
            <a:xfrm>
              <a:off x="1955069" y="6087816"/>
              <a:ext cx="4071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2B IN 9319</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86" name="Freeform 209"/>
            <p:cNvSpPr>
              <a:spLocks/>
            </p:cNvSpPr>
            <p:nvPr/>
          </p:nvSpPr>
          <p:spPr bwMode="auto">
            <a:xfrm>
              <a:off x="1655032" y="6117979"/>
              <a:ext cx="296862" cy="38100"/>
            </a:xfrm>
            <a:custGeom>
              <a:avLst/>
              <a:gdLst>
                <a:gd name="T0" fmla="*/ 0 w 187"/>
                <a:gd name="T1" fmla="*/ 24 h 24"/>
                <a:gd name="T2" fmla="*/ 0 w 187"/>
                <a:gd name="T3" fmla="*/ 0 h 24"/>
                <a:gd name="T4" fmla="*/ 187 w 187"/>
                <a:gd name="T5" fmla="*/ 0 h 24"/>
              </a:gdLst>
              <a:ahLst/>
              <a:cxnLst>
                <a:cxn ang="0">
                  <a:pos x="T0" y="T1"/>
                </a:cxn>
                <a:cxn ang="0">
                  <a:pos x="T2" y="T3"/>
                </a:cxn>
                <a:cxn ang="0">
                  <a:pos x="T4" y="T5"/>
                </a:cxn>
              </a:cxnLst>
              <a:rect l="0" t="0" r="r" b="b"/>
              <a:pathLst>
                <a:path w="187" h="24">
                  <a:moveTo>
                    <a:pt x="0" y="24"/>
                  </a:moveTo>
                  <a:lnTo>
                    <a:pt x="0" y="0"/>
                  </a:lnTo>
                  <a:lnTo>
                    <a:pt x="187"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87" name="Rectangle 210"/>
            <p:cNvSpPr>
              <a:spLocks noChangeArrowheads="1"/>
            </p:cNvSpPr>
            <p:nvPr/>
          </p:nvSpPr>
          <p:spPr bwMode="auto">
            <a:xfrm>
              <a:off x="1912207" y="6168779"/>
              <a:ext cx="4456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2B MA 1925</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88" name="Freeform 211"/>
            <p:cNvSpPr>
              <a:spLocks/>
            </p:cNvSpPr>
            <p:nvPr/>
          </p:nvSpPr>
          <p:spPr bwMode="auto">
            <a:xfrm>
              <a:off x="1655032" y="6159254"/>
              <a:ext cx="255587" cy="38100"/>
            </a:xfrm>
            <a:custGeom>
              <a:avLst/>
              <a:gdLst>
                <a:gd name="T0" fmla="*/ 0 w 161"/>
                <a:gd name="T1" fmla="*/ 0 h 24"/>
                <a:gd name="T2" fmla="*/ 0 w 161"/>
                <a:gd name="T3" fmla="*/ 24 h 24"/>
                <a:gd name="T4" fmla="*/ 161 w 161"/>
                <a:gd name="T5" fmla="*/ 24 h 24"/>
              </a:gdLst>
              <a:ahLst/>
              <a:cxnLst>
                <a:cxn ang="0">
                  <a:pos x="T0" y="T1"/>
                </a:cxn>
                <a:cxn ang="0">
                  <a:pos x="T2" y="T3"/>
                </a:cxn>
                <a:cxn ang="0">
                  <a:pos x="T4" y="T5"/>
                </a:cxn>
              </a:cxnLst>
              <a:rect l="0" t="0" r="r" b="b"/>
              <a:pathLst>
                <a:path w="161" h="24">
                  <a:moveTo>
                    <a:pt x="0" y="0"/>
                  </a:moveTo>
                  <a:lnTo>
                    <a:pt x="0" y="24"/>
                  </a:lnTo>
                  <a:lnTo>
                    <a:pt x="161"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89" name="Freeform 212"/>
            <p:cNvSpPr>
              <a:spLocks/>
            </p:cNvSpPr>
            <p:nvPr/>
          </p:nvSpPr>
          <p:spPr bwMode="auto">
            <a:xfrm>
              <a:off x="1561369" y="6157666"/>
              <a:ext cx="93662" cy="92075"/>
            </a:xfrm>
            <a:custGeom>
              <a:avLst/>
              <a:gdLst>
                <a:gd name="T0" fmla="*/ 0 w 59"/>
                <a:gd name="T1" fmla="*/ 58 h 58"/>
                <a:gd name="T2" fmla="*/ 0 w 59"/>
                <a:gd name="T3" fmla="*/ 0 h 58"/>
                <a:gd name="T4" fmla="*/ 59 w 59"/>
                <a:gd name="T5" fmla="*/ 0 h 58"/>
              </a:gdLst>
              <a:ahLst/>
              <a:cxnLst>
                <a:cxn ang="0">
                  <a:pos x="T0" y="T1"/>
                </a:cxn>
                <a:cxn ang="0">
                  <a:pos x="T2" y="T3"/>
                </a:cxn>
                <a:cxn ang="0">
                  <a:pos x="T4" y="T5"/>
                </a:cxn>
              </a:cxnLst>
              <a:rect l="0" t="0" r="r" b="b"/>
              <a:pathLst>
                <a:path w="59" h="58">
                  <a:moveTo>
                    <a:pt x="0" y="58"/>
                  </a:moveTo>
                  <a:lnTo>
                    <a:pt x="0" y="0"/>
                  </a:lnTo>
                  <a:lnTo>
                    <a:pt x="5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90" name="Rectangle 213"/>
            <p:cNvSpPr>
              <a:spLocks noChangeArrowheads="1"/>
            </p:cNvSpPr>
            <p:nvPr/>
          </p:nvSpPr>
          <p:spPr bwMode="auto">
            <a:xfrm>
              <a:off x="1896332" y="6248154"/>
              <a:ext cx="93615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RVi-Eagan.MN.USA-13.09</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91" name="Freeform 214"/>
            <p:cNvSpPr>
              <a:spLocks/>
            </p:cNvSpPr>
            <p:nvPr/>
          </p:nvSpPr>
          <p:spPr bwMode="auto">
            <a:xfrm>
              <a:off x="1742344" y="6276729"/>
              <a:ext cx="152400" cy="68262"/>
            </a:xfrm>
            <a:custGeom>
              <a:avLst/>
              <a:gdLst>
                <a:gd name="T0" fmla="*/ 0 w 96"/>
                <a:gd name="T1" fmla="*/ 43 h 43"/>
                <a:gd name="T2" fmla="*/ 0 w 96"/>
                <a:gd name="T3" fmla="*/ 0 h 43"/>
                <a:gd name="T4" fmla="*/ 96 w 96"/>
                <a:gd name="T5" fmla="*/ 0 h 43"/>
              </a:gdLst>
              <a:ahLst/>
              <a:cxnLst>
                <a:cxn ang="0">
                  <a:pos x="T0" y="T1"/>
                </a:cxn>
                <a:cxn ang="0">
                  <a:pos x="T2" y="T3"/>
                </a:cxn>
                <a:cxn ang="0">
                  <a:pos x="T4" y="T5"/>
                </a:cxn>
              </a:cxnLst>
              <a:rect l="0" t="0" r="r" b="b"/>
              <a:pathLst>
                <a:path w="96" h="43">
                  <a:moveTo>
                    <a:pt x="0" y="43"/>
                  </a:moveTo>
                  <a:lnTo>
                    <a:pt x="0" y="0"/>
                  </a:lnTo>
                  <a:lnTo>
                    <a:pt x="9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92" name="Rectangle 215"/>
            <p:cNvSpPr>
              <a:spLocks noChangeArrowheads="1"/>
            </p:cNvSpPr>
            <p:nvPr/>
          </p:nvSpPr>
          <p:spPr bwMode="auto">
            <a:xfrm>
              <a:off x="1896332" y="6327529"/>
              <a:ext cx="10900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RVi-Huainan.Anhui.CHN-41.11</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93" name="Freeform 216"/>
            <p:cNvSpPr>
              <a:spLocks/>
            </p:cNvSpPr>
            <p:nvPr/>
          </p:nvSpPr>
          <p:spPr bwMode="auto">
            <a:xfrm>
              <a:off x="1772507" y="6356104"/>
              <a:ext cx="122237" cy="58737"/>
            </a:xfrm>
            <a:custGeom>
              <a:avLst/>
              <a:gdLst>
                <a:gd name="T0" fmla="*/ 0 w 77"/>
                <a:gd name="T1" fmla="*/ 37 h 37"/>
                <a:gd name="T2" fmla="*/ 0 w 77"/>
                <a:gd name="T3" fmla="*/ 0 h 37"/>
                <a:gd name="T4" fmla="*/ 77 w 77"/>
                <a:gd name="T5" fmla="*/ 0 h 37"/>
              </a:gdLst>
              <a:ahLst/>
              <a:cxnLst>
                <a:cxn ang="0">
                  <a:pos x="T0" y="T1"/>
                </a:cxn>
                <a:cxn ang="0">
                  <a:pos x="T2" y="T3"/>
                </a:cxn>
                <a:cxn ang="0">
                  <a:pos x="T4" y="T5"/>
                </a:cxn>
              </a:cxnLst>
              <a:rect l="0" t="0" r="r" b="b"/>
              <a:pathLst>
                <a:path w="77" h="37">
                  <a:moveTo>
                    <a:pt x="0" y="37"/>
                  </a:moveTo>
                  <a:lnTo>
                    <a:pt x="0" y="0"/>
                  </a:lnTo>
                  <a:lnTo>
                    <a:pt x="77"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94" name="Rectangle 217"/>
            <p:cNvSpPr>
              <a:spLocks noChangeArrowheads="1"/>
            </p:cNvSpPr>
            <p:nvPr/>
          </p:nvSpPr>
          <p:spPr bwMode="auto">
            <a:xfrm>
              <a:off x="1869344" y="6406904"/>
              <a:ext cx="3189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2B-Chile</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95" name="Freeform 218"/>
            <p:cNvSpPr>
              <a:spLocks/>
            </p:cNvSpPr>
            <p:nvPr/>
          </p:nvSpPr>
          <p:spPr bwMode="auto">
            <a:xfrm>
              <a:off x="1788382" y="6435479"/>
              <a:ext cx="79375" cy="38100"/>
            </a:xfrm>
            <a:custGeom>
              <a:avLst/>
              <a:gdLst>
                <a:gd name="T0" fmla="*/ 0 w 50"/>
                <a:gd name="T1" fmla="*/ 24 h 24"/>
                <a:gd name="T2" fmla="*/ 0 w 50"/>
                <a:gd name="T3" fmla="*/ 0 h 24"/>
                <a:gd name="T4" fmla="*/ 50 w 50"/>
                <a:gd name="T5" fmla="*/ 0 h 24"/>
              </a:gdLst>
              <a:ahLst/>
              <a:cxnLst>
                <a:cxn ang="0">
                  <a:pos x="T0" y="T1"/>
                </a:cxn>
                <a:cxn ang="0">
                  <a:pos x="T2" y="T3"/>
                </a:cxn>
                <a:cxn ang="0">
                  <a:pos x="T4" y="T5"/>
                </a:cxn>
              </a:cxnLst>
              <a:rect l="0" t="0" r="r" b="b"/>
              <a:pathLst>
                <a:path w="50" h="24">
                  <a:moveTo>
                    <a:pt x="0" y="24"/>
                  </a:moveTo>
                  <a:lnTo>
                    <a:pt x="0" y="0"/>
                  </a:lnTo>
                  <a:lnTo>
                    <a:pt x="50"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96" name="Rectangle 219"/>
            <p:cNvSpPr>
              <a:spLocks noChangeArrowheads="1"/>
            </p:cNvSpPr>
            <p:nvPr/>
          </p:nvSpPr>
          <p:spPr bwMode="auto">
            <a:xfrm>
              <a:off x="1858232" y="6486279"/>
              <a:ext cx="96019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rPr>
                <a:t> RV-LA.CA.USA-45.08 CRS</a:t>
              </a:r>
              <a:endParaRPr kumimoji="0" lang="en-US" altLang="en-US" sz="600" b="0" i="0" u="none" strike="noStrike" cap="none" normalizeH="0" baseline="0" smtClean="0">
                <a:ln>
                  <a:noFill/>
                </a:ln>
                <a:solidFill>
                  <a:schemeClr val="tx1"/>
                </a:solidFill>
                <a:effectLst/>
                <a:latin typeface="Arial" panose="020B0604020202020204" pitchFamily="34" charset="0"/>
              </a:endParaRPr>
            </a:p>
          </p:txBody>
        </p:sp>
        <p:sp>
          <p:nvSpPr>
            <p:cNvPr id="497" name="Freeform 220"/>
            <p:cNvSpPr>
              <a:spLocks/>
            </p:cNvSpPr>
            <p:nvPr/>
          </p:nvSpPr>
          <p:spPr bwMode="auto">
            <a:xfrm>
              <a:off x="1788382" y="6478341"/>
              <a:ext cx="68262" cy="38100"/>
            </a:xfrm>
            <a:custGeom>
              <a:avLst/>
              <a:gdLst>
                <a:gd name="T0" fmla="*/ 0 w 43"/>
                <a:gd name="T1" fmla="*/ 0 h 24"/>
                <a:gd name="T2" fmla="*/ 0 w 43"/>
                <a:gd name="T3" fmla="*/ 24 h 24"/>
                <a:gd name="T4" fmla="*/ 43 w 43"/>
                <a:gd name="T5" fmla="*/ 24 h 24"/>
              </a:gdLst>
              <a:ahLst/>
              <a:cxnLst>
                <a:cxn ang="0">
                  <a:pos x="T0" y="T1"/>
                </a:cxn>
                <a:cxn ang="0">
                  <a:pos x="T2" y="T3"/>
                </a:cxn>
                <a:cxn ang="0">
                  <a:pos x="T4" y="T5"/>
                </a:cxn>
              </a:cxnLst>
              <a:rect l="0" t="0" r="r" b="b"/>
              <a:pathLst>
                <a:path w="43" h="24">
                  <a:moveTo>
                    <a:pt x="0" y="0"/>
                  </a:moveTo>
                  <a:lnTo>
                    <a:pt x="0" y="24"/>
                  </a:lnTo>
                  <a:lnTo>
                    <a:pt x="43"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98" name="Freeform 221"/>
            <p:cNvSpPr>
              <a:spLocks/>
            </p:cNvSpPr>
            <p:nvPr/>
          </p:nvSpPr>
          <p:spPr bwMode="auto">
            <a:xfrm>
              <a:off x="1772507" y="6418016"/>
              <a:ext cx="15875" cy="57150"/>
            </a:xfrm>
            <a:custGeom>
              <a:avLst/>
              <a:gdLst>
                <a:gd name="T0" fmla="*/ 0 w 10"/>
                <a:gd name="T1" fmla="*/ 0 h 36"/>
                <a:gd name="T2" fmla="*/ 0 w 10"/>
                <a:gd name="T3" fmla="*/ 36 h 36"/>
                <a:gd name="T4" fmla="*/ 10 w 10"/>
                <a:gd name="T5" fmla="*/ 36 h 36"/>
              </a:gdLst>
              <a:ahLst/>
              <a:cxnLst>
                <a:cxn ang="0">
                  <a:pos x="T0" y="T1"/>
                </a:cxn>
                <a:cxn ang="0">
                  <a:pos x="T2" y="T3"/>
                </a:cxn>
                <a:cxn ang="0">
                  <a:pos x="T4" y="T5"/>
                </a:cxn>
              </a:cxnLst>
              <a:rect l="0" t="0" r="r" b="b"/>
              <a:pathLst>
                <a:path w="10" h="36">
                  <a:moveTo>
                    <a:pt x="0" y="0"/>
                  </a:moveTo>
                  <a:lnTo>
                    <a:pt x="0" y="36"/>
                  </a:lnTo>
                  <a:lnTo>
                    <a:pt x="10" y="3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499" name="Freeform 222"/>
            <p:cNvSpPr>
              <a:spLocks/>
            </p:cNvSpPr>
            <p:nvPr/>
          </p:nvSpPr>
          <p:spPr bwMode="auto">
            <a:xfrm>
              <a:off x="1742344" y="6348166"/>
              <a:ext cx="30162" cy="68262"/>
            </a:xfrm>
            <a:custGeom>
              <a:avLst/>
              <a:gdLst>
                <a:gd name="T0" fmla="*/ 0 w 19"/>
                <a:gd name="T1" fmla="*/ 0 h 43"/>
                <a:gd name="T2" fmla="*/ 0 w 19"/>
                <a:gd name="T3" fmla="*/ 43 h 43"/>
                <a:gd name="T4" fmla="*/ 19 w 19"/>
                <a:gd name="T5" fmla="*/ 43 h 43"/>
              </a:gdLst>
              <a:ahLst/>
              <a:cxnLst>
                <a:cxn ang="0">
                  <a:pos x="T0" y="T1"/>
                </a:cxn>
                <a:cxn ang="0">
                  <a:pos x="T2" y="T3"/>
                </a:cxn>
                <a:cxn ang="0">
                  <a:pos x="T4" y="T5"/>
                </a:cxn>
              </a:cxnLst>
              <a:rect l="0" t="0" r="r" b="b"/>
              <a:pathLst>
                <a:path w="19" h="43">
                  <a:moveTo>
                    <a:pt x="0" y="0"/>
                  </a:moveTo>
                  <a:lnTo>
                    <a:pt x="0" y="43"/>
                  </a:lnTo>
                  <a:lnTo>
                    <a:pt x="19" y="43"/>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0" name="Freeform 223"/>
            <p:cNvSpPr>
              <a:spLocks/>
            </p:cNvSpPr>
            <p:nvPr/>
          </p:nvSpPr>
          <p:spPr bwMode="auto">
            <a:xfrm>
              <a:off x="1561369" y="6252916"/>
              <a:ext cx="180975" cy="93662"/>
            </a:xfrm>
            <a:custGeom>
              <a:avLst/>
              <a:gdLst>
                <a:gd name="T0" fmla="*/ 0 w 114"/>
                <a:gd name="T1" fmla="*/ 0 h 59"/>
                <a:gd name="T2" fmla="*/ 0 w 114"/>
                <a:gd name="T3" fmla="*/ 59 h 59"/>
                <a:gd name="T4" fmla="*/ 114 w 114"/>
                <a:gd name="T5" fmla="*/ 59 h 59"/>
              </a:gdLst>
              <a:ahLst/>
              <a:cxnLst>
                <a:cxn ang="0">
                  <a:pos x="T0" y="T1"/>
                </a:cxn>
                <a:cxn ang="0">
                  <a:pos x="T2" y="T3"/>
                </a:cxn>
                <a:cxn ang="0">
                  <a:pos x="T4" y="T5"/>
                </a:cxn>
              </a:cxnLst>
              <a:rect l="0" t="0" r="r" b="b"/>
              <a:pathLst>
                <a:path w="114" h="59">
                  <a:moveTo>
                    <a:pt x="0" y="0"/>
                  </a:moveTo>
                  <a:lnTo>
                    <a:pt x="0" y="59"/>
                  </a:lnTo>
                  <a:lnTo>
                    <a:pt x="114" y="5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1" name="Freeform 224"/>
            <p:cNvSpPr>
              <a:spLocks/>
            </p:cNvSpPr>
            <p:nvPr/>
          </p:nvSpPr>
          <p:spPr bwMode="auto">
            <a:xfrm>
              <a:off x="1547082" y="6146554"/>
              <a:ext cx="14287" cy="104775"/>
            </a:xfrm>
            <a:custGeom>
              <a:avLst/>
              <a:gdLst>
                <a:gd name="T0" fmla="*/ 0 w 9"/>
                <a:gd name="T1" fmla="*/ 0 h 66"/>
                <a:gd name="T2" fmla="*/ 0 w 9"/>
                <a:gd name="T3" fmla="*/ 66 h 66"/>
                <a:gd name="T4" fmla="*/ 9 w 9"/>
                <a:gd name="T5" fmla="*/ 66 h 66"/>
              </a:gdLst>
              <a:ahLst/>
              <a:cxnLst>
                <a:cxn ang="0">
                  <a:pos x="T0" y="T1"/>
                </a:cxn>
                <a:cxn ang="0">
                  <a:pos x="T2" y="T3"/>
                </a:cxn>
                <a:cxn ang="0">
                  <a:pos x="T4" y="T5"/>
                </a:cxn>
              </a:cxnLst>
              <a:rect l="0" t="0" r="r" b="b"/>
              <a:pathLst>
                <a:path w="9" h="66">
                  <a:moveTo>
                    <a:pt x="0" y="0"/>
                  </a:moveTo>
                  <a:lnTo>
                    <a:pt x="0" y="66"/>
                  </a:lnTo>
                  <a:lnTo>
                    <a:pt x="9" y="6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2" name="Freeform 225"/>
            <p:cNvSpPr>
              <a:spLocks/>
            </p:cNvSpPr>
            <p:nvPr/>
          </p:nvSpPr>
          <p:spPr bwMode="auto">
            <a:xfrm>
              <a:off x="1543907" y="6052891"/>
              <a:ext cx="3175" cy="92075"/>
            </a:xfrm>
            <a:custGeom>
              <a:avLst/>
              <a:gdLst>
                <a:gd name="T0" fmla="*/ 0 w 2"/>
                <a:gd name="T1" fmla="*/ 0 h 58"/>
                <a:gd name="T2" fmla="*/ 0 w 2"/>
                <a:gd name="T3" fmla="*/ 58 h 58"/>
                <a:gd name="T4" fmla="*/ 2 w 2"/>
                <a:gd name="T5" fmla="*/ 58 h 58"/>
              </a:gdLst>
              <a:ahLst/>
              <a:cxnLst>
                <a:cxn ang="0">
                  <a:pos x="T0" y="T1"/>
                </a:cxn>
                <a:cxn ang="0">
                  <a:pos x="T2" y="T3"/>
                </a:cxn>
                <a:cxn ang="0">
                  <a:pos x="T4" y="T5"/>
                </a:cxn>
              </a:cxnLst>
              <a:rect l="0" t="0" r="r" b="b"/>
              <a:pathLst>
                <a:path w="2" h="58">
                  <a:moveTo>
                    <a:pt x="0" y="0"/>
                  </a:moveTo>
                  <a:lnTo>
                    <a:pt x="0" y="58"/>
                  </a:lnTo>
                  <a:lnTo>
                    <a:pt x="2" y="58"/>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3" name="Freeform 226"/>
            <p:cNvSpPr>
              <a:spLocks/>
            </p:cNvSpPr>
            <p:nvPr/>
          </p:nvSpPr>
          <p:spPr bwMode="auto">
            <a:xfrm>
              <a:off x="1501044" y="5932241"/>
              <a:ext cx="42862" cy="119062"/>
            </a:xfrm>
            <a:custGeom>
              <a:avLst/>
              <a:gdLst>
                <a:gd name="T0" fmla="*/ 0 w 27"/>
                <a:gd name="T1" fmla="*/ 0 h 75"/>
                <a:gd name="T2" fmla="*/ 0 w 27"/>
                <a:gd name="T3" fmla="*/ 75 h 75"/>
                <a:gd name="T4" fmla="*/ 27 w 27"/>
                <a:gd name="T5" fmla="*/ 75 h 75"/>
              </a:gdLst>
              <a:ahLst/>
              <a:cxnLst>
                <a:cxn ang="0">
                  <a:pos x="T0" y="T1"/>
                </a:cxn>
                <a:cxn ang="0">
                  <a:pos x="T2" y="T3"/>
                </a:cxn>
                <a:cxn ang="0">
                  <a:pos x="T4" y="T5"/>
                </a:cxn>
              </a:cxnLst>
              <a:rect l="0" t="0" r="r" b="b"/>
              <a:pathLst>
                <a:path w="27" h="75">
                  <a:moveTo>
                    <a:pt x="0" y="0"/>
                  </a:moveTo>
                  <a:lnTo>
                    <a:pt x="0" y="75"/>
                  </a:lnTo>
                  <a:lnTo>
                    <a:pt x="27" y="7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4" name="Freeform 227"/>
            <p:cNvSpPr>
              <a:spLocks/>
            </p:cNvSpPr>
            <p:nvPr/>
          </p:nvSpPr>
          <p:spPr bwMode="auto">
            <a:xfrm>
              <a:off x="1450244" y="5716341"/>
              <a:ext cx="50800" cy="214312"/>
            </a:xfrm>
            <a:custGeom>
              <a:avLst/>
              <a:gdLst>
                <a:gd name="T0" fmla="*/ 0 w 32"/>
                <a:gd name="T1" fmla="*/ 0 h 135"/>
                <a:gd name="T2" fmla="*/ 0 w 32"/>
                <a:gd name="T3" fmla="*/ 135 h 135"/>
                <a:gd name="T4" fmla="*/ 32 w 32"/>
                <a:gd name="T5" fmla="*/ 135 h 135"/>
              </a:gdLst>
              <a:ahLst/>
              <a:cxnLst>
                <a:cxn ang="0">
                  <a:pos x="T0" y="T1"/>
                </a:cxn>
                <a:cxn ang="0">
                  <a:pos x="T2" y="T3"/>
                </a:cxn>
                <a:cxn ang="0">
                  <a:pos x="T4" y="T5"/>
                </a:cxn>
              </a:cxnLst>
              <a:rect l="0" t="0" r="r" b="b"/>
              <a:pathLst>
                <a:path w="32" h="135">
                  <a:moveTo>
                    <a:pt x="0" y="0"/>
                  </a:moveTo>
                  <a:lnTo>
                    <a:pt x="0" y="135"/>
                  </a:lnTo>
                  <a:lnTo>
                    <a:pt x="32" y="13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5" name="Freeform 228"/>
            <p:cNvSpPr>
              <a:spLocks/>
            </p:cNvSpPr>
            <p:nvPr/>
          </p:nvSpPr>
          <p:spPr bwMode="auto">
            <a:xfrm>
              <a:off x="1029557" y="5519491"/>
              <a:ext cx="420687" cy="195262"/>
            </a:xfrm>
            <a:custGeom>
              <a:avLst/>
              <a:gdLst>
                <a:gd name="T0" fmla="*/ 0 w 265"/>
                <a:gd name="T1" fmla="*/ 0 h 123"/>
                <a:gd name="T2" fmla="*/ 0 w 265"/>
                <a:gd name="T3" fmla="*/ 123 h 123"/>
                <a:gd name="T4" fmla="*/ 265 w 265"/>
                <a:gd name="T5" fmla="*/ 123 h 123"/>
              </a:gdLst>
              <a:ahLst/>
              <a:cxnLst>
                <a:cxn ang="0">
                  <a:pos x="T0" y="T1"/>
                </a:cxn>
                <a:cxn ang="0">
                  <a:pos x="T2" y="T3"/>
                </a:cxn>
                <a:cxn ang="0">
                  <a:pos x="T4" y="T5"/>
                </a:cxn>
              </a:cxnLst>
              <a:rect l="0" t="0" r="r" b="b"/>
              <a:pathLst>
                <a:path w="265" h="123">
                  <a:moveTo>
                    <a:pt x="0" y="0"/>
                  </a:moveTo>
                  <a:lnTo>
                    <a:pt x="0" y="123"/>
                  </a:lnTo>
                  <a:lnTo>
                    <a:pt x="265" y="123"/>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6" name="Freeform 229"/>
            <p:cNvSpPr>
              <a:spLocks/>
            </p:cNvSpPr>
            <p:nvPr/>
          </p:nvSpPr>
          <p:spPr bwMode="auto">
            <a:xfrm>
              <a:off x="831119" y="5360741"/>
              <a:ext cx="198437" cy="157162"/>
            </a:xfrm>
            <a:custGeom>
              <a:avLst/>
              <a:gdLst>
                <a:gd name="T0" fmla="*/ 0 w 125"/>
                <a:gd name="T1" fmla="*/ 0 h 99"/>
                <a:gd name="T2" fmla="*/ 0 w 125"/>
                <a:gd name="T3" fmla="*/ 99 h 99"/>
                <a:gd name="T4" fmla="*/ 125 w 125"/>
                <a:gd name="T5" fmla="*/ 99 h 99"/>
              </a:gdLst>
              <a:ahLst/>
              <a:cxnLst>
                <a:cxn ang="0">
                  <a:pos x="T0" y="T1"/>
                </a:cxn>
                <a:cxn ang="0">
                  <a:pos x="T2" y="T3"/>
                </a:cxn>
                <a:cxn ang="0">
                  <a:pos x="T4" y="T5"/>
                </a:cxn>
              </a:cxnLst>
              <a:rect l="0" t="0" r="r" b="b"/>
              <a:pathLst>
                <a:path w="125" h="99">
                  <a:moveTo>
                    <a:pt x="0" y="0"/>
                  </a:moveTo>
                  <a:lnTo>
                    <a:pt x="0" y="99"/>
                  </a:lnTo>
                  <a:lnTo>
                    <a:pt x="125" y="9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7" name="Freeform 230"/>
            <p:cNvSpPr>
              <a:spLocks/>
            </p:cNvSpPr>
            <p:nvPr/>
          </p:nvSpPr>
          <p:spPr bwMode="auto">
            <a:xfrm>
              <a:off x="643794" y="5201991"/>
              <a:ext cx="187325" cy="157162"/>
            </a:xfrm>
            <a:custGeom>
              <a:avLst/>
              <a:gdLst>
                <a:gd name="T0" fmla="*/ 0 w 118"/>
                <a:gd name="T1" fmla="*/ 0 h 99"/>
                <a:gd name="T2" fmla="*/ 0 w 118"/>
                <a:gd name="T3" fmla="*/ 99 h 99"/>
                <a:gd name="T4" fmla="*/ 118 w 118"/>
                <a:gd name="T5" fmla="*/ 99 h 99"/>
              </a:gdLst>
              <a:ahLst/>
              <a:cxnLst>
                <a:cxn ang="0">
                  <a:pos x="T0" y="T1"/>
                </a:cxn>
                <a:cxn ang="0">
                  <a:pos x="T2" y="T3"/>
                </a:cxn>
                <a:cxn ang="0">
                  <a:pos x="T4" y="T5"/>
                </a:cxn>
              </a:cxnLst>
              <a:rect l="0" t="0" r="r" b="b"/>
              <a:pathLst>
                <a:path w="118" h="99">
                  <a:moveTo>
                    <a:pt x="0" y="0"/>
                  </a:moveTo>
                  <a:lnTo>
                    <a:pt x="0" y="99"/>
                  </a:lnTo>
                  <a:lnTo>
                    <a:pt x="118" y="9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8" name="Freeform 231"/>
            <p:cNvSpPr>
              <a:spLocks/>
            </p:cNvSpPr>
            <p:nvPr/>
          </p:nvSpPr>
          <p:spPr bwMode="auto">
            <a:xfrm>
              <a:off x="621569" y="4205041"/>
              <a:ext cx="22225" cy="995362"/>
            </a:xfrm>
            <a:custGeom>
              <a:avLst/>
              <a:gdLst>
                <a:gd name="T0" fmla="*/ 0 w 14"/>
                <a:gd name="T1" fmla="*/ 0 h 627"/>
                <a:gd name="T2" fmla="*/ 0 w 14"/>
                <a:gd name="T3" fmla="*/ 627 h 627"/>
                <a:gd name="T4" fmla="*/ 14 w 14"/>
                <a:gd name="T5" fmla="*/ 627 h 627"/>
              </a:gdLst>
              <a:ahLst/>
              <a:cxnLst>
                <a:cxn ang="0">
                  <a:pos x="T0" y="T1"/>
                </a:cxn>
                <a:cxn ang="0">
                  <a:pos x="T2" y="T3"/>
                </a:cxn>
                <a:cxn ang="0">
                  <a:pos x="T4" y="T5"/>
                </a:cxn>
              </a:cxnLst>
              <a:rect l="0" t="0" r="r" b="b"/>
              <a:pathLst>
                <a:path w="14" h="627">
                  <a:moveTo>
                    <a:pt x="0" y="0"/>
                  </a:moveTo>
                  <a:lnTo>
                    <a:pt x="0" y="627"/>
                  </a:lnTo>
                  <a:lnTo>
                    <a:pt x="14" y="627"/>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09" name="Line 232"/>
            <p:cNvSpPr>
              <a:spLocks noChangeShapeType="1"/>
            </p:cNvSpPr>
            <p:nvPr/>
          </p:nvSpPr>
          <p:spPr bwMode="auto">
            <a:xfrm>
              <a:off x="788257" y="6627566"/>
              <a:ext cx="230187" cy="0"/>
            </a:xfrm>
            <a:prstGeom prst="line">
              <a:avLst/>
            </a:prstGeom>
            <a:noFill/>
            <a:ln w="3175"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10" name="Line 234"/>
            <p:cNvSpPr>
              <a:spLocks noChangeShapeType="1"/>
            </p:cNvSpPr>
            <p:nvPr/>
          </p:nvSpPr>
          <p:spPr bwMode="auto">
            <a:xfrm>
              <a:off x="1018444" y="6614866"/>
              <a:ext cx="0" cy="25400"/>
            </a:xfrm>
            <a:prstGeom prst="line">
              <a:avLst/>
            </a:prstGeom>
            <a:noFill/>
            <a:ln w="3175"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511" name="Rectangle 235"/>
            <p:cNvSpPr>
              <a:spLocks noChangeArrowheads="1"/>
            </p:cNvSpPr>
            <p:nvPr/>
          </p:nvSpPr>
          <p:spPr bwMode="auto">
            <a:xfrm>
              <a:off x="867632" y="6643441"/>
              <a:ext cx="1506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MS Sans Serif"/>
                </a:rPr>
                <a:t>0.01</a:t>
              </a:r>
              <a:endParaRPr kumimoji="0" lang="en-US" altLang="en-US" sz="600" b="0" i="0" u="none" strike="noStrike" cap="none" normalizeH="0" baseline="0" smtClean="0">
                <a:ln>
                  <a:noFill/>
                </a:ln>
                <a:solidFill>
                  <a:schemeClr val="tx1"/>
                </a:solidFill>
                <a:effectLst/>
              </a:endParaRPr>
            </a:p>
          </p:txBody>
        </p:sp>
      </p:grpSp>
      <p:grpSp>
        <p:nvGrpSpPr>
          <p:cNvPr id="512" name="Group 511"/>
          <p:cNvGrpSpPr>
            <a:grpSpLocks noChangeAspect="1"/>
          </p:cNvGrpSpPr>
          <p:nvPr/>
        </p:nvGrpSpPr>
        <p:grpSpPr>
          <a:xfrm>
            <a:off x="3885651" y="885134"/>
            <a:ext cx="3178189" cy="2776562"/>
            <a:chOff x="4060061" y="2827428"/>
            <a:chExt cx="1602687" cy="1400151"/>
          </a:xfrm>
        </p:grpSpPr>
        <p:sp>
          <p:nvSpPr>
            <p:cNvPr id="513" name="Rectangle 5"/>
            <p:cNvSpPr>
              <a:spLocks noChangeArrowheads="1"/>
            </p:cNvSpPr>
            <p:nvPr/>
          </p:nvSpPr>
          <p:spPr bwMode="auto">
            <a:xfrm>
              <a:off x="4250560" y="2827428"/>
              <a:ext cx="245821"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cs typeface="Arial" panose="020B0604020202020204" pitchFamily="34" charset="0"/>
                </a:rPr>
                <a:t> TO-336</a:t>
              </a:r>
              <a:endParaRPr kumimoji="0" lang="en-US" altLang="en-US" sz="900" b="0" i="0" u="none" strike="noStrike" cap="none" normalizeH="0" baseline="0" smtClean="0">
                <a:ln>
                  <a:noFill/>
                </a:ln>
                <a:solidFill>
                  <a:schemeClr val="tx1"/>
                </a:solidFill>
                <a:effectLst/>
                <a:cs typeface="Arial" panose="020B0604020202020204" pitchFamily="34" charset="0"/>
              </a:endParaRPr>
            </a:p>
          </p:txBody>
        </p:sp>
        <p:sp>
          <p:nvSpPr>
            <p:cNvPr id="514" name="Freeform 6"/>
            <p:cNvSpPr>
              <a:spLocks/>
            </p:cNvSpPr>
            <p:nvPr/>
          </p:nvSpPr>
          <p:spPr bwMode="auto">
            <a:xfrm>
              <a:off x="4231511" y="2857590"/>
              <a:ext cx="17463" cy="38100"/>
            </a:xfrm>
            <a:custGeom>
              <a:avLst/>
              <a:gdLst>
                <a:gd name="T0" fmla="*/ 0 w 11"/>
                <a:gd name="T1" fmla="*/ 24 h 24"/>
                <a:gd name="T2" fmla="*/ 0 w 11"/>
                <a:gd name="T3" fmla="*/ 0 h 24"/>
                <a:gd name="T4" fmla="*/ 11 w 11"/>
                <a:gd name="T5" fmla="*/ 0 h 24"/>
              </a:gdLst>
              <a:ahLst/>
              <a:cxnLst>
                <a:cxn ang="0">
                  <a:pos x="T0" y="T1"/>
                </a:cxn>
                <a:cxn ang="0">
                  <a:pos x="T2" y="T3"/>
                </a:cxn>
                <a:cxn ang="0">
                  <a:pos x="T4" y="T5"/>
                </a:cxn>
              </a:cxnLst>
              <a:rect l="0" t="0" r="r" b="b"/>
              <a:pathLst>
                <a:path w="11" h="24">
                  <a:moveTo>
                    <a:pt x="0" y="24"/>
                  </a:moveTo>
                  <a:lnTo>
                    <a:pt x="0" y="0"/>
                  </a:lnTo>
                  <a:lnTo>
                    <a:pt x="1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15" name="Rectangle 7"/>
            <p:cNvSpPr>
              <a:spLocks noChangeArrowheads="1"/>
            </p:cNvSpPr>
            <p:nvPr/>
          </p:nvSpPr>
          <p:spPr bwMode="auto">
            <a:xfrm>
              <a:off x="4264848" y="2906803"/>
              <a:ext cx="756085"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cs typeface="Arial" panose="020B0604020202020204" pitchFamily="34" charset="0"/>
                </a:rPr>
                <a:t> RV-Toyama.JPN-67-Vac</a:t>
              </a:r>
              <a:endParaRPr kumimoji="0" lang="en-US" altLang="en-US" sz="900" b="0" i="0" u="none" strike="noStrike" cap="none" normalizeH="0" baseline="0" dirty="0" smtClean="0">
                <a:ln>
                  <a:noFill/>
                </a:ln>
                <a:solidFill>
                  <a:schemeClr val="tx1"/>
                </a:solidFill>
                <a:effectLst/>
                <a:cs typeface="Arial" panose="020B0604020202020204" pitchFamily="34" charset="0"/>
              </a:endParaRPr>
            </a:p>
          </p:txBody>
        </p:sp>
        <p:sp>
          <p:nvSpPr>
            <p:cNvPr id="516" name="Freeform 8"/>
            <p:cNvSpPr>
              <a:spLocks/>
            </p:cNvSpPr>
            <p:nvPr/>
          </p:nvSpPr>
          <p:spPr bwMode="auto">
            <a:xfrm>
              <a:off x="4231511" y="2898865"/>
              <a:ext cx="31750" cy="38100"/>
            </a:xfrm>
            <a:custGeom>
              <a:avLst/>
              <a:gdLst>
                <a:gd name="T0" fmla="*/ 0 w 20"/>
                <a:gd name="T1" fmla="*/ 0 h 24"/>
                <a:gd name="T2" fmla="*/ 0 w 20"/>
                <a:gd name="T3" fmla="*/ 24 h 24"/>
                <a:gd name="T4" fmla="*/ 20 w 20"/>
                <a:gd name="T5" fmla="*/ 24 h 24"/>
              </a:gdLst>
              <a:ahLst/>
              <a:cxnLst>
                <a:cxn ang="0">
                  <a:pos x="T0" y="T1"/>
                </a:cxn>
                <a:cxn ang="0">
                  <a:pos x="T2" y="T3"/>
                </a:cxn>
                <a:cxn ang="0">
                  <a:pos x="T4" y="T5"/>
                </a:cxn>
              </a:cxnLst>
              <a:rect l="0" t="0" r="r" b="b"/>
              <a:pathLst>
                <a:path w="20" h="24">
                  <a:moveTo>
                    <a:pt x="0" y="0"/>
                  </a:moveTo>
                  <a:lnTo>
                    <a:pt x="0" y="24"/>
                  </a:lnTo>
                  <a:lnTo>
                    <a:pt x="20"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17" name="Freeform 9"/>
            <p:cNvSpPr>
              <a:spLocks/>
            </p:cNvSpPr>
            <p:nvPr/>
          </p:nvSpPr>
          <p:spPr bwMode="auto">
            <a:xfrm>
              <a:off x="4228336" y="2897278"/>
              <a:ext cx="3175" cy="57150"/>
            </a:xfrm>
            <a:custGeom>
              <a:avLst/>
              <a:gdLst>
                <a:gd name="T0" fmla="*/ 0 w 2"/>
                <a:gd name="T1" fmla="*/ 36 h 36"/>
                <a:gd name="T2" fmla="*/ 0 w 2"/>
                <a:gd name="T3" fmla="*/ 0 h 36"/>
                <a:gd name="T4" fmla="*/ 2 w 2"/>
                <a:gd name="T5" fmla="*/ 0 h 36"/>
              </a:gdLst>
              <a:ahLst/>
              <a:cxnLst>
                <a:cxn ang="0">
                  <a:pos x="T0" y="T1"/>
                </a:cxn>
                <a:cxn ang="0">
                  <a:pos x="T2" y="T3"/>
                </a:cxn>
                <a:cxn ang="0">
                  <a:pos x="T4" y="T5"/>
                </a:cxn>
              </a:cxnLst>
              <a:rect l="0" t="0" r="r" b="b"/>
              <a:pathLst>
                <a:path w="2" h="36">
                  <a:moveTo>
                    <a:pt x="0" y="36"/>
                  </a:moveTo>
                  <a:lnTo>
                    <a:pt x="0" y="0"/>
                  </a:lnTo>
                  <a:lnTo>
                    <a:pt x="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18" name="Rectangle 10"/>
            <p:cNvSpPr>
              <a:spLocks noChangeArrowheads="1"/>
            </p:cNvSpPr>
            <p:nvPr/>
          </p:nvSpPr>
          <p:spPr bwMode="auto">
            <a:xfrm>
              <a:off x="4229923" y="2986178"/>
              <a:ext cx="715115"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cs typeface="Arial" panose="020B0604020202020204" pitchFamily="34" charset="0"/>
                </a:rPr>
                <a:t> RV-TO-336.GMK5.JPN</a:t>
              </a:r>
              <a:endParaRPr kumimoji="0" lang="en-US" altLang="en-US" sz="900" b="0" i="0" u="none" strike="noStrike" cap="none" normalizeH="0" baseline="0" smtClean="0">
                <a:ln>
                  <a:noFill/>
                </a:ln>
                <a:solidFill>
                  <a:schemeClr val="tx1"/>
                </a:solidFill>
                <a:effectLst/>
                <a:cs typeface="Arial" panose="020B0604020202020204" pitchFamily="34" charset="0"/>
              </a:endParaRPr>
            </a:p>
          </p:txBody>
        </p:sp>
        <p:sp>
          <p:nvSpPr>
            <p:cNvPr id="519" name="Freeform 11"/>
            <p:cNvSpPr>
              <a:spLocks/>
            </p:cNvSpPr>
            <p:nvPr/>
          </p:nvSpPr>
          <p:spPr bwMode="auto">
            <a:xfrm>
              <a:off x="4228336" y="2957603"/>
              <a:ext cx="0" cy="58737"/>
            </a:xfrm>
            <a:custGeom>
              <a:avLst/>
              <a:gdLst>
                <a:gd name="T0" fmla="*/ 0 h 37"/>
                <a:gd name="T1" fmla="*/ 37 h 37"/>
                <a:gd name="T2" fmla="*/ 37 h 37"/>
              </a:gdLst>
              <a:ahLst/>
              <a:cxnLst>
                <a:cxn ang="0">
                  <a:pos x="0" y="T0"/>
                </a:cxn>
                <a:cxn ang="0">
                  <a:pos x="0" y="T1"/>
                </a:cxn>
                <a:cxn ang="0">
                  <a:pos x="0" y="T2"/>
                </a:cxn>
              </a:cxnLst>
              <a:rect l="0" t="0" r="r" b="b"/>
              <a:pathLst>
                <a:path h="37">
                  <a:moveTo>
                    <a:pt x="0" y="0"/>
                  </a:moveTo>
                  <a:lnTo>
                    <a:pt x="0" y="37"/>
                  </a:lnTo>
                  <a:lnTo>
                    <a:pt x="0" y="37"/>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20" name="Freeform 12"/>
            <p:cNvSpPr>
              <a:spLocks/>
            </p:cNvSpPr>
            <p:nvPr/>
          </p:nvSpPr>
          <p:spPr bwMode="auto">
            <a:xfrm>
              <a:off x="4193411" y="2956015"/>
              <a:ext cx="34925" cy="88900"/>
            </a:xfrm>
            <a:custGeom>
              <a:avLst/>
              <a:gdLst>
                <a:gd name="T0" fmla="*/ 0 w 22"/>
                <a:gd name="T1" fmla="*/ 56 h 56"/>
                <a:gd name="T2" fmla="*/ 0 w 22"/>
                <a:gd name="T3" fmla="*/ 0 h 56"/>
                <a:gd name="T4" fmla="*/ 22 w 22"/>
                <a:gd name="T5" fmla="*/ 0 h 56"/>
              </a:gdLst>
              <a:ahLst/>
              <a:cxnLst>
                <a:cxn ang="0">
                  <a:pos x="T0" y="T1"/>
                </a:cxn>
                <a:cxn ang="0">
                  <a:pos x="T2" y="T3"/>
                </a:cxn>
                <a:cxn ang="0">
                  <a:pos x="T4" y="T5"/>
                </a:cxn>
              </a:cxnLst>
              <a:rect l="0" t="0" r="r" b="b"/>
              <a:pathLst>
                <a:path w="22" h="56">
                  <a:moveTo>
                    <a:pt x="0" y="56"/>
                  </a:moveTo>
                  <a:lnTo>
                    <a:pt x="0" y="0"/>
                  </a:lnTo>
                  <a:lnTo>
                    <a:pt x="22"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21" name="Rectangle 13"/>
            <p:cNvSpPr>
              <a:spLocks noChangeArrowheads="1"/>
            </p:cNvSpPr>
            <p:nvPr/>
          </p:nvSpPr>
          <p:spPr bwMode="auto">
            <a:xfrm>
              <a:off x="4317235" y="3067140"/>
              <a:ext cx="722564"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cs typeface="Arial" panose="020B0604020202020204" pitchFamily="34" charset="0"/>
                </a:rPr>
                <a:t> RVi-Osaka.JPN-66-Vac</a:t>
              </a:r>
              <a:endParaRPr kumimoji="0" lang="en-US" altLang="en-US" sz="900" b="0" i="0" u="none" strike="noStrike" cap="none" normalizeH="0" baseline="0" smtClean="0">
                <a:ln>
                  <a:noFill/>
                </a:ln>
                <a:solidFill>
                  <a:schemeClr val="tx1"/>
                </a:solidFill>
                <a:effectLst/>
                <a:cs typeface="Arial" panose="020B0604020202020204" pitchFamily="34" charset="0"/>
              </a:endParaRPr>
            </a:p>
          </p:txBody>
        </p:sp>
        <p:sp>
          <p:nvSpPr>
            <p:cNvPr id="522" name="Freeform 14"/>
            <p:cNvSpPr>
              <a:spLocks/>
            </p:cNvSpPr>
            <p:nvPr/>
          </p:nvSpPr>
          <p:spPr bwMode="auto">
            <a:xfrm>
              <a:off x="4214049" y="3095715"/>
              <a:ext cx="101600" cy="38100"/>
            </a:xfrm>
            <a:custGeom>
              <a:avLst/>
              <a:gdLst>
                <a:gd name="T0" fmla="*/ 0 w 64"/>
                <a:gd name="T1" fmla="*/ 24 h 24"/>
                <a:gd name="T2" fmla="*/ 0 w 64"/>
                <a:gd name="T3" fmla="*/ 0 h 24"/>
                <a:gd name="T4" fmla="*/ 64 w 64"/>
                <a:gd name="T5" fmla="*/ 0 h 24"/>
              </a:gdLst>
              <a:ahLst/>
              <a:cxnLst>
                <a:cxn ang="0">
                  <a:pos x="T0" y="T1"/>
                </a:cxn>
                <a:cxn ang="0">
                  <a:pos x="T2" y="T3"/>
                </a:cxn>
                <a:cxn ang="0">
                  <a:pos x="T4" y="T5"/>
                </a:cxn>
              </a:cxnLst>
              <a:rect l="0" t="0" r="r" b="b"/>
              <a:pathLst>
                <a:path w="64" h="24">
                  <a:moveTo>
                    <a:pt x="0" y="24"/>
                  </a:moveTo>
                  <a:lnTo>
                    <a:pt x="0" y="0"/>
                  </a:lnTo>
                  <a:lnTo>
                    <a:pt x="6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23" name="Rectangle 15"/>
            <p:cNvSpPr>
              <a:spLocks noChangeArrowheads="1"/>
            </p:cNvSpPr>
            <p:nvPr/>
          </p:nvSpPr>
          <p:spPr bwMode="auto">
            <a:xfrm>
              <a:off x="4226748" y="3146515"/>
              <a:ext cx="584756"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cs typeface="Arial" panose="020B0604020202020204" pitchFamily="34" charset="0"/>
                </a:rPr>
                <a:t> RVi-Osaka.JPN-66</a:t>
              </a:r>
              <a:endParaRPr kumimoji="0" lang="en-US" altLang="en-US" sz="900" b="0" i="0" u="none" strike="noStrike" cap="none" normalizeH="0" baseline="0" smtClean="0">
                <a:ln>
                  <a:noFill/>
                </a:ln>
                <a:solidFill>
                  <a:schemeClr val="tx1"/>
                </a:solidFill>
                <a:effectLst/>
                <a:cs typeface="Arial" panose="020B0604020202020204" pitchFamily="34" charset="0"/>
              </a:endParaRPr>
            </a:p>
          </p:txBody>
        </p:sp>
        <p:sp>
          <p:nvSpPr>
            <p:cNvPr id="524" name="Freeform 16"/>
            <p:cNvSpPr>
              <a:spLocks/>
            </p:cNvSpPr>
            <p:nvPr/>
          </p:nvSpPr>
          <p:spPr bwMode="auto">
            <a:xfrm>
              <a:off x="4214049" y="3136990"/>
              <a:ext cx="11113" cy="38100"/>
            </a:xfrm>
            <a:custGeom>
              <a:avLst/>
              <a:gdLst>
                <a:gd name="T0" fmla="*/ 0 w 7"/>
                <a:gd name="T1" fmla="*/ 0 h 24"/>
                <a:gd name="T2" fmla="*/ 0 w 7"/>
                <a:gd name="T3" fmla="*/ 24 h 24"/>
                <a:gd name="T4" fmla="*/ 7 w 7"/>
                <a:gd name="T5" fmla="*/ 24 h 24"/>
              </a:gdLst>
              <a:ahLst/>
              <a:cxnLst>
                <a:cxn ang="0">
                  <a:pos x="T0" y="T1"/>
                </a:cxn>
                <a:cxn ang="0">
                  <a:pos x="T2" y="T3"/>
                </a:cxn>
                <a:cxn ang="0">
                  <a:pos x="T4" y="T5"/>
                </a:cxn>
              </a:cxnLst>
              <a:rect l="0" t="0" r="r" b="b"/>
              <a:pathLst>
                <a:path w="7" h="24">
                  <a:moveTo>
                    <a:pt x="0" y="0"/>
                  </a:moveTo>
                  <a:lnTo>
                    <a:pt x="0" y="24"/>
                  </a:lnTo>
                  <a:lnTo>
                    <a:pt x="7"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25" name="Freeform 17"/>
            <p:cNvSpPr>
              <a:spLocks/>
            </p:cNvSpPr>
            <p:nvPr/>
          </p:nvSpPr>
          <p:spPr bwMode="auto">
            <a:xfrm>
              <a:off x="4193411" y="3048090"/>
              <a:ext cx="20638" cy="87312"/>
            </a:xfrm>
            <a:custGeom>
              <a:avLst/>
              <a:gdLst>
                <a:gd name="T0" fmla="*/ 0 w 13"/>
                <a:gd name="T1" fmla="*/ 0 h 55"/>
                <a:gd name="T2" fmla="*/ 0 w 13"/>
                <a:gd name="T3" fmla="*/ 55 h 55"/>
                <a:gd name="T4" fmla="*/ 13 w 13"/>
                <a:gd name="T5" fmla="*/ 55 h 55"/>
              </a:gdLst>
              <a:ahLst/>
              <a:cxnLst>
                <a:cxn ang="0">
                  <a:pos x="T0" y="T1"/>
                </a:cxn>
                <a:cxn ang="0">
                  <a:pos x="T2" y="T3"/>
                </a:cxn>
                <a:cxn ang="0">
                  <a:pos x="T4" y="T5"/>
                </a:cxn>
              </a:cxnLst>
              <a:rect l="0" t="0" r="r" b="b"/>
              <a:pathLst>
                <a:path w="13" h="55">
                  <a:moveTo>
                    <a:pt x="0" y="0"/>
                  </a:moveTo>
                  <a:lnTo>
                    <a:pt x="0" y="55"/>
                  </a:lnTo>
                  <a:lnTo>
                    <a:pt x="13" y="5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26" name="Freeform 18"/>
            <p:cNvSpPr>
              <a:spLocks/>
            </p:cNvSpPr>
            <p:nvPr/>
          </p:nvSpPr>
          <p:spPr bwMode="auto">
            <a:xfrm>
              <a:off x="4185474" y="3046503"/>
              <a:ext cx="7938" cy="101600"/>
            </a:xfrm>
            <a:custGeom>
              <a:avLst/>
              <a:gdLst>
                <a:gd name="T0" fmla="*/ 0 w 5"/>
                <a:gd name="T1" fmla="*/ 64 h 64"/>
                <a:gd name="T2" fmla="*/ 0 w 5"/>
                <a:gd name="T3" fmla="*/ 0 h 64"/>
                <a:gd name="T4" fmla="*/ 5 w 5"/>
                <a:gd name="T5" fmla="*/ 0 h 64"/>
              </a:gdLst>
              <a:ahLst/>
              <a:cxnLst>
                <a:cxn ang="0">
                  <a:pos x="T0" y="T1"/>
                </a:cxn>
                <a:cxn ang="0">
                  <a:pos x="T2" y="T3"/>
                </a:cxn>
                <a:cxn ang="0">
                  <a:pos x="T4" y="T5"/>
                </a:cxn>
              </a:cxnLst>
              <a:rect l="0" t="0" r="r" b="b"/>
              <a:pathLst>
                <a:path w="5" h="64">
                  <a:moveTo>
                    <a:pt x="0" y="64"/>
                  </a:moveTo>
                  <a:lnTo>
                    <a:pt x="0" y="0"/>
                  </a:lnTo>
                  <a:lnTo>
                    <a:pt x="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27" name="Rectangle 19"/>
            <p:cNvSpPr>
              <a:spLocks noChangeArrowheads="1"/>
            </p:cNvSpPr>
            <p:nvPr/>
          </p:nvSpPr>
          <p:spPr bwMode="auto">
            <a:xfrm>
              <a:off x="4280723" y="3225890"/>
              <a:ext cx="610828"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cs typeface="Arial" panose="020B0604020202020204" pitchFamily="34" charset="0"/>
                </a:rPr>
                <a:t> RVi-Matsue.JPN-68</a:t>
              </a:r>
              <a:endParaRPr kumimoji="0" lang="en-US" altLang="en-US" sz="900" b="0" i="0" u="none" strike="noStrike" cap="none" normalizeH="0" baseline="0" smtClean="0">
                <a:ln>
                  <a:noFill/>
                </a:ln>
                <a:solidFill>
                  <a:schemeClr val="tx1"/>
                </a:solidFill>
                <a:effectLst/>
                <a:cs typeface="Arial" panose="020B0604020202020204" pitchFamily="34" charset="0"/>
              </a:endParaRPr>
            </a:p>
          </p:txBody>
        </p:sp>
        <p:sp>
          <p:nvSpPr>
            <p:cNvPr id="528" name="Freeform 20"/>
            <p:cNvSpPr>
              <a:spLocks/>
            </p:cNvSpPr>
            <p:nvPr/>
          </p:nvSpPr>
          <p:spPr bwMode="auto">
            <a:xfrm>
              <a:off x="4185474" y="3152865"/>
              <a:ext cx="93663" cy="101600"/>
            </a:xfrm>
            <a:custGeom>
              <a:avLst/>
              <a:gdLst>
                <a:gd name="T0" fmla="*/ 0 w 59"/>
                <a:gd name="T1" fmla="*/ 0 h 64"/>
                <a:gd name="T2" fmla="*/ 0 w 59"/>
                <a:gd name="T3" fmla="*/ 64 h 64"/>
                <a:gd name="T4" fmla="*/ 59 w 59"/>
                <a:gd name="T5" fmla="*/ 64 h 64"/>
              </a:gdLst>
              <a:ahLst/>
              <a:cxnLst>
                <a:cxn ang="0">
                  <a:pos x="T0" y="T1"/>
                </a:cxn>
                <a:cxn ang="0">
                  <a:pos x="T2" y="T3"/>
                </a:cxn>
                <a:cxn ang="0">
                  <a:pos x="T4" y="T5"/>
                </a:cxn>
              </a:cxnLst>
              <a:rect l="0" t="0" r="r" b="b"/>
              <a:pathLst>
                <a:path w="59" h="64">
                  <a:moveTo>
                    <a:pt x="0" y="0"/>
                  </a:moveTo>
                  <a:lnTo>
                    <a:pt x="0" y="64"/>
                  </a:lnTo>
                  <a:lnTo>
                    <a:pt x="59" y="6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29" name="Freeform 21"/>
            <p:cNvSpPr>
              <a:spLocks/>
            </p:cNvSpPr>
            <p:nvPr/>
          </p:nvSpPr>
          <p:spPr bwMode="auto">
            <a:xfrm>
              <a:off x="4175949" y="3149690"/>
              <a:ext cx="9525" cy="90487"/>
            </a:xfrm>
            <a:custGeom>
              <a:avLst/>
              <a:gdLst>
                <a:gd name="T0" fmla="*/ 0 w 6"/>
                <a:gd name="T1" fmla="*/ 57 h 57"/>
                <a:gd name="T2" fmla="*/ 0 w 6"/>
                <a:gd name="T3" fmla="*/ 0 h 57"/>
                <a:gd name="T4" fmla="*/ 6 w 6"/>
                <a:gd name="T5" fmla="*/ 0 h 57"/>
              </a:gdLst>
              <a:ahLst/>
              <a:cxnLst>
                <a:cxn ang="0">
                  <a:pos x="T0" y="T1"/>
                </a:cxn>
                <a:cxn ang="0">
                  <a:pos x="T2" y="T3"/>
                </a:cxn>
                <a:cxn ang="0">
                  <a:pos x="T4" y="T5"/>
                </a:cxn>
              </a:cxnLst>
              <a:rect l="0" t="0" r="r" b="b"/>
              <a:pathLst>
                <a:path w="6" h="57">
                  <a:moveTo>
                    <a:pt x="0" y="57"/>
                  </a:moveTo>
                  <a:lnTo>
                    <a:pt x="0" y="0"/>
                  </a:lnTo>
                  <a:lnTo>
                    <a:pt x="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30" name="Rectangle 22"/>
            <p:cNvSpPr>
              <a:spLocks noChangeArrowheads="1"/>
            </p:cNvSpPr>
            <p:nvPr/>
          </p:nvSpPr>
          <p:spPr bwMode="auto">
            <a:xfrm>
              <a:off x="4280723" y="3305265"/>
              <a:ext cx="841750"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cs typeface="Arial" panose="020B0604020202020204" pitchFamily="34" charset="0"/>
                </a:rPr>
                <a:t> RV-Matsuba.GMK3.JPN-69</a:t>
              </a:r>
              <a:endParaRPr kumimoji="0" lang="en-US" altLang="en-US" sz="900" b="0" i="0" u="none" strike="noStrike" cap="none" normalizeH="0" baseline="0" dirty="0" smtClean="0">
                <a:ln>
                  <a:noFill/>
                </a:ln>
                <a:solidFill>
                  <a:schemeClr val="tx1"/>
                </a:solidFill>
                <a:effectLst/>
                <a:cs typeface="Arial" panose="020B0604020202020204" pitchFamily="34" charset="0"/>
              </a:endParaRPr>
            </a:p>
          </p:txBody>
        </p:sp>
        <p:sp>
          <p:nvSpPr>
            <p:cNvPr id="531" name="Freeform 23"/>
            <p:cNvSpPr>
              <a:spLocks/>
            </p:cNvSpPr>
            <p:nvPr/>
          </p:nvSpPr>
          <p:spPr bwMode="auto">
            <a:xfrm>
              <a:off x="4175949" y="3244940"/>
              <a:ext cx="103188" cy="88900"/>
            </a:xfrm>
            <a:custGeom>
              <a:avLst/>
              <a:gdLst>
                <a:gd name="T0" fmla="*/ 0 w 65"/>
                <a:gd name="T1" fmla="*/ 0 h 56"/>
                <a:gd name="T2" fmla="*/ 0 w 65"/>
                <a:gd name="T3" fmla="*/ 56 h 56"/>
                <a:gd name="T4" fmla="*/ 65 w 65"/>
                <a:gd name="T5" fmla="*/ 56 h 56"/>
              </a:gdLst>
              <a:ahLst/>
              <a:cxnLst>
                <a:cxn ang="0">
                  <a:pos x="T0" y="T1"/>
                </a:cxn>
                <a:cxn ang="0">
                  <a:pos x="T2" y="T3"/>
                </a:cxn>
                <a:cxn ang="0">
                  <a:pos x="T4" y="T5"/>
                </a:cxn>
              </a:cxnLst>
              <a:rect l="0" t="0" r="r" b="b"/>
              <a:pathLst>
                <a:path w="65" h="56">
                  <a:moveTo>
                    <a:pt x="0" y="0"/>
                  </a:moveTo>
                  <a:lnTo>
                    <a:pt x="0" y="56"/>
                  </a:lnTo>
                  <a:lnTo>
                    <a:pt x="65" y="5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32" name="Freeform 24"/>
            <p:cNvSpPr>
              <a:spLocks/>
            </p:cNvSpPr>
            <p:nvPr/>
          </p:nvSpPr>
          <p:spPr bwMode="auto">
            <a:xfrm>
              <a:off x="4082286" y="3241765"/>
              <a:ext cx="93663" cy="152400"/>
            </a:xfrm>
            <a:custGeom>
              <a:avLst/>
              <a:gdLst>
                <a:gd name="T0" fmla="*/ 0 w 59"/>
                <a:gd name="T1" fmla="*/ 96 h 96"/>
                <a:gd name="T2" fmla="*/ 0 w 59"/>
                <a:gd name="T3" fmla="*/ 0 h 96"/>
                <a:gd name="T4" fmla="*/ 59 w 59"/>
                <a:gd name="T5" fmla="*/ 0 h 96"/>
              </a:gdLst>
              <a:ahLst/>
              <a:cxnLst>
                <a:cxn ang="0">
                  <a:pos x="T0" y="T1"/>
                </a:cxn>
                <a:cxn ang="0">
                  <a:pos x="T2" y="T3"/>
                </a:cxn>
                <a:cxn ang="0">
                  <a:pos x="T4" y="T5"/>
                </a:cxn>
              </a:cxnLst>
              <a:rect l="0" t="0" r="r" b="b"/>
              <a:pathLst>
                <a:path w="59" h="96">
                  <a:moveTo>
                    <a:pt x="0" y="96"/>
                  </a:moveTo>
                  <a:lnTo>
                    <a:pt x="0" y="0"/>
                  </a:lnTo>
                  <a:lnTo>
                    <a:pt x="5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33" name="Rectangle 25"/>
            <p:cNvSpPr>
              <a:spLocks noChangeArrowheads="1"/>
            </p:cNvSpPr>
            <p:nvPr/>
          </p:nvSpPr>
          <p:spPr bwMode="auto">
            <a:xfrm>
              <a:off x="4377560" y="3384640"/>
              <a:ext cx="327761"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cs typeface="Arial" panose="020B0604020202020204" pitchFamily="34" charset="0"/>
                </a:rPr>
                <a:t> AF435866</a:t>
              </a:r>
              <a:endParaRPr kumimoji="0" lang="en-US" altLang="en-US" sz="900" b="0" i="0" u="none" strike="noStrike" cap="none" normalizeH="0" baseline="0" smtClean="0">
                <a:ln>
                  <a:noFill/>
                </a:ln>
                <a:solidFill>
                  <a:schemeClr val="tx1"/>
                </a:solidFill>
                <a:effectLst/>
                <a:cs typeface="Arial" panose="020B0604020202020204" pitchFamily="34" charset="0"/>
              </a:endParaRPr>
            </a:p>
          </p:txBody>
        </p:sp>
        <p:sp>
          <p:nvSpPr>
            <p:cNvPr id="534" name="Freeform 26"/>
            <p:cNvSpPr>
              <a:spLocks/>
            </p:cNvSpPr>
            <p:nvPr/>
          </p:nvSpPr>
          <p:spPr bwMode="auto">
            <a:xfrm>
              <a:off x="4288661" y="3414803"/>
              <a:ext cx="87313" cy="38100"/>
            </a:xfrm>
            <a:custGeom>
              <a:avLst/>
              <a:gdLst>
                <a:gd name="T0" fmla="*/ 0 w 55"/>
                <a:gd name="T1" fmla="*/ 24 h 24"/>
                <a:gd name="T2" fmla="*/ 0 w 55"/>
                <a:gd name="T3" fmla="*/ 0 h 24"/>
                <a:gd name="T4" fmla="*/ 55 w 55"/>
                <a:gd name="T5" fmla="*/ 0 h 24"/>
              </a:gdLst>
              <a:ahLst/>
              <a:cxnLst>
                <a:cxn ang="0">
                  <a:pos x="T0" y="T1"/>
                </a:cxn>
                <a:cxn ang="0">
                  <a:pos x="T2" y="T3"/>
                </a:cxn>
                <a:cxn ang="0">
                  <a:pos x="T4" y="T5"/>
                </a:cxn>
              </a:cxnLst>
              <a:rect l="0" t="0" r="r" b="b"/>
              <a:pathLst>
                <a:path w="55" h="24">
                  <a:moveTo>
                    <a:pt x="0" y="24"/>
                  </a:moveTo>
                  <a:lnTo>
                    <a:pt x="0" y="0"/>
                  </a:lnTo>
                  <a:lnTo>
                    <a:pt x="55"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35" name="Rectangle 27"/>
            <p:cNvSpPr>
              <a:spLocks noChangeArrowheads="1"/>
            </p:cNvSpPr>
            <p:nvPr/>
          </p:nvSpPr>
          <p:spPr bwMode="auto">
            <a:xfrm>
              <a:off x="4364859" y="3464015"/>
              <a:ext cx="517714"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cs typeface="Arial" panose="020B0604020202020204" pitchFamily="34" charset="0"/>
                </a:rPr>
                <a:t> AF435865 Ulrike</a:t>
              </a:r>
              <a:endParaRPr kumimoji="0" lang="en-US" altLang="en-US" sz="900" b="0" i="0" u="none" strike="noStrike" cap="none" normalizeH="0" baseline="0" dirty="0" smtClean="0">
                <a:ln>
                  <a:noFill/>
                </a:ln>
                <a:solidFill>
                  <a:schemeClr val="tx1"/>
                </a:solidFill>
                <a:effectLst/>
                <a:cs typeface="Arial" panose="020B0604020202020204" pitchFamily="34" charset="0"/>
              </a:endParaRPr>
            </a:p>
          </p:txBody>
        </p:sp>
        <p:sp>
          <p:nvSpPr>
            <p:cNvPr id="536" name="Freeform 28"/>
            <p:cNvSpPr>
              <a:spLocks/>
            </p:cNvSpPr>
            <p:nvPr/>
          </p:nvSpPr>
          <p:spPr bwMode="auto">
            <a:xfrm>
              <a:off x="4288661" y="3456078"/>
              <a:ext cx="73025" cy="38100"/>
            </a:xfrm>
            <a:custGeom>
              <a:avLst/>
              <a:gdLst>
                <a:gd name="T0" fmla="*/ 0 w 46"/>
                <a:gd name="T1" fmla="*/ 0 h 24"/>
                <a:gd name="T2" fmla="*/ 0 w 46"/>
                <a:gd name="T3" fmla="*/ 24 h 24"/>
                <a:gd name="T4" fmla="*/ 46 w 46"/>
                <a:gd name="T5" fmla="*/ 24 h 24"/>
              </a:gdLst>
              <a:ahLst/>
              <a:cxnLst>
                <a:cxn ang="0">
                  <a:pos x="T0" y="T1"/>
                </a:cxn>
                <a:cxn ang="0">
                  <a:pos x="T2" y="T3"/>
                </a:cxn>
                <a:cxn ang="0">
                  <a:pos x="T4" y="T5"/>
                </a:cxn>
              </a:cxnLst>
              <a:rect l="0" t="0" r="r" b="b"/>
              <a:pathLst>
                <a:path w="46" h="24">
                  <a:moveTo>
                    <a:pt x="0" y="0"/>
                  </a:moveTo>
                  <a:lnTo>
                    <a:pt x="0" y="24"/>
                  </a:lnTo>
                  <a:lnTo>
                    <a:pt x="46"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37" name="Freeform 29"/>
            <p:cNvSpPr>
              <a:spLocks/>
            </p:cNvSpPr>
            <p:nvPr/>
          </p:nvSpPr>
          <p:spPr bwMode="auto">
            <a:xfrm>
              <a:off x="4160074" y="3454490"/>
              <a:ext cx="128588" cy="92075"/>
            </a:xfrm>
            <a:custGeom>
              <a:avLst/>
              <a:gdLst>
                <a:gd name="T0" fmla="*/ 0 w 81"/>
                <a:gd name="T1" fmla="*/ 58 h 58"/>
                <a:gd name="T2" fmla="*/ 0 w 81"/>
                <a:gd name="T3" fmla="*/ 0 h 58"/>
                <a:gd name="T4" fmla="*/ 81 w 81"/>
                <a:gd name="T5" fmla="*/ 0 h 58"/>
              </a:gdLst>
              <a:ahLst/>
              <a:cxnLst>
                <a:cxn ang="0">
                  <a:pos x="T0" y="T1"/>
                </a:cxn>
                <a:cxn ang="0">
                  <a:pos x="T2" y="T3"/>
                </a:cxn>
                <a:cxn ang="0">
                  <a:pos x="T4" y="T5"/>
                </a:cxn>
              </a:cxnLst>
              <a:rect l="0" t="0" r="r" b="b"/>
              <a:pathLst>
                <a:path w="81" h="58">
                  <a:moveTo>
                    <a:pt x="0" y="58"/>
                  </a:moveTo>
                  <a:lnTo>
                    <a:pt x="0" y="0"/>
                  </a:lnTo>
                  <a:lnTo>
                    <a:pt x="8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38" name="Rectangle 30"/>
            <p:cNvSpPr>
              <a:spLocks noChangeArrowheads="1"/>
            </p:cNvSpPr>
            <p:nvPr/>
          </p:nvSpPr>
          <p:spPr bwMode="auto">
            <a:xfrm>
              <a:off x="4379148" y="3544978"/>
              <a:ext cx="733738"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cs typeface="Arial" panose="020B0604020202020204" pitchFamily="34" charset="0"/>
                </a:rPr>
                <a:t> RVi-NewJersey.USA-61</a:t>
              </a:r>
              <a:endParaRPr kumimoji="0" lang="en-US" altLang="en-US" sz="900" b="0" i="0" u="none" strike="noStrike" cap="none" normalizeH="0" baseline="0" dirty="0" smtClean="0">
                <a:ln>
                  <a:noFill/>
                </a:ln>
                <a:solidFill>
                  <a:schemeClr val="tx1"/>
                </a:solidFill>
                <a:effectLst/>
                <a:cs typeface="Arial" panose="020B0604020202020204" pitchFamily="34" charset="0"/>
              </a:endParaRPr>
            </a:p>
          </p:txBody>
        </p:sp>
        <p:sp>
          <p:nvSpPr>
            <p:cNvPr id="539" name="Freeform 31"/>
            <p:cNvSpPr>
              <a:spLocks/>
            </p:cNvSpPr>
            <p:nvPr/>
          </p:nvSpPr>
          <p:spPr bwMode="auto">
            <a:xfrm>
              <a:off x="4245799" y="3573553"/>
              <a:ext cx="131763" cy="68262"/>
            </a:xfrm>
            <a:custGeom>
              <a:avLst/>
              <a:gdLst>
                <a:gd name="T0" fmla="*/ 0 w 83"/>
                <a:gd name="T1" fmla="*/ 43 h 43"/>
                <a:gd name="T2" fmla="*/ 0 w 83"/>
                <a:gd name="T3" fmla="*/ 0 h 43"/>
                <a:gd name="T4" fmla="*/ 83 w 83"/>
                <a:gd name="T5" fmla="*/ 0 h 43"/>
              </a:gdLst>
              <a:ahLst/>
              <a:cxnLst>
                <a:cxn ang="0">
                  <a:pos x="T0" y="T1"/>
                </a:cxn>
                <a:cxn ang="0">
                  <a:pos x="T2" y="T3"/>
                </a:cxn>
                <a:cxn ang="0">
                  <a:pos x="T4" y="T5"/>
                </a:cxn>
              </a:cxnLst>
              <a:rect l="0" t="0" r="r" b="b"/>
              <a:pathLst>
                <a:path w="83" h="43">
                  <a:moveTo>
                    <a:pt x="0" y="43"/>
                  </a:moveTo>
                  <a:lnTo>
                    <a:pt x="0" y="0"/>
                  </a:lnTo>
                  <a:lnTo>
                    <a:pt x="83"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40" name="Rectangle 32"/>
            <p:cNvSpPr>
              <a:spLocks noChangeArrowheads="1"/>
            </p:cNvSpPr>
            <p:nvPr/>
          </p:nvSpPr>
          <p:spPr bwMode="auto">
            <a:xfrm>
              <a:off x="4355335" y="3624353"/>
              <a:ext cx="655522"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cs typeface="Arial" panose="020B0604020202020204" pitchFamily="34" charset="0"/>
                </a:rPr>
                <a:t> RV-Cendehill.BEL-63</a:t>
              </a:r>
              <a:endParaRPr kumimoji="0" lang="en-US" altLang="en-US" sz="900" b="0" i="0" u="none" strike="noStrike" cap="none" normalizeH="0" baseline="0" smtClean="0">
                <a:ln>
                  <a:noFill/>
                </a:ln>
                <a:solidFill>
                  <a:schemeClr val="tx1"/>
                </a:solidFill>
                <a:effectLst/>
                <a:cs typeface="Arial" panose="020B0604020202020204" pitchFamily="34" charset="0"/>
              </a:endParaRPr>
            </a:p>
          </p:txBody>
        </p:sp>
        <p:sp>
          <p:nvSpPr>
            <p:cNvPr id="541" name="Freeform 33"/>
            <p:cNvSpPr>
              <a:spLocks/>
            </p:cNvSpPr>
            <p:nvPr/>
          </p:nvSpPr>
          <p:spPr bwMode="auto">
            <a:xfrm>
              <a:off x="4288661" y="3652928"/>
              <a:ext cx="65088" cy="58737"/>
            </a:xfrm>
            <a:custGeom>
              <a:avLst/>
              <a:gdLst>
                <a:gd name="T0" fmla="*/ 0 w 41"/>
                <a:gd name="T1" fmla="*/ 37 h 37"/>
                <a:gd name="T2" fmla="*/ 0 w 41"/>
                <a:gd name="T3" fmla="*/ 0 h 37"/>
                <a:gd name="T4" fmla="*/ 41 w 41"/>
                <a:gd name="T5" fmla="*/ 0 h 37"/>
              </a:gdLst>
              <a:ahLst/>
              <a:cxnLst>
                <a:cxn ang="0">
                  <a:pos x="T0" y="T1"/>
                </a:cxn>
                <a:cxn ang="0">
                  <a:pos x="T2" y="T3"/>
                </a:cxn>
                <a:cxn ang="0">
                  <a:pos x="T4" y="T5"/>
                </a:cxn>
              </a:cxnLst>
              <a:rect l="0" t="0" r="r" b="b"/>
              <a:pathLst>
                <a:path w="41" h="37">
                  <a:moveTo>
                    <a:pt x="0" y="37"/>
                  </a:moveTo>
                  <a:lnTo>
                    <a:pt x="0" y="0"/>
                  </a:lnTo>
                  <a:lnTo>
                    <a:pt x="41"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42" name="Rectangle 34"/>
            <p:cNvSpPr>
              <a:spLocks noChangeArrowheads="1"/>
            </p:cNvSpPr>
            <p:nvPr/>
          </p:nvSpPr>
          <p:spPr bwMode="auto">
            <a:xfrm>
              <a:off x="4444235" y="3703728"/>
              <a:ext cx="528887"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cs typeface="Arial" panose="020B0604020202020204" pitchFamily="34" charset="0"/>
                </a:rPr>
                <a:t> RV-</a:t>
              </a:r>
              <a:r>
                <a:rPr kumimoji="0" lang="en-US" altLang="en-US" sz="900" b="0" i="0" u="none" strike="noStrike" cap="none" normalizeH="0" baseline="0" dirty="0" err="1" smtClean="0">
                  <a:ln>
                    <a:noFill/>
                  </a:ln>
                  <a:solidFill>
                    <a:srgbClr val="000000"/>
                  </a:solidFill>
                  <a:effectLst/>
                  <a:cs typeface="Arial" panose="020B0604020202020204" pitchFamily="34" charset="0"/>
                </a:rPr>
                <a:t>Matsuba</a:t>
              </a:r>
              <a:r>
                <a:rPr kumimoji="0" lang="en-US" altLang="en-US" sz="900" b="0" i="0" u="none" strike="noStrike" cap="none" normalizeH="0" baseline="0" dirty="0" smtClean="0">
                  <a:ln>
                    <a:noFill/>
                  </a:ln>
                  <a:solidFill>
                    <a:srgbClr val="000000"/>
                  </a:solidFill>
                  <a:effectLst/>
                  <a:cs typeface="Arial" panose="020B0604020202020204" pitchFamily="34" charset="0"/>
                </a:rPr>
                <a:t>-</a:t>
              </a:r>
              <a:r>
                <a:rPr kumimoji="0" lang="en-US" altLang="en-US" sz="900" b="0" i="0" u="none" strike="noStrike" cap="none" normalizeH="0" baseline="0" dirty="0" err="1" smtClean="0">
                  <a:ln>
                    <a:noFill/>
                  </a:ln>
                  <a:solidFill>
                    <a:srgbClr val="000000"/>
                  </a:solidFill>
                  <a:effectLst/>
                  <a:cs typeface="Arial" panose="020B0604020202020204" pitchFamily="34" charset="0"/>
                </a:rPr>
                <a:t>Vac</a:t>
              </a:r>
              <a:endParaRPr kumimoji="0" lang="en-US" altLang="en-US" sz="900" b="0" i="0" u="none" strike="noStrike" cap="none" normalizeH="0" baseline="0" dirty="0" smtClean="0">
                <a:ln>
                  <a:noFill/>
                </a:ln>
                <a:solidFill>
                  <a:schemeClr val="tx1"/>
                </a:solidFill>
                <a:effectLst/>
                <a:cs typeface="Arial" panose="020B0604020202020204" pitchFamily="34" charset="0"/>
              </a:endParaRPr>
            </a:p>
          </p:txBody>
        </p:sp>
        <p:sp>
          <p:nvSpPr>
            <p:cNvPr id="543" name="Freeform 35"/>
            <p:cNvSpPr>
              <a:spLocks/>
            </p:cNvSpPr>
            <p:nvPr/>
          </p:nvSpPr>
          <p:spPr bwMode="auto">
            <a:xfrm>
              <a:off x="4433124" y="3732303"/>
              <a:ext cx="9525" cy="38100"/>
            </a:xfrm>
            <a:custGeom>
              <a:avLst/>
              <a:gdLst>
                <a:gd name="T0" fmla="*/ 0 w 6"/>
                <a:gd name="T1" fmla="*/ 24 h 24"/>
                <a:gd name="T2" fmla="*/ 0 w 6"/>
                <a:gd name="T3" fmla="*/ 0 h 24"/>
                <a:gd name="T4" fmla="*/ 6 w 6"/>
                <a:gd name="T5" fmla="*/ 0 h 24"/>
              </a:gdLst>
              <a:ahLst/>
              <a:cxnLst>
                <a:cxn ang="0">
                  <a:pos x="T0" y="T1"/>
                </a:cxn>
                <a:cxn ang="0">
                  <a:pos x="T2" y="T3"/>
                </a:cxn>
                <a:cxn ang="0">
                  <a:pos x="T4" y="T5"/>
                </a:cxn>
              </a:cxnLst>
              <a:rect l="0" t="0" r="r" b="b"/>
              <a:pathLst>
                <a:path w="6" h="24">
                  <a:moveTo>
                    <a:pt x="0" y="24"/>
                  </a:moveTo>
                  <a:lnTo>
                    <a:pt x="0" y="0"/>
                  </a:lnTo>
                  <a:lnTo>
                    <a:pt x="6"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44" name="Rectangle 36"/>
            <p:cNvSpPr>
              <a:spLocks noChangeArrowheads="1"/>
            </p:cNvSpPr>
            <p:nvPr/>
          </p:nvSpPr>
          <p:spPr bwMode="auto">
            <a:xfrm>
              <a:off x="4445823" y="3783103"/>
              <a:ext cx="793331"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cs typeface="Arial" panose="020B0604020202020204" pitchFamily="34" charset="0"/>
                </a:rPr>
                <a:t> RVi-Shimane.JPN-68-Vac</a:t>
              </a:r>
              <a:endParaRPr kumimoji="0" lang="en-US" altLang="en-US" sz="900" b="0" i="0" u="none" strike="noStrike" cap="none" normalizeH="0" baseline="0" dirty="0" smtClean="0">
                <a:ln>
                  <a:noFill/>
                </a:ln>
                <a:solidFill>
                  <a:schemeClr val="tx1"/>
                </a:solidFill>
                <a:effectLst/>
                <a:cs typeface="Arial" panose="020B0604020202020204" pitchFamily="34" charset="0"/>
              </a:endParaRPr>
            </a:p>
          </p:txBody>
        </p:sp>
        <p:sp>
          <p:nvSpPr>
            <p:cNvPr id="545" name="Freeform 37"/>
            <p:cNvSpPr>
              <a:spLocks/>
            </p:cNvSpPr>
            <p:nvPr/>
          </p:nvSpPr>
          <p:spPr bwMode="auto">
            <a:xfrm>
              <a:off x="4433124" y="3773578"/>
              <a:ext cx="11113" cy="38100"/>
            </a:xfrm>
            <a:custGeom>
              <a:avLst/>
              <a:gdLst>
                <a:gd name="T0" fmla="*/ 0 w 7"/>
                <a:gd name="T1" fmla="*/ 0 h 24"/>
                <a:gd name="T2" fmla="*/ 0 w 7"/>
                <a:gd name="T3" fmla="*/ 24 h 24"/>
                <a:gd name="T4" fmla="*/ 7 w 7"/>
                <a:gd name="T5" fmla="*/ 24 h 24"/>
              </a:gdLst>
              <a:ahLst/>
              <a:cxnLst>
                <a:cxn ang="0">
                  <a:pos x="T0" y="T1"/>
                </a:cxn>
                <a:cxn ang="0">
                  <a:pos x="T2" y="T3"/>
                </a:cxn>
                <a:cxn ang="0">
                  <a:pos x="T4" y="T5"/>
                </a:cxn>
              </a:cxnLst>
              <a:rect l="0" t="0" r="r" b="b"/>
              <a:pathLst>
                <a:path w="7" h="24">
                  <a:moveTo>
                    <a:pt x="0" y="0"/>
                  </a:moveTo>
                  <a:lnTo>
                    <a:pt x="0" y="24"/>
                  </a:lnTo>
                  <a:lnTo>
                    <a:pt x="7"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46" name="Freeform 38"/>
            <p:cNvSpPr>
              <a:spLocks/>
            </p:cNvSpPr>
            <p:nvPr/>
          </p:nvSpPr>
          <p:spPr bwMode="auto">
            <a:xfrm>
              <a:off x="4288661" y="3714840"/>
              <a:ext cx="144463" cy="57150"/>
            </a:xfrm>
            <a:custGeom>
              <a:avLst/>
              <a:gdLst>
                <a:gd name="T0" fmla="*/ 0 w 91"/>
                <a:gd name="T1" fmla="*/ 0 h 36"/>
                <a:gd name="T2" fmla="*/ 0 w 91"/>
                <a:gd name="T3" fmla="*/ 36 h 36"/>
                <a:gd name="T4" fmla="*/ 91 w 91"/>
                <a:gd name="T5" fmla="*/ 36 h 36"/>
              </a:gdLst>
              <a:ahLst/>
              <a:cxnLst>
                <a:cxn ang="0">
                  <a:pos x="T0" y="T1"/>
                </a:cxn>
                <a:cxn ang="0">
                  <a:pos x="T2" y="T3"/>
                </a:cxn>
                <a:cxn ang="0">
                  <a:pos x="T4" y="T5"/>
                </a:cxn>
              </a:cxnLst>
              <a:rect l="0" t="0" r="r" b="b"/>
              <a:pathLst>
                <a:path w="91" h="36">
                  <a:moveTo>
                    <a:pt x="0" y="0"/>
                  </a:moveTo>
                  <a:lnTo>
                    <a:pt x="0" y="36"/>
                  </a:lnTo>
                  <a:lnTo>
                    <a:pt x="91" y="3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47" name="Freeform 39"/>
            <p:cNvSpPr>
              <a:spLocks/>
            </p:cNvSpPr>
            <p:nvPr/>
          </p:nvSpPr>
          <p:spPr bwMode="auto">
            <a:xfrm>
              <a:off x="4245799" y="3644990"/>
              <a:ext cx="42863" cy="68262"/>
            </a:xfrm>
            <a:custGeom>
              <a:avLst/>
              <a:gdLst>
                <a:gd name="T0" fmla="*/ 0 w 27"/>
                <a:gd name="T1" fmla="*/ 0 h 43"/>
                <a:gd name="T2" fmla="*/ 0 w 27"/>
                <a:gd name="T3" fmla="*/ 43 h 43"/>
                <a:gd name="T4" fmla="*/ 27 w 27"/>
                <a:gd name="T5" fmla="*/ 43 h 43"/>
              </a:gdLst>
              <a:ahLst/>
              <a:cxnLst>
                <a:cxn ang="0">
                  <a:pos x="T0" y="T1"/>
                </a:cxn>
                <a:cxn ang="0">
                  <a:pos x="T2" y="T3"/>
                </a:cxn>
                <a:cxn ang="0">
                  <a:pos x="T4" y="T5"/>
                </a:cxn>
              </a:cxnLst>
              <a:rect l="0" t="0" r="r" b="b"/>
              <a:pathLst>
                <a:path w="27" h="43">
                  <a:moveTo>
                    <a:pt x="0" y="0"/>
                  </a:moveTo>
                  <a:lnTo>
                    <a:pt x="0" y="43"/>
                  </a:lnTo>
                  <a:lnTo>
                    <a:pt x="27" y="43"/>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48" name="Freeform 40"/>
            <p:cNvSpPr>
              <a:spLocks/>
            </p:cNvSpPr>
            <p:nvPr/>
          </p:nvSpPr>
          <p:spPr bwMode="auto">
            <a:xfrm>
              <a:off x="4160074" y="3549740"/>
              <a:ext cx="85725" cy="93662"/>
            </a:xfrm>
            <a:custGeom>
              <a:avLst/>
              <a:gdLst>
                <a:gd name="T0" fmla="*/ 0 w 54"/>
                <a:gd name="T1" fmla="*/ 0 h 59"/>
                <a:gd name="T2" fmla="*/ 0 w 54"/>
                <a:gd name="T3" fmla="*/ 59 h 59"/>
                <a:gd name="T4" fmla="*/ 54 w 54"/>
                <a:gd name="T5" fmla="*/ 59 h 59"/>
              </a:gdLst>
              <a:ahLst/>
              <a:cxnLst>
                <a:cxn ang="0">
                  <a:pos x="T0" y="T1"/>
                </a:cxn>
                <a:cxn ang="0">
                  <a:pos x="T2" y="T3"/>
                </a:cxn>
                <a:cxn ang="0">
                  <a:pos x="T4" y="T5"/>
                </a:cxn>
              </a:cxnLst>
              <a:rect l="0" t="0" r="r" b="b"/>
              <a:pathLst>
                <a:path w="54" h="59">
                  <a:moveTo>
                    <a:pt x="0" y="0"/>
                  </a:moveTo>
                  <a:lnTo>
                    <a:pt x="0" y="59"/>
                  </a:lnTo>
                  <a:lnTo>
                    <a:pt x="54" y="59"/>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49" name="Freeform 41"/>
            <p:cNvSpPr>
              <a:spLocks/>
            </p:cNvSpPr>
            <p:nvPr/>
          </p:nvSpPr>
          <p:spPr bwMode="auto">
            <a:xfrm>
              <a:off x="4082286" y="3397340"/>
              <a:ext cx="77788" cy="150812"/>
            </a:xfrm>
            <a:custGeom>
              <a:avLst/>
              <a:gdLst>
                <a:gd name="T0" fmla="*/ 0 w 49"/>
                <a:gd name="T1" fmla="*/ 0 h 95"/>
                <a:gd name="T2" fmla="*/ 0 w 49"/>
                <a:gd name="T3" fmla="*/ 95 h 95"/>
                <a:gd name="T4" fmla="*/ 49 w 49"/>
                <a:gd name="T5" fmla="*/ 95 h 95"/>
              </a:gdLst>
              <a:ahLst/>
              <a:cxnLst>
                <a:cxn ang="0">
                  <a:pos x="T0" y="T1"/>
                </a:cxn>
                <a:cxn ang="0">
                  <a:pos x="T2" y="T3"/>
                </a:cxn>
                <a:cxn ang="0">
                  <a:pos x="T4" y="T5"/>
                </a:cxn>
              </a:cxnLst>
              <a:rect l="0" t="0" r="r" b="b"/>
              <a:pathLst>
                <a:path w="49" h="95">
                  <a:moveTo>
                    <a:pt x="0" y="0"/>
                  </a:moveTo>
                  <a:lnTo>
                    <a:pt x="0" y="95"/>
                  </a:lnTo>
                  <a:lnTo>
                    <a:pt x="49" y="95"/>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50" name="Freeform 42"/>
            <p:cNvSpPr>
              <a:spLocks/>
            </p:cNvSpPr>
            <p:nvPr/>
          </p:nvSpPr>
          <p:spPr bwMode="auto">
            <a:xfrm>
              <a:off x="4060061" y="3395753"/>
              <a:ext cx="22225" cy="311150"/>
            </a:xfrm>
            <a:custGeom>
              <a:avLst/>
              <a:gdLst>
                <a:gd name="T0" fmla="*/ 0 w 14"/>
                <a:gd name="T1" fmla="*/ 196 h 196"/>
                <a:gd name="T2" fmla="*/ 0 w 14"/>
                <a:gd name="T3" fmla="*/ 0 h 196"/>
                <a:gd name="T4" fmla="*/ 14 w 14"/>
                <a:gd name="T5" fmla="*/ 0 h 196"/>
              </a:gdLst>
              <a:ahLst/>
              <a:cxnLst>
                <a:cxn ang="0">
                  <a:pos x="T0" y="T1"/>
                </a:cxn>
                <a:cxn ang="0">
                  <a:pos x="T2" y="T3"/>
                </a:cxn>
                <a:cxn ang="0">
                  <a:pos x="T4" y="T5"/>
                </a:cxn>
              </a:cxnLst>
              <a:rect l="0" t="0" r="r" b="b"/>
              <a:pathLst>
                <a:path w="14" h="196">
                  <a:moveTo>
                    <a:pt x="0" y="196"/>
                  </a:moveTo>
                  <a:lnTo>
                    <a:pt x="0" y="0"/>
                  </a:lnTo>
                  <a:lnTo>
                    <a:pt x="1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51" name="Rectangle 43"/>
            <p:cNvSpPr>
              <a:spLocks noChangeArrowheads="1"/>
            </p:cNvSpPr>
            <p:nvPr/>
          </p:nvSpPr>
          <p:spPr bwMode="auto">
            <a:xfrm>
              <a:off x="4164835" y="3862478"/>
              <a:ext cx="674145"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cs typeface="Arial" panose="020B0604020202020204" pitchFamily="34" charset="0"/>
                </a:rPr>
                <a:t> RV-TCRB19.JPN-Vac</a:t>
              </a:r>
              <a:endParaRPr kumimoji="0" lang="en-US" altLang="en-US" sz="900" b="0" i="0" u="none" strike="noStrike" cap="none" normalizeH="0" baseline="0" dirty="0" smtClean="0">
                <a:ln>
                  <a:noFill/>
                </a:ln>
                <a:solidFill>
                  <a:schemeClr val="tx1"/>
                </a:solidFill>
                <a:effectLst/>
                <a:cs typeface="Arial" panose="020B0604020202020204" pitchFamily="34" charset="0"/>
              </a:endParaRPr>
            </a:p>
          </p:txBody>
        </p:sp>
        <p:sp>
          <p:nvSpPr>
            <p:cNvPr id="552" name="Freeform 44"/>
            <p:cNvSpPr>
              <a:spLocks/>
            </p:cNvSpPr>
            <p:nvPr/>
          </p:nvSpPr>
          <p:spPr bwMode="auto">
            <a:xfrm>
              <a:off x="4085461" y="3892640"/>
              <a:ext cx="77788" cy="38100"/>
            </a:xfrm>
            <a:custGeom>
              <a:avLst/>
              <a:gdLst>
                <a:gd name="T0" fmla="*/ 0 w 49"/>
                <a:gd name="T1" fmla="*/ 24 h 24"/>
                <a:gd name="T2" fmla="*/ 0 w 49"/>
                <a:gd name="T3" fmla="*/ 0 h 24"/>
                <a:gd name="T4" fmla="*/ 49 w 49"/>
                <a:gd name="T5" fmla="*/ 0 h 24"/>
              </a:gdLst>
              <a:ahLst/>
              <a:cxnLst>
                <a:cxn ang="0">
                  <a:pos x="T0" y="T1"/>
                </a:cxn>
                <a:cxn ang="0">
                  <a:pos x="T2" y="T3"/>
                </a:cxn>
                <a:cxn ang="0">
                  <a:pos x="T4" y="T5"/>
                </a:cxn>
              </a:cxnLst>
              <a:rect l="0" t="0" r="r" b="b"/>
              <a:pathLst>
                <a:path w="49" h="24">
                  <a:moveTo>
                    <a:pt x="0" y="24"/>
                  </a:moveTo>
                  <a:lnTo>
                    <a:pt x="0" y="0"/>
                  </a:lnTo>
                  <a:lnTo>
                    <a:pt x="49"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53" name="Rectangle 45"/>
            <p:cNvSpPr>
              <a:spLocks noChangeArrowheads="1"/>
            </p:cNvSpPr>
            <p:nvPr/>
          </p:nvSpPr>
          <p:spPr bwMode="auto">
            <a:xfrm>
              <a:off x="4239448" y="3941853"/>
              <a:ext cx="756085" cy="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cs typeface="Arial" panose="020B0604020202020204" pitchFamily="34" charset="0"/>
                </a:rPr>
                <a:t> RVi-Connecticut.USA-64</a:t>
              </a:r>
              <a:endParaRPr kumimoji="0" lang="en-US" altLang="en-US" sz="900" b="0" i="0" u="none" strike="noStrike" cap="none" normalizeH="0" baseline="0" smtClean="0">
                <a:ln>
                  <a:noFill/>
                </a:ln>
                <a:solidFill>
                  <a:schemeClr val="tx1"/>
                </a:solidFill>
                <a:effectLst/>
                <a:cs typeface="Arial" panose="020B0604020202020204" pitchFamily="34" charset="0"/>
              </a:endParaRPr>
            </a:p>
          </p:txBody>
        </p:sp>
        <p:sp>
          <p:nvSpPr>
            <p:cNvPr id="554" name="Freeform 46"/>
            <p:cNvSpPr>
              <a:spLocks/>
            </p:cNvSpPr>
            <p:nvPr/>
          </p:nvSpPr>
          <p:spPr bwMode="auto">
            <a:xfrm>
              <a:off x="4085461" y="3933915"/>
              <a:ext cx="152400" cy="38100"/>
            </a:xfrm>
            <a:custGeom>
              <a:avLst/>
              <a:gdLst>
                <a:gd name="T0" fmla="*/ 0 w 96"/>
                <a:gd name="T1" fmla="*/ 0 h 24"/>
                <a:gd name="T2" fmla="*/ 0 w 96"/>
                <a:gd name="T3" fmla="*/ 24 h 24"/>
                <a:gd name="T4" fmla="*/ 96 w 96"/>
                <a:gd name="T5" fmla="*/ 24 h 24"/>
              </a:gdLst>
              <a:ahLst/>
              <a:cxnLst>
                <a:cxn ang="0">
                  <a:pos x="T0" y="T1"/>
                </a:cxn>
                <a:cxn ang="0">
                  <a:pos x="T2" y="T3"/>
                </a:cxn>
                <a:cxn ang="0">
                  <a:pos x="T4" y="T5"/>
                </a:cxn>
              </a:cxnLst>
              <a:rect l="0" t="0" r="r" b="b"/>
              <a:pathLst>
                <a:path w="96" h="24">
                  <a:moveTo>
                    <a:pt x="0" y="0"/>
                  </a:moveTo>
                  <a:lnTo>
                    <a:pt x="0" y="24"/>
                  </a:lnTo>
                  <a:lnTo>
                    <a:pt x="96" y="24"/>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55" name="Freeform 47"/>
            <p:cNvSpPr>
              <a:spLocks/>
            </p:cNvSpPr>
            <p:nvPr/>
          </p:nvSpPr>
          <p:spPr bwMode="auto">
            <a:xfrm>
              <a:off x="4079111" y="3932328"/>
              <a:ext cx="6350" cy="87312"/>
            </a:xfrm>
            <a:custGeom>
              <a:avLst/>
              <a:gdLst>
                <a:gd name="T0" fmla="*/ 0 w 4"/>
                <a:gd name="T1" fmla="*/ 55 h 55"/>
                <a:gd name="T2" fmla="*/ 0 w 4"/>
                <a:gd name="T3" fmla="*/ 0 h 55"/>
                <a:gd name="T4" fmla="*/ 4 w 4"/>
                <a:gd name="T5" fmla="*/ 0 h 55"/>
              </a:gdLst>
              <a:ahLst/>
              <a:cxnLst>
                <a:cxn ang="0">
                  <a:pos x="T0" y="T1"/>
                </a:cxn>
                <a:cxn ang="0">
                  <a:pos x="T2" y="T3"/>
                </a:cxn>
                <a:cxn ang="0">
                  <a:pos x="T4" y="T5"/>
                </a:cxn>
              </a:cxnLst>
              <a:rect l="0" t="0" r="r" b="b"/>
              <a:pathLst>
                <a:path w="4" h="55">
                  <a:moveTo>
                    <a:pt x="0" y="55"/>
                  </a:moveTo>
                  <a:lnTo>
                    <a:pt x="0" y="0"/>
                  </a:lnTo>
                  <a:lnTo>
                    <a:pt x="4"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56" name="Freeform 49"/>
            <p:cNvSpPr>
              <a:spLocks/>
            </p:cNvSpPr>
            <p:nvPr/>
          </p:nvSpPr>
          <p:spPr bwMode="auto">
            <a:xfrm>
              <a:off x="4121974" y="4051390"/>
              <a:ext cx="650875" cy="57150"/>
            </a:xfrm>
            <a:custGeom>
              <a:avLst/>
              <a:gdLst>
                <a:gd name="T0" fmla="*/ 0 w 410"/>
                <a:gd name="T1" fmla="*/ 36 h 36"/>
                <a:gd name="T2" fmla="*/ 0 w 410"/>
                <a:gd name="T3" fmla="*/ 0 h 36"/>
                <a:gd name="T4" fmla="*/ 410 w 410"/>
                <a:gd name="T5" fmla="*/ 0 h 36"/>
              </a:gdLst>
              <a:ahLst/>
              <a:cxnLst>
                <a:cxn ang="0">
                  <a:pos x="T0" y="T1"/>
                </a:cxn>
                <a:cxn ang="0">
                  <a:pos x="T2" y="T3"/>
                </a:cxn>
                <a:cxn ang="0">
                  <a:pos x="T4" y="T5"/>
                </a:cxn>
              </a:cxnLst>
              <a:rect l="0" t="0" r="r" b="b"/>
              <a:pathLst>
                <a:path w="410" h="36">
                  <a:moveTo>
                    <a:pt x="0" y="36"/>
                  </a:moveTo>
                  <a:lnTo>
                    <a:pt x="0" y="0"/>
                  </a:lnTo>
                  <a:lnTo>
                    <a:pt x="410" y="0"/>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57" name="Freeform 54"/>
            <p:cNvSpPr>
              <a:spLocks/>
            </p:cNvSpPr>
            <p:nvPr/>
          </p:nvSpPr>
          <p:spPr bwMode="auto">
            <a:xfrm>
              <a:off x="4121974" y="4113303"/>
              <a:ext cx="31750" cy="57150"/>
            </a:xfrm>
            <a:custGeom>
              <a:avLst/>
              <a:gdLst>
                <a:gd name="T0" fmla="*/ 0 w 20"/>
                <a:gd name="T1" fmla="*/ 0 h 36"/>
                <a:gd name="T2" fmla="*/ 0 w 20"/>
                <a:gd name="T3" fmla="*/ 36 h 36"/>
                <a:gd name="T4" fmla="*/ 20 w 20"/>
                <a:gd name="T5" fmla="*/ 36 h 36"/>
              </a:gdLst>
              <a:ahLst/>
              <a:cxnLst>
                <a:cxn ang="0">
                  <a:pos x="T0" y="T1"/>
                </a:cxn>
                <a:cxn ang="0">
                  <a:pos x="T2" y="T3"/>
                </a:cxn>
                <a:cxn ang="0">
                  <a:pos x="T4" y="T5"/>
                </a:cxn>
              </a:cxnLst>
              <a:rect l="0" t="0" r="r" b="b"/>
              <a:pathLst>
                <a:path w="20" h="36">
                  <a:moveTo>
                    <a:pt x="0" y="0"/>
                  </a:moveTo>
                  <a:lnTo>
                    <a:pt x="0" y="36"/>
                  </a:lnTo>
                  <a:lnTo>
                    <a:pt x="20" y="3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58" name="Freeform 55"/>
            <p:cNvSpPr>
              <a:spLocks/>
            </p:cNvSpPr>
            <p:nvPr/>
          </p:nvSpPr>
          <p:spPr bwMode="auto">
            <a:xfrm>
              <a:off x="4079111" y="4022815"/>
              <a:ext cx="42863" cy="88900"/>
            </a:xfrm>
            <a:custGeom>
              <a:avLst/>
              <a:gdLst>
                <a:gd name="T0" fmla="*/ 0 w 27"/>
                <a:gd name="T1" fmla="*/ 0 h 56"/>
                <a:gd name="T2" fmla="*/ 0 w 27"/>
                <a:gd name="T3" fmla="*/ 56 h 56"/>
                <a:gd name="T4" fmla="*/ 27 w 27"/>
                <a:gd name="T5" fmla="*/ 56 h 56"/>
              </a:gdLst>
              <a:ahLst/>
              <a:cxnLst>
                <a:cxn ang="0">
                  <a:pos x="T0" y="T1"/>
                </a:cxn>
                <a:cxn ang="0">
                  <a:pos x="T2" y="T3"/>
                </a:cxn>
                <a:cxn ang="0">
                  <a:pos x="T4" y="T5"/>
                </a:cxn>
              </a:cxnLst>
              <a:rect l="0" t="0" r="r" b="b"/>
              <a:pathLst>
                <a:path w="27" h="56">
                  <a:moveTo>
                    <a:pt x="0" y="0"/>
                  </a:moveTo>
                  <a:lnTo>
                    <a:pt x="0" y="56"/>
                  </a:lnTo>
                  <a:lnTo>
                    <a:pt x="27" y="5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59" name="Freeform 56"/>
            <p:cNvSpPr>
              <a:spLocks/>
            </p:cNvSpPr>
            <p:nvPr/>
          </p:nvSpPr>
          <p:spPr bwMode="auto">
            <a:xfrm>
              <a:off x="4060061" y="3710078"/>
              <a:ext cx="19050" cy="311150"/>
            </a:xfrm>
            <a:custGeom>
              <a:avLst/>
              <a:gdLst>
                <a:gd name="T0" fmla="*/ 0 w 12"/>
                <a:gd name="T1" fmla="*/ 0 h 196"/>
                <a:gd name="T2" fmla="*/ 0 w 12"/>
                <a:gd name="T3" fmla="*/ 196 h 196"/>
                <a:gd name="T4" fmla="*/ 12 w 12"/>
                <a:gd name="T5" fmla="*/ 196 h 196"/>
              </a:gdLst>
              <a:ahLst/>
              <a:cxnLst>
                <a:cxn ang="0">
                  <a:pos x="T0" y="T1"/>
                </a:cxn>
                <a:cxn ang="0">
                  <a:pos x="T2" y="T3"/>
                </a:cxn>
                <a:cxn ang="0">
                  <a:pos x="T4" y="T5"/>
                </a:cxn>
              </a:cxnLst>
              <a:rect l="0" t="0" r="r" b="b"/>
              <a:pathLst>
                <a:path w="12" h="196">
                  <a:moveTo>
                    <a:pt x="0" y="0"/>
                  </a:moveTo>
                  <a:lnTo>
                    <a:pt x="0" y="196"/>
                  </a:lnTo>
                  <a:lnTo>
                    <a:pt x="12" y="196"/>
                  </a:lnTo>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560" name="Rectangle 48"/>
            <p:cNvSpPr>
              <a:spLocks noChangeArrowheads="1"/>
            </p:cNvSpPr>
            <p:nvPr/>
          </p:nvSpPr>
          <p:spPr bwMode="auto">
            <a:xfrm>
              <a:off x="4778987" y="4012881"/>
              <a:ext cx="883761" cy="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cs typeface="Arial" panose="020B0604020202020204" pitchFamily="34" charset="0"/>
                </a:rPr>
                <a:t> </a:t>
              </a:r>
              <a:r>
                <a:rPr kumimoji="0" lang="en-US" altLang="en-US" sz="1200" b="1" i="0" u="none" strike="noStrike" cap="none" normalizeH="0" baseline="0" dirty="0" smtClean="0">
                  <a:ln>
                    <a:noFill/>
                  </a:ln>
                  <a:solidFill>
                    <a:srgbClr val="FF0000"/>
                  </a:solidFill>
                  <a:effectLst/>
                  <a:cs typeface="Arial" panose="020B0604020202020204" pitchFamily="34" charset="0"/>
                </a:rPr>
                <a:t>RVs/</a:t>
              </a:r>
              <a:r>
                <a:rPr kumimoji="0" lang="en-US" altLang="en-US" sz="1200" b="1" i="0" u="none" strike="noStrike" cap="none" normalizeH="0" baseline="0" dirty="0" err="1" smtClean="0">
                  <a:ln>
                    <a:noFill/>
                  </a:ln>
                  <a:solidFill>
                    <a:srgbClr val="FF0000"/>
                  </a:solidFill>
                  <a:effectLst/>
                  <a:cs typeface="Arial" panose="020B0604020202020204" pitchFamily="34" charset="0"/>
                </a:rPr>
                <a:t>Oulu.FIN</a:t>
              </a:r>
              <a:r>
                <a:rPr kumimoji="0" lang="en-US" altLang="en-US" sz="1200" b="1" i="0" u="none" strike="noStrike" cap="none" normalizeH="0" baseline="0" dirty="0" smtClean="0">
                  <a:ln>
                    <a:noFill/>
                  </a:ln>
                  <a:solidFill>
                    <a:srgbClr val="FF0000"/>
                  </a:solidFill>
                  <a:effectLst/>
                  <a:cs typeface="Arial" panose="020B0604020202020204" pitchFamily="34" charset="0"/>
                </a:rPr>
                <a:t>/22.15/PID</a:t>
              </a:r>
            </a:p>
          </p:txBody>
        </p:sp>
        <p:sp>
          <p:nvSpPr>
            <p:cNvPr id="561" name="Rectangle 52"/>
            <p:cNvSpPr>
              <a:spLocks noChangeArrowheads="1"/>
            </p:cNvSpPr>
            <p:nvPr/>
          </p:nvSpPr>
          <p:spPr bwMode="auto">
            <a:xfrm>
              <a:off x="4170213" y="4134457"/>
              <a:ext cx="919684" cy="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cs typeface="Arial" panose="020B0604020202020204" pitchFamily="34" charset="0"/>
                </a:rPr>
                <a:t> </a:t>
              </a:r>
              <a:r>
                <a:rPr kumimoji="0" lang="en-US" altLang="en-US" sz="1200" b="1" i="0" u="none" strike="noStrike" cap="none" normalizeH="0" baseline="0" dirty="0" err="1" smtClean="0">
                  <a:ln>
                    <a:noFill/>
                  </a:ln>
                  <a:effectLst/>
                  <a:cs typeface="Arial" panose="020B0604020202020204" pitchFamily="34" charset="0"/>
                </a:rPr>
                <a:t>RVi</a:t>
              </a:r>
              <a:r>
                <a:rPr kumimoji="0" lang="en-US" altLang="en-US" sz="1200" b="1" i="0" u="none" strike="noStrike" cap="none" normalizeH="0" baseline="0" dirty="0" smtClean="0">
                  <a:ln>
                    <a:noFill/>
                  </a:ln>
                  <a:effectLst/>
                  <a:cs typeface="Arial" panose="020B0604020202020204" pitchFamily="34" charset="0"/>
                </a:rPr>
                <a:t> RA27.USA 64 1a </a:t>
              </a:r>
              <a:r>
                <a:rPr kumimoji="0" lang="en-US" altLang="en-US" sz="1200" b="1" i="0" u="none" strike="noStrike" cap="none" normalizeH="0" baseline="0" dirty="0" err="1" smtClean="0">
                  <a:ln>
                    <a:noFill/>
                  </a:ln>
                  <a:effectLst/>
                  <a:cs typeface="Arial" panose="020B0604020202020204" pitchFamily="34" charset="0"/>
                </a:rPr>
                <a:t>Vac</a:t>
              </a:r>
              <a:endParaRPr kumimoji="0" lang="en-US" altLang="en-US" sz="1200" b="1" i="0" u="none" strike="noStrike" cap="none" normalizeH="0" baseline="0" dirty="0" smtClean="0">
                <a:ln>
                  <a:noFill/>
                </a:ln>
                <a:effectLst/>
                <a:cs typeface="Arial" panose="020B0604020202020204" pitchFamily="34" charset="0"/>
              </a:endParaRPr>
            </a:p>
          </p:txBody>
        </p:sp>
      </p:grpSp>
      <p:sp>
        <p:nvSpPr>
          <p:cNvPr id="562" name="TextBox 561"/>
          <p:cNvSpPr txBox="1"/>
          <p:nvPr/>
        </p:nvSpPr>
        <p:spPr>
          <a:xfrm>
            <a:off x="9096553" y="6284548"/>
            <a:ext cx="2963696" cy="646331"/>
          </a:xfrm>
          <a:prstGeom prst="rect">
            <a:avLst/>
          </a:prstGeom>
          <a:noFill/>
        </p:spPr>
        <p:txBody>
          <a:bodyPr wrap="none" rtlCol="0">
            <a:spAutoFit/>
          </a:bodyPr>
          <a:lstStyle/>
          <a:p>
            <a:r>
              <a:rPr lang="en-US" dirty="0" err="1" smtClean="0"/>
              <a:t>Perelygina</a:t>
            </a:r>
            <a:r>
              <a:rPr lang="en-US" dirty="0" smtClean="0"/>
              <a:t> </a:t>
            </a:r>
            <a:r>
              <a:rPr lang="en-US" i="1" dirty="0" smtClean="0"/>
              <a:t>et</a:t>
            </a:r>
            <a:r>
              <a:rPr lang="en-US" dirty="0" smtClean="0"/>
              <a:t> al.  </a:t>
            </a:r>
            <a:r>
              <a:rPr lang="en-US" i="1" dirty="0" smtClean="0">
                <a:solidFill>
                  <a:srgbClr val="0070C0"/>
                </a:solidFill>
              </a:rPr>
              <a:t>Unpublished</a:t>
            </a:r>
          </a:p>
          <a:p>
            <a:r>
              <a:rPr lang="en-US" i="1" dirty="0">
                <a:solidFill>
                  <a:srgbClr val="0070C0"/>
                </a:solidFill>
              </a:rPr>
              <a:t> </a:t>
            </a:r>
            <a:r>
              <a:rPr lang="en-US" i="1" dirty="0" smtClean="0">
                <a:solidFill>
                  <a:srgbClr val="0070C0"/>
                </a:solidFill>
              </a:rPr>
              <a:t>  results</a:t>
            </a:r>
            <a:endParaRPr lang="en-US" i="1" dirty="0">
              <a:solidFill>
                <a:srgbClr val="0070C0"/>
              </a:solidFill>
            </a:endParaRPr>
          </a:p>
        </p:txBody>
      </p:sp>
    </p:spTree>
    <p:extLst>
      <p:ext uri="{BB962C8B-B14F-4D97-AF65-F5344CB8AC3E}">
        <p14:creationId xmlns:p14="http://schemas.microsoft.com/office/powerpoint/2010/main" val="1136858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610109" cy="1559145"/>
          </a:xfrm>
        </p:spPr>
        <p:txBody>
          <a:bodyPr>
            <a:normAutofit fontScale="90000"/>
          </a:bodyPr>
          <a:lstStyle/>
          <a:p>
            <a:pPr algn="ctr"/>
            <a:r>
              <a:rPr lang="en-US" dirty="0"/>
              <a:t>Virus from </a:t>
            </a:r>
            <a:r>
              <a:rPr lang="en-GB" dirty="0"/>
              <a:t>Rubella </a:t>
            </a:r>
            <a:r>
              <a:rPr lang="en-GB" dirty="0" smtClean="0"/>
              <a:t>encephalitis</a:t>
            </a:r>
            <a:br>
              <a:rPr lang="en-GB" dirty="0" smtClean="0"/>
            </a:br>
            <a:r>
              <a:rPr lang="en-GB" dirty="0" smtClean="0"/>
              <a:t>(</a:t>
            </a:r>
            <a:r>
              <a:rPr lang="en-US" dirty="0"/>
              <a:t>persistent </a:t>
            </a:r>
            <a:r>
              <a:rPr lang="en-US" dirty="0" smtClean="0"/>
              <a:t>infection after immunization)</a:t>
            </a:r>
            <a:br>
              <a:rPr lang="en-US" dirty="0" smtClean="0"/>
            </a:br>
            <a:endParaRPr lang="en-US" sz="2000" dirty="0"/>
          </a:p>
        </p:txBody>
      </p:sp>
      <p:sp>
        <p:nvSpPr>
          <p:cNvPr id="3" name="Rectangle 2"/>
          <p:cNvSpPr/>
          <p:nvPr/>
        </p:nvSpPr>
        <p:spPr>
          <a:xfrm>
            <a:off x="157018" y="2413797"/>
            <a:ext cx="11942617" cy="4893647"/>
          </a:xfrm>
          <a:prstGeom prst="rect">
            <a:avLst/>
          </a:prstGeom>
        </p:spPr>
        <p:txBody>
          <a:bodyPr wrap="square">
            <a:spAutoFit/>
          </a:bodyPr>
          <a:lstStyle/>
          <a:p>
            <a:pPr marL="285750" indent="-285750">
              <a:buFont typeface="Wingdings" panose="05000000000000000000" pitchFamily="2" charset="2"/>
              <a:buChar char="§"/>
            </a:pPr>
            <a:r>
              <a:rPr lang="en-GB" altLang="en-US" sz="2400" dirty="0">
                <a:ea typeface="ヒラギノ角ゴ Pro W3"/>
                <a:cs typeface="ヒラギノ角ゴ Pro W3"/>
              </a:rPr>
              <a:t>Virus (UK 0560) was kindly shared by </a:t>
            </a:r>
            <a:r>
              <a:rPr lang="en-GB" altLang="en-US" sz="2400" dirty="0" err="1">
                <a:ea typeface="ヒラギノ角ゴ Pro W3"/>
                <a:cs typeface="ヒラギノ角ゴ Pro W3"/>
              </a:rPr>
              <a:t>Dr.</a:t>
            </a:r>
            <a:r>
              <a:rPr lang="en-GB" altLang="en-US" sz="2400" dirty="0">
                <a:ea typeface="ヒラギノ角ゴ Pro W3"/>
                <a:cs typeface="ヒラギノ角ゴ Pro W3"/>
              </a:rPr>
              <a:t> Kevin Brown at PHE, </a:t>
            </a:r>
            <a:r>
              <a:rPr lang="en-GB" altLang="en-US" sz="2400" dirty="0" smtClean="0">
                <a:ea typeface="ヒラギノ角ゴ Pro W3"/>
                <a:cs typeface="ヒラギノ角ゴ Pro W3"/>
              </a:rPr>
              <a:t>UK, initial rubella virus sequence was from CSF</a:t>
            </a:r>
            <a:endParaRPr lang="en-GB" altLang="en-US" sz="2400" dirty="0">
              <a:ea typeface="ヒラギノ角ゴ Pro W3"/>
              <a:cs typeface="ヒラギノ角ゴ Pro W3"/>
            </a:endParaRPr>
          </a:p>
          <a:p>
            <a:pPr marL="285750" indent="-285750">
              <a:buFont typeface="Wingdings" panose="05000000000000000000" pitchFamily="2" charset="2"/>
              <a:buChar char="§"/>
            </a:pPr>
            <a:endParaRPr lang="en-GB" altLang="en-US" sz="2400" dirty="0">
              <a:ea typeface="ヒラギノ角ゴ Pro W3"/>
              <a:cs typeface="ヒラギノ角ゴ Pro W3"/>
            </a:endParaRPr>
          </a:p>
          <a:p>
            <a:pPr marL="285750" indent="-285750">
              <a:buFont typeface="Wingdings" panose="05000000000000000000" pitchFamily="2" charset="2"/>
              <a:buChar char="§"/>
            </a:pPr>
            <a:r>
              <a:rPr lang="en-GB" altLang="en-US" sz="2400" dirty="0">
                <a:ea typeface="ヒラギノ角ゴ Pro W3"/>
                <a:cs typeface="ヒラギノ角ゴ Pro W3"/>
              </a:rPr>
              <a:t>15 year old </a:t>
            </a:r>
            <a:r>
              <a:rPr lang="en-GB" altLang="en-US" sz="2400" dirty="0" smtClean="0">
                <a:ea typeface="ヒラギノ角ゴ Pro W3"/>
                <a:cs typeface="ヒラギノ角ゴ Pro W3"/>
              </a:rPr>
              <a:t>patient with congenital immunodeficiency (</a:t>
            </a:r>
            <a:r>
              <a:rPr lang="en-US" sz="2400" dirty="0" smtClean="0"/>
              <a:t>DOCK8 </a:t>
            </a:r>
            <a:r>
              <a:rPr lang="en-US" sz="2400" dirty="0"/>
              <a:t>immunodeficiency </a:t>
            </a:r>
            <a:r>
              <a:rPr lang="en-US" sz="2400" dirty="0" smtClean="0"/>
              <a:t>syndrome, combined severe Band T cell deficiency, had undergone transplant therapy,) </a:t>
            </a:r>
            <a:r>
              <a:rPr lang="en-GB" altLang="en-US" sz="2400" dirty="0">
                <a:ea typeface="ヒラギノ角ゴ Pro W3"/>
                <a:cs typeface="ヒラギノ角ゴ Pro W3"/>
              </a:rPr>
              <a:t>diagnosed late in childhood</a:t>
            </a:r>
          </a:p>
          <a:p>
            <a:pPr marL="285750" indent="-285750">
              <a:buFont typeface="Wingdings" panose="05000000000000000000" pitchFamily="2" charset="2"/>
              <a:buChar char="§"/>
            </a:pPr>
            <a:endParaRPr lang="en-GB" altLang="en-US" sz="2400" dirty="0">
              <a:ea typeface="ヒラギノ角ゴ Pro W3"/>
              <a:cs typeface="ヒラギノ角ゴ Pro W3"/>
            </a:endParaRPr>
          </a:p>
          <a:p>
            <a:pPr marL="285750" indent="-285750">
              <a:buFont typeface="Wingdings" panose="05000000000000000000" pitchFamily="2" charset="2"/>
              <a:buChar char="§"/>
            </a:pPr>
            <a:r>
              <a:rPr lang="en-GB" altLang="en-US" sz="2400" dirty="0" smtClean="0">
                <a:ea typeface="ヒラギノ角ゴ Pro W3"/>
                <a:cs typeface="ヒラギノ角ゴ Pro W3"/>
              </a:rPr>
              <a:t>Only known</a:t>
            </a:r>
            <a:r>
              <a:rPr lang="en-GB" altLang="en-US" sz="2400" dirty="0" smtClean="0">
                <a:ea typeface="ヒラギノ角ゴ Pro W3"/>
                <a:cs typeface="ヒラギノ角ゴ Pro W3"/>
              </a:rPr>
              <a:t> </a:t>
            </a:r>
            <a:r>
              <a:rPr lang="en-GB" altLang="en-US" sz="2400" dirty="0" smtClean="0">
                <a:ea typeface="ヒラギノ角ゴ Pro W3"/>
                <a:cs typeface="ヒラギノ角ゴ Pro W3"/>
              </a:rPr>
              <a:t>MMR in </a:t>
            </a:r>
            <a:r>
              <a:rPr lang="en-GB" altLang="en-US" sz="2400" dirty="0">
                <a:ea typeface="ヒラギノ角ゴ Pro W3"/>
                <a:cs typeface="ヒラギノ角ゴ Pro W3"/>
              </a:rPr>
              <a:t>2004 </a:t>
            </a:r>
            <a:r>
              <a:rPr lang="en-GB" altLang="en-US" sz="2400" dirty="0" smtClean="0">
                <a:ea typeface="ヒラギノ角ゴ Pro W3"/>
                <a:cs typeface="ヒラギノ角ゴ Pro W3"/>
              </a:rPr>
              <a:t>(~ age 4); </a:t>
            </a:r>
            <a:r>
              <a:rPr lang="en-GB" altLang="en-US" sz="2400" dirty="0">
                <a:ea typeface="ヒラギノ角ゴ Pro W3"/>
                <a:cs typeface="ヒラギノ角ゴ Pro W3"/>
              </a:rPr>
              <a:t>No known recent contact with anyone with vaccine before illness</a:t>
            </a:r>
          </a:p>
          <a:p>
            <a:pPr marL="285750" indent="-285750">
              <a:buFont typeface="Wingdings" panose="05000000000000000000" pitchFamily="2" charset="2"/>
              <a:buChar char="§"/>
            </a:pPr>
            <a:endParaRPr lang="en-GB" altLang="en-US" sz="2400" dirty="0">
              <a:ea typeface="ヒラギノ角ゴ Pro W3"/>
              <a:cs typeface="ヒラギノ角ゴ Pro W3"/>
            </a:endParaRPr>
          </a:p>
          <a:p>
            <a:pPr marL="285750" indent="-285750">
              <a:buFont typeface="Wingdings" panose="05000000000000000000" pitchFamily="2" charset="2"/>
              <a:buChar char="§"/>
            </a:pPr>
            <a:r>
              <a:rPr lang="en-GB" altLang="en-US" sz="2400" dirty="0">
                <a:ea typeface="ヒラギノ角ゴ Pro W3"/>
                <a:cs typeface="ヒラギノ角ゴ Pro W3"/>
              </a:rPr>
              <a:t>Presented </a:t>
            </a:r>
            <a:r>
              <a:rPr lang="en-GB" altLang="en-US" sz="2400" dirty="0" smtClean="0">
                <a:ea typeface="ヒラギノ角ゴ Pro W3"/>
                <a:cs typeface="ヒラギノ角ゴ Pro W3"/>
              </a:rPr>
              <a:t>with </a:t>
            </a:r>
            <a:r>
              <a:rPr lang="en-GB" altLang="en-US" sz="2400" dirty="0">
                <a:ea typeface="ヒラギノ角ゴ Pro W3"/>
                <a:cs typeface="ヒラギノ角ゴ Pro W3"/>
              </a:rPr>
              <a:t>neurological </a:t>
            </a:r>
            <a:r>
              <a:rPr lang="en-GB" altLang="en-US" sz="2400" dirty="0" smtClean="0">
                <a:ea typeface="ヒラギノ角ゴ Pro W3"/>
                <a:cs typeface="ヒラギノ角ゴ Pro W3"/>
              </a:rPr>
              <a:t>symptoms </a:t>
            </a:r>
            <a:r>
              <a:rPr lang="en-GB" altLang="en-US" sz="2400" dirty="0" smtClean="0">
                <a:ea typeface="ヒラギノ角ゴ Pro W3"/>
                <a:cs typeface="ヒラギノ角ゴ Pro W3"/>
              </a:rPr>
              <a:t>about 2 </a:t>
            </a:r>
            <a:r>
              <a:rPr lang="en-GB" altLang="en-US" sz="2400" dirty="0" smtClean="0">
                <a:ea typeface="ヒラギノ角ゴ Pro W3"/>
                <a:cs typeface="ヒラギノ角ゴ Pro W3"/>
              </a:rPr>
              <a:t>months before death </a:t>
            </a:r>
            <a:endParaRPr lang="en-GB" altLang="en-US" sz="2400" dirty="0">
              <a:ea typeface="ヒラギノ角ゴ Pro W3"/>
              <a:cs typeface="ヒラギノ角ゴ Pro W3"/>
            </a:endParaRPr>
          </a:p>
          <a:p>
            <a:endParaRPr lang="en-GB" altLang="en-US" sz="2400" dirty="0" smtClean="0">
              <a:ea typeface="ヒラギノ角ゴ Pro W3"/>
              <a:cs typeface="ヒラギノ角ゴ Pro W3"/>
            </a:endParaRPr>
          </a:p>
          <a:p>
            <a:endParaRPr lang="en-GB" altLang="en-US" sz="2400" dirty="0">
              <a:ea typeface="ヒラギノ角ゴ Pro W3"/>
              <a:cs typeface="ヒラギノ角ゴ Pro W3"/>
            </a:endParaRPr>
          </a:p>
        </p:txBody>
      </p:sp>
      <p:pic>
        <p:nvPicPr>
          <p:cNvPr id="4" name="Picture 11" descr="cdclogo_tag_2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950" y="5922169"/>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366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52400"/>
            <a:ext cx="11951208" cy="1752600"/>
          </a:xfrm>
        </p:spPr>
        <p:txBody>
          <a:bodyPr>
            <a:normAutofit/>
          </a:bodyPr>
          <a:lstStyle/>
          <a:p>
            <a:pPr algn="ctr"/>
            <a:r>
              <a:rPr lang="en-US" dirty="0"/>
              <a:t>Virus from </a:t>
            </a:r>
            <a:r>
              <a:rPr lang="en-GB" dirty="0"/>
              <a:t>Rubella encephalitis </a:t>
            </a:r>
            <a:r>
              <a:rPr lang="en-GB" dirty="0" smtClean="0"/>
              <a:t/>
            </a:r>
            <a:br>
              <a:rPr lang="en-GB" dirty="0" smtClean="0"/>
            </a:br>
            <a:r>
              <a:rPr lang="en-GB" dirty="0" smtClean="0"/>
              <a:t>(</a:t>
            </a:r>
            <a:r>
              <a:rPr lang="en-US" dirty="0" smtClean="0"/>
              <a:t>UK 0560)</a:t>
            </a:r>
            <a:endParaRPr lang="en-US" sz="1800" dirty="0"/>
          </a:p>
        </p:txBody>
      </p:sp>
      <p:sp>
        <p:nvSpPr>
          <p:cNvPr id="3" name="Content Placeholder 2"/>
          <p:cNvSpPr>
            <a:spLocks noGrp="1"/>
          </p:cNvSpPr>
          <p:nvPr>
            <p:ph idx="1"/>
          </p:nvPr>
        </p:nvSpPr>
        <p:spPr>
          <a:xfrm>
            <a:off x="91440" y="2048256"/>
            <a:ext cx="12024360" cy="4581144"/>
          </a:xfrm>
        </p:spPr>
        <p:txBody>
          <a:bodyPr>
            <a:normAutofit fontScale="62500" lnSpcReduction="20000"/>
          </a:bodyPr>
          <a:lstStyle/>
          <a:p>
            <a:r>
              <a:rPr lang="en-US" dirty="0" smtClean="0"/>
              <a:t>Virus was sequenced using Illumina </a:t>
            </a:r>
            <a:r>
              <a:rPr lang="en-US" dirty="0" err="1" smtClean="0"/>
              <a:t>MiSeq</a:t>
            </a:r>
            <a:r>
              <a:rPr lang="en-US" dirty="0"/>
              <a:t> </a:t>
            </a:r>
            <a:r>
              <a:rPr lang="en-US" dirty="0" smtClean="0"/>
              <a:t>by both pathogen-independent and –dependent workflows </a:t>
            </a:r>
          </a:p>
          <a:p>
            <a:endParaRPr lang="en-US" dirty="0"/>
          </a:p>
          <a:p>
            <a:r>
              <a:rPr lang="en-US" dirty="0" smtClean="0"/>
              <a:t>3700 reads by pathogen-independent workflow : </a:t>
            </a:r>
          </a:p>
          <a:p>
            <a:pPr marL="0" indent="0">
              <a:buNone/>
            </a:pPr>
            <a:r>
              <a:rPr lang="en-US" dirty="0" smtClean="0"/>
              <a:t>          - 99.71% positions were covered by </a:t>
            </a:r>
            <a:r>
              <a:rPr lang="en-US" u="sng" dirty="0" smtClean="0"/>
              <a:t>&gt;</a:t>
            </a:r>
            <a:r>
              <a:rPr lang="en-US" dirty="0" smtClean="0"/>
              <a:t> 10 reads</a:t>
            </a:r>
          </a:p>
          <a:p>
            <a:pPr marL="0" indent="0">
              <a:buNone/>
            </a:pPr>
            <a:r>
              <a:rPr lang="en-US" dirty="0" smtClean="0"/>
              <a:t>          - no internal gaps</a:t>
            </a:r>
          </a:p>
          <a:p>
            <a:pPr marL="0" indent="0">
              <a:buNone/>
            </a:pPr>
            <a:r>
              <a:rPr lang="en-US" dirty="0" smtClean="0"/>
              <a:t>          - low coverage (28 </a:t>
            </a:r>
            <a:r>
              <a:rPr lang="en-US" dirty="0" err="1" smtClean="0"/>
              <a:t>nts</a:t>
            </a:r>
            <a:r>
              <a:rPr lang="en-US" dirty="0" smtClean="0"/>
              <a:t> in total) only occurs at termini; </a:t>
            </a:r>
          </a:p>
          <a:p>
            <a:pPr marL="0" indent="0">
              <a:buNone/>
            </a:pPr>
            <a:r>
              <a:rPr lang="en-US" dirty="0" smtClean="0"/>
              <a:t>          - Very few heterogeneous positions (40% of the reads): Y6673; Y8324</a:t>
            </a:r>
          </a:p>
          <a:p>
            <a:pPr marL="0" indent="0">
              <a:buNone/>
            </a:pPr>
            <a:endParaRPr lang="en-US" dirty="0" smtClean="0"/>
          </a:p>
          <a:p>
            <a:pPr marL="0" indent="0">
              <a:buNone/>
            </a:pPr>
            <a:endParaRPr lang="en-US" dirty="0" smtClean="0"/>
          </a:p>
          <a:p>
            <a:pPr marL="0" indent="0">
              <a:buNone/>
            </a:pPr>
            <a:r>
              <a:rPr lang="en-US" dirty="0" smtClean="0"/>
              <a:t> </a:t>
            </a:r>
          </a:p>
          <a:p>
            <a:pPr marL="0" indent="0">
              <a:buNone/>
            </a:pPr>
            <a:endParaRPr lang="en-US" dirty="0" smtClean="0"/>
          </a:p>
          <a:p>
            <a:pPr marL="0" indent="0"/>
            <a:r>
              <a:rPr lang="en-US" dirty="0" smtClean="0"/>
              <a:t>    &gt;10</a:t>
            </a:r>
            <a:r>
              <a:rPr lang="en-US" baseline="30000" dirty="0" smtClean="0"/>
              <a:t>6</a:t>
            </a:r>
            <a:r>
              <a:rPr lang="en-US" dirty="0" smtClean="0"/>
              <a:t> reads by pathogen-dependent workflow</a:t>
            </a:r>
          </a:p>
          <a:p>
            <a:pPr marL="0" indent="0">
              <a:buNone/>
            </a:pPr>
            <a:endParaRPr lang="en-US" dirty="0" smtClean="0"/>
          </a:p>
          <a:p>
            <a:r>
              <a:rPr lang="en-US" dirty="0" smtClean="0"/>
              <a:t>The consensus sequences by both workflow are identical (except at the heterogeneous positions)</a:t>
            </a:r>
          </a:p>
          <a:p>
            <a:pPr marL="0" indent="0">
              <a:buNone/>
            </a:pPr>
            <a:endParaRPr lang="en-US" dirty="0" smtClean="0"/>
          </a:p>
        </p:txBody>
      </p:sp>
      <p:pic>
        <p:nvPicPr>
          <p:cNvPr id="4" name="Picture 3"/>
          <p:cNvPicPr>
            <a:picLocks noChangeAspect="1"/>
          </p:cNvPicPr>
          <p:nvPr/>
        </p:nvPicPr>
        <p:blipFill rotWithShape="1">
          <a:blip r:embed="rId3" cstate="print"/>
          <a:srcRect b="82383"/>
          <a:stretch/>
        </p:blipFill>
        <p:spPr>
          <a:xfrm>
            <a:off x="835152" y="4338828"/>
            <a:ext cx="7848600" cy="914400"/>
          </a:xfrm>
          <a:prstGeom prst="rect">
            <a:avLst/>
          </a:prstGeom>
        </p:spPr>
      </p:pic>
      <p:pic>
        <p:nvPicPr>
          <p:cNvPr id="5" name="Picture 11" descr="cdclogo_tag_2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9950" y="5922169"/>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82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2953380"/>
              </p:ext>
            </p:extLst>
          </p:nvPr>
        </p:nvGraphicFramePr>
        <p:xfrm>
          <a:off x="239487" y="13739"/>
          <a:ext cx="4189476" cy="6737970"/>
        </p:xfrm>
        <a:graphic>
          <a:graphicData uri="http://schemas.openxmlformats.org/drawingml/2006/table">
            <a:tbl>
              <a:tblPr firstRow="1" bandRow="1"/>
              <a:tblGrid>
                <a:gridCol w="634768"/>
                <a:gridCol w="753259"/>
                <a:gridCol w="846359"/>
                <a:gridCol w="744797"/>
                <a:gridCol w="668624"/>
                <a:gridCol w="541669"/>
              </a:tblGrid>
              <a:tr h="73496">
                <a:tc gridSpan="6">
                  <a:txBody>
                    <a:bodyPr/>
                    <a:lstStyle/>
                    <a:p>
                      <a:pPr algn="ctr" fontAlgn="t"/>
                      <a:r>
                        <a:rPr lang="en-US" sz="1000" b="0" i="0" u="none" strike="noStrike" dirty="0">
                          <a:solidFill>
                            <a:srgbClr val="000000"/>
                          </a:solidFill>
                          <a:effectLst/>
                          <a:latin typeface="Calibri" panose="020F0502020204030204" pitchFamily="34" charset="0"/>
                        </a:rPr>
                        <a:t>Substitution</a:t>
                      </a:r>
                    </a:p>
                  </a:txBody>
                  <a:tcPr marL="3075" marR="3075" marT="3075"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156">
                <a:tc gridSpan="3">
                  <a:txBody>
                    <a:bodyPr/>
                    <a:lstStyle/>
                    <a:p>
                      <a:pPr algn="ctr" fontAlgn="b"/>
                      <a:r>
                        <a:rPr lang="en-US" sz="1000" b="0" i="0" u="none" strike="noStrike" dirty="0">
                          <a:solidFill>
                            <a:srgbClr val="000000"/>
                          </a:solidFill>
                          <a:effectLst/>
                          <a:latin typeface="Calibri" panose="020F0502020204030204" pitchFamily="34" charset="0"/>
                        </a:rPr>
                        <a:t>NSP</a:t>
                      </a:r>
                    </a:p>
                  </a:txBody>
                  <a:tcPr marL="3075" marR="3075" marT="3075" marB="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000" b="0" i="0" u="none" strike="noStrike" dirty="0">
                          <a:solidFill>
                            <a:srgbClr val="000000"/>
                          </a:solidFill>
                          <a:effectLst/>
                          <a:latin typeface="Calibri" panose="020F0502020204030204" pitchFamily="34" charset="0"/>
                        </a:rPr>
                        <a:t>SP</a:t>
                      </a:r>
                    </a:p>
                  </a:txBody>
                  <a:tcPr marL="3075" marR="3075" marT="3075"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91440">
                <a:tc>
                  <a:txBody>
                    <a:bodyPr/>
                    <a:lstStyle/>
                    <a:p>
                      <a:pPr algn="ctr" fontAlgn="b"/>
                      <a:r>
                        <a:rPr lang="en-US" sz="600" b="0" i="0" u="none" strike="noStrike" dirty="0">
                          <a:solidFill>
                            <a:srgbClr val="000000"/>
                          </a:solidFill>
                          <a:effectLst/>
                          <a:latin typeface="Calibri" panose="020F0502020204030204" pitchFamily="34" charset="0"/>
                        </a:rPr>
                        <a:t>Nucleotide</a:t>
                      </a:r>
                    </a:p>
                  </a:txBody>
                  <a:tcPr marL="3075" marR="3075" marT="3075" marB="0" anchor="b">
                    <a:lnL>
                      <a:noFill/>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600" b="0" i="0" u="none" strike="noStrike" dirty="0" err="1">
                          <a:solidFill>
                            <a:srgbClr val="000000"/>
                          </a:solidFill>
                          <a:effectLst/>
                          <a:latin typeface="Calibri" panose="020F0502020204030204" pitchFamily="34" charset="0"/>
                        </a:rPr>
                        <a:t>Amnio</a:t>
                      </a:r>
                      <a:r>
                        <a:rPr lang="en-US" sz="600" b="0" i="0" u="none" strike="noStrike" dirty="0">
                          <a:solidFill>
                            <a:srgbClr val="000000"/>
                          </a:solidFill>
                          <a:effectLst/>
                          <a:latin typeface="Calibri" panose="020F0502020204030204" pitchFamily="34" charset="0"/>
                        </a:rPr>
                        <a:t> acid</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Domain</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Nucleotide</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600" b="0" i="0" u="none" strike="noStrike" dirty="0" err="1">
                          <a:solidFill>
                            <a:srgbClr val="000000"/>
                          </a:solidFill>
                          <a:effectLst/>
                          <a:latin typeface="Calibri" panose="020F0502020204030204" pitchFamily="34" charset="0"/>
                        </a:rPr>
                        <a:t>Amnio</a:t>
                      </a:r>
                      <a:r>
                        <a:rPr lang="en-US" sz="600" b="0" i="0" u="none" strike="noStrike" dirty="0">
                          <a:solidFill>
                            <a:srgbClr val="000000"/>
                          </a:solidFill>
                          <a:effectLst/>
                          <a:latin typeface="Calibri" panose="020F0502020204030204" pitchFamily="34" charset="0"/>
                        </a:rPr>
                        <a:t> acid</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Domain</a:t>
                      </a:r>
                    </a:p>
                  </a:txBody>
                  <a:tcPr marL="3075" marR="3075" marT="3075" marB="0" anchor="b">
                    <a:lnL w="6350" cap="flat" cmpd="sng" algn="ctr">
                      <a:solidFill>
                        <a:srgbClr val="000000"/>
                      </a:solidFill>
                      <a:prstDash val="dot"/>
                      <a:round/>
                      <a:headEnd type="none" w="med" len="med"/>
                      <a:tailEnd type="none" w="med" len="med"/>
                    </a:lnL>
                    <a:lnR>
                      <a:noFill/>
                    </a:lnR>
                    <a:lnT w="635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algn="ctr" rtl="0" fontAlgn="ctr"/>
                      <a:r>
                        <a:rPr lang="en-US" sz="600" b="0" i="0" u="none" strike="noStrike">
                          <a:solidFill>
                            <a:srgbClr val="000000"/>
                          </a:solidFill>
                          <a:effectLst/>
                          <a:latin typeface="Calibri" panose="020F0502020204030204" pitchFamily="34" charset="0"/>
                        </a:rPr>
                        <a:t>G48A</a:t>
                      </a:r>
                    </a:p>
                  </a:txBody>
                  <a:tcPr marL="3075" marR="3075" marT="3075" marB="0" anchor="ctr">
                    <a:lnL>
                      <a:noFill/>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600" b="0" i="0" u="none" strike="noStrike">
                          <a:solidFill>
                            <a:srgbClr val="000000"/>
                          </a:solidFill>
                          <a:effectLst/>
                          <a:latin typeface="Calibri" panose="020F0502020204030204" pitchFamily="34" charset="0"/>
                        </a:rPr>
                        <a:t>R3K</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600" b="0" i="0" u="none" strike="noStrike">
                          <a:solidFill>
                            <a:srgbClr val="000000"/>
                          </a:solidFill>
                          <a:effectLst/>
                          <a:latin typeface="Calibri" panose="020F0502020204030204" pitchFamily="34" charset="0"/>
                        </a:rPr>
                        <a:t>p150</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600" b="0" i="0" u="none" strike="noStrike">
                          <a:solidFill>
                            <a:srgbClr val="000000"/>
                          </a:solidFill>
                          <a:effectLst/>
                          <a:latin typeface="Calibri" panose="020F0502020204030204" pitchFamily="34" charset="0"/>
                        </a:rPr>
                        <a:t>T6419C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600" b="0" i="0" u="none" strike="noStrike">
                          <a:solidFill>
                            <a:srgbClr val="000000"/>
                          </a:solidFill>
                          <a:effectLst/>
                          <a:latin typeface="Calibri" panose="020F0502020204030204" pitchFamily="34" charset="0"/>
                        </a:rPr>
                        <a:t>IR</a:t>
                      </a:r>
                    </a:p>
                  </a:txBody>
                  <a:tcPr marL="3075" marR="3075" marT="3075" marB="0" anchor="b">
                    <a:lnL w="6350" cap="flat" cmpd="sng" algn="ctr">
                      <a:solidFill>
                        <a:srgbClr val="000000"/>
                      </a:solidFill>
                      <a:prstDash val="dot"/>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r h="91440">
                <a:tc>
                  <a:txBody>
                    <a:bodyPr/>
                    <a:lstStyle/>
                    <a:p>
                      <a:pPr algn="ctr" rtl="0" fontAlgn="ctr"/>
                      <a:r>
                        <a:rPr lang="en-US" sz="600" b="0" i="0" u="none" strike="noStrike">
                          <a:solidFill>
                            <a:srgbClr val="000000"/>
                          </a:solidFill>
                          <a:effectLst/>
                          <a:latin typeface="Calibri" panose="020F0502020204030204" pitchFamily="34" charset="0"/>
                        </a:rPr>
                        <a:t>T448C</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S407G</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C6422T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rtl="0" fontAlgn="ctr"/>
                      <a:r>
                        <a:rPr lang="en-US" sz="600" b="0" i="0" u="none" strike="noStrike">
                          <a:solidFill>
                            <a:srgbClr val="000000"/>
                          </a:solidFill>
                          <a:effectLst/>
                          <a:latin typeface="Calibri" panose="020F0502020204030204" pitchFamily="34" charset="0"/>
                        </a:rPr>
                        <a:t>C511T</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A6445G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rtl="0" fontAlgn="ctr"/>
                      <a:r>
                        <a:rPr lang="en-US" sz="600" b="0" i="0" u="none" strike="noStrike">
                          <a:solidFill>
                            <a:srgbClr val="000000"/>
                          </a:solidFill>
                          <a:effectLst/>
                          <a:latin typeface="Calibri" panose="020F0502020204030204" pitchFamily="34" charset="0"/>
                        </a:rPr>
                        <a:t>A674G</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A6565C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T991C</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A6636G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000000"/>
                          </a:solidFill>
                          <a:effectLst/>
                          <a:latin typeface="Calibri" panose="020F0502020204030204" pitchFamily="34" charset="0"/>
                        </a:rPr>
                        <a:t>Q42R</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C</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G1240A</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C6651G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FF0000"/>
                          </a:solidFill>
                          <a:effectLst/>
                          <a:latin typeface="Calibri" panose="020F0502020204030204" pitchFamily="34" charset="0"/>
                        </a:rPr>
                        <a:t>T47S</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C</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A1259G</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S407G</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T6673C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C1297T</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C6724T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G1320A</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A6769G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T1327C</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G427D</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p150</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A6841G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G1552A</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C6961T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T1561C</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C7040A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FF0000"/>
                          </a:solidFill>
                          <a:effectLst/>
                          <a:latin typeface="Calibri" panose="020F0502020204030204" pitchFamily="34" charset="0"/>
                        </a:rPr>
                        <a:t>L177M</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C</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T1662C</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V541A</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C7048A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rtl="0" fontAlgn="ctr"/>
                      <a:r>
                        <a:rPr lang="en-US" sz="600" b="0" i="0" u="none" strike="noStrike">
                          <a:solidFill>
                            <a:srgbClr val="000000"/>
                          </a:solidFill>
                          <a:effectLst/>
                          <a:latin typeface="Calibri" panose="020F0502020204030204" pitchFamily="34" charset="0"/>
                        </a:rPr>
                        <a:t>G1691A</a:t>
                      </a:r>
                    </a:p>
                  </a:txBody>
                  <a:tcPr marL="3075" marR="3075" marT="3075" marB="0" anchor="ctr">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A551T</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G7063A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t"/>
                      <a:r>
                        <a:rPr lang="en-US" sz="600" b="0" i="0" u="none" strike="noStrike">
                          <a:solidFill>
                            <a:srgbClr val="000000"/>
                          </a:solidFill>
                          <a:effectLst/>
                          <a:latin typeface="Calibri" panose="020F0502020204030204" pitchFamily="34" charset="0"/>
                        </a:rPr>
                        <a:t>C1732A</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A7234G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t"/>
                      <a:r>
                        <a:rPr lang="en-US" sz="600" b="0" i="0" u="none" strike="noStrike">
                          <a:solidFill>
                            <a:srgbClr val="000000"/>
                          </a:solidFill>
                          <a:effectLst/>
                          <a:latin typeface="Calibri" panose="020F0502020204030204" pitchFamily="34" charset="0"/>
                        </a:rPr>
                        <a:t>T1762C</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G7272A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FF0000"/>
                          </a:solidFill>
                          <a:effectLst/>
                          <a:latin typeface="Calibri" panose="020F0502020204030204" pitchFamily="34" charset="0"/>
                        </a:rPr>
                        <a:t>S254N</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C</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t"/>
                      <a:r>
                        <a:rPr lang="en-US" sz="600" b="0" i="0" u="none" strike="noStrike">
                          <a:solidFill>
                            <a:srgbClr val="000000"/>
                          </a:solidFill>
                          <a:effectLst/>
                          <a:latin typeface="Calibri" panose="020F0502020204030204" pitchFamily="34" charset="0"/>
                        </a:rPr>
                        <a:t>C1837T</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A7310G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000000"/>
                          </a:solidFill>
                          <a:effectLst/>
                          <a:latin typeface="Calibri" panose="020F0502020204030204" pitchFamily="34" charset="0"/>
                        </a:rPr>
                        <a:t>T267A</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C</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t"/>
                      <a:r>
                        <a:rPr lang="en-US" sz="600" b="0" i="0" u="none" strike="noStrike">
                          <a:solidFill>
                            <a:srgbClr val="000000"/>
                          </a:solidFill>
                          <a:effectLst/>
                          <a:latin typeface="Calibri" panose="020F0502020204030204" pitchFamily="34" charset="0"/>
                        </a:rPr>
                        <a:t>C1984T</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G7346A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000000"/>
                          </a:solidFill>
                          <a:effectLst/>
                          <a:latin typeface="Calibri" panose="020F0502020204030204" pitchFamily="34" charset="0"/>
                        </a:rPr>
                        <a:t>G279S</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C</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t"/>
                      <a:r>
                        <a:rPr lang="en-US" sz="600" b="0" i="0" u="none" strike="noStrike">
                          <a:solidFill>
                            <a:srgbClr val="000000"/>
                          </a:solidFill>
                          <a:effectLst/>
                          <a:latin typeface="Calibri" panose="020F0502020204030204" pitchFamily="34" charset="0"/>
                        </a:rPr>
                        <a:t>A2017G</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T7376C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t"/>
                      <a:r>
                        <a:rPr lang="en-US" sz="600" b="0" i="0" u="none" strike="noStrike">
                          <a:solidFill>
                            <a:srgbClr val="000000"/>
                          </a:solidFill>
                          <a:effectLst/>
                          <a:latin typeface="Calibri" panose="020F0502020204030204" pitchFamily="34" charset="0"/>
                        </a:rPr>
                        <a:t>C2152T</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A7448G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000000"/>
                          </a:solidFill>
                          <a:effectLst/>
                          <a:latin typeface="Calibri" panose="020F0502020204030204" pitchFamily="34" charset="0"/>
                        </a:rPr>
                        <a:t>T313A</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t"/>
                      <a:r>
                        <a:rPr lang="en-US" sz="600" b="0" i="0" u="none" strike="noStrike">
                          <a:solidFill>
                            <a:srgbClr val="000000"/>
                          </a:solidFill>
                          <a:effectLst/>
                          <a:latin typeface="Calibri" panose="020F0502020204030204" pitchFamily="34" charset="0"/>
                        </a:rPr>
                        <a:t>T2176C</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C7460G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000000"/>
                          </a:solidFill>
                          <a:effectLst/>
                          <a:latin typeface="Calibri" panose="020F0502020204030204" pitchFamily="34" charset="0"/>
                        </a:rPr>
                        <a:t>P317A</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t"/>
                      <a:r>
                        <a:rPr lang="en-US" sz="600" b="0" i="0" u="none" strike="noStrike">
                          <a:solidFill>
                            <a:srgbClr val="000000"/>
                          </a:solidFill>
                          <a:effectLst/>
                          <a:latin typeface="Calibri" panose="020F0502020204030204" pitchFamily="34" charset="0"/>
                        </a:rPr>
                        <a:t>A2217G</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D726G</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p150/HVR</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A7479C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000000"/>
                          </a:solidFill>
                          <a:effectLst/>
                          <a:latin typeface="Calibri" panose="020F0502020204030204" pitchFamily="34" charset="0"/>
                        </a:rPr>
                        <a:t>Q323P</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t"/>
                      <a:r>
                        <a:rPr lang="en-US" sz="600" b="0" i="0" u="none" strike="noStrike">
                          <a:solidFill>
                            <a:srgbClr val="000000"/>
                          </a:solidFill>
                          <a:effectLst/>
                          <a:latin typeface="Calibri" panose="020F0502020204030204" pitchFamily="34" charset="0"/>
                        </a:rPr>
                        <a:t>C2259T</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S740L</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p150/HVR</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A7695G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FF0000"/>
                          </a:solidFill>
                          <a:effectLst/>
                          <a:latin typeface="Calibri" panose="020F0502020204030204" pitchFamily="34" charset="0"/>
                        </a:rPr>
                        <a:t>D395G</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t"/>
                      <a:r>
                        <a:rPr lang="en-US" sz="600" b="0" i="0" u="none" strike="noStrike">
                          <a:solidFill>
                            <a:srgbClr val="000000"/>
                          </a:solidFill>
                          <a:effectLst/>
                          <a:latin typeface="Calibri" panose="020F0502020204030204" pitchFamily="34" charset="0"/>
                        </a:rPr>
                        <a:t>G2260A</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C7710T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000000"/>
                          </a:solidFill>
                          <a:effectLst/>
                          <a:latin typeface="Calibri" panose="020F0502020204030204" pitchFamily="34" charset="0"/>
                        </a:rPr>
                        <a:t>A400V</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t"/>
                      <a:r>
                        <a:rPr lang="en-US" sz="600" b="0" i="0" u="none" strike="noStrike">
                          <a:solidFill>
                            <a:srgbClr val="000000"/>
                          </a:solidFill>
                          <a:effectLst/>
                          <a:latin typeface="Calibri" panose="020F0502020204030204" pitchFamily="34" charset="0"/>
                        </a:rPr>
                        <a:t>C2269T</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C7722T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FF0000"/>
                          </a:solidFill>
                          <a:effectLst/>
                          <a:latin typeface="Calibri" panose="020F0502020204030204" pitchFamily="34" charset="0"/>
                        </a:rPr>
                        <a:t>P404L</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t"/>
                      <a:r>
                        <a:rPr lang="en-US" sz="600" b="0" i="0" u="none" strike="noStrike">
                          <a:solidFill>
                            <a:srgbClr val="000000"/>
                          </a:solidFill>
                          <a:effectLst/>
                          <a:latin typeface="Calibri" panose="020F0502020204030204" pitchFamily="34" charset="0"/>
                        </a:rPr>
                        <a:t>A2412G</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Y791C</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p150/HVR</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T7725C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000000"/>
                          </a:solidFill>
                          <a:effectLst/>
                          <a:latin typeface="Calibri" panose="020F0502020204030204" pitchFamily="34" charset="0"/>
                        </a:rPr>
                        <a:t>L405P</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t"/>
                      <a:r>
                        <a:rPr lang="en-US" sz="600" b="0" i="0" u="none" strike="noStrike">
                          <a:solidFill>
                            <a:srgbClr val="000000"/>
                          </a:solidFill>
                          <a:effectLst/>
                          <a:latin typeface="Calibri" panose="020F0502020204030204" pitchFamily="34" charset="0"/>
                        </a:rPr>
                        <a:t>Y2429C</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?797P</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p150/HVR</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A7727G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t"/>
                      <a:r>
                        <a:rPr lang="en-US" sz="600" b="0" i="0" u="none" strike="noStrike">
                          <a:solidFill>
                            <a:srgbClr val="000000"/>
                          </a:solidFill>
                          <a:effectLst/>
                          <a:latin typeface="Calibri" panose="020F0502020204030204" pitchFamily="34" charset="0"/>
                        </a:rPr>
                        <a:t>C2509T</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C7728T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FF0000"/>
                          </a:solidFill>
                          <a:effectLst/>
                          <a:latin typeface="Calibri" panose="020F0502020204030204" pitchFamily="34" charset="0"/>
                        </a:rPr>
                        <a:t>V406T</a:t>
                      </a:r>
                      <a:r>
                        <a:rPr lang="en-US" sz="600" b="0" i="0" u="none" strike="noStrike" dirty="0">
                          <a:solidFill>
                            <a:srgbClr val="FF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C2578G</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G7733A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FF0000"/>
                          </a:solidFill>
                          <a:effectLst/>
                          <a:latin typeface="Calibri" panose="020F0502020204030204" pitchFamily="34" charset="0"/>
                        </a:rPr>
                        <a:t>A408T</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T2875C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A7739G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FF0000"/>
                          </a:solidFill>
                          <a:effectLst/>
                          <a:latin typeface="Calibri" panose="020F0502020204030204" pitchFamily="34" charset="0"/>
                        </a:rPr>
                        <a:t>N410D</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dirty="0">
                          <a:solidFill>
                            <a:srgbClr val="000000"/>
                          </a:solidFill>
                          <a:effectLst/>
                          <a:latin typeface="Calibri" panose="020F0502020204030204" pitchFamily="34" charset="0"/>
                        </a:rPr>
                        <a:t>C3120G</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FF0000"/>
                          </a:solidFill>
                          <a:effectLst/>
                          <a:latin typeface="Calibri" panose="020F0502020204030204" pitchFamily="34" charset="0"/>
                        </a:rPr>
                        <a:t>T1027S</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p150/protease</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C7760T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000000"/>
                          </a:solidFill>
                          <a:effectLst/>
                          <a:latin typeface="Calibri" panose="020F0502020204030204" pitchFamily="34" charset="0"/>
                        </a:rPr>
                        <a:t>P417S</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C3226A</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G7812A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000000"/>
                          </a:solidFill>
                          <a:effectLst/>
                          <a:latin typeface="Calibri" panose="020F0502020204030204" pitchFamily="34" charset="0"/>
                        </a:rPr>
                        <a:t>G434D</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T3247C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T7815C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FF0000"/>
                          </a:solidFill>
                          <a:effectLst/>
                          <a:latin typeface="Calibri" panose="020F0502020204030204" pitchFamily="34" charset="0"/>
                        </a:rPr>
                        <a:t>F435S</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t"/>
                      <a:r>
                        <a:rPr lang="en-US" sz="600" b="0" i="0" u="none" strike="noStrike">
                          <a:solidFill>
                            <a:srgbClr val="000000"/>
                          </a:solidFill>
                          <a:effectLst/>
                          <a:latin typeface="Calibri" panose="020F0502020204030204" pitchFamily="34" charset="0"/>
                        </a:rPr>
                        <a:t>C3331T</a:t>
                      </a:r>
                    </a:p>
                  </a:txBody>
                  <a:tcPr marL="3075" marR="3075" marT="3075" marB="0">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T7818C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000000"/>
                          </a:solidFill>
                          <a:effectLst/>
                          <a:latin typeface="Calibri" panose="020F0502020204030204" pitchFamily="34" charset="0"/>
                        </a:rPr>
                        <a:t>L436S</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G3389A</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V1117M</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p150/protease</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C7927T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C3595T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G7941C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FF0000"/>
                          </a:solidFill>
                          <a:effectLst/>
                          <a:latin typeface="Calibri" panose="020F0502020204030204" pitchFamily="34" charset="0"/>
                        </a:rPr>
                        <a:t>G477A</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G3716A</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A1226T</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p150/protease</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C7951T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C3769G</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C8079T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000000"/>
                          </a:solidFill>
                          <a:effectLst/>
                          <a:latin typeface="Calibri" panose="020F0502020204030204" pitchFamily="34" charset="0"/>
                        </a:rPr>
                        <a:t>S523L</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T3796C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G8156T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smtClean="0">
                          <a:solidFill>
                            <a:srgbClr val="FF0000"/>
                          </a:solidFill>
                          <a:effectLst/>
                          <a:latin typeface="Calibri" panose="020F0502020204030204" pitchFamily="34" charset="0"/>
                        </a:rPr>
                        <a:t>V549F</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E2</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C3853A</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G8260A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C4135T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T8266C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C4306T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G8290A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tcPr>
                </a:tc>
              </a:tr>
              <a:tr h="91440">
                <a:tc>
                  <a:txBody>
                    <a:bodyPr/>
                    <a:lstStyle/>
                    <a:p>
                      <a:pPr algn="ctr" fontAlgn="b"/>
                      <a:r>
                        <a:rPr lang="en-US" sz="600" b="0" i="0" u="none" strike="noStrike">
                          <a:solidFill>
                            <a:srgbClr val="000000"/>
                          </a:solidFill>
                          <a:effectLst/>
                          <a:latin typeface="Calibri" panose="020F0502020204030204" pitchFamily="34" charset="0"/>
                        </a:rPr>
                        <a:t>G4324A</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C8324T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FF0000"/>
                          </a:solidFill>
                          <a:effectLst/>
                          <a:latin typeface="Calibri" panose="020F0502020204030204" pitchFamily="34" charset="0"/>
                        </a:rPr>
                        <a:t>L605F</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E1</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T4366C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A8351G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FF0000"/>
                          </a:solidFill>
                          <a:effectLst/>
                          <a:latin typeface="Calibri" panose="020F0502020204030204" pitchFamily="34" charset="0"/>
                        </a:rPr>
                        <a:t>I614V</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E1</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C4396T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G8431A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T4432A</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A8459G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000000"/>
                          </a:solidFill>
                          <a:effectLst/>
                          <a:latin typeface="Calibri" panose="020F0502020204030204" pitchFamily="34" charset="0"/>
                        </a:rPr>
                        <a:t>T650A</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E1</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T4615C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T8557C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C4699T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A8675G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FF0000"/>
                          </a:solidFill>
                          <a:effectLst/>
                          <a:latin typeface="Calibri" panose="020F0502020204030204" pitchFamily="34" charset="0"/>
                        </a:rPr>
                        <a:t>S722G</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E1</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A4831G</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C8851T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C5011T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T8879A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T5080C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T8896C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C5170T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A8898T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FF0000"/>
                          </a:solidFill>
                          <a:effectLst/>
                          <a:latin typeface="Calibri" panose="020F0502020204030204" pitchFamily="34" charset="0"/>
                        </a:rPr>
                        <a:t>Q796L</a:t>
                      </a:r>
                      <a:endParaRPr lang="en-US" sz="600" b="0" i="0" u="none" strike="noStrike" dirty="0">
                        <a:solidFill>
                          <a:srgbClr val="FF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E1</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C5239T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T8971C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T5264C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G9004A</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C5329T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C9061G</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T5623C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T9154C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T5701C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C9178T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C5890T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T9376C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T5929C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C9415T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C5959T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dirty="0">
                          <a:solidFill>
                            <a:srgbClr val="000000"/>
                          </a:solidFill>
                          <a:effectLst/>
                          <a:latin typeface="Calibri" panose="020F0502020204030204" pitchFamily="34" charset="0"/>
                        </a:rPr>
                        <a:t>C9433T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C6088T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T9550C</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T6214C</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C9619T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a:solidFill>
                            <a:srgbClr val="000000"/>
                          </a:solidFill>
                          <a:effectLst/>
                          <a:latin typeface="Calibri" panose="020F0502020204030204" pitchFamily="34" charset="0"/>
                        </a:rPr>
                        <a:t>C6274T</a:t>
                      </a:r>
                    </a:p>
                  </a:txBody>
                  <a:tcPr marL="3075" marR="3075" marT="3075"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C9635T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dirty="0" smtClean="0">
                          <a:solidFill>
                            <a:srgbClr val="000000"/>
                          </a:solidFill>
                          <a:effectLst/>
                          <a:latin typeface="Calibri" panose="020F0502020204030204" pitchFamily="34" charset="0"/>
                        </a:rPr>
                        <a:t>L1042T</a:t>
                      </a:r>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E1</a:t>
                      </a: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C9649T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C9709T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075" marR="3075" marT="30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panose="020F0502020204030204" pitchFamily="34" charset="0"/>
                        </a:rPr>
                        <a:t>C9716T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075" marR="3075" marT="3075" marB="0" anchor="b">
                    <a:lnL w="6350" cap="flat" cmpd="sng" algn="ctr">
                      <a:solidFill>
                        <a:srgbClr val="000000"/>
                      </a:solidFill>
                      <a:prstDash val="dot"/>
                      <a:round/>
                      <a:headEnd type="none" w="med" len="med"/>
                      <a:tailEnd type="none" w="med" len="med"/>
                    </a:lnL>
                    <a:lnR>
                      <a:noFill/>
                    </a:lnR>
                    <a:lnT>
                      <a:noFill/>
                    </a:lnT>
                    <a:lnB>
                      <a:noFill/>
                    </a:lnB>
                    <a:solidFill>
                      <a:schemeClr val="bg1">
                        <a:lumMod val="85000"/>
                      </a:schemeClr>
                    </a:solidFill>
                  </a:tcPr>
                </a:tc>
              </a:tr>
              <a:tr h="91440">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C9733T</a:t>
                      </a:r>
                    </a:p>
                  </a:txBody>
                  <a:tcPr marL="3075" marR="3075" marT="307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3075" marR="3075" marT="3075"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pSp>
        <p:nvGrpSpPr>
          <p:cNvPr id="1029" name="Group 5"/>
          <p:cNvGrpSpPr>
            <a:grpSpLocks noChangeAspect="1"/>
          </p:cNvGrpSpPr>
          <p:nvPr/>
        </p:nvGrpSpPr>
        <p:grpSpPr bwMode="auto">
          <a:xfrm>
            <a:off x="6737548" y="35027"/>
            <a:ext cx="4558855" cy="3347697"/>
            <a:chOff x="2936" y="384"/>
            <a:chExt cx="2824" cy="1968"/>
          </a:xfrm>
        </p:grpSpPr>
        <p:sp>
          <p:nvSpPr>
            <p:cNvPr id="1028" name="AutoShape 4"/>
            <p:cNvSpPr>
              <a:spLocks noChangeAspect="1" noChangeArrowheads="1" noTextEdit="1"/>
            </p:cNvSpPr>
            <p:nvPr/>
          </p:nvSpPr>
          <p:spPr bwMode="auto">
            <a:xfrm>
              <a:off x="2936" y="384"/>
              <a:ext cx="2824" cy="19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Rectangle 6"/>
            <p:cNvSpPr>
              <a:spLocks noChangeArrowheads="1"/>
            </p:cNvSpPr>
            <p:nvPr/>
          </p:nvSpPr>
          <p:spPr bwMode="auto">
            <a:xfrm>
              <a:off x="3734" y="441"/>
              <a:ext cx="648"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RV/Toyama.JPN/67-Vacc</a:t>
              </a:r>
              <a:endParaRPr lang="en-US">
                <a:latin typeface="Arial" pitchFamily="34" charset="0"/>
                <a:cs typeface="Arial" pitchFamily="34" charset="0"/>
              </a:endParaRPr>
            </a:p>
          </p:txBody>
        </p:sp>
        <p:sp>
          <p:nvSpPr>
            <p:cNvPr id="1031" name="Freeform 7"/>
            <p:cNvSpPr>
              <a:spLocks/>
            </p:cNvSpPr>
            <p:nvPr/>
          </p:nvSpPr>
          <p:spPr bwMode="auto">
            <a:xfrm>
              <a:off x="3600" y="474"/>
              <a:ext cx="132" cy="47"/>
            </a:xfrm>
            <a:custGeom>
              <a:avLst/>
              <a:gdLst/>
              <a:ahLst/>
              <a:cxnLst>
                <a:cxn ang="0">
                  <a:pos x="0" y="47"/>
                </a:cxn>
                <a:cxn ang="0">
                  <a:pos x="0" y="0"/>
                </a:cxn>
                <a:cxn ang="0">
                  <a:pos x="132" y="0"/>
                </a:cxn>
              </a:cxnLst>
              <a:rect l="0" t="0" r="r" b="b"/>
              <a:pathLst>
                <a:path w="132" h="47">
                  <a:moveTo>
                    <a:pt x="0" y="47"/>
                  </a:moveTo>
                  <a:lnTo>
                    <a:pt x="0" y="0"/>
                  </a:lnTo>
                  <a:lnTo>
                    <a:pt x="132"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Rectangle 8"/>
            <p:cNvSpPr>
              <a:spLocks noChangeArrowheads="1"/>
            </p:cNvSpPr>
            <p:nvPr/>
          </p:nvSpPr>
          <p:spPr bwMode="auto">
            <a:xfrm>
              <a:off x="3684" y="538"/>
              <a:ext cx="578"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TO-336 wildproGenitor</a:t>
              </a:r>
              <a:endParaRPr lang="en-US">
                <a:latin typeface="Arial" pitchFamily="34" charset="0"/>
                <a:cs typeface="Arial" pitchFamily="34" charset="0"/>
              </a:endParaRPr>
            </a:p>
          </p:txBody>
        </p:sp>
        <p:sp>
          <p:nvSpPr>
            <p:cNvPr id="1033" name="Freeform 9"/>
            <p:cNvSpPr>
              <a:spLocks/>
            </p:cNvSpPr>
            <p:nvPr/>
          </p:nvSpPr>
          <p:spPr bwMode="auto">
            <a:xfrm>
              <a:off x="3600" y="525"/>
              <a:ext cx="82" cy="47"/>
            </a:xfrm>
            <a:custGeom>
              <a:avLst/>
              <a:gdLst/>
              <a:ahLst/>
              <a:cxnLst>
                <a:cxn ang="0">
                  <a:pos x="0" y="0"/>
                </a:cxn>
                <a:cxn ang="0">
                  <a:pos x="0" y="47"/>
                </a:cxn>
                <a:cxn ang="0">
                  <a:pos x="82" y="47"/>
                </a:cxn>
              </a:cxnLst>
              <a:rect l="0" t="0" r="r" b="b"/>
              <a:pathLst>
                <a:path w="82" h="47">
                  <a:moveTo>
                    <a:pt x="0" y="0"/>
                  </a:moveTo>
                  <a:lnTo>
                    <a:pt x="0" y="47"/>
                  </a:lnTo>
                  <a:lnTo>
                    <a:pt x="82" y="47"/>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3584" y="523"/>
              <a:ext cx="16" cy="71"/>
            </a:xfrm>
            <a:custGeom>
              <a:avLst/>
              <a:gdLst/>
              <a:ahLst/>
              <a:cxnLst>
                <a:cxn ang="0">
                  <a:pos x="0" y="71"/>
                </a:cxn>
                <a:cxn ang="0">
                  <a:pos x="0" y="0"/>
                </a:cxn>
                <a:cxn ang="0">
                  <a:pos x="16" y="0"/>
                </a:cxn>
              </a:cxnLst>
              <a:rect l="0" t="0" r="r" b="b"/>
              <a:pathLst>
                <a:path w="16" h="71">
                  <a:moveTo>
                    <a:pt x="0" y="71"/>
                  </a:moveTo>
                  <a:lnTo>
                    <a:pt x="0" y="0"/>
                  </a:lnTo>
                  <a:lnTo>
                    <a:pt x="16"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3590" y="635"/>
              <a:ext cx="912"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pitchFamily="34" charset="0"/>
                  <a:cs typeface="Arial" pitchFamily="34" charset="0"/>
                </a:rPr>
                <a:t> RV/TO-336.GMK5.JPN AB588192.1</a:t>
              </a:r>
              <a:endParaRPr lang="en-US" dirty="0">
                <a:latin typeface="Arial" pitchFamily="34" charset="0"/>
                <a:cs typeface="Arial" pitchFamily="34" charset="0"/>
              </a:endParaRPr>
            </a:p>
          </p:txBody>
        </p:sp>
        <p:sp>
          <p:nvSpPr>
            <p:cNvPr id="1036" name="Freeform 12"/>
            <p:cNvSpPr>
              <a:spLocks/>
            </p:cNvSpPr>
            <p:nvPr/>
          </p:nvSpPr>
          <p:spPr bwMode="auto">
            <a:xfrm>
              <a:off x="3584" y="598"/>
              <a:ext cx="4" cy="71"/>
            </a:xfrm>
            <a:custGeom>
              <a:avLst/>
              <a:gdLst/>
              <a:ahLst/>
              <a:cxnLst>
                <a:cxn ang="0">
                  <a:pos x="0" y="0"/>
                </a:cxn>
                <a:cxn ang="0">
                  <a:pos x="0" y="71"/>
                </a:cxn>
                <a:cxn ang="0">
                  <a:pos x="4" y="71"/>
                </a:cxn>
              </a:cxnLst>
              <a:rect l="0" t="0" r="r" b="b"/>
              <a:pathLst>
                <a:path w="4" h="71">
                  <a:moveTo>
                    <a:pt x="0" y="0"/>
                  </a:moveTo>
                  <a:lnTo>
                    <a:pt x="0" y="71"/>
                  </a:lnTo>
                  <a:lnTo>
                    <a:pt x="4" y="71"/>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3434" y="596"/>
              <a:ext cx="150" cy="108"/>
            </a:xfrm>
            <a:custGeom>
              <a:avLst/>
              <a:gdLst/>
              <a:ahLst/>
              <a:cxnLst>
                <a:cxn ang="0">
                  <a:pos x="0" y="108"/>
                </a:cxn>
                <a:cxn ang="0">
                  <a:pos x="0" y="0"/>
                </a:cxn>
                <a:cxn ang="0">
                  <a:pos x="150" y="0"/>
                </a:cxn>
              </a:cxnLst>
              <a:rect l="0" t="0" r="r" b="b"/>
              <a:pathLst>
                <a:path w="150" h="108">
                  <a:moveTo>
                    <a:pt x="0" y="108"/>
                  </a:moveTo>
                  <a:lnTo>
                    <a:pt x="0" y="0"/>
                  </a:lnTo>
                  <a:lnTo>
                    <a:pt x="150"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Rectangle 14"/>
            <p:cNvSpPr>
              <a:spLocks noChangeArrowheads="1"/>
            </p:cNvSpPr>
            <p:nvPr/>
          </p:nvSpPr>
          <p:spPr bwMode="auto">
            <a:xfrm>
              <a:off x="3577" y="733"/>
              <a:ext cx="799"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pitchFamily="34" charset="0"/>
                  <a:cs typeface="Arial" pitchFamily="34" charset="0"/>
                </a:rPr>
                <a:t> </a:t>
              </a:r>
              <a:r>
                <a:rPr lang="en-US" sz="700" dirty="0" err="1">
                  <a:solidFill>
                    <a:srgbClr val="000000"/>
                  </a:solidFill>
                  <a:latin typeface="Arial" pitchFamily="34" charset="0"/>
                  <a:cs typeface="Arial" pitchFamily="34" charset="0"/>
                </a:rPr>
                <a:t>RVi</a:t>
              </a:r>
              <a:r>
                <a:rPr lang="en-US" sz="700" dirty="0">
                  <a:solidFill>
                    <a:srgbClr val="000000"/>
                  </a:solidFill>
                  <a:latin typeface="Arial" pitchFamily="34" charset="0"/>
                  <a:cs typeface="Arial" pitchFamily="34" charset="0"/>
                </a:rPr>
                <a:t>/</a:t>
              </a:r>
              <a:r>
                <a:rPr lang="en-US" sz="700" dirty="0" err="1">
                  <a:solidFill>
                    <a:srgbClr val="000000"/>
                  </a:solidFill>
                  <a:latin typeface="Arial" pitchFamily="34" charset="0"/>
                  <a:cs typeface="Arial" pitchFamily="34" charset="0"/>
                </a:rPr>
                <a:t>Osaka.JPN</a:t>
              </a:r>
              <a:r>
                <a:rPr lang="en-US" sz="700" dirty="0">
                  <a:solidFill>
                    <a:srgbClr val="000000"/>
                  </a:solidFill>
                  <a:latin typeface="Arial" pitchFamily="34" charset="0"/>
                  <a:cs typeface="Arial" pitchFamily="34" charset="0"/>
                </a:rPr>
                <a:t>/66 AB588190.1</a:t>
              </a:r>
              <a:endParaRPr lang="en-US" dirty="0">
                <a:latin typeface="Arial" pitchFamily="34" charset="0"/>
                <a:cs typeface="Arial" pitchFamily="34" charset="0"/>
              </a:endParaRPr>
            </a:p>
          </p:txBody>
        </p:sp>
        <p:sp>
          <p:nvSpPr>
            <p:cNvPr id="1039" name="Freeform 15"/>
            <p:cNvSpPr>
              <a:spLocks/>
            </p:cNvSpPr>
            <p:nvPr/>
          </p:nvSpPr>
          <p:spPr bwMode="auto">
            <a:xfrm>
              <a:off x="3517" y="766"/>
              <a:ext cx="58" cy="47"/>
            </a:xfrm>
            <a:custGeom>
              <a:avLst/>
              <a:gdLst/>
              <a:ahLst/>
              <a:cxnLst>
                <a:cxn ang="0">
                  <a:pos x="0" y="47"/>
                </a:cxn>
                <a:cxn ang="0">
                  <a:pos x="0" y="0"/>
                </a:cxn>
                <a:cxn ang="0">
                  <a:pos x="58" y="0"/>
                </a:cxn>
              </a:cxnLst>
              <a:rect l="0" t="0" r="r" b="b"/>
              <a:pathLst>
                <a:path w="58" h="47">
                  <a:moveTo>
                    <a:pt x="0" y="47"/>
                  </a:moveTo>
                  <a:lnTo>
                    <a:pt x="0" y="0"/>
                  </a:lnTo>
                  <a:lnTo>
                    <a:pt x="58"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3949" y="830"/>
              <a:ext cx="1006"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pitchFamily="34" charset="0"/>
                  <a:cs typeface="Arial" pitchFamily="34" charset="0"/>
                </a:rPr>
                <a:t> </a:t>
              </a:r>
              <a:r>
                <a:rPr lang="en-US" sz="700" dirty="0" err="1">
                  <a:solidFill>
                    <a:srgbClr val="000000"/>
                  </a:solidFill>
                  <a:latin typeface="Arial" pitchFamily="34" charset="0"/>
                  <a:cs typeface="Arial" pitchFamily="34" charset="0"/>
                </a:rPr>
                <a:t>RVi</a:t>
              </a:r>
              <a:r>
                <a:rPr lang="en-US" sz="700" dirty="0">
                  <a:solidFill>
                    <a:srgbClr val="000000"/>
                  </a:solidFill>
                  <a:latin typeface="Arial" pitchFamily="34" charset="0"/>
                  <a:cs typeface="Arial" pitchFamily="34" charset="0"/>
                </a:rPr>
                <a:t>/</a:t>
              </a:r>
              <a:r>
                <a:rPr lang="en-US" sz="700" dirty="0" err="1">
                  <a:solidFill>
                    <a:srgbClr val="000000"/>
                  </a:solidFill>
                  <a:latin typeface="Arial" pitchFamily="34" charset="0"/>
                  <a:cs typeface="Arial" pitchFamily="34" charset="0"/>
                </a:rPr>
                <a:t>Osaka.JPN</a:t>
              </a:r>
              <a:r>
                <a:rPr lang="en-US" sz="700" dirty="0">
                  <a:solidFill>
                    <a:srgbClr val="000000"/>
                  </a:solidFill>
                  <a:latin typeface="Arial" pitchFamily="34" charset="0"/>
                  <a:cs typeface="Arial" pitchFamily="34" charset="0"/>
                </a:rPr>
                <a:t>/66-vaccine AB588191.1</a:t>
              </a:r>
              <a:endParaRPr lang="en-US" dirty="0">
                <a:latin typeface="Arial" pitchFamily="34" charset="0"/>
                <a:cs typeface="Arial" pitchFamily="34" charset="0"/>
              </a:endParaRPr>
            </a:p>
          </p:txBody>
        </p:sp>
        <p:sp>
          <p:nvSpPr>
            <p:cNvPr id="1041" name="Freeform 17"/>
            <p:cNvSpPr>
              <a:spLocks/>
            </p:cNvSpPr>
            <p:nvPr/>
          </p:nvSpPr>
          <p:spPr bwMode="auto">
            <a:xfrm>
              <a:off x="3517" y="817"/>
              <a:ext cx="430" cy="47"/>
            </a:xfrm>
            <a:custGeom>
              <a:avLst/>
              <a:gdLst/>
              <a:ahLst/>
              <a:cxnLst>
                <a:cxn ang="0">
                  <a:pos x="0" y="0"/>
                </a:cxn>
                <a:cxn ang="0">
                  <a:pos x="0" y="47"/>
                </a:cxn>
                <a:cxn ang="0">
                  <a:pos x="430" y="47"/>
                </a:cxn>
              </a:cxnLst>
              <a:rect l="0" t="0" r="r" b="b"/>
              <a:pathLst>
                <a:path w="430" h="47">
                  <a:moveTo>
                    <a:pt x="0" y="0"/>
                  </a:moveTo>
                  <a:lnTo>
                    <a:pt x="0" y="47"/>
                  </a:lnTo>
                  <a:lnTo>
                    <a:pt x="430" y="47"/>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434" y="708"/>
              <a:ext cx="83" cy="107"/>
            </a:xfrm>
            <a:custGeom>
              <a:avLst/>
              <a:gdLst/>
              <a:ahLst/>
              <a:cxnLst>
                <a:cxn ang="0">
                  <a:pos x="0" y="0"/>
                </a:cxn>
                <a:cxn ang="0">
                  <a:pos x="0" y="107"/>
                </a:cxn>
                <a:cxn ang="0">
                  <a:pos x="83" y="107"/>
                </a:cxn>
              </a:cxnLst>
              <a:rect l="0" t="0" r="r" b="b"/>
              <a:pathLst>
                <a:path w="83" h="107">
                  <a:moveTo>
                    <a:pt x="0" y="0"/>
                  </a:moveTo>
                  <a:lnTo>
                    <a:pt x="0" y="107"/>
                  </a:lnTo>
                  <a:lnTo>
                    <a:pt x="83" y="107"/>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3379" y="706"/>
              <a:ext cx="55" cy="125"/>
            </a:xfrm>
            <a:custGeom>
              <a:avLst/>
              <a:gdLst/>
              <a:ahLst/>
              <a:cxnLst>
                <a:cxn ang="0">
                  <a:pos x="0" y="125"/>
                </a:cxn>
                <a:cxn ang="0">
                  <a:pos x="0" y="0"/>
                </a:cxn>
                <a:cxn ang="0">
                  <a:pos x="55" y="0"/>
                </a:cxn>
              </a:cxnLst>
              <a:rect l="0" t="0" r="r" b="b"/>
              <a:pathLst>
                <a:path w="55" h="125">
                  <a:moveTo>
                    <a:pt x="0" y="125"/>
                  </a:moveTo>
                  <a:lnTo>
                    <a:pt x="0" y="0"/>
                  </a:lnTo>
                  <a:lnTo>
                    <a:pt x="55"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p:nvSpPr>
          <p:spPr bwMode="auto">
            <a:xfrm>
              <a:off x="3789" y="928"/>
              <a:ext cx="500"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RVi/Matsue.JPN/68</a:t>
              </a:r>
              <a:endParaRPr lang="en-US">
                <a:latin typeface="Arial" pitchFamily="34" charset="0"/>
                <a:cs typeface="Arial" pitchFamily="34" charset="0"/>
              </a:endParaRPr>
            </a:p>
          </p:txBody>
        </p:sp>
        <p:sp>
          <p:nvSpPr>
            <p:cNvPr id="1045" name="Freeform 21"/>
            <p:cNvSpPr>
              <a:spLocks/>
            </p:cNvSpPr>
            <p:nvPr/>
          </p:nvSpPr>
          <p:spPr bwMode="auto">
            <a:xfrm>
              <a:off x="3379" y="835"/>
              <a:ext cx="408" cy="126"/>
            </a:xfrm>
            <a:custGeom>
              <a:avLst/>
              <a:gdLst/>
              <a:ahLst/>
              <a:cxnLst>
                <a:cxn ang="0">
                  <a:pos x="0" y="0"/>
                </a:cxn>
                <a:cxn ang="0">
                  <a:pos x="0" y="126"/>
                </a:cxn>
                <a:cxn ang="0">
                  <a:pos x="408" y="126"/>
                </a:cxn>
              </a:cxnLst>
              <a:rect l="0" t="0" r="r" b="b"/>
              <a:pathLst>
                <a:path w="408" h="126">
                  <a:moveTo>
                    <a:pt x="0" y="0"/>
                  </a:moveTo>
                  <a:lnTo>
                    <a:pt x="0" y="126"/>
                  </a:lnTo>
                  <a:lnTo>
                    <a:pt x="408" y="126"/>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3350" y="833"/>
              <a:ext cx="29" cy="111"/>
            </a:xfrm>
            <a:custGeom>
              <a:avLst/>
              <a:gdLst/>
              <a:ahLst/>
              <a:cxnLst>
                <a:cxn ang="0">
                  <a:pos x="0" y="111"/>
                </a:cxn>
                <a:cxn ang="0">
                  <a:pos x="0" y="0"/>
                </a:cxn>
                <a:cxn ang="0">
                  <a:pos x="29" y="0"/>
                </a:cxn>
              </a:cxnLst>
              <a:rect l="0" t="0" r="r" b="b"/>
              <a:pathLst>
                <a:path w="29" h="111">
                  <a:moveTo>
                    <a:pt x="0" y="111"/>
                  </a:moveTo>
                  <a:lnTo>
                    <a:pt x="0" y="0"/>
                  </a:lnTo>
                  <a:lnTo>
                    <a:pt x="29"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 name="Rectangle 23"/>
            <p:cNvSpPr>
              <a:spLocks noChangeArrowheads="1"/>
            </p:cNvSpPr>
            <p:nvPr/>
          </p:nvSpPr>
          <p:spPr bwMode="auto">
            <a:xfrm>
              <a:off x="3822" y="1025"/>
              <a:ext cx="1014"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RV/Matsuba.GMK3.JPN/69 AB588189.1</a:t>
              </a:r>
              <a:endParaRPr lang="en-US">
                <a:latin typeface="Arial" pitchFamily="34" charset="0"/>
                <a:cs typeface="Arial" pitchFamily="34" charset="0"/>
              </a:endParaRPr>
            </a:p>
          </p:txBody>
        </p:sp>
        <p:sp>
          <p:nvSpPr>
            <p:cNvPr id="1048" name="Freeform 24"/>
            <p:cNvSpPr>
              <a:spLocks/>
            </p:cNvSpPr>
            <p:nvPr/>
          </p:nvSpPr>
          <p:spPr bwMode="auto">
            <a:xfrm>
              <a:off x="3350" y="948"/>
              <a:ext cx="470" cy="111"/>
            </a:xfrm>
            <a:custGeom>
              <a:avLst/>
              <a:gdLst/>
              <a:ahLst/>
              <a:cxnLst>
                <a:cxn ang="0">
                  <a:pos x="0" y="0"/>
                </a:cxn>
                <a:cxn ang="0">
                  <a:pos x="0" y="111"/>
                </a:cxn>
                <a:cxn ang="0">
                  <a:pos x="470" y="111"/>
                </a:cxn>
              </a:cxnLst>
              <a:rect l="0" t="0" r="r" b="b"/>
              <a:pathLst>
                <a:path w="470" h="111">
                  <a:moveTo>
                    <a:pt x="0" y="0"/>
                  </a:moveTo>
                  <a:lnTo>
                    <a:pt x="0" y="111"/>
                  </a:lnTo>
                  <a:lnTo>
                    <a:pt x="470" y="111"/>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005" y="946"/>
              <a:ext cx="345" cy="185"/>
            </a:xfrm>
            <a:custGeom>
              <a:avLst/>
              <a:gdLst/>
              <a:ahLst/>
              <a:cxnLst>
                <a:cxn ang="0">
                  <a:pos x="0" y="185"/>
                </a:cxn>
                <a:cxn ang="0">
                  <a:pos x="0" y="0"/>
                </a:cxn>
                <a:cxn ang="0">
                  <a:pos x="345" y="0"/>
                </a:cxn>
              </a:cxnLst>
              <a:rect l="0" t="0" r="r" b="b"/>
              <a:pathLst>
                <a:path w="345" h="185">
                  <a:moveTo>
                    <a:pt x="0" y="185"/>
                  </a:moveTo>
                  <a:lnTo>
                    <a:pt x="0" y="0"/>
                  </a:lnTo>
                  <a:lnTo>
                    <a:pt x="345"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Rectangle 26"/>
            <p:cNvSpPr>
              <a:spLocks noChangeArrowheads="1"/>
            </p:cNvSpPr>
            <p:nvPr/>
          </p:nvSpPr>
          <p:spPr bwMode="auto">
            <a:xfrm>
              <a:off x="4252" y="1122"/>
              <a:ext cx="491"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AF435866 Surkova</a:t>
              </a:r>
              <a:endParaRPr lang="en-US">
                <a:latin typeface="Arial" pitchFamily="34" charset="0"/>
                <a:cs typeface="Arial" pitchFamily="34" charset="0"/>
              </a:endParaRPr>
            </a:p>
          </p:txBody>
        </p:sp>
        <p:sp>
          <p:nvSpPr>
            <p:cNvPr id="1051" name="Freeform 27"/>
            <p:cNvSpPr>
              <a:spLocks/>
            </p:cNvSpPr>
            <p:nvPr/>
          </p:nvSpPr>
          <p:spPr bwMode="auto">
            <a:xfrm>
              <a:off x="3899" y="1156"/>
              <a:ext cx="351" cy="47"/>
            </a:xfrm>
            <a:custGeom>
              <a:avLst/>
              <a:gdLst/>
              <a:ahLst/>
              <a:cxnLst>
                <a:cxn ang="0">
                  <a:pos x="0" y="47"/>
                </a:cxn>
                <a:cxn ang="0">
                  <a:pos x="0" y="0"/>
                </a:cxn>
                <a:cxn ang="0">
                  <a:pos x="351" y="0"/>
                </a:cxn>
              </a:cxnLst>
              <a:rect l="0" t="0" r="r" b="b"/>
              <a:pathLst>
                <a:path w="351" h="47">
                  <a:moveTo>
                    <a:pt x="0" y="47"/>
                  </a:moveTo>
                  <a:lnTo>
                    <a:pt x="0" y="0"/>
                  </a:lnTo>
                  <a:lnTo>
                    <a:pt x="351"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4209" y="1220"/>
              <a:ext cx="428"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AF435865 Ulrike</a:t>
              </a:r>
              <a:endParaRPr lang="en-US">
                <a:latin typeface="Arial" pitchFamily="34" charset="0"/>
                <a:cs typeface="Arial" pitchFamily="34" charset="0"/>
              </a:endParaRPr>
            </a:p>
          </p:txBody>
        </p:sp>
        <p:sp>
          <p:nvSpPr>
            <p:cNvPr id="1053" name="Freeform 29"/>
            <p:cNvSpPr>
              <a:spLocks/>
            </p:cNvSpPr>
            <p:nvPr/>
          </p:nvSpPr>
          <p:spPr bwMode="auto">
            <a:xfrm>
              <a:off x="3899" y="1207"/>
              <a:ext cx="308" cy="46"/>
            </a:xfrm>
            <a:custGeom>
              <a:avLst/>
              <a:gdLst/>
              <a:ahLst/>
              <a:cxnLst>
                <a:cxn ang="0">
                  <a:pos x="0" y="0"/>
                </a:cxn>
                <a:cxn ang="0">
                  <a:pos x="0" y="46"/>
                </a:cxn>
                <a:cxn ang="0">
                  <a:pos x="308" y="46"/>
                </a:cxn>
              </a:cxnLst>
              <a:rect l="0" t="0" r="r" b="b"/>
              <a:pathLst>
                <a:path w="308" h="46">
                  <a:moveTo>
                    <a:pt x="0" y="0"/>
                  </a:moveTo>
                  <a:lnTo>
                    <a:pt x="0" y="46"/>
                  </a:lnTo>
                  <a:lnTo>
                    <a:pt x="308" y="46"/>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3363" y="1205"/>
              <a:ext cx="536" cy="113"/>
            </a:xfrm>
            <a:custGeom>
              <a:avLst/>
              <a:gdLst/>
              <a:ahLst/>
              <a:cxnLst>
                <a:cxn ang="0">
                  <a:pos x="0" y="113"/>
                </a:cxn>
                <a:cxn ang="0">
                  <a:pos x="0" y="0"/>
                </a:cxn>
                <a:cxn ang="0">
                  <a:pos x="536" y="0"/>
                </a:cxn>
              </a:cxnLst>
              <a:rect l="0" t="0" r="r" b="b"/>
              <a:pathLst>
                <a:path w="536" h="113">
                  <a:moveTo>
                    <a:pt x="0" y="113"/>
                  </a:moveTo>
                  <a:lnTo>
                    <a:pt x="0" y="0"/>
                  </a:lnTo>
                  <a:lnTo>
                    <a:pt x="536"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Rectangle 31"/>
            <p:cNvSpPr>
              <a:spLocks noChangeArrowheads="1"/>
            </p:cNvSpPr>
            <p:nvPr/>
          </p:nvSpPr>
          <p:spPr bwMode="auto">
            <a:xfrm>
              <a:off x="4312" y="1317"/>
              <a:ext cx="601"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RVi/NewJersey.USA/61</a:t>
              </a:r>
              <a:endParaRPr lang="en-US">
                <a:latin typeface="Arial" pitchFamily="34" charset="0"/>
                <a:cs typeface="Arial" pitchFamily="34" charset="0"/>
              </a:endParaRPr>
            </a:p>
          </p:txBody>
        </p:sp>
        <p:sp>
          <p:nvSpPr>
            <p:cNvPr id="1056" name="Freeform 32"/>
            <p:cNvSpPr>
              <a:spLocks/>
            </p:cNvSpPr>
            <p:nvPr/>
          </p:nvSpPr>
          <p:spPr bwMode="auto">
            <a:xfrm>
              <a:off x="3758" y="1351"/>
              <a:ext cx="552" cy="83"/>
            </a:xfrm>
            <a:custGeom>
              <a:avLst/>
              <a:gdLst/>
              <a:ahLst/>
              <a:cxnLst>
                <a:cxn ang="0">
                  <a:pos x="0" y="83"/>
                </a:cxn>
                <a:cxn ang="0">
                  <a:pos x="0" y="0"/>
                </a:cxn>
                <a:cxn ang="0">
                  <a:pos x="552" y="0"/>
                </a:cxn>
              </a:cxnLst>
              <a:rect l="0" t="0" r="r" b="b"/>
              <a:pathLst>
                <a:path w="552" h="83">
                  <a:moveTo>
                    <a:pt x="0" y="83"/>
                  </a:moveTo>
                  <a:lnTo>
                    <a:pt x="0" y="0"/>
                  </a:lnTo>
                  <a:lnTo>
                    <a:pt x="552"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Rectangle 33"/>
            <p:cNvSpPr>
              <a:spLocks noChangeArrowheads="1"/>
            </p:cNvSpPr>
            <p:nvPr/>
          </p:nvSpPr>
          <p:spPr bwMode="auto">
            <a:xfrm>
              <a:off x="4222" y="1415"/>
              <a:ext cx="535"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pitchFamily="34" charset="0"/>
                  <a:cs typeface="Arial" pitchFamily="34" charset="0"/>
                </a:rPr>
                <a:t> RV/Cendehill.BEL/63</a:t>
              </a:r>
              <a:endParaRPr lang="en-US" dirty="0">
                <a:latin typeface="Arial" pitchFamily="34" charset="0"/>
                <a:cs typeface="Arial" pitchFamily="34" charset="0"/>
              </a:endParaRPr>
            </a:p>
          </p:txBody>
        </p:sp>
        <p:sp>
          <p:nvSpPr>
            <p:cNvPr id="1058" name="Freeform 34"/>
            <p:cNvSpPr>
              <a:spLocks/>
            </p:cNvSpPr>
            <p:nvPr/>
          </p:nvSpPr>
          <p:spPr bwMode="auto">
            <a:xfrm>
              <a:off x="3946" y="1448"/>
              <a:ext cx="274" cy="71"/>
            </a:xfrm>
            <a:custGeom>
              <a:avLst/>
              <a:gdLst/>
              <a:ahLst/>
              <a:cxnLst>
                <a:cxn ang="0">
                  <a:pos x="0" y="71"/>
                </a:cxn>
                <a:cxn ang="0">
                  <a:pos x="0" y="0"/>
                </a:cxn>
                <a:cxn ang="0">
                  <a:pos x="274" y="0"/>
                </a:cxn>
              </a:cxnLst>
              <a:rect l="0" t="0" r="r" b="b"/>
              <a:pathLst>
                <a:path w="274" h="71">
                  <a:moveTo>
                    <a:pt x="0" y="71"/>
                  </a:moveTo>
                  <a:lnTo>
                    <a:pt x="0" y="0"/>
                  </a:lnTo>
                  <a:lnTo>
                    <a:pt x="274"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Rectangle 35"/>
            <p:cNvSpPr>
              <a:spLocks noChangeArrowheads="1"/>
            </p:cNvSpPr>
            <p:nvPr/>
          </p:nvSpPr>
          <p:spPr bwMode="auto">
            <a:xfrm>
              <a:off x="4595" y="1512"/>
              <a:ext cx="849"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pitchFamily="34" charset="0"/>
                  <a:cs typeface="Arial" pitchFamily="34" charset="0"/>
                </a:rPr>
                <a:t> RV/</a:t>
              </a:r>
              <a:r>
                <a:rPr lang="en-US" sz="700" dirty="0" err="1">
                  <a:solidFill>
                    <a:srgbClr val="000000"/>
                  </a:solidFill>
                  <a:latin typeface="Arial" pitchFamily="34" charset="0"/>
                  <a:cs typeface="Arial" pitchFamily="34" charset="0"/>
                </a:rPr>
                <a:t>Matsuba</a:t>
              </a:r>
              <a:r>
                <a:rPr lang="en-US" sz="700" dirty="0">
                  <a:solidFill>
                    <a:srgbClr val="000000"/>
                  </a:solidFill>
                  <a:latin typeface="Arial" pitchFamily="34" charset="0"/>
                  <a:cs typeface="Arial" pitchFamily="34" charset="0"/>
                </a:rPr>
                <a:t>-vaccine AB588193.1</a:t>
              </a:r>
              <a:endParaRPr lang="en-US" dirty="0">
                <a:latin typeface="Arial" pitchFamily="34" charset="0"/>
                <a:cs typeface="Arial" pitchFamily="34" charset="0"/>
              </a:endParaRPr>
            </a:p>
          </p:txBody>
        </p:sp>
        <p:sp>
          <p:nvSpPr>
            <p:cNvPr id="1060" name="Freeform 36"/>
            <p:cNvSpPr>
              <a:spLocks/>
            </p:cNvSpPr>
            <p:nvPr/>
          </p:nvSpPr>
          <p:spPr bwMode="auto">
            <a:xfrm>
              <a:off x="4556" y="1546"/>
              <a:ext cx="37" cy="46"/>
            </a:xfrm>
            <a:custGeom>
              <a:avLst/>
              <a:gdLst/>
              <a:ahLst/>
              <a:cxnLst>
                <a:cxn ang="0">
                  <a:pos x="0" y="46"/>
                </a:cxn>
                <a:cxn ang="0">
                  <a:pos x="0" y="0"/>
                </a:cxn>
                <a:cxn ang="0">
                  <a:pos x="37" y="0"/>
                </a:cxn>
              </a:cxnLst>
              <a:rect l="0" t="0" r="r" b="b"/>
              <a:pathLst>
                <a:path w="37" h="46">
                  <a:moveTo>
                    <a:pt x="0" y="46"/>
                  </a:moveTo>
                  <a:lnTo>
                    <a:pt x="0" y="0"/>
                  </a:lnTo>
                  <a:lnTo>
                    <a:pt x="37"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Rectangle 37"/>
            <p:cNvSpPr>
              <a:spLocks noChangeArrowheads="1"/>
            </p:cNvSpPr>
            <p:nvPr/>
          </p:nvSpPr>
          <p:spPr bwMode="auto">
            <a:xfrm>
              <a:off x="4602" y="1609"/>
              <a:ext cx="659"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RVi/Shimane.JPN/68Vacc</a:t>
              </a:r>
              <a:endParaRPr lang="en-US">
                <a:latin typeface="Arial" pitchFamily="34" charset="0"/>
                <a:cs typeface="Arial" pitchFamily="34" charset="0"/>
              </a:endParaRPr>
            </a:p>
          </p:txBody>
        </p:sp>
        <p:sp>
          <p:nvSpPr>
            <p:cNvPr id="1062" name="Freeform 38"/>
            <p:cNvSpPr>
              <a:spLocks/>
            </p:cNvSpPr>
            <p:nvPr/>
          </p:nvSpPr>
          <p:spPr bwMode="auto">
            <a:xfrm>
              <a:off x="4556" y="1596"/>
              <a:ext cx="44" cy="47"/>
            </a:xfrm>
            <a:custGeom>
              <a:avLst/>
              <a:gdLst/>
              <a:ahLst/>
              <a:cxnLst>
                <a:cxn ang="0">
                  <a:pos x="0" y="0"/>
                </a:cxn>
                <a:cxn ang="0">
                  <a:pos x="0" y="47"/>
                </a:cxn>
                <a:cxn ang="0">
                  <a:pos x="44" y="47"/>
                </a:cxn>
              </a:cxnLst>
              <a:rect l="0" t="0" r="r" b="b"/>
              <a:pathLst>
                <a:path w="44" h="47">
                  <a:moveTo>
                    <a:pt x="0" y="0"/>
                  </a:moveTo>
                  <a:lnTo>
                    <a:pt x="0" y="47"/>
                  </a:lnTo>
                  <a:lnTo>
                    <a:pt x="44" y="47"/>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3946" y="1523"/>
              <a:ext cx="610" cy="71"/>
            </a:xfrm>
            <a:custGeom>
              <a:avLst/>
              <a:gdLst/>
              <a:ahLst/>
              <a:cxnLst>
                <a:cxn ang="0">
                  <a:pos x="0" y="0"/>
                </a:cxn>
                <a:cxn ang="0">
                  <a:pos x="0" y="71"/>
                </a:cxn>
                <a:cxn ang="0">
                  <a:pos x="610" y="71"/>
                </a:cxn>
              </a:cxnLst>
              <a:rect l="0" t="0" r="r" b="b"/>
              <a:pathLst>
                <a:path w="610" h="71">
                  <a:moveTo>
                    <a:pt x="0" y="0"/>
                  </a:moveTo>
                  <a:lnTo>
                    <a:pt x="0" y="71"/>
                  </a:lnTo>
                  <a:lnTo>
                    <a:pt x="610" y="71"/>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758" y="1438"/>
              <a:ext cx="188" cy="83"/>
            </a:xfrm>
            <a:custGeom>
              <a:avLst/>
              <a:gdLst/>
              <a:ahLst/>
              <a:cxnLst>
                <a:cxn ang="0">
                  <a:pos x="0" y="0"/>
                </a:cxn>
                <a:cxn ang="0">
                  <a:pos x="0" y="83"/>
                </a:cxn>
                <a:cxn ang="0">
                  <a:pos x="188" y="83"/>
                </a:cxn>
              </a:cxnLst>
              <a:rect l="0" t="0" r="r" b="b"/>
              <a:pathLst>
                <a:path w="188" h="83">
                  <a:moveTo>
                    <a:pt x="0" y="0"/>
                  </a:moveTo>
                  <a:lnTo>
                    <a:pt x="0" y="83"/>
                  </a:lnTo>
                  <a:lnTo>
                    <a:pt x="188" y="83"/>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3363" y="1322"/>
              <a:ext cx="395" cy="114"/>
            </a:xfrm>
            <a:custGeom>
              <a:avLst/>
              <a:gdLst/>
              <a:ahLst/>
              <a:cxnLst>
                <a:cxn ang="0">
                  <a:pos x="0" y="0"/>
                </a:cxn>
                <a:cxn ang="0">
                  <a:pos x="0" y="114"/>
                </a:cxn>
                <a:cxn ang="0">
                  <a:pos x="395" y="114"/>
                </a:cxn>
              </a:cxnLst>
              <a:rect l="0" t="0" r="r" b="b"/>
              <a:pathLst>
                <a:path w="395" h="114">
                  <a:moveTo>
                    <a:pt x="0" y="0"/>
                  </a:moveTo>
                  <a:lnTo>
                    <a:pt x="0" y="114"/>
                  </a:lnTo>
                  <a:lnTo>
                    <a:pt x="395" y="114"/>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3005" y="1135"/>
              <a:ext cx="358" cy="185"/>
            </a:xfrm>
            <a:custGeom>
              <a:avLst/>
              <a:gdLst/>
              <a:ahLst/>
              <a:cxnLst>
                <a:cxn ang="0">
                  <a:pos x="0" y="0"/>
                </a:cxn>
                <a:cxn ang="0">
                  <a:pos x="0" y="185"/>
                </a:cxn>
                <a:cxn ang="0">
                  <a:pos x="358" y="185"/>
                </a:cxn>
              </a:cxnLst>
              <a:rect l="0" t="0" r="r" b="b"/>
              <a:pathLst>
                <a:path w="358" h="185">
                  <a:moveTo>
                    <a:pt x="0" y="0"/>
                  </a:moveTo>
                  <a:lnTo>
                    <a:pt x="0" y="185"/>
                  </a:lnTo>
                  <a:lnTo>
                    <a:pt x="358" y="185"/>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2977" y="1133"/>
              <a:ext cx="28" cy="347"/>
            </a:xfrm>
            <a:custGeom>
              <a:avLst/>
              <a:gdLst/>
              <a:ahLst/>
              <a:cxnLst>
                <a:cxn ang="0">
                  <a:pos x="0" y="347"/>
                </a:cxn>
                <a:cxn ang="0">
                  <a:pos x="0" y="0"/>
                </a:cxn>
                <a:cxn ang="0">
                  <a:pos x="28" y="0"/>
                </a:cxn>
              </a:cxnLst>
              <a:rect l="0" t="0" r="r" b="b"/>
              <a:pathLst>
                <a:path w="28" h="347">
                  <a:moveTo>
                    <a:pt x="0" y="347"/>
                  </a:moveTo>
                  <a:lnTo>
                    <a:pt x="0" y="0"/>
                  </a:lnTo>
                  <a:lnTo>
                    <a:pt x="28"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3510" y="1707"/>
              <a:ext cx="967"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RV/TCRB19.JPN-vaccine AB588188.1</a:t>
              </a:r>
              <a:endParaRPr lang="en-US">
                <a:latin typeface="Arial" pitchFamily="34" charset="0"/>
                <a:cs typeface="Arial" pitchFamily="34" charset="0"/>
              </a:endParaRPr>
            </a:p>
          </p:txBody>
        </p:sp>
        <p:sp>
          <p:nvSpPr>
            <p:cNvPr id="1069" name="Freeform 45"/>
            <p:cNvSpPr>
              <a:spLocks/>
            </p:cNvSpPr>
            <p:nvPr/>
          </p:nvSpPr>
          <p:spPr bwMode="auto">
            <a:xfrm>
              <a:off x="3156" y="1740"/>
              <a:ext cx="352" cy="90"/>
            </a:xfrm>
            <a:custGeom>
              <a:avLst/>
              <a:gdLst/>
              <a:ahLst/>
              <a:cxnLst>
                <a:cxn ang="0">
                  <a:pos x="0" y="90"/>
                </a:cxn>
                <a:cxn ang="0">
                  <a:pos x="0" y="0"/>
                </a:cxn>
                <a:cxn ang="0">
                  <a:pos x="352" y="0"/>
                </a:cxn>
              </a:cxnLst>
              <a:rect l="0" t="0" r="r" b="b"/>
              <a:pathLst>
                <a:path w="352" h="90">
                  <a:moveTo>
                    <a:pt x="0" y="90"/>
                  </a:moveTo>
                  <a:lnTo>
                    <a:pt x="0" y="0"/>
                  </a:lnTo>
                  <a:lnTo>
                    <a:pt x="352"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 name="Rectangle 46"/>
            <p:cNvSpPr>
              <a:spLocks noChangeArrowheads="1"/>
            </p:cNvSpPr>
            <p:nvPr/>
          </p:nvSpPr>
          <p:spPr bwMode="auto">
            <a:xfrm>
              <a:off x="3859" y="1804"/>
              <a:ext cx="620"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Arial" pitchFamily="34" charset="0"/>
                  <a:cs typeface="Arial" pitchFamily="34" charset="0"/>
                </a:rPr>
                <a:t> RVi/Connecticut.USA/64</a:t>
              </a:r>
              <a:endParaRPr lang="en-US">
                <a:latin typeface="Arial" pitchFamily="34" charset="0"/>
                <a:cs typeface="Arial" pitchFamily="34" charset="0"/>
              </a:endParaRPr>
            </a:p>
          </p:txBody>
        </p:sp>
        <p:sp>
          <p:nvSpPr>
            <p:cNvPr id="1071" name="Freeform 47"/>
            <p:cNvSpPr>
              <a:spLocks/>
            </p:cNvSpPr>
            <p:nvPr/>
          </p:nvSpPr>
          <p:spPr bwMode="auto">
            <a:xfrm>
              <a:off x="3179" y="1838"/>
              <a:ext cx="678" cy="83"/>
            </a:xfrm>
            <a:custGeom>
              <a:avLst/>
              <a:gdLst/>
              <a:ahLst/>
              <a:cxnLst>
                <a:cxn ang="0">
                  <a:pos x="0" y="83"/>
                </a:cxn>
                <a:cxn ang="0">
                  <a:pos x="0" y="0"/>
                </a:cxn>
                <a:cxn ang="0">
                  <a:pos x="678" y="0"/>
                </a:cxn>
              </a:cxnLst>
              <a:rect l="0" t="0" r="r" b="b"/>
              <a:pathLst>
                <a:path w="678" h="83">
                  <a:moveTo>
                    <a:pt x="0" y="83"/>
                  </a:moveTo>
                  <a:lnTo>
                    <a:pt x="0" y="0"/>
                  </a:lnTo>
                  <a:lnTo>
                    <a:pt x="678"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4601" y="1901"/>
              <a:ext cx="578" cy="63"/>
            </a:xfrm>
            <a:prstGeom prst="rect">
              <a:avLst/>
            </a:prstGeom>
            <a:solidFill>
              <a:srgbClr val="FFFF00"/>
            </a:solid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b="1" dirty="0">
                  <a:solidFill>
                    <a:srgbClr val="FF0000"/>
                  </a:solidFill>
                  <a:latin typeface="Arial" pitchFamily="34" charset="0"/>
                  <a:cs typeface="Arial" pitchFamily="34" charset="0"/>
                </a:rPr>
                <a:t> UK 0560 Encephalitis</a:t>
              </a:r>
              <a:endParaRPr lang="en-US" b="1" dirty="0">
                <a:solidFill>
                  <a:srgbClr val="FF0000"/>
                </a:solidFill>
                <a:latin typeface="Arial" pitchFamily="34" charset="0"/>
                <a:cs typeface="Arial" pitchFamily="34" charset="0"/>
              </a:endParaRPr>
            </a:p>
          </p:txBody>
        </p:sp>
        <p:sp>
          <p:nvSpPr>
            <p:cNvPr id="1073" name="Freeform 49"/>
            <p:cNvSpPr>
              <a:spLocks/>
            </p:cNvSpPr>
            <p:nvPr/>
          </p:nvSpPr>
          <p:spPr bwMode="auto">
            <a:xfrm>
              <a:off x="3370" y="1935"/>
              <a:ext cx="1229" cy="71"/>
            </a:xfrm>
            <a:custGeom>
              <a:avLst/>
              <a:gdLst/>
              <a:ahLst/>
              <a:cxnLst>
                <a:cxn ang="0">
                  <a:pos x="0" y="71"/>
                </a:cxn>
                <a:cxn ang="0">
                  <a:pos x="0" y="0"/>
                </a:cxn>
                <a:cxn ang="0">
                  <a:pos x="1229" y="0"/>
                </a:cxn>
              </a:cxnLst>
              <a:rect l="0" t="0" r="r" b="b"/>
              <a:pathLst>
                <a:path w="1229" h="71">
                  <a:moveTo>
                    <a:pt x="0" y="71"/>
                  </a:moveTo>
                  <a:lnTo>
                    <a:pt x="0" y="0"/>
                  </a:lnTo>
                  <a:lnTo>
                    <a:pt x="1229"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50"/>
            <p:cNvSpPr>
              <a:spLocks noChangeArrowheads="1"/>
            </p:cNvSpPr>
            <p:nvPr/>
          </p:nvSpPr>
          <p:spPr bwMode="auto">
            <a:xfrm>
              <a:off x="3579" y="1999"/>
              <a:ext cx="615"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pitchFamily="34" charset="0"/>
                  <a:cs typeface="Arial" pitchFamily="34" charset="0"/>
                </a:rPr>
                <a:t> RV/Philadelphia.USA/64</a:t>
              </a:r>
              <a:endParaRPr lang="en-US" dirty="0">
                <a:latin typeface="Arial" pitchFamily="34" charset="0"/>
                <a:cs typeface="Arial" pitchFamily="34" charset="0"/>
              </a:endParaRPr>
            </a:p>
          </p:txBody>
        </p:sp>
        <p:sp>
          <p:nvSpPr>
            <p:cNvPr id="1075" name="Freeform 51"/>
            <p:cNvSpPr>
              <a:spLocks/>
            </p:cNvSpPr>
            <p:nvPr/>
          </p:nvSpPr>
          <p:spPr bwMode="auto">
            <a:xfrm>
              <a:off x="3451" y="2032"/>
              <a:ext cx="126" cy="47"/>
            </a:xfrm>
            <a:custGeom>
              <a:avLst/>
              <a:gdLst/>
              <a:ahLst/>
              <a:cxnLst>
                <a:cxn ang="0">
                  <a:pos x="0" y="47"/>
                </a:cxn>
                <a:cxn ang="0">
                  <a:pos x="0" y="0"/>
                </a:cxn>
                <a:cxn ang="0">
                  <a:pos x="126" y="0"/>
                </a:cxn>
              </a:cxnLst>
              <a:rect l="0" t="0" r="r" b="b"/>
              <a:pathLst>
                <a:path w="126" h="47">
                  <a:moveTo>
                    <a:pt x="0" y="47"/>
                  </a:moveTo>
                  <a:lnTo>
                    <a:pt x="0" y="0"/>
                  </a:lnTo>
                  <a:lnTo>
                    <a:pt x="126" y="0"/>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Rectangle 52"/>
            <p:cNvSpPr>
              <a:spLocks noChangeArrowheads="1"/>
            </p:cNvSpPr>
            <p:nvPr/>
          </p:nvSpPr>
          <p:spPr bwMode="auto">
            <a:xfrm>
              <a:off x="3480" y="2096"/>
              <a:ext cx="496" cy="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000000"/>
                  </a:solidFill>
                  <a:latin typeface="Arial" pitchFamily="34" charset="0"/>
                  <a:cs typeface="Arial" pitchFamily="34" charset="0"/>
                </a:rPr>
                <a:t> </a:t>
              </a:r>
              <a:r>
                <a:rPr lang="en-US" sz="700" dirty="0" err="1">
                  <a:solidFill>
                    <a:srgbClr val="000000"/>
                  </a:solidFill>
                  <a:latin typeface="Arial" pitchFamily="34" charset="0"/>
                  <a:cs typeface="Arial" pitchFamily="34" charset="0"/>
                </a:rPr>
                <a:t>RVi</a:t>
              </a:r>
              <a:r>
                <a:rPr lang="en-US" sz="700" dirty="0">
                  <a:solidFill>
                    <a:srgbClr val="000000"/>
                  </a:solidFill>
                  <a:latin typeface="Arial" pitchFamily="34" charset="0"/>
                  <a:cs typeface="Arial" pitchFamily="34" charset="0"/>
                </a:rPr>
                <a:t>/PA.USA/64Vac</a:t>
              </a:r>
              <a:endParaRPr lang="en-US" dirty="0">
                <a:latin typeface="Arial" pitchFamily="34" charset="0"/>
                <a:cs typeface="Arial" pitchFamily="34" charset="0"/>
              </a:endParaRPr>
            </a:p>
          </p:txBody>
        </p:sp>
        <p:sp>
          <p:nvSpPr>
            <p:cNvPr id="1077" name="Freeform 53"/>
            <p:cNvSpPr>
              <a:spLocks/>
            </p:cNvSpPr>
            <p:nvPr/>
          </p:nvSpPr>
          <p:spPr bwMode="auto">
            <a:xfrm>
              <a:off x="3451" y="2083"/>
              <a:ext cx="27" cy="47"/>
            </a:xfrm>
            <a:custGeom>
              <a:avLst/>
              <a:gdLst/>
              <a:ahLst/>
              <a:cxnLst>
                <a:cxn ang="0">
                  <a:pos x="0" y="0"/>
                </a:cxn>
                <a:cxn ang="0">
                  <a:pos x="0" y="47"/>
                </a:cxn>
                <a:cxn ang="0">
                  <a:pos x="27" y="47"/>
                </a:cxn>
              </a:cxnLst>
              <a:rect l="0" t="0" r="r" b="b"/>
              <a:pathLst>
                <a:path w="27" h="47">
                  <a:moveTo>
                    <a:pt x="0" y="0"/>
                  </a:moveTo>
                  <a:lnTo>
                    <a:pt x="0" y="47"/>
                  </a:lnTo>
                  <a:lnTo>
                    <a:pt x="27" y="47"/>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3370" y="2010"/>
              <a:ext cx="81" cy="71"/>
            </a:xfrm>
            <a:custGeom>
              <a:avLst/>
              <a:gdLst/>
              <a:ahLst/>
              <a:cxnLst>
                <a:cxn ang="0">
                  <a:pos x="0" y="0"/>
                </a:cxn>
                <a:cxn ang="0">
                  <a:pos x="0" y="71"/>
                </a:cxn>
                <a:cxn ang="0">
                  <a:pos x="81" y="71"/>
                </a:cxn>
              </a:cxnLst>
              <a:rect l="0" t="0" r="r" b="b"/>
              <a:pathLst>
                <a:path w="81" h="71">
                  <a:moveTo>
                    <a:pt x="0" y="0"/>
                  </a:moveTo>
                  <a:lnTo>
                    <a:pt x="0" y="71"/>
                  </a:lnTo>
                  <a:lnTo>
                    <a:pt x="81" y="71"/>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3179" y="1925"/>
              <a:ext cx="191" cy="83"/>
            </a:xfrm>
            <a:custGeom>
              <a:avLst/>
              <a:gdLst/>
              <a:ahLst/>
              <a:cxnLst>
                <a:cxn ang="0">
                  <a:pos x="0" y="0"/>
                </a:cxn>
                <a:cxn ang="0">
                  <a:pos x="0" y="83"/>
                </a:cxn>
                <a:cxn ang="0">
                  <a:pos x="191" y="83"/>
                </a:cxn>
              </a:cxnLst>
              <a:rect l="0" t="0" r="r" b="b"/>
              <a:pathLst>
                <a:path w="191" h="83">
                  <a:moveTo>
                    <a:pt x="0" y="0"/>
                  </a:moveTo>
                  <a:lnTo>
                    <a:pt x="0" y="83"/>
                  </a:lnTo>
                  <a:lnTo>
                    <a:pt x="191" y="83"/>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3156" y="1834"/>
              <a:ext cx="23" cy="89"/>
            </a:xfrm>
            <a:custGeom>
              <a:avLst/>
              <a:gdLst/>
              <a:ahLst/>
              <a:cxnLst>
                <a:cxn ang="0">
                  <a:pos x="0" y="0"/>
                </a:cxn>
                <a:cxn ang="0">
                  <a:pos x="0" y="89"/>
                </a:cxn>
                <a:cxn ang="0">
                  <a:pos x="23" y="89"/>
                </a:cxn>
              </a:cxnLst>
              <a:rect l="0" t="0" r="r" b="b"/>
              <a:pathLst>
                <a:path w="23" h="89">
                  <a:moveTo>
                    <a:pt x="0" y="0"/>
                  </a:moveTo>
                  <a:lnTo>
                    <a:pt x="0" y="89"/>
                  </a:lnTo>
                  <a:lnTo>
                    <a:pt x="23" y="89"/>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2977" y="1484"/>
              <a:ext cx="179" cy="348"/>
            </a:xfrm>
            <a:custGeom>
              <a:avLst/>
              <a:gdLst/>
              <a:ahLst/>
              <a:cxnLst>
                <a:cxn ang="0">
                  <a:pos x="0" y="0"/>
                </a:cxn>
                <a:cxn ang="0">
                  <a:pos x="0" y="348"/>
                </a:cxn>
                <a:cxn ang="0">
                  <a:pos x="179" y="348"/>
                </a:cxn>
              </a:cxnLst>
              <a:rect l="0" t="0" r="r" b="b"/>
              <a:pathLst>
                <a:path w="179" h="348">
                  <a:moveTo>
                    <a:pt x="0" y="0"/>
                  </a:moveTo>
                  <a:lnTo>
                    <a:pt x="0" y="348"/>
                  </a:lnTo>
                  <a:lnTo>
                    <a:pt x="179" y="348"/>
                  </a:lnTo>
                </a:path>
              </a:pathLst>
            </a:custGeom>
            <a:noFill/>
            <a:ln w="6350"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Line 58"/>
            <p:cNvSpPr>
              <a:spLocks noChangeShapeType="1"/>
            </p:cNvSpPr>
            <p:nvPr/>
          </p:nvSpPr>
          <p:spPr bwMode="auto">
            <a:xfrm>
              <a:off x="3179" y="2267"/>
              <a:ext cx="198" cy="1"/>
            </a:xfrm>
            <a:prstGeom prst="line">
              <a:avLst/>
            </a:prstGeom>
            <a:noFill/>
            <a:ln w="6350"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Line 59"/>
            <p:cNvSpPr>
              <a:spLocks noChangeShapeType="1"/>
            </p:cNvSpPr>
            <p:nvPr/>
          </p:nvSpPr>
          <p:spPr bwMode="auto">
            <a:xfrm>
              <a:off x="3179" y="2251"/>
              <a:ext cx="1" cy="32"/>
            </a:xfrm>
            <a:prstGeom prst="line">
              <a:avLst/>
            </a:prstGeom>
            <a:noFill/>
            <a:ln w="6350"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Line 60"/>
            <p:cNvSpPr>
              <a:spLocks noChangeShapeType="1"/>
            </p:cNvSpPr>
            <p:nvPr/>
          </p:nvSpPr>
          <p:spPr bwMode="auto">
            <a:xfrm>
              <a:off x="3377" y="2251"/>
              <a:ext cx="1" cy="32"/>
            </a:xfrm>
            <a:prstGeom prst="line">
              <a:avLst/>
            </a:prstGeom>
            <a:noFill/>
            <a:ln w="6350" cap="sq">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3223" y="2285"/>
              <a:ext cx="120" cy="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000000"/>
                  </a:solidFill>
                  <a:latin typeface="MS Sans Serif"/>
                  <a:cs typeface="Arial" pitchFamily="34" charset="0"/>
                </a:rPr>
                <a:t>0.002</a:t>
              </a:r>
              <a:endParaRPr lang="en-US">
                <a:latin typeface="Arial" pitchFamily="34" charset="0"/>
                <a:cs typeface="Arial" pitchFamily="34" charset="0"/>
              </a:endParaRPr>
            </a:p>
          </p:txBody>
        </p:sp>
      </p:grpSp>
      <p:sp>
        <p:nvSpPr>
          <p:cNvPr id="6" name="TextBox 5"/>
          <p:cNvSpPr txBox="1"/>
          <p:nvPr/>
        </p:nvSpPr>
        <p:spPr>
          <a:xfrm>
            <a:off x="5239124" y="-4395"/>
            <a:ext cx="2439963" cy="369332"/>
          </a:xfrm>
          <a:prstGeom prst="rect">
            <a:avLst/>
          </a:prstGeom>
          <a:noFill/>
        </p:spPr>
        <p:txBody>
          <a:bodyPr wrap="none" rtlCol="0">
            <a:spAutoFit/>
          </a:bodyPr>
          <a:lstStyle/>
          <a:p>
            <a:r>
              <a:rPr lang="en-US" dirty="0"/>
              <a:t>1a tree </a:t>
            </a:r>
            <a:r>
              <a:rPr lang="en-US" dirty="0" smtClean="0"/>
              <a:t>(whole genome)</a:t>
            </a:r>
            <a:endParaRPr lang="en-US" dirty="0"/>
          </a:p>
        </p:txBody>
      </p:sp>
      <p:sp>
        <p:nvSpPr>
          <p:cNvPr id="7" name="Rectangle 6"/>
          <p:cNvSpPr/>
          <p:nvPr/>
        </p:nvSpPr>
        <p:spPr>
          <a:xfrm>
            <a:off x="5394036" y="3644688"/>
            <a:ext cx="6777016" cy="3231654"/>
          </a:xfrm>
          <a:prstGeom prst="rect">
            <a:avLst/>
          </a:prstGeom>
        </p:spPr>
        <p:txBody>
          <a:bodyPr wrap="square">
            <a:spAutoFit/>
          </a:bodyPr>
          <a:lstStyle/>
          <a:p>
            <a:pPr>
              <a:buFont typeface="Arial" pitchFamily="34" charset="0"/>
              <a:buChar char="•"/>
            </a:pPr>
            <a:r>
              <a:rPr lang="en-US" dirty="0"/>
              <a:t> The closest virus: RA27/3 (p-distance = 0.01)</a:t>
            </a:r>
          </a:p>
          <a:p>
            <a:pPr>
              <a:buFont typeface="Arial" pitchFamily="34" charset="0"/>
              <a:buChar char="•"/>
            </a:pPr>
            <a:endParaRPr lang="en-US" sz="800" dirty="0"/>
          </a:p>
          <a:p>
            <a:pPr>
              <a:buFont typeface="Arial" pitchFamily="34" charset="0"/>
              <a:buChar char="•"/>
            </a:pPr>
            <a:r>
              <a:rPr lang="en-US" dirty="0"/>
              <a:t> 131 nucleotide substitutions: </a:t>
            </a:r>
          </a:p>
          <a:p>
            <a:r>
              <a:rPr lang="en-US" dirty="0"/>
              <a:t>	63 in NSP (40 in p150; 23 in p90); </a:t>
            </a:r>
          </a:p>
          <a:p>
            <a:r>
              <a:rPr lang="en-US" dirty="0"/>
              <a:t>	3 in IR; </a:t>
            </a:r>
          </a:p>
          <a:p>
            <a:r>
              <a:rPr lang="en-US" dirty="0"/>
              <a:t>	64 in SP (15 in C; 20 in E2 and 28 in E1)</a:t>
            </a:r>
          </a:p>
          <a:p>
            <a:r>
              <a:rPr lang="en-US" sz="800" dirty="0"/>
              <a:t> </a:t>
            </a:r>
          </a:p>
          <a:p>
            <a:pPr>
              <a:buFont typeface="Arial" pitchFamily="34" charset="0"/>
              <a:buChar char="•"/>
            </a:pPr>
            <a:r>
              <a:rPr lang="en-US" dirty="0"/>
              <a:t>41 Amino acid substitutions: </a:t>
            </a:r>
          </a:p>
          <a:p>
            <a:r>
              <a:rPr lang="en-US" dirty="0"/>
              <a:t>	13 in NSP (p150 only); </a:t>
            </a:r>
          </a:p>
          <a:p>
            <a:r>
              <a:rPr lang="en-US" dirty="0"/>
              <a:t>	28 in SP (6 in C; 16 in E2 and 6 in E1)</a:t>
            </a:r>
          </a:p>
          <a:p>
            <a:pPr>
              <a:buFont typeface="Arial" pitchFamily="34" charset="0"/>
              <a:buChar char="•"/>
            </a:pPr>
            <a:endParaRPr lang="en-US" sz="800" dirty="0"/>
          </a:p>
          <a:p>
            <a:pPr>
              <a:buFont typeface="Arial" pitchFamily="34" charset="0"/>
              <a:buChar char="•"/>
            </a:pPr>
            <a:r>
              <a:rPr lang="en-US" dirty="0"/>
              <a:t> 16 unique aa substitutions were found</a:t>
            </a:r>
          </a:p>
          <a:p>
            <a:r>
              <a:rPr lang="en-US" dirty="0"/>
              <a:t>	3 in C; 8 in E2; 4 in E1 (15 in SP!)</a:t>
            </a:r>
          </a:p>
        </p:txBody>
      </p:sp>
      <p:sp>
        <p:nvSpPr>
          <p:cNvPr id="2" name="Rectangle 1"/>
          <p:cNvSpPr/>
          <p:nvPr/>
        </p:nvSpPr>
        <p:spPr>
          <a:xfrm>
            <a:off x="2449287" y="4969164"/>
            <a:ext cx="1979676" cy="1117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4" name="Picture 11" descr="cdclogo_tag_2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950" y="5922169"/>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33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Evolutionary rate for persistent vaccine strain infections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the Finland granuloma case, the number of changes from the RA27/3 sequence predicted would be 322 for the whole genome for a 20 year time period</a:t>
            </a:r>
          </a:p>
          <a:p>
            <a:pPr lvl="1"/>
            <a:r>
              <a:rPr lang="en-US" dirty="0" smtClean="0"/>
              <a:t>There were 302 observed changes (93% of predicted)</a:t>
            </a:r>
          </a:p>
          <a:p>
            <a:endParaRPr lang="en-US" dirty="0"/>
          </a:p>
          <a:p>
            <a:r>
              <a:rPr lang="en-US" dirty="0" smtClean="0"/>
              <a:t>For the UK encephalitis case, the number of changes predicted for the whole genome for an 11 year time period would be 177</a:t>
            </a:r>
          </a:p>
          <a:p>
            <a:pPr lvl="1"/>
            <a:r>
              <a:rPr lang="en-US" dirty="0" smtClean="0"/>
              <a:t>There were 131 observed changes (74% of predicted)</a:t>
            </a:r>
          </a:p>
          <a:p>
            <a:endParaRPr lang="en-US" dirty="0" smtClean="0"/>
          </a:p>
          <a:p>
            <a:r>
              <a:rPr lang="en-US" dirty="0" smtClean="0"/>
              <a:t>The evolutionary rate of change for the 2 vaccine persistent infections in immune deficient patients was closer to the predicted rate than for the wild-type FUS (48% of predicted)</a:t>
            </a:r>
          </a:p>
          <a:p>
            <a:endParaRPr lang="en-US" dirty="0"/>
          </a:p>
          <a:p>
            <a:endParaRPr lang="en-US" dirty="0"/>
          </a:p>
        </p:txBody>
      </p:sp>
    </p:spTree>
    <p:extLst>
      <p:ext uri="{BB962C8B-B14F-4D97-AF65-F5344CB8AC3E}">
        <p14:creationId xmlns:p14="http://schemas.microsoft.com/office/powerpoint/2010/main" val="2322611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Pennsylvania FUS: Emily Abernathy, Dr. Min-hsin Chen, Dr. H. </a:t>
            </a:r>
            <a:r>
              <a:rPr lang="en-US" dirty="0" err="1" smtClean="0"/>
              <a:t>Namdari</a:t>
            </a:r>
            <a:endParaRPr lang="en-US" dirty="0" smtClean="0"/>
          </a:p>
          <a:p>
            <a:r>
              <a:rPr lang="en-US" dirty="0" smtClean="0"/>
              <a:t>California FUS: Dr. Joe </a:t>
            </a:r>
            <a:r>
              <a:rPr lang="en-US" dirty="0" err="1" smtClean="0"/>
              <a:t>DeRisi</a:t>
            </a:r>
            <a:r>
              <a:rPr lang="en-US" dirty="0" smtClean="0"/>
              <a:t> (UCSF), California State Health Dept.</a:t>
            </a:r>
          </a:p>
          <a:p>
            <a:r>
              <a:rPr lang="en-US" dirty="0" smtClean="0"/>
              <a:t>Granuloma: Dr. Ludmila Perelygina, Dr. Stanley </a:t>
            </a:r>
            <a:r>
              <a:rPr lang="en-US" dirty="0" err="1" smtClean="0"/>
              <a:t>Plotkin</a:t>
            </a:r>
            <a:r>
              <a:rPr lang="en-US" dirty="0" smtClean="0"/>
              <a:t>, Dr. Kathleen Sullivan, Dr. Timo Hautala</a:t>
            </a:r>
          </a:p>
          <a:p>
            <a:r>
              <a:rPr lang="en-US" dirty="0" smtClean="0"/>
              <a:t>Encephalitis: Dr. Min-hsin Chen, Emily Abernathy, Dr. Kevin Brown</a:t>
            </a:r>
            <a:endParaRPr lang="en-US" dirty="0"/>
          </a:p>
        </p:txBody>
      </p:sp>
      <p:pic>
        <p:nvPicPr>
          <p:cNvPr id="4" name="Picture 11" descr="cdclogo_tag_2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9950" y="6078538"/>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384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663" y="0"/>
            <a:ext cx="11050073" cy="1906488"/>
          </a:xfrm>
        </p:spPr>
        <p:txBody>
          <a:bodyPr rtlCol="0">
            <a:normAutofit fontScale="90000"/>
          </a:bodyPr>
          <a:lstStyle/>
          <a:p>
            <a:pPr algn="ctr"/>
            <a:r>
              <a:rPr lang="en-US" sz="4400" cap="all" dirty="0">
                <a:solidFill>
                  <a:srgbClr val="000099"/>
                </a:solidFill>
              </a:rPr>
              <a:t/>
            </a:r>
            <a:br>
              <a:rPr lang="en-US" sz="4400" cap="all" dirty="0">
                <a:solidFill>
                  <a:srgbClr val="000099"/>
                </a:solidFill>
              </a:rPr>
            </a:br>
            <a:r>
              <a:rPr lang="en-US" sz="4400" cap="all" dirty="0" smtClean="0">
                <a:solidFill>
                  <a:srgbClr val="000099"/>
                </a:solidFill>
              </a:rPr>
              <a:t/>
            </a:r>
            <a:br>
              <a:rPr lang="en-US" sz="4400" cap="all" dirty="0" smtClean="0">
                <a:solidFill>
                  <a:srgbClr val="000099"/>
                </a:solidFill>
              </a:rPr>
            </a:br>
            <a:r>
              <a:rPr lang="en-US" sz="4400" dirty="0"/>
              <a:t/>
            </a:r>
            <a:br>
              <a:rPr lang="en-US" sz="4400" dirty="0"/>
            </a:br>
            <a:r>
              <a:rPr lang="en-GB" sz="4000" dirty="0" smtClean="0"/>
              <a:t>Accelerating </a:t>
            </a:r>
            <a:r>
              <a:rPr lang="en-GB" sz="4000" dirty="0"/>
              <a:t>Progress towards Measles and Rubella </a:t>
            </a:r>
            <a:r>
              <a:rPr lang="en-GB" sz="4000" dirty="0" smtClean="0"/>
              <a:t>Elimination,</a:t>
            </a:r>
            <a:br>
              <a:rPr lang="en-GB" sz="4000" dirty="0" smtClean="0"/>
            </a:br>
            <a:r>
              <a:rPr lang="en-GB" sz="4000" dirty="0" smtClean="0"/>
              <a:t> </a:t>
            </a:r>
            <a:r>
              <a:rPr lang="en-GB" sz="4000" dirty="0"/>
              <a:t>21-23 June 2016, Hotel Royal, Geneva</a:t>
            </a:r>
            <a:endParaRPr lang="en-US" sz="4000" dirty="0"/>
          </a:p>
        </p:txBody>
      </p:sp>
      <p:sp>
        <p:nvSpPr>
          <p:cNvPr id="8195" name="Text Placeholder 7"/>
          <p:cNvSpPr>
            <a:spLocks noGrp="1"/>
          </p:cNvSpPr>
          <p:nvPr>
            <p:ph type="body" sz="quarter" idx="11"/>
          </p:nvPr>
        </p:nvSpPr>
        <p:spPr>
          <a:xfrm>
            <a:off x="3810000" y="6281738"/>
            <a:ext cx="5105400" cy="182562"/>
          </a:xfrm>
        </p:spPr>
        <p:txBody>
          <a:bodyPr>
            <a:noAutofit/>
          </a:bodyPr>
          <a:lstStyle/>
          <a:p>
            <a:pPr eaLnBrk="1" hangingPunct="1"/>
            <a:r>
              <a:rPr lang="en-US" dirty="0" smtClean="0">
                <a:solidFill>
                  <a:schemeClr val="tx1"/>
                </a:solidFill>
              </a:rPr>
              <a:t>National Center for Immunization &amp; Respiratory Diseases</a:t>
            </a:r>
          </a:p>
        </p:txBody>
      </p:sp>
      <p:sp>
        <p:nvSpPr>
          <p:cNvPr id="9" name="Text Placeholder 8"/>
          <p:cNvSpPr>
            <a:spLocks noGrp="1"/>
          </p:cNvSpPr>
          <p:nvPr>
            <p:ph type="body" sz="quarter" idx="12"/>
          </p:nvPr>
        </p:nvSpPr>
        <p:spPr>
          <a:xfrm>
            <a:off x="3810000" y="6473825"/>
            <a:ext cx="5105400" cy="228600"/>
          </a:xfrm>
        </p:spPr>
        <p:txBody>
          <a:bodyPr rtlCol="0">
            <a:normAutofit/>
          </a:bodyPr>
          <a:lstStyle/>
          <a:p>
            <a:pPr>
              <a:defRPr/>
            </a:pPr>
            <a:r>
              <a:rPr lang="en-US" dirty="0" smtClean="0">
                <a:solidFill>
                  <a:schemeClr val="tx1"/>
                </a:solidFill>
              </a:rPr>
              <a:t>Division of Viral Diseases</a:t>
            </a:r>
            <a:endParaRPr lang="en-US" dirty="0">
              <a:solidFill>
                <a:schemeClr val="tx1"/>
              </a:solidFill>
            </a:endParaRPr>
          </a:p>
        </p:txBody>
      </p:sp>
      <p:pic>
        <p:nvPicPr>
          <p:cNvPr id="8197" name="Picture 6" descr="Logos of the United States Department of Health and Human Services and Centers for Disease Control and Prevention&#1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287001" y="6477001"/>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Placeholder 2"/>
          <p:cNvSpPr>
            <a:spLocks noGrp="1"/>
          </p:cNvSpPr>
          <p:nvPr>
            <p:ph type="body" sz="quarter" idx="10"/>
          </p:nvPr>
        </p:nvSpPr>
        <p:spPr>
          <a:xfrm>
            <a:off x="2667000" y="4600264"/>
            <a:ext cx="6705600" cy="2743200"/>
          </a:xfrm>
        </p:spPr>
        <p:txBody>
          <a:bodyPr>
            <a:noAutofit/>
          </a:bodyPr>
          <a:lstStyle/>
          <a:p>
            <a:pPr>
              <a:lnSpc>
                <a:spcPts val="1300"/>
              </a:lnSpc>
            </a:pPr>
            <a:endParaRPr lang="en-US" sz="2400" dirty="0"/>
          </a:p>
          <a:p>
            <a:pPr lvl="0">
              <a:lnSpc>
                <a:spcPts val="1300"/>
              </a:lnSpc>
            </a:pPr>
            <a:endParaRPr lang="en-US" dirty="0" smtClean="0">
              <a:solidFill>
                <a:prstClr val="black"/>
              </a:solidFill>
            </a:endParaRPr>
          </a:p>
          <a:p>
            <a:pPr lvl="0">
              <a:lnSpc>
                <a:spcPts val="1300"/>
              </a:lnSpc>
            </a:pPr>
            <a:endParaRPr lang="en-US" dirty="0">
              <a:solidFill>
                <a:prstClr val="black"/>
              </a:solidFill>
            </a:endParaRPr>
          </a:p>
        </p:txBody>
      </p:sp>
      <p:pic>
        <p:nvPicPr>
          <p:cNvPr id="2" name="Picture 1"/>
          <p:cNvPicPr>
            <a:picLocks noChangeAspect="1"/>
          </p:cNvPicPr>
          <p:nvPr/>
        </p:nvPicPr>
        <p:blipFill rotWithShape="1">
          <a:blip r:embed="rId4"/>
          <a:srcRect l="2493" r="1296" b="2602"/>
          <a:stretch/>
        </p:blipFill>
        <p:spPr>
          <a:xfrm>
            <a:off x="787642" y="4096927"/>
            <a:ext cx="1948966" cy="1663544"/>
          </a:xfrm>
          <a:prstGeom prst="rect">
            <a:avLst/>
          </a:prstGeom>
        </p:spPr>
      </p:pic>
      <p:pic>
        <p:nvPicPr>
          <p:cNvPr id="15" name="Picture 14"/>
          <p:cNvPicPr>
            <a:picLocks noChangeAspect="1"/>
          </p:cNvPicPr>
          <p:nvPr/>
        </p:nvPicPr>
        <p:blipFill>
          <a:blip r:embed="rId5"/>
          <a:stretch>
            <a:fillRect/>
          </a:stretch>
        </p:blipFill>
        <p:spPr>
          <a:xfrm>
            <a:off x="9517060" y="5719674"/>
            <a:ext cx="2189299" cy="287711"/>
          </a:xfrm>
          <a:prstGeom prst="rect">
            <a:avLst/>
          </a:prstGeom>
        </p:spPr>
      </p:pic>
      <p:pic>
        <p:nvPicPr>
          <p:cNvPr id="22" name="Picture 21"/>
          <p:cNvPicPr>
            <a:picLocks noChangeAspect="1"/>
          </p:cNvPicPr>
          <p:nvPr/>
        </p:nvPicPr>
        <p:blipFill>
          <a:blip r:embed="rId6"/>
          <a:stretch>
            <a:fillRect/>
          </a:stretch>
        </p:blipFill>
        <p:spPr>
          <a:xfrm>
            <a:off x="10002252" y="3545354"/>
            <a:ext cx="1249706" cy="2174320"/>
          </a:xfrm>
          <a:prstGeom prst="rect">
            <a:avLst/>
          </a:prstGeom>
        </p:spPr>
      </p:pic>
      <p:sp>
        <p:nvSpPr>
          <p:cNvPr id="3" name="TextBox 2"/>
          <p:cNvSpPr txBox="1"/>
          <p:nvPr/>
        </p:nvSpPr>
        <p:spPr>
          <a:xfrm>
            <a:off x="3193030" y="3676530"/>
            <a:ext cx="5653535" cy="646331"/>
          </a:xfrm>
          <a:prstGeom prst="rect">
            <a:avLst/>
          </a:prstGeom>
          <a:noFill/>
        </p:spPr>
        <p:txBody>
          <a:bodyPr wrap="none" rtlCol="0">
            <a:spAutoFit/>
          </a:bodyPr>
          <a:lstStyle/>
          <a:p>
            <a:r>
              <a:rPr lang="en-US" dirty="0" smtClean="0"/>
              <a:t>Joseph P. Icenogle, the CDC rubella Team, CDC colleagues, </a:t>
            </a:r>
            <a:endParaRPr lang="en-US" dirty="0"/>
          </a:p>
          <a:p>
            <a:r>
              <a:rPr lang="en-US" dirty="0" smtClean="0"/>
              <a:t>and other collaborators</a:t>
            </a:r>
            <a:endParaRPr lang="en-US" dirty="0"/>
          </a:p>
        </p:txBody>
      </p:sp>
      <p:sp>
        <p:nvSpPr>
          <p:cNvPr id="5" name="TextBox 4"/>
          <p:cNvSpPr txBox="1"/>
          <p:nvPr/>
        </p:nvSpPr>
        <p:spPr>
          <a:xfrm>
            <a:off x="2828138" y="2428131"/>
            <a:ext cx="6383321" cy="1077218"/>
          </a:xfrm>
          <a:prstGeom prst="rect">
            <a:avLst/>
          </a:prstGeom>
          <a:noFill/>
        </p:spPr>
        <p:txBody>
          <a:bodyPr wrap="square" rtlCol="0">
            <a:spAutoFit/>
          </a:bodyPr>
          <a:lstStyle/>
          <a:p>
            <a:r>
              <a:rPr lang="en-US" sz="3200" b="1" dirty="0">
                <a:solidFill>
                  <a:srgbClr val="0070C0"/>
                </a:solidFill>
              </a:rPr>
              <a:t>Evolution of rubella viruses during persistence</a:t>
            </a:r>
          </a:p>
        </p:txBody>
      </p:sp>
      <p:sp>
        <p:nvSpPr>
          <p:cNvPr id="12" name="Text Placeholder 2"/>
          <p:cNvSpPr txBox="1">
            <a:spLocks/>
          </p:cNvSpPr>
          <p:nvPr/>
        </p:nvSpPr>
        <p:spPr>
          <a:xfrm>
            <a:off x="2666997" y="4491929"/>
            <a:ext cx="6705600" cy="2743200"/>
          </a:xfrm>
          <a:prstGeom prst="rect">
            <a:avLst/>
          </a:prstGeom>
        </p:spPr>
        <p:txBody>
          <a:bodyPr vert="horz" lIns="91440" tIns="45720" rIns="91440" bIns="45720" rtlCol="0">
            <a:noAutofit/>
          </a:bodyPr>
          <a:lstStyle>
            <a:lvl1pPr marL="228600" indent="-228600" algn="ctr" defTabSz="914400" rtl="0" eaLnBrk="1" latinLnBrk="0" hangingPunct="1">
              <a:lnSpc>
                <a:spcPts val="2000"/>
              </a:lnSpc>
              <a:spcBef>
                <a:spcPts val="1000"/>
              </a:spcBef>
              <a:buFont typeface="Arial" panose="020B0604020202020204" pitchFamily="34" charset="0"/>
              <a:buNone/>
              <a:defRPr sz="1800" kern="1200" baseline="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00"/>
              </a:lnSpc>
            </a:pPr>
            <a:endParaRPr lang="en-US" sz="2400" smtClean="0"/>
          </a:p>
          <a:p>
            <a:pPr>
              <a:lnSpc>
                <a:spcPts val="1300"/>
              </a:lnSpc>
            </a:pPr>
            <a:r>
              <a:rPr lang="en-US" sz="2000" b="1" smtClean="0"/>
              <a:t>The findings and conclusions in this</a:t>
            </a:r>
          </a:p>
          <a:p>
            <a:pPr>
              <a:lnSpc>
                <a:spcPts val="1300"/>
              </a:lnSpc>
            </a:pPr>
            <a:r>
              <a:rPr lang="en-US" sz="2000" b="1" smtClean="0"/>
              <a:t>report are those of the authors and do </a:t>
            </a:r>
          </a:p>
          <a:p>
            <a:pPr>
              <a:lnSpc>
                <a:spcPts val="1300"/>
              </a:lnSpc>
            </a:pPr>
            <a:r>
              <a:rPr lang="en-US" sz="2000" b="1" smtClean="0"/>
              <a:t>not necessarily represent the view of the</a:t>
            </a:r>
          </a:p>
          <a:p>
            <a:pPr>
              <a:lnSpc>
                <a:spcPts val="1300"/>
              </a:lnSpc>
            </a:pPr>
            <a:r>
              <a:rPr lang="en-US" sz="2000" b="1" smtClean="0"/>
              <a:t>United States Centers for Disease Control and </a:t>
            </a:r>
          </a:p>
          <a:p>
            <a:pPr>
              <a:lnSpc>
                <a:spcPts val="1300"/>
              </a:lnSpc>
            </a:pPr>
            <a:r>
              <a:rPr lang="en-US" sz="2000" b="1" smtClean="0"/>
              <a:t>Prevention.</a:t>
            </a:r>
            <a:endParaRPr lang="en-US" sz="2000" b="1" dirty="0"/>
          </a:p>
        </p:txBody>
      </p:sp>
    </p:spTree>
    <p:extLst>
      <p:ext uri="{BB962C8B-B14F-4D97-AF65-F5344CB8AC3E}">
        <p14:creationId xmlns:p14="http://schemas.microsoft.com/office/powerpoint/2010/main" val="516072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Extra </a:t>
            </a:r>
            <a:r>
              <a:rPr lang="en-US" dirty="0" smtClean="0"/>
              <a:t>slides</a:t>
            </a:r>
            <a:endParaRPr lang="en-US" dirty="0"/>
          </a:p>
        </p:txBody>
      </p:sp>
    </p:spTree>
    <p:extLst>
      <p:ext uri="{BB962C8B-B14F-4D97-AF65-F5344CB8AC3E}">
        <p14:creationId xmlns:p14="http://schemas.microsoft.com/office/powerpoint/2010/main" val="787469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Rubella virus persistence in Fuchs’ Uveitis Syndrome (FUS)</a:t>
            </a:r>
          </a:p>
          <a:p>
            <a:pPr lvl="1"/>
            <a:r>
              <a:rPr lang="en-US" dirty="0" smtClean="0"/>
              <a:t>2 case studies from the United States</a:t>
            </a:r>
          </a:p>
          <a:p>
            <a:r>
              <a:rPr lang="en-US" dirty="0" smtClean="0"/>
              <a:t>Rubella virus vaccine strain persistence in immune deficient individuals</a:t>
            </a:r>
          </a:p>
          <a:p>
            <a:pPr lvl="1"/>
            <a:r>
              <a:rPr lang="en-US" dirty="0" smtClean="0"/>
              <a:t>Granulomas</a:t>
            </a:r>
          </a:p>
          <a:p>
            <a:pPr lvl="1"/>
            <a:r>
              <a:rPr lang="en-US" dirty="0" smtClean="0"/>
              <a:t>Case study – encephalitis in the United Kingdom</a:t>
            </a:r>
            <a:endParaRPr lang="en-US" dirty="0"/>
          </a:p>
        </p:txBody>
      </p:sp>
      <p:pic>
        <p:nvPicPr>
          <p:cNvPr id="4" name="Picture 11" descr="cdclogo_tag_2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775" y="6028321"/>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908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1833067" y="2514601"/>
            <a:ext cx="5852411" cy="3939297"/>
            <a:chOff x="407" y="218"/>
            <a:chExt cx="5797" cy="3902"/>
          </a:xfrm>
        </p:grpSpPr>
        <p:sp>
          <p:nvSpPr>
            <p:cNvPr id="5" name="AutoShape 3"/>
            <p:cNvSpPr>
              <a:spLocks noChangeAspect="1" noChangeArrowheads="1" noTextEdit="1"/>
            </p:cNvSpPr>
            <p:nvPr/>
          </p:nvSpPr>
          <p:spPr bwMode="auto">
            <a:xfrm>
              <a:off x="407" y="218"/>
              <a:ext cx="4946" cy="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a:spLocks noChangeArrowheads="1"/>
            </p:cNvSpPr>
            <p:nvPr/>
          </p:nvSpPr>
          <p:spPr bwMode="auto">
            <a:xfrm>
              <a:off x="2561" y="332"/>
              <a:ext cx="189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rPr>
                <a:t> RV/</a:t>
              </a:r>
              <a:r>
                <a:rPr lang="en-US" altLang="en-US" sz="1300" dirty="0" err="1">
                  <a:solidFill>
                    <a:srgbClr val="000000"/>
                  </a:solidFill>
                </a:rPr>
                <a:t>Toyama.JPN</a:t>
              </a:r>
              <a:r>
                <a:rPr lang="en-US" altLang="en-US" sz="1300" dirty="0">
                  <a:solidFill>
                    <a:srgbClr val="000000"/>
                  </a:solidFill>
                </a:rPr>
                <a:t>/67-Vacc</a:t>
              </a:r>
              <a:endParaRPr lang="en-US" altLang="en-US" dirty="0"/>
            </a:p>
          </p:txBody>
        </p:sp>
        <p:sp>
          <p:nvSpPr>
            <p:cNvPr id="7" name="Freeform 6"/>
            <p:cNvSpPr>
              <a:spLocks/>
            </p:cNvSpPr>
            <p:nvPr/>
          </p:nvSpPr>
          <p:spPr bwMode="auto">
            <a:xfrm>
              <a:off x="2377" y="396"/>
              <a:ext cx="180" cy="92"/>
            </a:xfrm>
            <a:custGeom>
              <a:avLst/>
              <a:gdLst>
                <a:gd name="T0" fmla="*/ 0 w 180"/>
                <a:gd name="T1" fmla="*/ 92 h 92"/>
                <a:gd name="T2" fmla="*/ 0 w 180"/>
                <a:gd name="T3" fmla="*/ 0 h 92"/>
                <a:gd name="T4" fmla="*/ 180 w 180"/>
                <a:gd name="T5" fmla="*/ 0 h 92"/>
              </a:gdLst>
              <a:ahLst/>
              <a:cxnLst>
                <a:cxn ang="0">
                  <a:pos x="T0" y="T1"/>
                </a:cxn>
                <a:cxn ang="0">
                  <a:pos x="T2" y="T3"/>
                </a:cxn>
                <a:cxn ang="0">
                  <a:pos x="T4" y="T5"/>
                </a:cxn>
              </a:cxnLst>
              <a:rect l="0" t="0" r="r" b="b"/>
              <a:pathLst>
                <a:path w="180" h="92">
                  <a:moveTo>
                    <a:pt x="0" y="92"/>
                  </a:moveTo>
                  <a:lnTo>
                    <a:pt x="0" y="0"/>
                  </a:lnTo>
                  <a:lnTo>
                    <a:pt x="180"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2491" y="524"/>
              <a:ext cx="171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rPr>
                <a:t> TO-336 </a:t>
              </a:r>
              <a:r>
                <a:rPr lang="en-US" altLang="en-US" sz="1300" dirty="0" err="1">
                  <a:solidFill>
                    <a:srgbClr val="000000"/>
                  </a:solidFill>
                </a:rPr>
                <a:t>wildproGenitor</a:t>
              </a:r>
              <a:endParaRPr lang="en-US" altLang="en-US" dirty="0"/>
            </a:p>
          </p:txBody>
        </p:sp>
        <p:sp>
          <p:nvSpPr>
            <p:cNvPr id="9" name="Freeform 8"/>
            <p:cNvSpPr>
              <a:spLocks/>
            </p:cNvSpPr>
            <p:nvPr/>
          </p:nvSpPr>
          <p:spPr bwMode="auto">
            <a:xfrm>
              <a:off x="2377" y="496"/>
              <a:ext cx="110" cy="92"/>
            </a:xfrm>
            <a:custGeom>
              <a:avLst/>
              <a:gdLst>
                <a:gd name="T0" fmla="*/ 0 w 110"/>
                <a:gd name="T1" fmla="*/ 0 h 92"/>
                <a:gd name="T2" fmla="*/ 0 w 110"/>
                <a:gd name="T3" fmla="*/ 92 h 92"/>
                <a:gd name="T4" fmla="*/ 110 w 110"/>
                <a:gd name="T5" fmla="*/ 92 h 92"/>
              </a:gdLst>
              <a:ahLst/>
              <a:cxnLst>
                <a:cxn ang="0">
                  <a:pos x="T0" y="T1"/>
                </a:cxn>
                <a:cxn ang="0">
                  <a:pos x="T2" y="T3"/>
                </a:cxn>
                <a:cxn ang="0">
                  <a:pos x="T4" y="T5"/>
                </a:cxn>
              </a:cxnLst>
              <a:rect l="0" t="0" r="r" b="b"/>
              <a:pathLst>
                <a:path w="110" h="92">
                  <a:moveTo>
                    <a:pt x="0" y="0"/>
                  </a:moveTo>
                  <a:lnTo>
                    <a:pt x="0" y="92"/>
                  </a:lnTo>
                  <a:lnTo>
                    <a:pt x="110" y="92"/>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355" y="492"/>
              <a:ext cx="22" cy="140"/>
            </a:xfrm>
            <a:custGeom>
              <a:avLst/>
              <a:gdLst>
                <a:gd name="T0" fmla="*/ 0 w 22"/>
                <a:gd name="T1" fmla="*/ 140 h 140"/>
                <a:gd name="T2" fmla="*/ 0 w 22"/>
                <a:gd name="T3" fmla="*/ 0 h 140"/>
                <a:gd name="T4" fmla="*/ 22 w 22"/>
                <a:gd name="T5" fmla="*/ 0 h 140"/>
              </a:gdLst>
              <a:ahLst/>
              <a:cxnLst>
                <a:cxn ang="0">
                  <a:pos x="T0" y="T1"/>
                </a:cxn>
                <a:cxn ang="0">
                  <a:pos x="T2" y="T3"/>
                </a:cxn>
                <a:cxn ang="0">
                  <a:pos x="T4" y="T5"/>
                </a:cxn>
              </a:cxnLst>
              <a:rect l="0" t="0" r="r" b="b"/>
              <a:pathLst>
                <a:path w="22" h="140">
                  <a:moveTo>
                    <a:pt x="0" y="140"/>
                  </a:moveTo>
                  <a:lnTo>
                    <a:pt x="0" y="0"/>
                  </a:lnTo>
                  <a:lnTo>
                    <a:pt x="22"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2365" y="717"/>
              <a:ext cx="269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rPr>
                <a:t> RV/TO-336.GMK5.JPN AB588192.1</a:t>
              </a:r>
              <a:endParaRPr lang="en-US" altLang="en-US" dirty="0"/>
            </a:p>
          </p:txBody>
        </p:sp>
        <p:sp>
          <p:nvSpPr>
            <p:cNvPr id="12" name="Freeform 11"/>
            <p:cNvSpPr>
              <a:spLocks/>
            </p:cNvSpPr>
            <p:nvPr/>
          </p:nvSpPr>
          <p:spPr bwMode="auto">
            <a:xfrm>
              <a:off x="2355" y="640"/>
              <a:ext cx="6" cy="141"/>
            </a:xfrm>
            <a:custGeom>
              <a:avLst/>
              <a:gdLst>
                <a:gd name="T0" fmla="*/ 0 w 6"/>
                <a:gd name="T1" fmla="*/ 0 h 141"/>
                <a:gd name="T2" fmla="*/ 0 w 6"/>
                <a:gd name="T3" fmla="*/ 141 h 141"/>
                <a:gd name="T4" fmla="*/ 6 w 6"/>
                <a:gd name="T5" fmla="*/ 141 h 141"/>
              </a:gdLst>
              <a:ahLst/>
              <a:cxnLst>
                <a:cxn ang="0">
                  <a:pos x="T0" y="T1"/>
                </a:cxn>
                <a:cxn ang="0">
                  <a:pos x="T2" y="T3"/>
                </a:cxn>
                <a:cxn ang="0">
                  <a:pos x="T4" y="T5"/>
                </a:cxn>
              </a:cxnLst>
              <a:rect l="0" t="0" r="r" b="b"/>
              <a:pathLst>
                <a:path w="6" h="141">
                  <a:moveTo>
                    <a:pt x="0" y="0"/>
                  </a:moveTo>
                  <a:lnTo>
                    <a:pt x="0" y="141"/>
                  </a:lnTo>
                  <a:lnTo>
                    <a:pt x="6" y="141"/>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150" y="636"/>
              <a:ext cx="205" cy="213"/>
            </a:xfrm>
            <a:custGeom>
              <a:avLst/>
              <a:gdLst>
                <a:gd name="T0" fmla="*/ 0 w 205"/>
                <a:gd name="T1" fmla="*/ 213 h 213"/>
                <a:gd name="T2" fmla="*/ 0 w 205"/>
                <a:gd name="T3" fmla="*/ 0 h 213"/>
                <a:gd name="T4" fmla="*/ 205 w 205"/>
                <a:gd name="T5" fmla="*/ 0 h 213"/>
              </a:gdLst>
              <a:ahLst/>
              <a:cxnLst>
                <a:cxn ang="0">
                  <a:pos x="T0" y="T1"/>
                </a:cxn>
                <a:cxn ang="0">
                  <a:pos x="T2" y="T3"/>
                </a:cxn>
                <a:cxn ang="0">
                  <a:pos x="T4" y="T5"/>
                </a:cxn>
              </a:cxnLst>
              <a:rect l="0" t="0" r="r" b="b"/>
              <a:pathLst>
                <a:path w="205" h="213">
                  <a:moveTo>
                    <a:pt x="0" y="213"/>
                  </a:moveTo>
                  <a:lnTo>
                    <a:pt x="0" y="0"/>
                  </a:lnTo>
                  <a:lnTo>
                    <a:pt x="205"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2347" y="909"/>
              <a:ext cx="236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RVi/Osaka.JPN/66 AB588190.1</a:t>
              </a:r>
              <a:endParaRPr lang="en-US" altLang="en-US"/>
            </a:p>
          </p:txBody>
        </p:sp>
        <p:sp>
          <p:nvSpPr>
            <p:cNvPr id="15" name="Freeform 14"/>
            <p:cNvSpPr>
              <a:spLocks/>
            </p:cNvSpPr>
            <p:nvPr/>
          </p:nvSpPr>
          <p:spPr bwMode="auto">
            <a:xfrm>
              <a:off x="2263" y="973"/>
              <a:ext cx="80" cy="92"/>
            </a:xfrm>
            <a:custGeom>
              <a:avLst/>
              <a:gdLst>
                <a:gd name="T0" fmla="*/ 0 w 80"/>
                <a:gd name="T1" fmla="*/ 92 h 92"/>
                <a:gd name="T2" fmla="*/ 0 w 80"/>
                <a:gd name="T3" fmla="*/ 0 h 92"/>
                <a:gd name="T4" fmla="*/ 80 w 80"/>
                <a:gd name="T5" fmla="*/ 0 h 92"/>
              </a:gdLst>
              <a:ahLst/>
              <a:cxnLst>
                <a:cxn ang="0">
                  <a:pos x="T0" y="T1"/>
                </a:cxn>
                <a:cxn ang="0">
                  <a:pos x="T2" y="T3"/>
                </a:cxn>
                <a:cxn ang="0">
                  <a:pos x="T4" y="T5"/>
                </a:cxn>
              </a:cxnLst>
              <a:rect l="0" t="0" r="r" b="b"/>
              <a:pathLst>
                <a:path w="80" h="92">
                  <a:moveTo>
                    <a:pt x="0" y="92"/>
                  </a:moveTo>
                  <a:lnTo>
                    <a:pt x="0" y="0"/>
                  </a:lnTo>
                  <a:lnTo>
                    <a:pt x="80"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2850" y="1101"/>
              <a:ext cx="298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RVi/Osaka.JPN/66-vaccine AB588191.1</a:t>
              </a:r>
              <a:endParaRPr lang="en-US" altLang="en-US"/>
            </a:p>
          </p:txBody>
        </p:sp>
        <p:sp>
          <p:nvSpPr>
            <p:cNvPr id="17" name="Freeform 16"/>
            <p:cNvSpPr>
              <a:spLocks/>
            </p:cNvSpPr>
            <p:nvPr/>
          </p:nvSpPr>
          <p:spPr bwMode="auto">
            <a:xfrm>
              <a:off x="2263" y="1073"/>
              <a:ext cx="583" cy="92"/>
            </a:xfrm>
            <a:custGeom>
              <a:avLst/>
              <a:gdLst>
                <a:gd name="T0" fmla="*/ 0 w 583"/>
                <a:gd name="T1" fmla="*/ 0 h 92"/>
                <a:gd name="T2" fmla="*/ 0 w 583"/>
                <a:gd name="T3" fmla="*/ 92 h 92"/>
                <a:gd name="T4" fmla="*/ 583 w 583"/>
                <a:gd name="T5" fmla="*/ 92 h 92"/>
              </a:gdLst>
              <a:ahLst/>
              <a:cxnLst>
                <a:cxn ang="0">
                  <a:pos x="T0" y="T1"/>
                </a:cxn>
                <a:cxn ang="0">
                  <a:pos x="T2" y="T3"/>
                </a:cxn>
                <a:cxn ang="0">
                  <a:pos x="T4" y="T5"/>
                </a:cxn>
              </a:cxnLst>
              <a:rect l="0" t="0" r="r" b="b"/>
              <a:pathLst>
                <a:path w="583" h="92">
                  <a:moveTo>
                    <a:pt x="0" y="0"/>
                  </a:moveTo>
                  <a:lnTo>
                    <a:pt x="0" y="92"/>
                  </a:lnTo>
                  <a:lnTo>
                    <a:pt x="583" y="92"/>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150" y="857"/>
              <a:ext cx="113" cy="212"/>
            </a:xfrm>
            <a:custGeom>
              <a:avLst/>
              <a:gdLst>
                <a:gd name="T0" fmla="*/ 0 w 113"/>
                <a:gd name="T1" fmla="*/ 0 h 212"/>
                <a:gd name="T2" fmla="*/ 0 w 113"/>
                <a:gd name="T3" fmla="*/ 212 h 212"/>
                <a:gd name="T4" fmla="*/ 113 w 113"/>
                <a:gd name="T5" fmla="*/ 212 h 212"/>
              </a:gdLst>
              <a:ahLst/>
              <a:cxnLst>
                <a:cxn ang="0">
                  <a:pos x="T0" y="T1"/>
                </a:cxn>
                <a:cxn ang="0">
                  <a:pos x="T2" y="T3"/>
                </a:cxn>
                <a:cxn ang="0">
                  <a:pos x="T4" y="T5"/>
                </a:cxn>
              </a:cxnLst>
              <a:rect l="0" t="0" r="r" b="b"/>
              <a:pathLst>
                <a:path w="113" h="212">
                  <a:moveTo>
                    <a:pt x="0" y="0"/>
                  </a:moveTo>
                  <a:lnTo>
                    <a:pt x="0" y="212"/>
                  </a:lnTo>
                  <a:lnTo>
                    <a:pt x="113" y="212"/>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090" y="853"/>
              <a:ext cx="60" cy="248"/>
            </a:xfrm>
            <a:custGeom>
              <a:avLst/>
              <a:gdLst>
                <a:gd name="T0" fmla="*/ 0 w 60"/>
                <a:gd name="T1" fmla="*/ 248 h 248"/>
                <a:gd name="T2" fmla="*/ 0 w 60"/>
                <a:gd name="T3" fmla="*/ 0 h 248"/>
                <a:gd name="T4" fmla="*/ 60 w 60"/>
                <a:gd name="T5" fmla="*/ 0 h 248"/>
              </a:gdLst>
              <a:ahLst/>
              <a:cxnLst>
                <a:cxn ang="0">
                  <a:pos x="T0" y="T1"/>
                </a:cxn>
                <a:cxn ang="0">
                  <a:pos x="T2" y="T3"/>
                </a:cxn>
                <a:cxn ang="0">
                  <a:pos x="T4" y="T5"/>
                </a:cxn>
              </a:cxnLst>
              <a:rect l="0" t="0" r="r" b="b"/>
              <a:pathLst>
                <a:path w="60" h="248">
                  <a:moveTo>
                    <a:pt x="0" y="248"/>
                  </a:moveTo>
                  <a:lnTo>
                    <a:pt x="0" y="0"/>
                  </a:lnTo>
                  <a:lnTo>
                    <a:pt x="60"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2649" y="1293"/>
              <a:ext cx="148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RVi/Matsue.JPN/68</a:t>
              </a:r>
              <a:endParaRPr lang="en-US" altLang="en-US"/>
            </a:p>
          </p:txBody>
        </p:sp>
        <p:sp>
          <p:nvSpPr>
            <p:cNvPr id="21" name="Freeform 20"/>
            <p:cNvSpPr>
              <a:spLocks/>
            </p:cNvSpPr>
            <p:nvPr/>
          </p:nvSpPr>
          <p:spPr bwMode="auto">
            <a:xfrm>
              <a:off x="2090" y="1109"/>
              <a:ext cx="555" cy="248"/>
            </a:xfrm>
            <a:custGeom>
              <a:avLst/>
              <a:gdLst>
                <a:gd name="T0" fmla="*/ 0 w 555"/>
                <a:gd name="T1" fmla="*/ 0 h 248"/>
                <a:gd name="T2" fmla="*/ 0 w 555"/>
                <a:gd name="T3" fmla="*/ 248 h 248"/>
                <a:gd name="T4" fmla="*/ 555 w 555"/>
                <a:gd name="T5" fmla="*/ 248 h 248"/>
              </a:gdLst>
              <a:ahLst/>
              <a:cxnLst>
                <a:cxn ang="0">
                  <a:pos x="T0" y="T1"/>
                </a:cxn>
                <a:cxn ang="0">
                  <a:pos x="T2" y="T3"/>
                </a:cxn>
                <a:cxn ang="0">
                  <a:pos x="T4" y="T5"/>
                </a:cxn>
              </a:cxnLst>
              <a:rect l="0" t="0" r="r" b="b"/>
              <a:pathLst>
                <a:path w="555" h="248">
                  <a:moveTo>
                    <a:pt x="0" y="0"/>
                  </a:moveTo>
                  <a:lnTo>
                    <a:pt x="0" y="248"/>
                  </a:lnTo>
                  <a:lnTo>
                    <a:pt x="555" y="248"/>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40" y="1105"/>
              <a:ext cx="50" cy="218"/>
            </a:xfrm>
            <a:custGeom>
              <a:avLst/>
              <a:gdLst>
                <a:gd name="T0" fmla="*/ 0 w 50"/>
                <a:gd name="T1" fmla="*/ 218 h 218"/>
                <a:gd name="T2" fmla="*/ 0 w 50"/>
                <a:gd name="T3" fmla="*/ 0 h 218"/>
                <a:gd name="T4" fmla="*/ 50 w 50"/>
                <a:gd name="T5" fmla="*/ 0 h 218"/>
              </a:gdLst>
              <a:ahLst/>
              <a:cxnLst>
                <a:cxn ang="0">
                  <a:pos x="T0" y="T1"/>
                </a:cxn>
                <a:cxn ang="0">
                  <a:pos x="T2" y="T3"/>
                </a:cxn>
                <a:cxn ang="0">
                  <a:pos x="T4" y="T5"/>
                </a:cxn>
              </a:cxnLst>
              <a:rect l="0" t="0" r="r" b="b"/>
              <a:pathLst>
                <a:path w="50" h="218">
                  <a:moveTo>
                    <a:pt x="0" y="218"/>
                  </a:moveTo>
                  <a:lnTo>
                    <a:pt x="0" y="0"/>
                  </a:lnTo>
                  <a:lnTo>
                    <a:pt x="50"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2674" y="1485"/>
              <a:ext cx="300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RV/Matsuba.GMK3.JPN/69 AB588189.1</a:t>
              </a:r>
              <a:endParaRPr lang="en-US" altLang="en-US"/>
            </a:p>
          </p:txBody>
        </p:sp>
        <p:sp>
          <p:nvSpPr>
            <p:cNvPr id="24" name="Freeform 23"/>
            <p:cNvSpPr>
              <a:spLocks/>
            </p:cNvSpPr>
            <p:nvPr/>
          </p:nvSpPr>
          <p:spPr bwMode="auto">
            <a:xfrm>
              <a:off x="2040" y="1331"/>
              <a:ext cx="630" cy="218"/>
            </a:xfrm>
            <a:custGeom>
              <a:avLst/>
              <a:gdLst>
                <a:gd name="T0" fmla="*/ 0 w 630"/>
                <a:gd name="T1" fmla="*/ 0 h 218"/>
                <a:gd name="T2" fmla="*/ 0 w 630"/>
                <a:gd name="T3" fmla="*/ 218 h 218"/>
                <a:gd name="T4" fmla="*/ 630 w 630"/>
                <a:gd name="T5" fmla="*/ 218 h 218"/>
              </a:gdLst>
              <a:ahLst/>
              <a:cxnLst>
                <a:cxn ang="0">
                  <a:pos x="T0" y="T1"/>
                </a:cxn>
                <a:cxn ang="0">
                  <a:pos x="T2" y="T3"/>
                </a:cxn>
                <a:cxn ang="0">
                  <a:pos x="T4" y="T5"/>
                </a:cxn>
              </a:cxnLst>
              <a:rect l="0" t="0" r="r" b="b"/>
              <a:pathLst>
                <a:path w="630" h="218">
                  <a:moveTo>
                    <a:pt x="0" y="0"/>
                  </a:moveTo>
                  <a:lnTo>
                    <a:pt x="0" y="218"/>
                  </a:lnTo>
                  <a:lnTo>
                    <a:pt x="630" y="218"/>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563" y="1327"/>
              <a:ext cx="477" cy="365"/>
            </a:xfrm>
            <a:custGeom>
              <a:avLst/>
              <a:gdLst>
                <a:gd name="T0" fmla="*/ 0 w 477"/>
                <a:gd name="T1" fmla="*/ 365 h 365"/>
                <a:gd name="T2" fmla="*/ 0 w 477"/>
                <a:gd name="T3" fmla="*/ 0 h 365"/>
                <a:gd name="T4" fmla="*/ 477 w 477"/>
                <a:gd name="T5" fmla="*/ 0 h 365"/>
              </a:gdLst>
              <a:ahLst/>
              <a:cxnLst>
                <a:cxn ang="0">
                  <a:pos x="T0" y="T1"/>
                </a:cxn>
                <a:cxn ang="0">
                  <a:pos x="T2" y="T3"/>
                </a:cxn>
                <a:cxn ang="0">
                  <a:pos x="T4" y="T5"/>
                </a:cxn>
              </a:cxnLst>
              <a:rect l="0" t="0" r="r" b="b"/>
              <a:pathLst>
                <a:path w="477" h="365">
                  <a:moveTo>
                    <a:pt x="0" y="365"/>
                  </a:moveTo>
                  <a:lnTo>
                    <a:pt x="0" y="0"/>
                  </a:lnTo>
                  <a:lnTo>
                    <a:pt x="477"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3237" y="1678"/>
              <a:ext cx="168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RVi/Bratislava.SVK/74</a:t>
              </a:r>
              <a:endParaRPr lang="en-US" altLang="en-US"/>
            </a:p>
          </p:txBody>
        </p:sp>
        <p:sp>
          <p:nvSpPr>
            <p:cNvPr id="27" name="Freeform 26"/>
            <p:cNvSpPr>
              <a:spLocks/>
            </p:cNvSpPr>
            <p:nvPr/>
          </p:nvSpPr>
          <p:spPr bwMode="auto">
            <a:xfrm>
              <a:off x="2756" y="1742"/>
              <a:ext cx="477" cy="92"/>
            </a:xfrm>
            <a:custGeom>
              <a:avLst/>
              <a:gdLst>
                <a:gd name="T0" fmla="*/ 0 w 477"/>
                <a:gd name="T1" fmla="*/ 92 h 92"/>
                <a:gd name="T2" fmla="*/ 0 w 477"/>
                <a:gd name="T3" fmla="*/ 0 h 92"/>
                <a:gd name="T4" fmla="*/ 477 w 477"/>
                <a:gd name="T5" fmla="*/ 0 h 92"/>
              </a:gdLst>
              <a:ahLst/>
              <a:cxnLst>
                <a:cxn ang="0">
                  <a:pos x="T0" y="T1"/>
                </a:cxn>
                <a:cxn ang="0">
                  <a:pos x="T2" y="T3"/>
                </a:cxn>
                <a:cxn ang="0">
                  <a:pos x="T4" y="T5"/>
                </a:cxn>
              </a:cxnLst>
              <a:rect l="0" t="0" r="r" b="b"/>
              <a:pathLst>
                <a:path w="477" h="92">
                  <a:moveTo>
                    <a:pt x="0" y="92"/>
                  </a:moveTo>
                  <a:lnTo>
                    <a:pt x="0" y="0"/>
                  </a:lnTo>
                  <a:lnTo>
                    <a:pt x="477"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3181" y="1870"/>
              <a:ext cx="1499"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RVi/Leipzig.DEU/84</a:t>
              </a:r>
              <a:endParaRPr lang="en-US" altLang="en-US"/>
            </a:p>
          </p:txBody>
        </p:sp>
        <p:sp>
          <p:nvSpPr>
            <p:cNvPr id="29" name="Freeform 28"/>
            <p:cNvSpPr>
              <a:spLocks/>
            </p:cNvSpPr>
            <p:nvPr/>
          </p:nvSpPr>
          <p:spPr bwMode="auto">
            <a:xfrm>
              <a:off x="2756" y="1842"/>
              <a:ext cx="421" cy="92"/>
            </a:xfrm>
            <a:custGeom>
              <a:avLst/>
              <a:gdLst>
                <a:gd name="T0" fmla="*/ 0 w 421"/>
                <a:gd name="T1" fmla="*/ 0 h 92"/>
                <a:gd name="T2" fmla="*/ 0 w 421"/>
                <a:gd name="T3" fmla="*/ 92 h 92"/>
                <a:gd name="T4" fmla="*/ 421 w 421"/>
                <a:gd name="T5" fmla="*/ 92 h 92"/>
              </a:gdLst>
              <a:ahLst/>
              <a:cxnLst>
                <a:cxn ang="0">
                  <a:pos x="T0" y="T1"/>
                </a:cxn>
                <a:cxn ang="0">
                  <a:pos x="T2" y="T3"/>
                </a:cxn>
                <a:cxn ang="0">
                  <a:pos x="T4" y="T5"/>
                </a:cxn>
              </a:cxnLst>
              <a:rect l="0" t="0" r="r" b="b"/>
              <a:pathLst>
                <a:path w="421" h="92">
                  <a:moveTo>
                    <a:pt x="0" y="0"/>
                  </a:moveTo>
                  <a:lnTo>
                    <a:pt x="0" y="92"/>
                  </a:lnTo>
                  <a:lnTo>
                    <a:pt x="421" y="92"/>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2032" y="1838"/>
              <a:ext cx="724" cy="224"/>
            </a:xfrm>
            <a:custGeom>
              <a:avLst/>
              <a:gdLst>
                <a:gd name="T0" fmla="*/ 0 w 724"/>
                <a:gd name="T1" fmla="*/ 224 h 224"/>
                <a:gd name="T2" fmla="*/ 0 w 724"/>
                <a:gd name="T3" fmla="*/ 0 h 224"/>
                <a:gd name="T4" fmla="*/ 724 w 724"/>
                <a:gd name="T5" fmla="*/ 0 h 224"/>
              </a:gdLst>
              <a:ahLst/>
              <a:cxnLst>
                <a:cxn ang="0">
                  <a:pos x="T0" y="T1"/>
                </a:cxn>
                <a:cxn ang="0">
                  <a:pos x="T2" y="T3"/>
                </a:cxn>
                <a:cxn ang="0">
                  <a:pos x="T4" y="T5"/>
                </a:cxn>
              </a:cxnLst>
              <a:rect l="0" t="0" r="r" b="b"/>
              <a:pathLst>
                <a:path w="724" h="224">
                  <a:moveTo>
                    <a:pt x="0" y="224"/>
                  </a:moveTo>
                  <a:lnTo>
                    <a:pt x="0" y="0"/>
                  </a:lnTo>
                  <a:lnTo>
                    <a:pt x="724"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319" y="2062"/>
              <a:ext cx="177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RVi/NewJersey.USA/61</a:t>
              </a:r>
              <a:endParaRPr lang="en-US" altLang="en-US"/>
            </a:p>
          </p:txBody>
        </p:sp>
        <p:sp>
          <p:nvSpPr>
            <p:cNvPr id="32" name="Freeform 31"/>
            <p:cNvSpPr>
              <a:spLocks/>
            </p:cNvSpPr>
            <p:nvPr/>
          </p:nvSpPr>
          <p:spPr bwMode="auto">
            <a:xfrm>
              <a:off x="2569" y="2126"/>
              <a:ext cx="746" cy="164"/>
            </a:xfrm>
            <a:custGeom>
              <a:avLst/>
              <a:gdLst>
                <a:gd name="T0" fmla="*/ 0 w 746"/>
                <a:gd name="T1" fmla="*/ 164 h 164"/>
                <a:gd name="T2" fmla="*/ 0 w 746"/>
                <a:gd name="T3" fmla="*/ 0 h 164"/>
                <a:gd name="T4" fmla="*/ 746 w 746"/>
                <a:gd name="T5" fmla="*/ 0 h 164"/>
              </a:gdLst>
              <a:ahLst/>
              <a:cxnLst>
                <a:cxn ang="0">
                  <a:pos x="T0" y="T1"/>
                </a:cxn>
                <a:cxn ang="0">
                  <a:pos x="T2" y="T3"/>
                </a:cxn>
                <a:cxn ang="0">
                  <a:pos x="T4" y="T5"/>
                </a:cxn>
              </a:cxnLst>
              <a:rect l="0" t="0" r="r" b="b"/>
              <a:pathLst>
                <a:path w="746" h="164">
                  <a:moveTo>
                    <a:pt x="0" y="164"/>
                  </a:moveTo>
                  <a:lnTo>
                    <a:pt x="0" y="0"/>
                  </a:lnTo>
                  <a:lnTo>
                    <a:pt x="746"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213" y="2254"/>
              <a:ext cx="159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RV/Cendehill.BEL/63</a:t>
              </a:r>
              <a:endParaRPr lang="en-US" altLang="en-US"/>
            </a:p>
          </p:txBody>
        </p:sp>
        <p:sp>
          <p:nvSpPr>
            <p:cNvPr id="34" name="Freeform 33"/>
            <p:cNvSpPr>
              <a:spLocks/>
            </p:cNvSpPr>
            <p:nvPr/>
          </p:nvSpPr>
          <p:spPr bwMode="auto">
            <a:xfrm>
              <a:off x="2834" y="2318"/>
              <a:ext cx="375" cy="140"/>
            </a:xfrm>
            <a:custGeom>
              <a:avLst/>
              <a:gdLst>
                <a:gd name="T0" fmla="*/ 0 w 375"/>
                <a:gd name="T1" fmla="*/ 140 h 140"/>
                <a:gd name="T2" fmla="*/ 0 w 375"/>
                <a:gd name="T3" fmla="*/ 0 h 140"/>
                <a:gd name="T4" fmla="*/ 375 w 375"/>
                <a:gd name="T5" fmla="*/ 0 h 140"/>
              </a:gdLst>
              <a:ahLst/>
              <a:cxnLst>
                <a:cxn ang="0">
                  <a:pos x="T0" y="T1"/>
                </a:cxn>
                <a:cxn ang="0">
                  <a:pos x="T2" y="T3"/>
                </a:cxn>
                <a:cxn ang="0">
                  <a:pos x="T4" y="T5"/>
                </a:cxn>
              </a:cxnLst>
              <a:rect l="0" t="0" r="r" b="b"/>
              <a:pathLst>
                <a:path w="375" h="140">
                  <a:moveTo>
                    <a:pt x="0" y="140"/>
                  </a:moveTo>
                  <a:lnTo>
                    <a:pt x="0" y="0"/>
                  </a:lnTo>
                  <a:lnTo>
                    <a:pt x="375"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3688" y="2446"/>
              <a:ext cx="251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RV/Matsuba-vaccine AB588193.1</a:t>
              </a:r>
              <a:endParaRPr lang="en-US" altLang="en-US"/>
            </a:p>
          </p:txBody>
        </p:sp>
        <p:sp>
          <p:nvSpPr>
            <p:cNvPr id="36" name="Freeform 35"/>
            <p:cNvSpPr>
              <a:spLocks/>
            </p:cNvSpPr>
            <p:nvPr/>
          </p:nvSpPr>
          <p:spPr bwMode="auto">
            <a:xfrm>
              <a:off x="3633" y="2510"/>
              <a:ext cx="51" cy="93"/>
            </a:xfrm>
            <a:custGeom>
              <a:avLst/>
              <a:gdLst>
                <a:gd name="T0" fmla="*/ 0 w 51"/>
                <a:gd name="T1" fmla="*/ 93 h 93"/>
                <a:gd name="T2" fmla="*/ 0 w 51"/>
                <a:gd name="T3" fmla="*/ 0 h 93"/>
                <a:gd name="T4" fmla="*/ 51 w 51"/>
                <a:gd name="T5" fmla="*/ 0 h 93"/>
              </a:gdLst>
              <a:ahLst/>
              <a:cxnLst>
                <a:cxn ang="0">
                  <a:pos x="T0" y="T1"/>
                </a:cxn>
                <a:cxn ang="0">
                  <a:pos x="T2" y="T3"/>
                </a:cxn>
                <a:cxn ang="0">
                  <a:pos x="T4" y="T5"/>
                </a:cxn>
              </a:cxnLst>
              <a:rect l="0" t="0" r="r" b="b"/>
              <a:pathLst>
                <a:path w="51" h="93">
                  <a:moveTo>
                    <a:pt x="0" y="93"/>
                  </a:moveTo>
                  <a:lnTo>
                    <a:pt x="0" y="0"/>
                  </a:lnTo>
                  <a:lnTo>
                    <a:pt x="51"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3698" y="2639"/>
              <a:ext cx="194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RVi/Shimane.JPN/68Vacc</a:t>
              </a:r>
              <a:endParaRPr lang="en-US" altLang="en-US"/>
            </a:p>
          </p:txBody>
        </p:sp>
        <p:sp>
          <p:nvSpPr>
            <p:cNvPr id="38" name="Freeform 37"/>
            <p:cNvSpPr>
              <a:spLocks/>
            </p:cNvSpPr>
            <p:nvPr/>
          </p:nvSpPr>
          <p:spPr bwMode="auto">
            <a:xfrm>
              <a:off x="3633" y="2611"/>
              <a:ext cx="61" cy="92"/>
            </a:xfrm>
            <a:custGeom>
              <a:avLst/>
              <a:gdLst>
                <a:gd name="T0" fmla="*/ 0 w 61"/>
                <a:gd name="T1" fmla="*/ 0 h 92"/>
                <a:gd name="T2" fmla="*/ 0 w 61"/>
                <a:gd name="T3" fmla="*/ 92 h 92"/>
                <a:gd name="T4" fmla="*/ 61 w 61"/>
                <a:gd name="T5" fmla="*/ 92 h 92"/>
              </a:gdLst>
              <a:ahLst/>
              <a:cxnLst>
                <a:cxn ang="0">
                  <a:pos x="T0" y="T1"/>
                </a:cxn>
                <a:cxn ang="0">
                  <a:pos x="T2" y="T3"/>
                </a:cxn>
                <a:cxn ang="0">
                  <a:pos x="T4" y="T5"/>
                </a:cxn>
              </a:cxnLst>
              <a:rect l="0" t="0" r="r" b="b"/>
              <a:pathLst>
                <a:path w="61" h="92">
                  <a:moveTo>
                    <a:pt x="0" y="0"/>
                  </a:moveTo>
                  <a:lnTo>
                    <a:pt x="0" y="92"/>
                  </a:lnTo>
                  <a:lnTo>
                    <a:pt x="61" y="92"/>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2834" y="2466"/>
              <a:ext cx="799" cy="141"/>
            </a:xfrm>
            <a:custGeom>
              <a:avLst/>
              <a:gdLst>
                <a:gd name="T0" fmla="*/ 0 w 799"/>
                <a:gd name="T1" fmla="*/ 0 h 141"/>
                <a:gd name="T2" fmla="*/ 0 w 799"/>
                <a:gd name="T3" fmla="*/ 141 h 141"/>
                <a:gd name="T4" fmla="*/ 799 w 799"/>
                <a:gd name="T5" fmla="*/ 141 h 141"/>
              </a:gdLst>
              <a:ahLst/>
              <a:cxnLst>
                <a:cxn ang="0">
                  <a:pos x="T0" y="T1"/>
                </a:cxn>
                <a:cxn ang="0">
                  <a:pos x="T2" y="T3"/>
                </a:cxn>
                <a:cxn ang="0">
                  <a:pos x="T4" y="T5"/>
                </a:cxn>
              </a:cxnLst>
              <a:rect l="0" t="0" r="r" b="b"/>
              <a:pathLst>
                <a:path w="799" h="141">
                  <a:moveTo>
                    <a:pt x="0" y="0"/>
                  </a:moveTo>
                  <a:lnTo>
                    <a:pt x="0" y="141"/>
                  </a:lnTo>
                  <a:lnTo>
                    <a:pt x="799" y="141"/>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2569" y="2298"/>
              <a:ext cx="265" cy="164"/>
            </a:xfrm>
            <a:custGeom>
              <a:avLst/>
              <a:gdLst>
                <a:gd name="T0" fmla="*/ 0 w 265"/>
                <a:gd name="T1" fmla="*/ 0 h 164"/>
                <a:gd name="T2" fmla="*/ 0 w 265"/>
                <a:gd name="T3" fmla="*/ 164 h 164"/>
                <a:gd name="T4" fmla="*/ 265 w 265"/>
                <a:gd name="T5" fmla="*/ 164 h 164"/>
              </a:gdLst>
              <a:ahLst/>
              <a:cxnLst>
                <a:cxn ang="0">
                  <a:pos x="T0" y="T1"/>
                </a:cxn>
                <a:cxn ang="0">
                  <a:pos x="T2" y="T3"/>
                </a:cxn>
                <a:cxn ang="0">
                  <a:pos x="T4" y="T5"/>
                </a:cxn>
              </a:cxnLst>
              <a:rect l="0" t="0" r="r" b="b"/>
              <a:pathLst>
                <a:path w="265" h="164">
                  <a:moveTo>
                    <a:pt x="0" y="0"/>
                  </a:moveTo>
                  <a:lnTo>
                    <a:pt x="0" y="164"/>
                  </a:lnTo>
                  <a:lnTo>
                    <a:pt x="265" y="164"/>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032" y="2070"/>
              <a:ext cx="537" cy="224"/>
            </a:xfrm>
            <a:custGeom>
              <a:avLst/>
              <a:gdLst>
                <a:gd name="T0" fmla="*/ 0 w 537"/>
                <a:gd name="T1" fmla="*/ 0 h 224"/>
                <a:gd name="T2" fmla="*/ 0 w 537"/>
                <a:gd name="T3" fmla="*/ 224 h 224"/>
                <a:gd name="T4" fmla="*/ 537 w 537"/>
                <a:gd name="T5" fmla="*/ 224 h 224"/>
              </a:gdLst>
              <a:ahLst/>
              <a:cxnLst>
                <a:cxn ang="0">
                  <a:pos x="T0" y="T1"/>
                </a:cxn>
                <a:cxn ang="0">
                  <a:pos x="T2" y="T3"/>
                </a:cxn>
                <a:cxn ang="0">
                  <a:pos x="T4" y="T5"/>
                </a:cxn>
              </a:cxnLst>
              <a:rect l="0" t="0" r="r" b="b"/>
              <a:pathLst>
                <a:path w="537" h="224">
                  <a:moveTo>
                    <a:pt x="0" y="0"/>
                  </a:moveTo>
                  <a:lnTo>
                    <a:pt x="0" y="224"/>
                  </a:lnTo>
                  <a:lnTo>
                    <a:pt x="537" y="224"/>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1563" y="1700"/>
              <a:ext cx="469" cy="366"/>
            </a:xfrm>
            <a:custGeom>
              <a:avLst/>
              <a:gdLst>
                <a:gd name="T0" fmla="*/ 0 w 469"/>
                <a:gd name="T1" fmla="*/ 0 h 366"/>
                <a:gd name="T2" fmla="*/ 0 w 469"/>
                <a:gd name="T3" fmla="*/ 366 h 366"/>
                <a:gd name="T4" fmla="*/ 469 w 469"/>
                <a:gd name="T5" fmla="*/ 366 h 366"/>
              </a:gdLst>
              <a:ahLst/>
              <a:cxnLst>
                <a:cxn ang="0">
                  <a:pos x="T0" y="T1"/>
                </a:cxn>
                <a:cxn ang="0">
                  <a:pos x="T2" y="T3"/>
                </a:cxn>
                <a:cxn ang="0">
                  <a:pos x="T4" y="T5"/>
                </a:cxn>
              </a:cxnLst>
              <a:rect l="0" t="0" r="r" b="b"/>
              <a:pathLst>
                <a:path w="469" h="366">
                  <a:moveTo>
                    <a:pt x="0" y="0"/>
                  </a:moveTo>
                  <a:lnTo>
                    <a:pt x="0" y="366"/>
                  </a:lnTo>
                  <a:lnTo>
                    <a:pt x="469" y="366"/>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1327" y="1696"/>
              <a:ext cx="236" cy="594"/>
            </a:xfrm>
            <a:custGeom>
              <a:avLst/>
              <a:gdLst>
                <a:gd name="T0" fmla="*/ 0 w 236"/>
                <a:gd name="T1" fmla="*/ 594 h 594"/>
                <a:gd name="T2" fmla="*/ 0 w 236"/>
                <a:gd name="T3" fmla="*/ 0 h 594"/>
                <a:gd name="T4" fmla="*/ 236 w 236"/>
                <a:gd name="T5" fmla="*/ 0 h 594"/>
              </a:gdLst>
              <a:ahLst/>
              <a:cxnLst>
                <a:cxn ang="0">
                  <a:pos x="T0" y="T1"/>
                </a:cxn>
                <a:cxn ang="0">
                  <a:pos x="T2" y="T3"/>
                </a:cxn>
                <a:cxn ang="0">
                  <a:pos x="T4" y="T5"/>
                </a:cxn>
              </a:cxnLst>
              <a:rect l="0" t="0" r="r" b="b"/>
              <a:pathLst>
                <a:path w="236" h="594">
                  <a:moveTo>
                    <a:pt x="0" y="594"/>
                  </a:moveTo>
                  <a:lnTo>
                    <a:pt x="0" y="0"/>
                  </a:lnTo>
                  <a:lnTo>
                    <a:pt x="236"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1850" y="2831"/>
              <a:ext cx="287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RV/TCRB19.JPN-vaccine AB588188.1</a:t>
              </a:r>
              <a:endParaRPr lang="en-US" altLang="en-US"/>
            </a:p>
          </p:txBody>
        </p:sp>
        <p:sp>
          <p:nvSpPr>
            <p:cNvPr id="45" name="Freeform 44"/>
            <p:cNvSpPr>
              <a:spLocks/>
            </p:cNvSpPr>
            <p:nvPr/>
          </p:nvSpPr>
          <p:spPr bwMode="auto">
            <a:xfrm>
              <a:off x="1327" y="2298"/>
              <a:ext cx="519" cy="597"/>
            </a:xfrm>
            <a:custGeom>
              <a:avLst/>
              <a:gdLst>
                <a:gd name="T0" fmla="*/ 0 w 519"/>
                <a:gd name="T1" fmla="*/ 0 h 597"/>
                <a:gd name="T2" fmla="*/ 0 w 519"/>
                <a:gd name="T3" fmla="*/ 597 h 597"/>
                <a:gd name="T4" fmla="*/ 519 w 519"/>
                <a:gd name="T5" fmla="*/ 597 h 597"/>
              </a:gdLst>
              <a:ahLst/>
              <a:cxnLst>
                <a:cxn ang="0">
                  <a:pos x="T0" y="T1"/>
                </a:cxn>
                <a:cxn ang="0">
                  <a:pos x="T2" y="T3"/>
                </a:cxn>
                <a:cxn ang="0">
                  <a:pos x="T4" y="T5"/>
                </a:cxn>
              </a:cxnLst>
              <a:rect l="0" t="0" r="r" b="b"/>
              <a:pathLst>
                <a:path w="519" h="597">
                  <a:moveTo>
                    <a:pt x="0" y="0"/>
                  </a:moveTo>
                  <a:lnTo>
                    <a:pt x="0" y="597"/>
                  </a:lnTo>
                  <a:lnTo>
                    <a:pt x="519" y="597"/>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1046" y="2294"/>
              <a:ext cx="281" cy="465"/>
            </a:xfrm>
            <a:custGeom>
              <a:avLst/>
              <a:gdLst>
                <a:gd name="T0" fmla="*/ 0 w 281"/>
                <a:gd name="T1" fmla="*/ 465 h 465"/>
                <a:gd name="T2" fmla="*/ 0 w 281"/>
                <a:gd name="T3" fmla="*/ 0 h 465"/>
                <a:gd name="T4" fmla="*/ 281 w 281"/>
                <a:gd name="T5" fmla="*/ 0 h 465"/>
              </a:gdLst>
              <a:ahLst/>
              <a:cxnLst>
                <a:cxn ang="0">
                  <a:pos x="T0" y="T1"/>
                </a:cxn>
                <a:cxn ang="0">
                  <a:pos x="T2" y="T3"/>
                </a:cxn>
                <a:cxn ang="0">
                  <a:pos x="T4" y="T5"/>
                </a:cxn>
              </a:cxnLst>
              <a:rect l="0" t="0" r="r" b="b"/>
              <a:pathLst>
                <a:path w="281" h="465">
                  <a:moveTo>
                    <a:pt x="0" y="465"/>
                  </a:moveTo>
                  <a:lnTo>
                    <a:pt x="0" y="0"/>
                  </a:lnTo>
                  <a:lnTo>
                    <a:pt x="281"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2752" y="3023"/>
              <a:ext cx="1593" cy="1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rPr>
                <a:t>UK 0560 Encephalitis</a:t>
              </a:r>
              <a:endParaRPr lang="en-US" altLang="en-US" dirty="0"/>
            </a:p>
          </p:txBody>
        </p:sp>
        <p:sp>
          <p:nvSpPr>
            <p:cNvPr id="48" name="Freeform 47"/>
            <p:cNvSpPr>
              <a:spLocks/>
            </p:cNvSpPr>
            <p:nvPr/>
          </p:nvSpPr>
          <p:spPr bwMode="auto">
            <a:xfrm>
              <a:off x="1084" y="3087"/>
              <a:ext cx="1664" cy="140"/>
            </a:xfrm>
            <a:custGeom>
              <a:avLst/>
              <a:gdLst>
                <a:gd name="T0" fmla="*/ 0 w 1664"/>
                <a:gd name="T1" fmla="*/ 140 h 140"/>
                <a:gd name="T2" fmla="*/ 0 w 1664"/>
                <a:gd name="T3" fmla="*/ 0 h 140"/>
                <a:gd name="T4" fmla="*/ 1664 w 1664"/>
                <a:gd name="T5" fmla="*/ 0 h 140"/>
              </a:gdLst>
              <a:ahLst/>
              <a:cxnLst>
                <a:cxn ang="0">
                  <a:pos x="T0" y="T1"/>
                </a:cxn>
                <a:cxn ang="0">
                  <a:pos x="T2" y="T3"/>
                </a:cxn>
                <a:cxn ang="0">
                  <a:pos x="T4" y="T5"/>
                </a:cxn>
              </a:cxnLst>
              <a:rect l="0" t="0" r="r" b="b"/>
              <a:pathLst>
                <a:path w="1664" h="140">
                  <a:moveTo>
                    <a:pt x="0" y="140"/>
                  </a:moveTo>
                  <a:lnTo>
                    <a:pt x="0" y="0"/>
                  </a:lnTo>
                  <a:lnTo>
                    <a:pt x="1664"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1393" y="3215"/>
              <a:ext cx="183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RV/Philadelphia.USA/64</a:t>
              </a:r>
              <a:endParaRPr lang="en-US" altLang="en-US"/>
            </a:p>
          </p:txBody>
        </p:sp>
        <p:sp>
          <p:nvSpPr>
            <p:cNvPr id="50" name="Freeform 49"/>
            <p:cNvSpPr>
              <a:spLocks/>
            </p:cNvSpPr>
            <p:nvPr/>
          </p:nvSpPr>
          <p:spPr bwMode="auto">
            <a:xfrm>
              <a:off x="1207" y="3279"/>
              <a:ext cx="182" cy="92"/>
            </a:xfrm>
            <a:custGeom>
              <a:avLst/>
              <a:gdLst>
                <a:gd name="T0" fmla="*/ 0 w 182"/>
                <a:gd name="T1" fmla="*/ 92 h 92"/>
                <a:gd name="T2" fmla="*/ 0 w 182"/>
                <a:gd name="T3" fmla="*/ 0 h 92"/>
                <a:gd name="T4" fmla="*/ 182 w 182"/>
                <a:gd name="T5" fmla="*/ 0 h 92"/>
              </a:gdLst>
              <a:ahLst/>
              <a:cxnLst>
                <a:cxn ang="0">
                  <a:pos x="T0" y="T1"/>
                </a:cxn>
                <a:cxn ang="0">
                  <a:pos x="T2" y="T3"/>
                </a:cxn>
                <a:cxn ang="0">
                  <a:pos x="T4" y="T5"/>
                </a:cxn>
              </a:cxnLst>
              <a:rect l="0" t="0" r="r" b="b"/>
              <a:pathLst>
                <a:path w="182" h="92">
                  <a:moveTo>
                    <a:pt x="0" y="92"/>
                  </a:moveTo>
                  <a:lnTo>
                    <a:pt x="0" y="0"/>
                  </a:lnTo>
                  <a:lnTo>
                    <a:pt x="182"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1235" y="3407"/>
              <a:ext cx="144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 RVi/PA.USA/64Vac</a:t>
              </a:r>
              <a:endParaRPr lang="en-US" altLang="en-US"/>
            </a:p>
          </p:txBody>
        </p:sp>
        <p:sp>
          <p:nvSpPr>
            <p:cNvPr id="52" name="Freeform 51"/>
            <p:cNvSpPr>
              <a:spLocks/>
            </p:cNvSpPr>
            <p:nvPr/>
          </p:nvSpPr>
          <p:spPr bwMode="auto">
            <a:xfrm>
              <a:off x="1207" y="3379"/>
              <a:ext cx="24" cy="92"/>
            </a:xfrm>
            <a:custGeom>
              <a:avLst/>
              <a:gdLst>
                <a:gd name="T0" fmla="*/ 0 w 24"/>
                <a:gd name="T1" fmla="*/ 0 h 92"/>
                <a:gd name="T2" fmla="*/ 0 w 24"/>
                <a:gd name="T3" fmla="*/ 92 h 92"/>
                <a:gd name="T4" fmla="*/ 24 w 24"/>
                <a:gd name="T5" fmla="*/ 92 h 92"/>
              </a:gdLst>
              <a:ahLst/>
              <a:cxnLst>
                <a:cxn ang="0">
                  <a:pos x="T0" y="T1"/>
                </a:cxn>
                <a:cxn ang="0">
                  <a:pos x="T2" y="T3"/>
                </a:cxn>
                <a:cxn ang="0">
                  <a:pos x="T4" y="T5"/>
                </a:cxn>
              </a:cxnLst>
              <a:rect l="0" t="0" r="r" b="b"/>
              <a:pathLst>
                <a:path w="24" h="92">
                  <a:moveTo>
                    <a:pt x="0" y="0"/>
                  </a:moveTo>
                  <a:lnTo>
                    <a:pt x="0" y="92"/>
                  </a:lnTo>
                  <a:lnTo>
                    <a:pt x="24" y="92"/>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1084" y="3235"/>
              <a:ext cx="123" cy="140"/>
            </a:xfrm>
            <a:custGeom>
              <a:avLst/>
              <a:gdLst>
                <a:gd name="T0" fmla="*/ 0 w 123"/>
                <a:gd name="T1" fmla="*/ 0 h 140"/>
                <a:gd name="T2" fmla="*/ 0 w 123"/>
                <a:gd name="T3" fmla="*/ 140 h 140"/>
                <a:gd name="T4" fmla="*/ 123 w 123"/>
                <a:gd name="T5" fmla="*/ 140 h 140"/>
              </a:gdLst>
              <a:ahLst/>
              <a:cxnLst>
                <a:cxn ang="0">
                  <a:pos x="T0" y="T1"/>
                </a:cxn>
                <a:cxn ang="0">
                  <a:pos x="T2" y="T3"/>
                </a:cxn>
                <a:cxn ang="0">
                  <a:pos x="T4" y="T5"/>
                </a:cxn>
              </a:cxnLst>
              <a:rect l="0" t="0" r="r" b="b"/>
              <a:pathLst>
                <a:path w="123" h="140">
                  <a:moveTo>
                    <a:pt x="0" y="0"/>
                  </a:moveTo>
                  <a:lnTo>
                    <a:pt x="0" y="140"/>
                  </a:lnTo>
                  <a:lnTo>
                    <a:pt x="123" y="14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1046" y="2767"/>
              <a:ext cx="38" cy="464"/>
            </a:xfrm>
            <a:custGeom>
              <a:avLst/>
              <a:gdLst>
                <a:gd name="T0" fmla="*/ 0 w 38"/>
                <a:gd name="T1" fmla="*/ 0 h 464"/>
                <a:gd name="T2" fmla="*/ 0 w 38"/>
                <a:gd name="T3" fmla="*/ 464 h 464"/>
                <a:gd name="T4" fmla="*/ 38 w 38"/>
                <a:gd name="T5" fmla="*/ 464 h 464"/>
              </a:gdLst>
              <a:ahLst/>
              <a:cxnLst>
                <a:cxn ang="0">
                  <a:pos x="T0" y="T1"/>
                </a:cxn>
                <a:cxn ang="0">
                  <a:pos x="T2" y="T3"/>
                </a:cxn>
                <a:cxn ang="0">
                  <a:pos x="T4" y="T5"/>
                </a:cxn>
              </a:cxnLst>
              <a:rect l="0" t="0" r="r" b="b"/>
              <a:pathLst>
                <a:path w="38" h="464">
                  <a:moveTo>
                    <a:pt x="0" y="0"/>
                  </a:moveTo>
                  <a:lnTo>
                    <a:pt x="0" y="464"/>
                  </a:lnTo>
                  <a:lnTo>
                    <a:pt x="38" y="464"/>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487" y="2763"/>
              <a:ext cx="559" cy="446"/>
            </a:xfrm>
            <a:custGeom>
              <a:avLst/>
              <a:gdLst>
                <a:gd name="T0" fmla="*/ 0 w 559"/>
                <a:gd name="T1" fmla="*/ 446 h 446"/>
                <a:gd name="T2" fmla="*/ 0 w 559"/>
                <a:gd name="T3" fmla="*/ 0 h 446"/>
                <a:gd name="T4" fmla="*/ 559 w 559"/>
                <a:gd name="T5" fmla="*/ 0 h 446"/>
              </a:gdLst>
              <a:ahLst/>
              <a:cxnLst>
                <a:cxn ang="0">
                  <a:pos x="T0" y="T1"/>
                </a:cxn>
                <a:cxn ang="0">
                  <a:pos x="T2" y="T3"/>
                </a:cxn>
                <a:cxn ang="0">
                  <a:pos x="T4" y="T5"/>
                </a:cxn>
              </a:cxnLst>
              <a:rect l="0" t="0" r="r" b="b"/>
              <a:pathLst>
                <a:path w="559" h="446">
                  <a:moveTo>
                    <a:pt x="0" y="446"/>
                  </a:moveTo>
                  <a:lnTo>
                    <a:pt x="0" y="0"/>
                  </a:lnTo>
                  <a:lnTo>
                    <a:pt x="559" y="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5"/>
            <p:cNvSpPr>
              <a:spLocks noChangeArrowheads="1"/>
            </p:cNvSpPr>
            <p:nvPr/>
          </p:nvSpPr>
          <p:spPr bwMode="auto">
            <a:xfrm>
              <a:off x="3698" y="3600"/>
              <a:ext cx="1837" cy="1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rPr>
                <a:t> RVs.Oulu.Fin.22.15.PID</a:t>
              </a:r>
              <a:endParaRPr lang="en-US" altLang="en-US" dirty="0"/>
            </a:p>
          </p:txBody>
        </p:sp>
        <p:sp>
          <p:nvSpPr>
            <p:cNvPr id="57" name="Freeform 56"/>
            <p:cNvSpPr>
              <a:spLocks/>
            </p:cNvSpPr>
            <p:nvPr/>
          </p:nvSpPr>
          <p:spPr bwMode="auto">
            <a:xfrm>
              <a:off x="487" y="3217"/>
              <a:ext cx="3207" cy="447"/>
            </a:xfrm>
            <a:custGeom>
              <a:avLst/>
              <a:gdLst>
                <a:gd name="T0" fmla="*/ 0 w 3207"/>
                <a:gd name="T1" fmla="*/ 0 h 447"/>
                <a:gd name="T2" fmla="*/ 0 w 3207"/>
                <a:gd name="T3" fmla="*/ 447 h 447"/>
                <a:gd name="T4" fmla="*/ 3207 w 3207"/>
                <a:gd name="T5" fmla="*/ 447 h 447"/>
              </a:gdLst>
              <a:ahLst/>
              <a:cxnLst>
                <a:cxn ang="0">
                  <a:pos x="T0" y="T1"/>
                </a:cxn>
                <a:cxn ang="0">
                  <a:pos x="T2" y="T3"/>
                </a:cxn>
                <a:cxn ang="0">
                  <a:pos x="T4" y="T5"/>
                </a:cxn>
              </a:cxnLst>
              <a:rect l="0" t="0" r="r" b="b"/>
              <a:pathLst>
                <a:path w="3207" h="447">
                  <a:moveTo>
                    <a:pt x="0" y="0"/>
                  </a:moveTo>
                  <a:lnTo>
                    <a:pt x="0" y="447"/>
                  </a:lnTo>
                  <a:lnTo>
                    <a:pt x="3207" y="447"/>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3449" y="2621"/>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59" name="Rectangle 58"/>
            <p:cNvSpPr>
              <a:spLocks noChangeArrowheads="1"/>
            </p:cNvSpPr>
            <p:nvPr/>
          </p:nvSpPr>
          <p:spPr bwMode="auto">
            <a:xfrm>
              <a:off x="2571" y="1694"/>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60" name="Rectangle 59"/>
            <p:cNvSpPr>
              <a:spLocks noChangeArrowheads="1"/>
            </p:cNvSpPr>
            <p:nvPr/>
          </p:nvSpPr>
          <p:spPr bwMode="auto">
            <a:xfrm>
              <a:off x="2698" y="2477"/>
              <a:ext cx="15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77</a:t>
              </a:r>
              <a:endParaRPr lang="en-US" altLang="en-US"/>
            </a:p>
          </p:txBody>
        </p:sp>
        <p:sp>
          <p:nvSpPr>
            <p:cNvPr id="61" name="Rectangle 60"/>
            <p:cNvSpPr>
              <a:spLocks noChangeArrowheads="1"/>
            </p:cNvSpPr>
            <p:nvPr/>
          </p:nvSpPr>
          <p:spPr bwMode="auto">
            <a:xfrm>
              <a:off x="2385" y="2308"/>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62" name="Rectangle 61"/>
            <p:cNvSpPr>
              <a:spLocks noChangeArrowheads="1"/>
            </p:cNvSpPr>
            <p:nvPr/>
          </p:nvSpPr>
          <p:spPr bwMode="auto">
            <a:xfrm>
              <a:off x="1848" y="2080"/>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63" name="Rectangle 62"/>
            <p:cNvSpPr>
              <a:spLocks noChangeArrowheads="1"/>
            </p:cNvSpPr>
            <p:nvPr/>
          </p:nvSpPr>
          <p:spPr bwMode="auto">
            <a:xfrm>
              <a:off x="1022" y="3389"/>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64" name="Rectangle 63"/>
            <p:cNvSpPr>
              <a:spLocks noChangeArrowheads="1"/>
            </p:cNvSpPr>
            <p:nvPr/>
          </p:nvSpPr>
          <p:spPr bwMode="auto">
            <a:xfrm>
              <a:off x="948" y="3245"/>
              <a:ext cx="15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55</a:t>
              </a:r>
              <a:endParaRPr lang="en-US" altLang="en-US"/>
            </a:p>
          </p:txBody>
        </p:sp>
        <p:sp>
          <p:nvSpPr>
            <p:cNvPr id="65" name="Rectangle 64"/>
            <p:cNvSpPr>
              <a:spLocks noChangeArrowheads="1"/>
            </p:cNvSpPr>
            <p:nvPr/>
          </p:nvSpPr>
          <p:spPr bwMode="auto">
            <a:xfrm>
              <a:off x="1142" y="2150"/>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66" name="Rectangle 65"/>
            <p:cNvSpPr>
              <a:spLocks noChangeArrowheads="1"/>
            </p:cNvSpPr>
            <p:nvPr/>
          </p:nvSpPr>
          <p:spPr bwMode="auto">
            <a:xfrm>
              <a:off x="1379" y="1552"/>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67" name="Rectangle 66"/>
            <p:cNvSpPr>
              <a:spLocks noChangeArrowheads="1"/>
            </p:cNvSpPr>
            <p:nvPr/>
          </p:nvSpPr>
          <p:spPr bwMode="auto">
            <a:xfrm>
              <a:off x="2255" y="348"/>
              <a:ext cx="15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83</a:t>
              </a:r>
              <a:endParaRPr lang="en-US" altLang="en-US"/>
            </a:p>
          </p:txBody>
        </p:sp>
        <p:sp>
          <p:nvSpPr>
            <p:cNvPr id="68" name="Rectangle 67"/>
            <p:cNvSpPr>
              <a:spLocks noChangeArrowheads="1"/>
            </p:cNvSpPr>
            <p:nvPr/>
          </p:nvSpPr>
          <p:spPr bwMode="auto">
            <a:xfrm>
              <a:off x="2171" y="492"/>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69" name="Rectangle 68"/>
            <p:cNvSpPr>
              <a:spLocks noChangeArrowheads="1"/>
            </p:cNvSpPr>
            <p:nvPr/>
          </p:nvSpPr>
          <p:spPr bwMode="auto">
            <a:xfrm>
              <a:off x="2078" y="1083"/>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70" name="Rectangle 69"/>
            <p:cNvSpPr>
              <a:spLocks noChangeArrowheads="1"/>
            </p:cNvSpPr>
            <p:nvPr/>
          </p:nvSpPr>
          <p:spPr bwMode="auto">
            <a:xfrm>
              <a:off x="2014" y="709"/>
              <a:ext cx="15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99</a:t>
              </a:r>
              <a:endParaRPr lang="en-US" altLang="en-US"/>
            </a:p>
          </p:txBody>
        </p:sp>
        <p:sp>
          <p:nvSpPr>
            <p:cNvPr id="71" name="Rectangle 70"/>
            <p:cNvSpPr>
              <a:spLocks noChangeArrowheads="1"/>
            </p:cNvSpPr>
            <p:nvPr/>
          </p:nvSpPr>
          <p:spPr bwMode="auto">
            <a:xfrm>
              <a:off x="1954" y="961"/>
              <a:ext cx="15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86</a:t>
              </a:r>
              <a:endParaRPr lang="en-US" altLang="en-US"/>
            </a:p>
          </p:txBody>
        </p:sp>
        <p:sp>
          <p:nvSpPr>
            <p:cNvPr id="72" name="Rectangle 71"/>
            <p:cNvSpPr>
              <a:spLocks noChangeArrowheads="1"/>
            </p:cNvSpPr>
            <p:nvPr/>
          </p:nvSpPr>
          <p:spPr bwMode="auto">
            <a:xfrm>
              <a:off x="1856" y="1183"/>
              <a:ext cx="23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100</a:t>
              </a:r>
              <a:endParaRPr lang="en-US" altLang="en-US"/>
            </a:p>
          </p:txBody>
        </p:sp>
        <p:sp>
          <p:nvSpPr>
            <p:cNvPr id="73" name="Line 72"/>
            <p:cNvSpPr>
              <a:spLocks noChangeShapeType="1"/>
            </p:cNvSpPr>
            <p:nvPr/>
          </p:nvSpPr>
          <p:spPr bwMode="auto">
            <a:xfrm>
              <a:off x="888" y="3934"/>
              <a:ext cx="671" cy="0"/>
            </a:xfrm>
            <a:prstGeom prst="line">
              <a:avLst/>
            </a:prstGeom>
            <a:noFill/>
            <a:ln w="12700"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73"/>
            <p:cNvSpPr>
              <a:spLocks noChangeShapeType="1"/>
            </p:cNvSpPr>
            <p:nvPr/>
          </p:nvSpPr>
          <p:spPr bwMode="auto">
            <a:xfrm>
              <a:off x="888" y="3902"/>
              <a:ext cx="0" cy="64"/>
            </a:xfrm>
            <a:prstGeom prst="line">
              <a:avLst/>
            </a:prstGeom>
            <a:noFill/>
            <a:ln w="12700"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4"/>
            <p:cNvSpPr>
              <a:spLocks noChangeShapeType="1"/>
            </p:cNvSpPr>
            <p:nvPr/>
          </p:nvSpPr>
          <p:spPr bwMode="auto">
            <a:xfrm>
              <a:off x="1559" y="3902"/>
              <a:ext cx="0" cy="64"/>
            </a:xfrm>
            <a:prstGeom prst="line">
              <a:avLst/>
            </a:prstGeom>
            <a:noFill/>
            <a:ln w="12700"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1114" y="3952"/>
              <a:ext cx="34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latin typeface="MS Sans Serif"/>
                </a:rPr>
                <a:t>0.005</a:t>
              </a:r>
              <a:endParaRPr lang="en-US" altLang="en-US"/>
            </a:p>
          </p:txBody>
        </p:sp>
      </p:grpSp>
      <p:sp>
        <p:nvSpPr>
          <p:cNvPr id="77" name="TextBox 76"/>
          <p:cNvSpPr txBox="1"/>
          <p:nvPr/>
        </p:nvSpPr>
        <p:spPr>
          <a:xfrm>
            <a:off x="5776591" y="5281428"/>
            <a:ext cx="1902509" cy="369332"/>
          </a:xfrm>
          <a:prstGeom prst="rect">
            <a:avLst/>
          </a:prstGeom>
          <a:noFill/>
        </p:spPr>
        <p:txBody>
          <a:bodyPr wrap="none" rtlCol="0">
            <a:spAutoFit/>
          </a:bodyPr>
          <a:lstStyle/>
          <a:p>
            <a:r>
              <a:rPr lang="en-US" dirty="0">
                <a:solidFill>
                  <a:srgbClr val="FF0000"/>
                </a:solidFill>
              </a:rPr>
              <a:t>P-distance = 0.015</a:t>
            </a:r>
          </a:p>
        </p:txBody>
      </p:sp>
      <p:sp>
        <p:nvSpPr>
          <p:cNvPr id="78" name="TextBox 77"/>
          <p:cNvSpPr txBox="1"/>
          <p:nvPr/>
        </p:nvSpPr>
        <p:spPr>
          <a:xfrm>
            <a:off x="6993365" y="5842288"/>
            <a:ext cx="1902509" cy="369332"/>
          </a:xfrm>
          <a:prstGeom prst="rect">
            <a:avLst/>
          </a:prstGeom>
          <a:noFill/>
        </p:spPr>
        <p:txBody>
          <a:bodyPr wrap="none" rtlCol="0">
            <a:spAutoFit/>
          </a:bodyPr>
          <a:lstStyle/>
          <a:p>
            <a:r>
              <a:rPr lang="en-US" dirty="0">
                <a:solidFill>
                  <a:srgbClr val="FF0000"/>
                </a:solidFill>
              </a:rPr>
              <a:t>P-distance = 0.031</a:t>
            </a:r>
          </a:p>
        </p:txBody>
      </p:sp>
      <p:graphicFrame>
        <p:nvGraphicFramePr>
          <p:cNvPr id="79" name="Table 78"/>
          <p:cNvGraphicFramePr>
            <a:graphicFrameLocks noGrp="1"/>
          </p:cNvGraphicFramePr>
          <p:nvPr/>
        </p:nvGraphicFramePr>
        <p:xfrm>
          <a:off x="1971215" y="443916"/>
          <a:ext cx="4349499" cy="1706880"/>
        </p:xfrm>
        <a:graphic>
          <a:graphicData uri="http://schemas.openxmlformats.org/drawingml/2006/table">
            <a:tbl>
              <a:tblPr/>
              <a:tblGrid>
                <a:gridCol w="715598"/>
                <a:gridCol w="894499"/>
                <a:gridCol w="939224"/>
                <a:gridCol w="860954"/>
                <a:gridCol w="939224"/>
              </a:tblGrid>
              <a:tr h="209550">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a:solidFill>
                            <a:srgbClr val="000000"/>
                          </a:solidFill>
                          <a:effectLst/>
                          <a:latin typeface="Calibri" panose="020F0502020204030204" pitchFamily="34" charset="0"/>
                        </a:rPr>
                        <a:t>Nucleotide substituion</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0" i="0" u="none" strike="noStrike">
                          <a:solidFill>
                            <a:srgbClr val="000000"/>
                          </a:solidFill>
                          <a:effectLst/>
                          <a:latin typeface="Calibri" panose="020F0502020204030204" pitchFamily="34" charset="0"/>
                        </a:rPr>
                        <a:t>Amino Acid substitution</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ctr" fontAlgn="b"/>
                      <a:endParaRPr lang="en-US" sz="1400" b="0" i="0" u="none" strike="noStrike">
                        <a:solidFill>
                          <a:srgbClr val="000000"/>
                        </a:solidFill>
                        <a:effectLst/>
                        <a:latin typeface="Calibri" panose="020F0502020204030204" pitchFamily="34" charset="0"/>
                      </a:endParaRPr>
                    </a:p>
                  </a:txBody>
                  <a:tcPr marL="0" marR="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Granuloma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Encephalitis</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Granuloma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Encephalitis</a:t>
                      </a:r>
                    </a:p>
                  </a:txBody>
                  <a:tcPr marL="0" marR="0" marT="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fontAlgn="b"/>
                      <a:r>
                        <a:rPr lang="en-US" sz="1400" b="0" i="0" u="none" strike="noStrike">
                          <a:solidFill>
                            <a:srgbClr val="000000"/>
                          </a:solidFill>
                          <a:effectLst/>
                          <a:latin typeface="Calibri" panose="020F0502020204030204" pitchFamily="34" charset="0"/>
                        </a:rPr>
                        <a:t>5'</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ctr" fontAlgn="b"/>
                      <a:r>
                        <a:rPr lang="en-US" sz="1400" b="0" i="0" u="none" strike="noStrike">
                          <a:solidFill>
                            <a:srgbClr val="000000"/>
                          </a:solidFill>
                          <a:effectLst/>
                          <a:latin typeface="Calibri" panose="020F0502020204030204" pitchFamily="34" charset="0"/>
                        </a:rPr>
                        <a:t>NSP</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ctr" fontAlgn="b"/>
                      <a:r>
                        <a:rPr lang="en-US" sz="1400" b="0" i="0" u="none" strike="noStrike">
                          <a:solidFill>
                            <a:srgbClr val="000000"/>
                          </a:solidFill>
                          <a:effectLst/>
                          <a:latin typeface="Calibri" panose="020F0502020204030204" pitchFamily="34" charset="0"/>
                        </a:rPr>
                        <a:t>IR</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ctr" fontAlgn="b"/>
                      <a:r>
                        <a:rPr lang="en-US" sz="1400" b="0" i="0" u="none" strike="noStrike">
                          <a:solidFill>
                            <a:srgbClr val="000000"/>
                          </a:solidFill>
                          <a:effectLst/>
                          <a:latin typeface="Calibri" panose="020F0502020204030204" pitchFamily="34" charset="0"/>
                        </a:rPr>
                        <a:t>SP</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025">
                <a:tc>
                  <a:txBody>
                    <a:bodyPr/>
                    <a:lstStyle/>
                    <a:p>
                      <a:pPr algn="ctr" fontAlgn="b"/>
                      <a:r>
                        <a:rPr lang="en-US" sz="1400" b="0" i="0" u="none" strike="noStrike">
                          <a:solidFill>
                            <a:srgbClr val="000000"/>
                          </a:solidFill>
                          <a:effectLst/>
                          <a:latin typeface="Calibri" panose="020F0502020204030204" pitchFamily="34" charset="0"/>
                        </a:rPr>
                        <a:t>3'</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r>
              <a:tr h="209550">
                <a:tc>
                  <a:txBody>
                    <a:bodyPr/>
                    <a:lstStyle/>
                    <a:p>
                      <a:pPr algn="ctr" fontAlgn="b"/>
                      <a:r>
                        <a:rPr lang="en-US" sz="1400" b="0" i="0" u="none" strike="noStrike">
                          <a:solidFill>
                            <a:srgbClr val="000000"/>
                          </a:solidFill>
                          <a:effectLst/>
                          <a:latin typeface="Calibri" panose="020F0502020204030204" pitchFamily="34" charset="0"/>
                        </a:rPr>
                        <a:t>Total</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80" name="Picture 11" descr="cdclogo_tag_2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950" y="6078538"/>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79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00" y="1066800"/>
          <a:ext cx="3505200" cy="3821430"/>
        </p:xfrm>
        <a:graphic>
          <a:graphicData uri="http://schemas.openxmlformats.org/drawingml/2006/table">
            <a:tbl>
              <a:tblPr/>
              <a:tblGrid>
                <a:gridCol w="914400"/>
                <a:gridCol w="762000"/>
                <a:gridCol w="469900"/>
                <a:gridCol w="1358900"/>
              </a:tblGrid>
              <a:tr h="200025">
                <a:tc>
                  <a:txBody>
                    <a:bodyPr/>
                    <a:lstStyle/>
                    <a:p>
                      <a:pPr algn="ctr" fontAlgn="b"/>
                      <a:r>
                        <a:rPr lang="en-US" sz="1200" b="0" i="0" u="none" strike="noStrike" dirty="0">
                          <a:solidFill>
                            <a:srgbClr val="000000"/>
                          </a:solidFill>
                          <a:effectLst/>
                          <a:latin typeface="Calibri" panose="020F0502020204030204" pitchFamily="34" charset="0"/>
                        </a:rPr>
                        <a:t>Granuloma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effectLst/>
                          <a:latin typeface="Calibri" panose="020F0502020204030204" pitchFamily="34" charset="0"/>
                        </a:rPr>
                        <a:t>Encephalitis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Both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Domain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fontAlgn="b"/>
                      <a:r>
                        <a:rPr lang="en-US" sz="1200" b="0" i="0" u="none" strike="noStrike">
                          <a:solidFill>
                            <a:srgbClr val="000000"/>
                          </a:solidFill>
                          <a:effectLst/>
                          <a:latin typeface="Calibri" panose="020F0502020204030204" pitchFamily="34" charset="0"/>
                        </a:rPr>
                        <a:t>V203A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D/E251H</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R/H464C</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A488T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67640">
                <a:tc>
                  <a:txBody>
                    <a:bodyPr/>
                    <a:lstStyle/>
                    <a:p>
                      <a:pPr algn="ctr" fontAlgn="b"/>
                      <a:r>
                        <a:rPr lang="en-US" sz="1200" b="0" i="0" u="none" strike="noStrike">
                          <a:solidFill>
                            <a:srgbClr val="000000"/>
                          </a:solidFill>
                          <a:effectLst/>
                          <a:latin typeface="Calibri" panose="020F0502020204030204" pitchFamily="34" charset="0"/>
                        </a:rPr>
                        <a:t>R507P</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p150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A700V</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p150/HVR-I</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P746L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p150/HVR-I</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P757T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p150/HVR-I</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L821I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p150/X-Domain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H883Y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p150/X-Domain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P996L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p150/X-Domain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R1014C</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T/A/P1027S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p150/Protease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G/D/E1025N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p150/Protease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M/V1117A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p150/Protease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ctr" fontAlgn="b"/>
                      <a:r>
                        <a:rPr lang="en-US" sz="1200" b="0" i="0" u="none" strike="noStrike">
                          <a:solidFill>
                            <a:srgbClr val="000000"/>
                          </a:solidFill>
                          <a:effectLst/>
                          <a:latin typeface="Calibri" panose="020F0502020204030204" pitchFamily="34" charset="0"/>
                        </a:rPr>
                        <a:t>R1368C</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p90/Helicase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ctr" fontAlgn="b"/>
                      <a:r>
                        <a:rPr lang="en-US" sz="1200" b="0" i="0" u="none" strike="noStrike">
                          <a:solidFill>
                            <a:srgbClr val="000000"/>
                          </a:solidFill>
                          <a:effectLst/>
                          <a:latin typeface="Calibri" panose="020F0502020204030204" pitchFamily="34" charset="0"/>
                        </a:rPr>
                        <a:t>I1416V</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p90/Helicase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ctr" fontAlgn="b"/>
                      <a:r>
                        <a:rPr lang="en-US" sz="1200" b="0" i="0" u="none" strike="noStrike">
                          <a:solidFill>
                            <a:srgbClr val="000000"/>
                          </a:solidFill>
                          <a:effectLst/>
                          <a:latin typeface="Calibri" panose="020F0502020204030204" pitchFamily="34" charset="0"/>
                        </a:rPr>
                        <a:t>N1883S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p90/RdRp</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ctr" fontAlgn="b"/>
                      <a:r>
                        <a:rPr lang="en-US" sz="1200" b="0" i="0" u="none" strike="noStrike">
                          <a:solidFill>
                            <a:srgbClr val="000000"/>
                          </a:solidFill>
                          <a:effectLst/>
                          <a:latin typeface="Calibri" panose="020F0502020204030204" pitchFamily="34" charset="0"/>
                        </a:rPr>
                        <a:t>H1995Y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p90/RdRp</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0025">
                <a:tc>
                  <a:txBody>
                    <a:bodyPr/>
                    <a:lstStyle/>
                    <a:p>
                      <a:pPr algn="ctr" fontAlgn="b"/>
                      <a:r>
                        <a:rPr lang="en-US" sz="1200" b="0" i="0" u="none" strike="noStrike">
                          <a:solidFill>
                            <a:srgbClr val="000000"/>
                          </a:solidFill>
                          <a:effectLst/>
                          <a:latin typeface="Calibri" panose="020F0502020204030204" pitchFamily="34" charset="0"/>
                        </a:rPr>
                        <a:t>P2004S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p90/</a:t>
                      </a:r>
                      <a:r>
                        <a:rPr lang="en-US" sz="1200" b="0" i="0" u="none" strike="noStrike" dirty="0" err="1">
                          <a:solidFill>
                            <a:srgbClr val="000000"/>
                          </a:solidFill>
                          <a:effectLst/>
                          <a:latin typeface="Calibri" panose="020F0502020204030204" pitchFamily="34" charset="0"/>
                        </a:rPr>
                        <a:t>RdRp</a:t>
                      </a:r>
                      <a:endParaRPr lang="en-US"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6629401" y="990600"/>
          <a:ext cx="3505201" cy="5547360"/>
        </p:xfrm>
        <a:graphic>
          <a:graphicData uri="http://schemas.openxmlformats.org/drawingml/2006/table">
            <a:tbl>
              <a:tblPr/>
              <a:tblGrid>
                <a:gridCol w="929386"/>
                <a:gridCol w="914150"/>
                <a:gridCol w="731321"/>
                <a:gridCol w="930344"/>
              </a:tblGrid>
              <a:tr h="353961">
                <a:tc>
                  <a:txBody>
                    <a:bodyPr/>
                    <a:lstStyle/>
                    <a:p>
                      <a:pPr algn="ctr" fontAlgn="b"/>
                      <a:r>
                        <a:rPr lang="en-US" sz="1200" b="0" i="0" u="none" strike="noStrike" dirty="0">
                          <a:solidFill>
                            <a:srgbClr val="000000"/>
                          </a:solidFill>
                          <a:effectLst/>
                          <a:latin typeface="Calibri" panose="020F0502020204030204" pitchFamily="34" charset="0"/>
                        </a:rPr>
                        <a:t>Granuloma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effectLst/>
                          <a:latin typeface="Calibri" panose="020F0502020204030204" pitchFamily="34" charset="0"/>
                        </a:rPr>
                        <a:t>Encephalitis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Both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Domain</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81">
                <a:tc>
                  <a:txBody>
                    <a:bodyPr/>
                    <a:lstStyle/>
                    <a:p>
                      <a:pPr algn="ctr" fontAlgn="b"/>
                      <a:r>
                        <a:rPr lang="en-US" sz="1200" b="0" i="0" u="none" strike="noStrike">
                          <a:solidFill>
                            <a:srgbClr val="000000"/>
                          </a:solidFill>
                          <a:effectLst/>
                          <a:latin typeface="Calibri" panose="020F0502020204030204" pitchFamily="34" charset="0"/>
                        </a:rPr>
                        <a:t>P118S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T47S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R119H</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L177M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P125S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S/G254N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L141P</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D395G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E163V</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V166T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A228V</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T262I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A/T267I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V295L</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55639">
                <a:tc>
                  <a:txBody>
                    <a:bodyPr/>
                    <a:lstStyle/>
                    <a:p>
                      <a:pPr algn="ctr" fontAlgn="b"/>
                      <a:r>
                        <a:rPr lang="en-US" sz="1200" b="0" i="0" u="none" strike="noStrike" dirty="0">
                          <a:solidFill>
                            <a:srgbClr val="000000"/>
                          </a:solidFill>
                          <a:effectLst/>
                          <a:latin typeface="Calibri" panose="020F0502020204030204" pitchFamily="34" charset="0"/>
                        </a:rPr>
                        <a:t>S/Y/T/F411P</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P/S404L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D434G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E2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76981">
                <a:tc>
                  <a:txBody>
                    <a:bodyPr/>
                    <a:lstStyle/>
                    <a:p>
                      <a:pPr algn="ctr" fontAlgn="b"/>
                      <a:r>
                        <a:rPr lang="en-US" sz="1200" b="0" i="0" u="none" strike="noStrike">
                          <a:solidFill>
                            <a:srgbClr val="000000"/>
                          </a:solidFill>
                          <a:effectLst/>
                          <a:latin typeface="Calibri" panose="020F0502020204030204" pitchFamily="34" charset="0"/>
                        </a:rPr>
                        <a:t>T/I412M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T406V</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L436S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E2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6981">
                <a:tc>
                  <a:txBody>
                    <a:bodyPr/>
                    <a:lstStyle/>
                    <a:p>
                      <a:pPr algn="ctr" fontAlgn="b"/>
                      <a:r>
                        <a:rPr lang="en-US" sz="1200" b="0" i="0" u="none" strike="noStrike">
                          <a:solidFill>
                            <a:srgbClr val="000000"/>
                          </a:solidFill>
                          <a:effectLst/>
                          <a:latin typeface="Calibri" panose="020F0502020204030204" pitchFamily="34" charset="0"/>
                        </a:rPr>
                        <a:t>Y465F</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A408T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S523L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E2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6981">
                <a:tc>
                  <a:txBody>
                    <a:bodyPr/>
                    <a:lstStyle/>
                    <a:p>
                      <a:pPr algn="ctr" fontAlgn="b"/>
                      <a:r>
                        <a:rPr lang="en-US" sz="1200" b="0" i="0" u="none" strike="noStrike">
                          <a:solidFill>
                            <a:srgbClr val="000000"/>
                          </a:solidFill>
                          <a:effectLst/>
                          <a:latin typeface="Calibri" panose="020F0502020204030204" pitchFamily="34" charset="0"/>
                        </a:rPr>
                        <a:t>A530T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N410D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E2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6981">
                <a:tc>
                  <a:txBody>
                    <a:bodyPr/>
                    <a:lstStyle/>
                    <a:p>
                      <a:pPr algn="ctr" fontAlgn="b"/>
                      <a:r>
                        <a:rPr lang="en-US" sz="1200" b="0" i="0" u="none" strike="noStrike">
                          <a:solidFill>
                            <a:srgbClr val="000000"/>
                          </a:solidFill>
                          <a:effectLst/>
                          <a:latin typeface="Calibri" panose="020F0502020204030204" pitchFamily="34" charset="0"/>
                        </a:rPr>
                        <a:t>L/I535F</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F435S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E2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6981">
                <a:tc>
                  <a:txBody>
                    <a:bodyPr/>
                    <a:lstStyle/>
                    <a:p>
                      <a:pPr algn="ctr" fontAlgn="b"/>
                      <a:r>
                        <a:rPr lang="en-US" sz="1200" b="0" i="0" u="none" strike="noStrike">
                          <a:solidFill>
                            <a:srgbClr val="000000"/>
                          </a:solidFill>
                          <a:effectLst/>
                          <a:latin typeface="Calibri" panose="020F0502020204030204" pitchFamily="34" charset="0"/>
                        </a:rPr>
                        <a:t>A566V</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G477A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E2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6981">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Calibri" panose="020F0502020204030204" pitchFamily="34" charset="0"/>
                        </a:rPr>
                        <a:t>V/I549F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E2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76981">
                <a:tc>
                  <a:txBody>
                    <a:bodyPr/>
                    <a:lstStyle/>
                    <a:p>
                      <a:pPr algn="ctr" fontAlgn="b"/>
                      <a:r>
                        <a:rPr lang="en-US" sz="1200" b="0" i="0" u="none" strike="noStrike">
                          <a:solidFill>
                            <a:srgbClr val="000000"/>
                          </a:solidFill>
                          <a:effectLst/>
                          <a:latin typeface="Calibri" panose="020F0502020204030204" pitchFamily="34" charset="0"/>
                        </a:rPr>
                        <a:t>A/T606V</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L605F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V/I639A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I614V</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P652S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S722G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Y677H</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Q796L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I862T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V911I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P997A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T1011I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Q1019E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a:solidFill>
                            <a:srgbClr val="000000"/>
                          </a:solidFill>
                          <a:effectLst/>
                          <a:latin typeface="Calibri" panose="020F0502020204030204" pitchFamily="34" charset="0"/>
                        </a:rPr>
                        <a:t>A1026T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76981">
                <a:tc>
                  <a:txBody>
                    <a:bodyPr/>
                    <a:lstStyle/>
                    <a:p>
                      <a:pPr algn="ctr" fontAlgn="b"/>
                      <a:r>
                        <a:rPr lang="en-US" sz="1200" b="0" i="0" u="none" strike="noStrike" dirty="0">
                          <a:solidFill>
                            <a:srgbClr val="000000"/>
                          </a:solidFill>
                          <a:effectLst/>
                          <a:latin typeface="Calibri" panose="020F0502020204030204" pitchFamily="34" charset="0"/>
                        </a:rPr>
                        <a:t>A1027S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E1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9" name="TextBox 8"/>
          <p:cNvSpPr txBox="1"/>
          <p:nvPr/>
        </p:nvSpPr>
        <p:spPr>
          <a:xfrm>
            <a:off x="3581400" y="228600"/>
            <a:ext cx="5226624" cy="369332"/>
          </a:xfrm>
          <a:prstGeom prst="rect">
            <a:avLst/>
          </a:prstGeom>
          <a:noFill/>
        </p:spPr>
        <p:txBody>
          <a:bodyPr wrap="none" rtlCol="0">
            <a:spAutoFit/>
          </a:bodyPr>
          <a:lstStyle/>
          <a:p>
            <a:r>
              <a:rPr lang="en-US" dirty="0"/>
              <a:t>Unique Amino Acid Substitutions found in two viruses</a:t>
            </a:r>
          </a:p>
        </p:txBody>
      </p:sp>
      <p:pic>
        <p:nvPicPr>
          <p:cNvPr id="5" name="Picture 11" descr="cdclogo_tag_2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950" y="6078538"/>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129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Evidence for Association between Rubella and Fuchs’ Uveitis Syndrome</a:t>
            </a:r>
            <a:endParaRPr lang="en-US" dirty="0"/>
          </a:p>
        </p:txBody>
      </p:sp>
      <p:sp>
        <p:nvSpPr>
          <p:cNvPr id="3" name="Content Placeholder 2"/>
          <p:cNvSpPr>
            <a:spLocks noGrp="1"/>
          </p:cNvSpPr>
          <p:nvPr>
            <p:ph idx="1"/>
          </p:nvPr>
        </p:nvSpPr>
        <p:spPr>
          <a:xfrm>
            <a:off x="1772854" y="2192438"/>
            <a:ext cx="9454587" cy="5029200"/>
          </a:xfrm>
        </p:spPr>
        <p:txBody>
          <a:bodyPr>
            <a:normAutofit/>
          </a:bodyPr>
          <a:lstStyle/>
          <a:p>
            <a:r>
              <a:rPr lang="en-US" dirty="0" smtClean="0"/>
              <a:t>Starting in 2004, 7 studies have shown that a high proportion of FUS patients have antibodies directed against rubella virus and/or rubella virus RNA in their aqueous humor</a:t>
            </a:r>
          </a:p>
          <a:p>
            <a:r>
              <a:rPr lang="en-US" dirty="0" smtClean="0"/>
              <a:t>An epidemiological study in the US correlated a sharp decline in the prevalence of FUS with the introduction of a population-wide rubella virus vaccination program</a:t>
            </a:r>
          </a:p>
          <a:p>
            <a:r>
              <a:rPr lang="en-US" dirty="0" smtClean="0"/>
              <a:t>The occurrence of late ocular complications, such as </a:t>
            </a:r>
            <a:r>
              <a:rPr lang="en-US" dirty="0" err="1" smtClean="0"/>
              <a:t>iridiocyclitis</a:t>
            </a:r>
            <a:r>
              <a:rPr lang="en-US" dirty="0" smtClean="0"/>
              <a:t>, in congenital rubella virus infection (4 studies)</a:t>
            </a:r>
            <a:endParaRPr lang="en-US" dirty="0"/>
          </a:p>
        </p:txBody>
      </p:sp>
      <p:pic>
        <p:nvPicPr>
          <p:cNvPr id="4" name="Picture 11" descr="cdclogo_tag_2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9950" y="6078538"/>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31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FUS cases identified in the United States</a:t>
            </a:r>
            <a:endParaRPr lang="en-US" dirty="0"/>
          </a:p>
        </p:txBody>
      </p:sp>
      <p:sp>
        <p:nvSpPr>
          <p:cNvPr id="3" name="Content Placeholder 2"/>
          <p:cNvSpPr>
            <a:spLocks noGrp="1"/>
          </p:cNvSpPr>
          <p:nvPr>
            <p:ph idx="1"/>
          </p:nvPr>
        </p:nvSpPr>
        <p:spPr/>
        <p:txBody>
          <a:bodyPr/>
          <a:lstStyle/>
          <a:p>
            <a:r>
              <a:rPr lang="en-US" dirty="0"/>
              <a:t>A 73 </a:t>
            </a:r>
            <a:r>
              <a:rPr lang="en-US" dirty="0" smtClean="0"/>
              <a:t>year old man from Pennsylvania </a:t>
            </a:r>
            <a:r>
              <a:rPr lang="en-US" dirty="0"/>
              <a:t>(born in 1939</a:t>
            </a:r>
            <a:r>
              <a:rPr lang="en-US" dirty="0" smtClean="0"/>
              <a:t>)</a:t>
            </a:r>
          </a:p>
          <a:p>
            <a:pPr lvl="1"/>
            <a:r>
              <a:rPr lang="en-US" dirty="0" smtClean="0"/>
              <a:t>Developed heterochromia at age 14; did not remember having rubella</a:t>
            </a:r>
            <a:endParaRPr lang="en-US" dirty="0"/>
          </a:p>
          <a:p>
            <a:pPr lvl="1"/>
            <a:r>
              <a:rPr lang="en-US" dirty="0" smtClean="0"/>
              <a:t>Rubella RNA was detected in aqueous fluid extracted from his eye in 2013</a:t>
            </a:r>
          </a:p>
          <a:p>
            <a:pPr lvl="1"/>
            <a:r>
              <a:rPr lang="en-US" dirty="0" smtClean="0"/>
              <a:t>Sequence was obtained for 739 </a:t>
            </a:r>
            <a:r>
              <a:rPr lang="en-US" dirty="0" err="1" smtClean="0"/>
              <a:t>nt</a:t>
            </a:r>
            <a:endParaRPr lang="en-US" dirty="0" smtClean="0"/>
          </a:p>
          <a:p>
            <a:r>
              <a:rPr lang="en-US" dirty="0"/>
              <a:t>A</a:t>
            </a:r>
            <a:r>
              <a:rPr lang="en-US" dirty="0" smtClean="0"/>
              <a:t> </a:t>
            </a:r>
            <a:r>
              <a:rPr lang="en-US" dirty="0"/>
              <a:t>40 year old </a:t>
            </a:r>
            <a:r>
              <a:rPr lang="en-US" dirty="0" smtClean="0"/>
              <a:t>California </a:t>
            </a:r>
            <a:r>
              <a:rPr lang="en-US" dirty="0"/>
              <a:t>resident born and raised in Germany</a:t>
            </a:r>
          </a:p>
          <a:p>
            <a:pPr lvl="1"/>
            <a:r>
              <a:rPr lang="en-US" dirty="0"/>
              <a:t>Likely had rubella in Germany in 1993 (clinical diagnosis)</a:t>
            </a:r>
          </a:p>
          <a:p>
            <a:pPr lvl="1"/>
            <a:r>
              <a:rPr lang="en-US" dirty="0" smtClean="0"/>
              <a:t>Developed uveitis in 1999</a:t>
            </a:r>
          </a:p>
          <a:p>
            <a:pPr lvl="1"/>
            <a:r>
              <a:rPr lang="en-US" dirty="0" smtClean="0"/>
              <a:t>Rubella RNA was detected in aqueous fluid removed from his eye in 2014</a:t>
            </a:r>
          </a:p>
          <a:p>
            <a:pPr lvl="1"/>
            <a:r>
              <a:rPr lang="en-US" dirty="0" smtClean="0"/>
              <a:t>Whole genome sequence publication is pending</a:t>
            </a:r>
            <a:endParaRPr lang="en-US" dirty="0"/>
          </a:p>
          <a:p>
            <a:endParaRPr lang="en-US" dirty="0"/>
          </a:p>
          <a:p>
            <a:pPr lvl="1"/>
            <a:endParaRPr lang="en-US" dirty="0" smtClean="0"/>
          </a:p>
          <a:p>
            <a:endParaRPr lang="en-US" dirty="0"/>
          </a:p>
        </p:txBody>
      </p:sp>
      <p:pic>
        <p:nvPicPr>
          <p:cNvPr id="4" name="Picture 11" descr="cdclogo_tag_2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9950" y="6078538"/>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72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726" y="179388"/>
            <a:ext cx="4906963" cy="64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8153400" y="4876800"/>
            <a:ext cx="13716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858000" y="4850842"/>
            <a:ext cx="533400" cy="15240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47114" y="4419600"/>
            <a:ext cx="533400" cy="1524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55040" y="4664688"/>
            <a:ext cx="1371600" cy="338554"/>
          </a:xfrm>
          <a:prstGeom prst="rect">
            <a:avLst/>
          </a:prstGeom>
          <a:noFill/>
        </p:spPr>
        <p:txBody>
          <a:bodyPr wrap="square" rtlCol="0">
            <a:spAutoFit/>
          </a:bodyPr>
          <a:lstStyle/>
          <a:p>
            <a:r>
              <a:rPr lang="en-US" sz="1600" dirty="0">
                <a:solidFill>
                  <a:schemeClr val="bg1"/>
                </a:solidFill>
              </a:rPr>
              <a:t>94% similarity</a:t>
            </a:r>
          </a:p>
        </p:txBody>
      </p:sp>
      <p:sp>
        <p:nvSpPr>
          <p:cNvPr id="12" name="TextBox 11"/>
          <p:cNvSpPr txBox="1"/>
          <p:nvPr/>
        </p:nvSpPr>
        <p:spPr>
          <a:xfrm>
            <a:off x="7412753" y="4233446"/>
            <a:ext cx="1481295" cy="338554"/>
          </a:xfrm>
          <a:prstGeom prst="rect">
            <a:avLst/>
          </a:prstGeom>
          <a:noFill/>
        </p:spPr>
        <p:txBody>
          <a:bodyPr wrap="square" rtlCol="0">
            <a:spAutoFit/>
          </a:bodyPr>
          <a:lstStyle/>
          <a:p>
            <a:r>
              <a:rPr lang="en-US" sz="1600" dirty="0">
                <a:solidFill>
                  <a:schemeClr val="bg1"/>
                </a:solidFill>
              </a:rPr>
              <a:t>92% similarity</a:t>
            </a:r>
          </a:p>
        </p:txBody>
      </p:sp>
      <p:sp>
        <p:nvSpPr>
          <p:cNvPr id="13" name="TextBox 12"/>
          <p:cNvSpPr txBox="1"/>
          <p:nvPr/>
        </p:nvSpPr>
        <p:spPr>
          <a:xfrm>
            <a:off x="9372600" y="4572001"/>
            <a:ext cx="1066800" cy="584775"/>
          </a:xfrm>
          <a:prstGeom prst="rect">
            <a:avLst/>
          </a:prstGeom>
          <a:noFill/>
        </p:spPr>
        <p:txBody>
          <a:bodyPr wrap="square" rtlCol="0">
            <a:spAutoFit/>
          </a:bodyPr>
          <a:lstStyle/>
          <a:p>
            <a:r>
              <a:rPr lang="en-US" sz="1600" dirty="0">
                <a:solidFill>
                  <a:schemeClr val="bg1"/>
                </a:solidFill>
              </a:rPr>
              <a:t>Eye sequence</a:t>
            </a:r>
          </a:p>
        </p:txBody>
      </p:sp>
      <p:sp>
        <p:nvSpPr>
          <p:cNvPr id="14" name="Oval 13"/>
          <p:cNvSpPr/>
          <p:nvPr/>
        </p:nvSpPr>
        <p:spPr>
          <a:xfrm>
            <a:off x="3886200" y="4038600"/>
            <a:ext cx="6705600" cy="2640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76400" y="179387"/>
            <a:ext cx="2667000" cy="1754326"/>
          </a:xfrm>
          <a:prstGeom prst="rect">
            <a:avLst/>
          </a:prstGeom>
          <a:noFill/>
        </p:spPr>
        <p:txBody>
          <a:bodyPr wrap="square" rtlCol="0">
            <a:spAutoFit/>
          </a:bodyPr>
          <a:lstStyle/>
          <a:p>
            <a:r>
              <a:rPr lang="en-US" dirty="0">
                <a:solidFill>
                  <a:schemeClr val="bg1"/>
                </a:solidFill>
              </a:rPr>
              <a:t>32 WHO reference virus sequences and the PA eye sequence</a:t>
            </a:r>
          </a:p>
          <a:p>
            <a:r>
              <a:rPr lang="en-US" dirty="0">
                <a:solidFill>
                  <a:schemeClr val="bg1"/>
                </a:solidFill>
              </a:rPr>
              <a:t>MEGA Neighbor Joining with 1000 bootstrap replicates</a:t>
            </a:r>
          </a:p>
        </p:txBody>
      </p:sp>
      <p:sp>
        <p:nvSpPr>
          <p:cNvPr id="2" name="TextBox 1"/>
          <p:cNvSpPr txBox="1"/>
          <p:nvPr/>
        </p:nvSpPr>
        <p:spPr>
          <a:xfrm>
            <a:off x="231495" y="300942"/>
            <a:ext cx="3563266" cy="2308324"/>
          </a:xfrm>
          <a:prstGeom prst="rect">
            <a:avLst/>
          </a:prstGeom>
          <a:noFill/>
        </p:spPr>
        <p:txBody>
          <a:bodyPr wrap="square" rtlCol="0">
            <a:spAutoFit/>
          </a:bodyPr>
          <a:lstStyle/>
          <a:p>
            <a:r>
              <a:rPr lang="en-US" dirty="0" smtClean="0"/>
              <a:t>Comparison of the 739 </a:t>
            </a:r>
            <a:r>
              <a:rPr lang="en-US" dirty="0" err="1" smtClean="0"/>
              <a:t>nt</a:t>
            </a:r>
            <a:r>
              <a:rPr lang="en-US" dirty="0" smtClean="0"/>
              <a:t> </a:t>
            </a:r>
            <a:r>
              <a:rPr lang="en-US" b="1" dirty="0" smtClean="0"/>
              <a:t>Pennsylvania FUS </a:t>
            </a:r>
            <a:r>
              <a:rPr lang="en-US" dirty="0" smtClean="0"/>
              <a:t>sequence (black dot, red arrow) with the 32 WHO reference virus sequences</a:t>
            </a:r>
          </a:p>
          <a:p>
            <a:endParaRPr lang="en-US" dirty="0"/>
          </a:p>
          <a:p>
            <a:r>
              <a:rPr lang="en-US" dirty="0" smtClean="0"/>
              <a:t>This FUS sequence shares the closest identity with 1a and 2C sequences (blue arrows)</a:t>
            </a:r>
            <a:endParaRPr lang="en-US" dirty="0"/>
          </a:p>
        </p:txBody>
      </p:sp>
      <p:pic>
        <p:nvPicPr>
          <p:cNvPr id="16" name="Picture 11" descr="cdclogo_tag_2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8985" y="6078538"/>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00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4565"/>
            <a:ext cx="9339072" cy="1325563"/>
          </a:xfrm>
        </p:spPr>
        <p:txBody>
          <a:bodyPr/>
          <a:lstStyle/>
          <a:p>
            <a:pPr algn="ctr"/>
            <a:r>
              <a:rPr lang="en-US" dirty="0" smtClean="0">
                <a:latin typeface="+mn-lt"/>
                <a:cs typeface="Arial" panose="020B0604020202020204" pitchFamily="34" charset="0"/>
              </a:rPr>
              <a:t>Analysis of the PA 739 </a:t>
            </a:r>
            <a:r>
              <a:rPr lang="en-US" dirty="0" err="1" smtClean="0">
                <a:latin typeface="+mn-lt"/>
                <a:cs typeface="Arial" panose="020B0604020202020204" pitchFamily="34" charset="0"/>
              </a:rPr>
              <a:t>nt</a:t>
            </a:r>
            <a:r>
              <a:rPr lang="en-US" dirty="0" smtClean="0">
                <a:latin typeface="+mn-lt"/>
                <a:cs typeface="Arial" panose="020B0604020202020204" pitchFamily="34" charset="0"/>
              </a:rPr>
              <a:t> sequence</a:t>
            </a:r>
            <a:endParaRPr lang="en-US" dirty="0">
              <a:latin typeface="+mn-lt"/>
              <a:cs typeface="Arial" panose="020B0604020202020204" pitchFamily="34" charset="0"/>
            </a:endParaRPr>
          </a:p>
        </p:txBody>
      </p:sp>
      <p:sp>
        <p:nvSpPr>
          <p:cNvPr id="3" name="Content Placeholder 2"/>
          <p:cNvSpPr>
            <a:spLocks noGrp="1"/>
          </p:cNvSpPr>
          <p:nvPr>
            <p:ph idx="1"/>
          </p:nvPr>
        </p:nvSpPr>
        <p:spPr>
          <a:xfrm>
            <a:off x="537329" y="1371600"/>
            <a:ext cx="11592568" cy="5638800"/>
          </a:xfrm>
        </p:spPr>
        <p:txBody>
          <a:bodyPr>
            <a:normAutofit/>
          </a:bodyPr>
          <a:lstStyle/>
          <a:p>
            <a:r>
              <a:rPr lang="en-US" dirty="0">
                <a:cs typeface="Arial" panose="020B0604020202020204" pitchFamily="34" charset="0"/>
              </a:rPr>
              <a:t>The sole member of a new rubella virus group</a:t>
            </a:r>
          </a:p>
          <a:p>
            <a:r>
              <a:rPr lang="en-US" dirty="0">
                <a:cs typeface="Arial" panose="020B0604020202020204" pitchFamily="34" charset="0"/>
              </a:rPr>
              <a:t>Most similar to genotypes 2C and 1a (varies by 6% and 8%, respectively), both of which contain viruses from the 1960’s</a:t>
            </a:r>
          </a:p>
          <a:p>
            <a:r>
              <a:rPr lang="en-US" dirty="0">
                <a:cs typeface="Arial" panose="020B0604020202020204" pitchFamily="34" charset="0"/>
              </a:rPr>
              <a:t>Previously published evolutionary rate for rubella is 1.65 x 10</a:t>
            </a:r>
            <a:r>
              <a:rPr lang="en-US" baseline="30000" dirty="0">
                <a:cs typeface="Arial" panose="020B0604020202020204" pitchFamily="34" charset="0"/>
              </a:rPr>
              <a:t>-3</a:t>
            </a:r>
            <a:r>
              <a:rPr lang="en-US" dirty="0">
                <a:cs typeface="Arial" panose="020B0604020202020204" pitchFamily="34" charset="0"/>
              </a:rPr>
              <a:t>/site/year</a:t>
            </a:r>
            <a:r>
              <a:rPr lang="en-US" baseline="30000" dirty="0">
                <a:cs typeface="Arial" panose="020B0604020202020204" pitchFamily="34" charset="0"/>
              </a:rPr>
              <a:t> </a:t>
            </a:r>
            <a:r>
              <a:rPr lang="en-US" dirty="0">
                <a:cs typeface="Arial" panose="020B0604020202020204" pitchFamily="34" charset="0"/>
              </a:rPr>
              <a:t> (Zhu et.al., J </a:t>
            </a:r>
            <a:r>
              <a:rPr lang="en-US" dirty="0" err="1">
                <a:cs typeface="Arial" panose="020B0604020202020204" pitchFamily="34" charset="0"/>
              </a:rPr>
              <a:t>Clin</a:t>
            </a:r>
            <a:r>
              <a:rPr lang="en-US" dirty="0">
                <a:cs typeface="Arial" panose="020B0604020202020204" pitchFamily="34" charset="0"/>
              </a:rPr>
              <a:t> Micro, 2012) which would predict 71 </a:t>
            </a:r>
            <a:r>
              <a:rPr lang="en-US" dirty="0" err="1">
                <a:cs typeface="Arial" panose="020B0604020202020204" pitchFamily="34" charset="0"/>
              </a:rPr>
              <a:t>nt</a:t>
            </a:r>
            <a:r>
              <a:rPr lang="en-US" dirty="0">
                <a:cs typeface="Arial" panose="020B0604020202020204" pitchFamily="34" charset="0"/>
              </a:rPr>
              <a:t> changes based on a sequence 739 </a:t>
            </a:r>
            <a:r>
              <a:rPr lang="en-US" dirty="0" err="1">
                <a:cs typeface="Arial" panose="020B0604020202020204" pitchFamily="34" charset="0"/>
              </a:rPr>
              <a:t>nts</a:t>
            </a:r>
            <a:r>
              <a:rPr lang="en-US" dirty="0">
                <a:cs typeface="Arial" panose="020B0604020202020204" pitchFamily="34" charset="0"/>
              </a:rPr>
              <a:t> in length and a 60 year time period</a:t>
            </a:r>
          </a:p>
          <a:p>
            <a:r>
              <a:rPr lang="en-US" dirty="0">
                <a:cs typeface="Arial" panose="020B0604020202020204" pitchFamily="34" charset="0"/>
              </a:rPr>
              <a:t>46 changes were observed between the FUS sequence and the closest 2C virus</a:t>
            </a:r>
          </a:p>
          <a:p>
            <a:r>
              <a:rPr lang="en-US" dirty="0">
                <a:cs typeface="Arial" panose="020B0604020202020204" pitchFamily="34" charset="0"/>
              </a:rPr>
              <a:t>44 of the changes occurred in the 3</a:t>
            </a:r>
            <a:r>
              <a:rPr lang="en-US" baseline="30000" dirty="0">
                <a:cs typeface="Arial" panose="020B0604020202020204" pitchFamily="34" charset="0"/>
              </a:rPr>
              <a:t>rd</a:t>
            </a:r>
            <a:r>
              <a:rPr lang="en-US" dirty="0">
                <a:cs typeface="Arial" panose="020B0604020202020204" pitchFamily="34" charset="0"/>
              </a:rPr>
              <a:t> codon position</a:t>
            </a:r>
          </a:p>
          <a:p>
            <a:r>
              <a:rPr lang="en-US" dirty="0">
                <a:cs typeface="Arial" panose="020B0604020202020204" pitchFamily="34" charset="0"/>
              </a:rPr>
              <a:t>The 2 amino acid changes were to amino acids with similar properties</a:t>
            </a:r>
          </a:p>
          <a:p>
            <a:pPr marL="0" indent="0">
              <a:buNone/>
            </a:pPr>
            <a:endParaRPr lang="en-US" sz="3800" dirty="0">
              <a:latin typeface="Arial" panose="020B0604020202020204" pitchFamily="34" charset="0"/>
              <a:cs typeface="Arial" panose="020B0604020202020204" pitchFamily="34" charset="0"/>
            </a:endParaRPr>
          </a:p>
          <a:p>
            <a:pPr marL="0" indent="0">
              <a:buNone/>
            </a:pPr>
            <a:endParaRPr lang="en-US" baseline="30000" dirty="0" smtClean="0">
              <a:latin typeface="Arial" panose="020B0604020202020204" pitchFamily="34" charset="0"/>
              <a:cs typeface="Arial" panose="020B0604020202020204" pitchFamily="34" charset="0"/>
            </a:endParaRPr>
          </a:p>
          <a:p>
            <a:endParaRPr lang="en-US" dirty="0" smtClean="0"/>
          </a:p>
          <a:p>
            <a:endParaRPr lang="en-US" dirty="0"/>
          </a:p>
        </p:txBody>
      </p:sp>
      <p:pic>
        <p:nvPicPr>
          <p:cNvPr id="4" name="Picture 11" descr="cdclogo_tag_2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847" y="6078538"/>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46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470781" y="328676"/>
            <a:ext cx="5219700" cy="6164263"/>
            <a:chOff x="1526" y="184"/>
            <a:chExt cx="3288" cy="3883"/>
          </a:xfrm>
        </p:grpSpPr>
        <p:sp>
          <p:nvSpPr>
            <p:cNvPr id="3" name="AutoShape 3"/>
            <p:cNvSpPr>
              <a:spLocks noChangeAspect="1" noChangeArrowheads="1" noTextEdit="1"/>
            </p:cNvSpPr>
            <p:nvPr/>
          </p:nvSpPr>
          <p:spPr bwMode="auto">
            <a:xfrm>
              <a:off x="1526" y="184"/>
              <a:ext cx="3288" cy="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3526" y="261"/>
              <a:ext cx="98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KT000088.1| RUS C-77_2001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Freeform 6"/>
            <p:cNvSpPr>
              <a:spLocks/>
            </p:cNvSpPr>
            <p:nvPr/>
          </p:nvSpPr>
          <p:spPr bwMode="auto">
            <a:xfrm>
              <a:off x="2059" y="307"/>
              <a:ext cx="1465" cy="63"/>
            </a:xfrm>
            <a:custGeom>
              <a:avLst/>
              <a:gdLst>
                <a:gd name="T0" fmla="*/ 0 w 1465"/>
                <a:gd name="T1" fmla="*/ 63 h 63"/>
                <a:gd name="T2" fmla="*/ 0 w 1465"/>
                <a:gd name="T3" fmla="*/ 0 h 63"/>
                <a:gd name="T4" fmla="*/ 1465 w 1465"/>
                <a:gd name="T5" fmla="*/ 0 h 63"/>
              </a:gdLst>
              <a:ahLst/>
              <a:cxnLst>
                <a:cxn ang="0">
                  <a:pos x="T0" y="T1"/>
                </a:cxn>
                <a:cxn ang="0">
                  <a:pos x="T2" y="T3"/>
                </a:cxn>
                <a:cxn ang="0">
                  <a:pos x="T4" y="T5"/>
                </a:cxn>
              </a:cxnLst>
              <a:rect l="0" t="0" r="r" b="b"/>
              <a:pathLst>
                <a:path w="1465" h="63">
                  <a:moveTo>
                    <a:pt x="0" y="63"/>
                  </a:moveTo>
                  <a:lnTo>
                    <a:pt x="0" y="0"/>
                  </a:lnTo>
                  <a:lnTo>
                    <a:pt x="1465"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3322" y="393"/>
              <a:ext cx="66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EINVERED.ISR 92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Freeform 8"/>
            <p:cNvSpPr>
              <a:spLocks/>
            </p:cNvSpPr>
            <p:nvPr/>
          </p:nvSpPr>
          <p:spPr bwMode="auto">
            <a:xfrm>
              <a:off x="2059" y="376"/>
              <a:ext cx="1260" cy="63"/>
            </a:xfrm>
            <a:custGeom>
              <a:avLst/>
              <a:gdLst>
                <a:gd name="T0" fmla="*/ 0 w 1260"/>
                <a:gd name="T1" fmla="*/ 0 h 63"/>
                <a:gd name="T2" fmla="*/ 0 w 1260"/>
                <a:gd name="T3" fmla="*/ 63 h 63"/>
                <a:gd name="T4" fmla="*/ 1260 w 1260"/>
                <a:gd name="T5" fmla="*/ 63 h 63"/>
              </a:gdLst>
              <a:ahLst/>
              <a:cxnLst>
                <a:cxn ang="0">
                  <a:pos x="T0" y="T1"/>
                </a:cxn>
                <a:cxn ang="0">
                  <a:pos x="T2" y="T3"/>
                </a:cxn>
                <a:cxn ang="0">
                  <a:pos x="T4" y="T5"/>
                </a:cxn>
              </a:cxnLst>
              <a:rect l="0" t="0" r="r" b="b"/>
              <a:pathLst>
                <a:path w="1260" h="63">
                  <a:moveTo>
                    <a:pt x="0" y="0"/>
                  </a:moveTo>
                  <a:lnTo>
                    <a:pt x="0" y="63"/>
                  </a:lnTo>
                  <a:lnTo>
                    <a:pt x="1260" y="63"/>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1719" y="373"/>
              <a:ext cx="340" cy="398"/>
            </a:xfrm>
            <a:custGeom>
              <a:avLst/>
              <a:gdLst>
                <a:gd name="T0" fmla="*/ 0 w 340"/>
                <a:gd name="T1" fmla="*/ 398 h 398"/>
                <a:gd name="T2" fmla="*/ 0 w 340"/>
                <a:gd name="T3" fmla="*/ 0 h 398"/>
                <a:gd name="T4" fmla="*/ 340 w 340"/>
                <a:gd name="T5" fmla="*/ 0 h 398"/>
              </a:gdLst>
              <a:ahLst/>
              <a:cxnLst>
                <a:cxn ang="0">
                  <a:pos x="T0" y="T1"/>
                </a:cxn>
                <a:cxn ang="0">
                  <a:pos x="T2" y="T3"/>
                </a:cxn>
                <a:cxn ang="0">
                  <a:pos x="T4" y="T5"/>
                </a:cxn>
              </a:cxnLst>
              <a:rect l="0" t="0" r="r" b="b"/>
              <a:pathLst>
                <a:path w="340" h="398">
                  <a:moveTo>
                    <a:pt x="0" y="398"/>
                  </a:moveTo>
                  <a:lnTo>
                    <a:pt x="0" y="0"/>
                  </a:lnTo>
                  <a:lnTo>
                    <a:pt x="340"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2459" y="525"/>
              <a:ext cx="4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MILAN.ITA 95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Freeform 11"/>
            <p:cNvSpPr>
              <a:spLocks/>
            </p:cNvSpPr>
            <p:nvPr/>
          </p:nvSpPr>
          <p:spPr bwMode="auto">
            <a:xfrm>
              <a:off x="2094" y="571"/>
              <a:ext cx="362" cy="64"/>
            </a:xfrm>
            <a:custGeom>
              <a:avLst/>
              <a:gdLst>
                <a:gd name="T0" fmla="*/ 0 w 362"/>
                <a:gd name="T1" fmla="*/ 64 h 64"/>
                <a:gd name="T2" fmla="*/ 0 w 362"/>
                <a:gd name="T3" fmla="*/ 0 h 64"/>
                <a:gd name="T4" fmla="*/ 362 w 362"/>
                <a:gd name="T5" fmla="*/ 0 h 64"/>
              </a:gdLst>
              <a:ahLst/>
              <a:cxnLst>
                <a:cxn ang="0">
                  <a:pos x="T0" y="T1"/>
                </a:cxn>
                <a:cxn ang="0">
                  <a:pos x="T2" y="T3"/>
                </a:cxn>
                <a:cxn ang="0">
                  <a:pos x="T4" y="T5"/>
                </a:cxn>
              </a:cxnLst>
              <a:rect l="0" t="0" r="r" b="b"/>
              <a:pathLst>
                <a:path w="362" h="64">
                  <a:moveTo>
                    <a:pt x="0" y="64"/>
                  </a:moveTo>
                  <a:lnTo>
                    <a:pt x="0" y="0"/>
                  </a:lnTo>
                  <a:lnTo>
                    <a:pt x="362"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3937" y="658"/>
              <a:ext cx="79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AIN-DEFLA.DZA 25 07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Freeform 13"/>
            <p:cNvSpPr>
              <a:spLocks/>
            </p:cNvSpPr>
            <p:nvPr/>
          </p:nvSpPr>
          <p:spPr bwMode="auto">
            <a:xfrm>
              <a:off x="2094" y="640"/>
              <a:ext cx="1840" cy="64"/>
            </a:xfrm>
            <a:custGeom>
              <a:avLst/>
              <a:gdLst>
                <a:gd name="T0" fmla="*/ 0 w 1840"/>
                <a:gd name="T1" fmla="*/ 0 h 64"/>
                <a:gd name="T2" fmla="*/ 0 w 1840"/>
                <a:gd name="T3" fmla="*/ 64 h 64"/>
                <a:gd name="T4" fmla="*/ 1840 w 1840"/>
                <a:gd name="T5" fmla="*/ 64 h 64"/>
              </a:gdLst>
              <a:ahLst/>
              <a:cxnLst>
                <a:cxn ang="0">
                  <a:pos x="T0" y="T1"/>
                </a:cxn>
                <a:cxn ang="0">
                  <a:pos x="T2" y="T3"/>
                </a:cxn>
                <a:cxn ang="0">
                  <a:pos x="T4" y="T5"/>
                </a:cxn>
              </a:cxnLst>
              <a:rect l="0" t="0" r="r" b="b"/>
              <a:pathLst>
                <a:path w="1840" h="64">
                  <a:moveTo>
                    <a:pt x="0" y="0"/>
                  </a:moveTo>
                  <a:lnTo>
                    <a:pt x="0" y="64"/>
                  </a:lnTo>
                  <a:lnTo>
                    <a:pt x="1840" y="64"/>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1862" y="638"/>
              <a:ext cx="232" cy="535"/>
            </a:xfrm>
            <a:custGeom>
              <a:avLst/>
              <a:gdLst>
                <a:gd name="T0" fmla="*/ 0 w 232"/>
                <a:gd name="T1" fmla="*/ 535 h 535"/>
                <a:gd name="T2" fmla="*/ 0 w 232"/>
                <a:gd name="T3" fmla="*/ 0 h 535"/>
                <a:gd name="T4" fmla="*/ 232 w 232"/>
                <a:gd name="T5" fmla="*/ 0 h 535"/>
              </a:gdLst>
              <a:ahLst/>
              <a:cxnLst>
                <a:cxn ang="0">
                  <a:pos x="T0" y="T1"/>
                </a:cxn>
                <a:cxn ang="0">
                  <a:pos x="T2" y="T3"/>
                </a:cxn>
                <a:cxn ang="0">
                  <a:pos x="T4" y="T5"/>
                </a:cxn>
              </a:cxnLst>
              <a:rect l="0" t="0" r="r" b="b"/>
              <a:pathLst>
                <a:path w="232" h="535">
                  <a:moveTo>
                    <a:pt x="0" y="535"/>
                  </a:moveTo>
                  <a:lnTo>
                    <a:pt x="0" y="0"/>
                  </a:lnTo>
                  <a:lnTo>
                    <a:pt x="232"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5"/>
            <p:cNvSpPr>
              <a:spLocks noChangeArrowheads="1"/>
            </p:cNvSpPr>
            <p:nvPr/>
          </p:nvSpPr>
          <p:spPr bwMode="auto">
            <a:xfrm>
              <a:off x="2818" y="790"/>
              <a:ext cx="57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LONDON.UK 91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Freeform 16"/>
            <p:cNvSpPr>
              <a:spLocks/>
            </p:cNvSpPr>
            <p:nvPr/>
          </p:nvSpPr>
          <p:spPr bwMode="auto">
            <a:xfrm>
              <a:off x="2221" y="836"/>
              <a:ext cx="594" cy="64"/>
            </a:xfrm>
            <a:custGeom>
              <a:avLst/>
              <a:gdLst>
                <a:gd name="T0" fmla="*/ 0 w 594"/>
                <a:gd name="T1" fmla="*/ 64 h 64"/>
                <a:gd name="T2" fmla="*/ 0 w 594"/>
                <a:gd name="T3" fmla="*/ 0 h 64"/>
                <a:gd name="T4" fmla="*/ 594 w 594"/>
                <a:gd name="T5" fmla="*/ 0 h 64"/>
              </a:gdLst>
              <a:ahLst/>
              <a:cxnLst>
                <a:cxn ang="0">
                  <a:pos x="T0" y="T1"/>
                </a:cxn>
                <a:cxn ang="0">
                  <a:pos x="T2" y="T3"/>
                </a:cxn>
                <a:cxn ang="0">
                  <a:pos x="T4" y="T5"/>
                </a:cxn>
              </a:cxnLst>
              <a:rect l="0" t="0" r="r" b="b"/>
              <a:pathLst>
                <a:path w="594" h="64">
                  <a:moveTo>
                    <a:pt x="0" y="64"/>
                  </a:moveTo>
                  <a:lnTo>
                    <a:pt x="0" y="0"/>
                  </a:lnTo>
                  <a:lnTo>
                    <a:pt x="594"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7"/>
            <p:cNvSpPr>
              <a:spLocks noChangeArrowheads="1"/>
            </p:cNvSpPr>
            <p:nvPr/>
          </p:nvSpPr>
          <p:spPr bwMode="auto">
            <a:xfrm>
              <a:off x="2340" y="922"/>
              <a:ext cx="6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LEICESTER.UK 93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Freeform 18"/>
            <p:cNvSpPr>
              <a:spLocks/>
            </p:cNvSpPr>
            <p:nvPr/>
          </p:nvSpPr>
          <p:spPr bwMode="auto">
            <a:xfrm>
              <a:off x="2221" y="905"/>
              <a:ext cx="116" cy="64"/>
            </a:xfrm>
            <a:custGeom>
              <a:avLst/>
              <a:gdLst>
                <a:gd name="T0" fmla="*/ 0 w 116"/>
                <a:gd name="T1" fmla="*/ 0 h 64"/>
                <a:gd name="T2" fmla="*/ 0 w 116"/>
                <a:gd name="T3" fmla="*/ 64 h 64"/>
                <a:gd name="T4" fmla="*/ 116 w 116"/>
                <a:gd name="T5" fmla="*/ 64 h 64"/>
              </a:gdLst>
              <a:ahLst/>
              <a:cxnLst>
                <a:cxn ang="0">
                  <a:pos x="T0" y="T1"/>
                </a:cxn>
                <a:cxn ang="0">
                  <a:pos x="T2" y="T3"/>
                </a:cxn>
                <a:cxn ang="0">
                  <a:pos x="T4" y="T5"/>
                </a:cxn>
              </a:cxnLst>
              <a:rect l="0" t="0" r="r" b="b"/>
              <a:pathLst>
                <a:path w="116" h="64">
                  <a:moveTo>
                    <a:pt x="0" y="0"/>
                  </a:moveTo>
                  <a:lnTo>
                    <a:pt x="0" y="64"/>
                  </a:lnTo>
                  <a:lnTo>
                    <a:pt x="116" y="64"/>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2101" y="902"/>
              <a:ext cx="120" cy="808"/>
            </a:xfrm>
            <a:custGeom>
              <a:avLst/>
              <a:gdLst>
                <a:gd name="T0" fmla="*/ 0 w 120"/>
                <a:gd name="T1" fmla="*/ 808 h 808"/>
                <a:gd name="T2" fmla="*/ 0 w 120"/>
                <a:gd name="T3" fmla="*/ 0 h 808"/>
                <a:gd name="T4" fmla="*/ 120 w 120"/>
                <a:gd name="T5" fmla="*/ 0 h 808"/>
              </a:gdLst>
              <a:ahLst/>
              <a:cxnLst>
                <a:cxn ang="0">
                  <a:pos x="T0" y="T1"/>
                </a:cxn>
                <a:cxn ang="0">
                  <a:pos x="T2" y="T3"/>
                </a:cxn>
                <a:cxn ang="0">
                  <a:pos x="T4" y="T5"/>
                </a:cxn>
              </a:cxnLst>
              <a:rect l="0" t="0" r="r" b="b"/>
              <a:pathLst>
                <a:path w="120" h="808">
                  <a:moveTo>
                    <a:pt x="0" y="808"/>
                  </a:moveTo>
                  <a:lnTo>
                    <a:pt x="0" y="0"/>
                  </a:lnTo>
                  <a:lnTo>
                    <a:pt x="120"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20"/>
            <p:cNvSpPr>
              <a:spLocks noChangeArrowheads="1"/>
            </p:cNvSpPr>
            <p:nvPr/>
          </p:nvSpPr>
          <p:spPr bwMode="auto">
            <a:xfrm>
              <a:off x="2340" y="1055"/>
              <a:ext cx="6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WILTSHIRE.UK 93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Freeform 21"/>
            <p:cNvSpPr>
              <a:spLocks/>
            </p:cNvSpPr>
            <p:nvPr/>
          </p:nvSpPr>
          <p:spPr bwMode="auto">
            <a:xfrm>
              <a:off x="2101" y="1101"/>
              <a:ext cx="236" cy="709"/>
            </a:xfrm>
            <a:custGeom>
              <a:avLst/>
              <a:gdLst>
                <a:gd name="T0" fmla="*/ 0 w 236"/>
                <a:gd name="T1" fmla="*/ 709 h 709"/>
                <a:gd name="T2" fmla="*/ 0 w 236"/>
                <a:gd name="T3" fmla="*/ 0 h 709"/>
                <a:gd name="T4" fmla="*/ 236 w 236"/>
                <a:gd name="T5" fmla="*/ 0 h 709"/>
              </a:gdLst>
              <a:ahLst/>
              <a:cxnLst>
                <a:cxn ang="0">
                  <a:pos x="T0" y="T1"/>
                </a:cxn>
                <a:cxn ang="0">
                  <a:pos x="T2" y="T3"/>
                </a:cxn>
                <a:cxn ang="0">
                  <a:pos x="T4" y="T5"/>
                </a:cxn>
              </a:cxnLst>
              <a:rect l="0" t="0" r="r" b="b"/>
              <a:pathLst>
                <a:path w="236" h="709">
                  <a:moveTo>
                    <a:pt x="0" y="709"/>
                  </a:moveTo>
                  <a:lnTo>
                    <a:pt x="0" y="0"/>
                  </a:lnTo>
                  <a:lnTo>
                    <a:pt x="236"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
            <p:cNvSpPr>
              <a:spLocks noChangeArrowheads="1"/>
            </p:cNvSpPr>
            <p:nvPr/>
          </p:nvSpPr>
          <p:spPr bwMode="auto">
            <a:xfrm>
              <a:off x="2340" y="1187"/>
              <a:ext cx="5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BRESCIA.ITA 93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Freeform 23"/>
            <p:cNvSpPr>
              <a:spLocks/>
            </p:cNvSpPr>
            <p:nvPr/>
          </p:nvSpPr>
          <p:spPr bwMode="auto">
            <a:xfrm>
              <a:off x="2218" y="1233"/>
              <a:ext cx="119" cy="64"/>
            </a:xfrm>
            <a:custGeom>
              <a:avLst/>
              <a:gdLst>
                <a:gd name="T0" fmla="*/ 0 w 119"/>
                <a:gd name="T1" fmla="*/ 64 h 64"/>
                <a:gd name="T2" fmla="*/ 0 w 119"/>
                <a:gd name="T3" fmla="*/ 0 h 64"/>
                <a:gd name="T4" fmla="*/ 119 w 119"/>
                <a:gd name="T5" fmla="*/ 0 h 64"/>
              </a:gdLst>
              <a:ahLst/>
              <a:cxnLst>
                <a:cxn ang="0">
                  <a:pos x="T0" y="T1"/>
                </a:cxn>
                <a:cxn ang="0">
                  <a:pos x="T2" y="T3"/>
                </a:cxn>
                <a:cxn ang="0">
                  <a:pos x="T4" y="T5"/>
                </a:cxn>
              </a:cxnLst>
              <a:rect l="0" t="0" r="r" b="b"/>
              <a:pathLst>
                <a:path w="119" h="64">
                  <a:moveTo>
                    <a:pt x="0" y="64"/>
                  </a:moveTo>
                  <a:lnTo>
                    <a:pt x="0" y="0"/>
                  </a:lnTo>
                  <a:lnTo>
                    <a:pt x="119"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4"/>
            <p:cNvSpPr>
              <a:spLocks noChangeArrowheads="1"/>
            </p:cNvSpPr>
            <p:nvPr/>
          </p:nvSpPr>
          <p:spPr bwMode="auto">
            <a:xfrm>
              <a:off x="3879" y="1320"/>
              <a:ext cx="50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CA-FUS 1993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Freeform 25"/>
            <p:cNvSpPr>
              <a:spLocks/>
            </p:cNvSpPr>
            <p:nvPr/>
          </p:nvSpPr>
          <p:spPr bwMode="auto">
            <a:xfrm>
              <a:off x="2218" y="1302"/>
              <a:ext cx="1568" cy="64"/>
            </a:xfrm>
            <a:custGeom>
              <a:avLst/>
              <a:gdLst>
                <a:gd name="T0" fmla="*/ 0 w 1568"/>
                <a:gd name="T1" fmla="*/ 0 h 64"/>
                <a:gd name="T2" fmla="*/ 0 w 1568"/>
                <a:gd name="T3" fmla="*/ 64 h 64"/>
                <a:gd name="T4" fmla="*/ 1568 w 1568"/>
                <a:gd name="T5" fmla="*/ 64 h 64"/>
              </a:gdLst>
              <a:ahLst/>
              <a:cxnLst>
                <a:cxn ang="0">
                  <a:pos x="T0" y="T1"/>
                </a:cxn>
                <a:cxn ang="0">
                  <a:pos x="T2" y="T3"/>
                </a:cxn>
                <a:cxn ang="0">
                  <a:pos x="T4" y="T5"/>
                </a:cxn>
              </a:cxnLst>
              <a:rect l="0" t="0" r="r" b="b"/>
              <a:pathLst>
                <a:path w="1568" h="64">
                  <a:moveTo>
                    <a:pt x="0" y="0"/>
                  </a:moveTo>
                  <a:lnTo>
                    <a:pt x="0" y="64"/>
                  </a:lnTo>
                  <a:lnTo>
                    <a:pt x="1568" y="64"/>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2101" y="1300"/>
              <a:ext cx="117" cy="129"/>
            </a:xfrm>
            <a:custGeom>
              <a:avLst/>
              <a:gdLst>
                <a:gd name="T0" fmla="*/ 0 w 117"/>
                <a:gd name="T1" fmla="*/ 129 h 129"/>
                <a:gd name="T2" fmla="*/ 0 w 117"/>
                <a:gd name="T3" fmla="*/ 0 h 129"/>
                <a:gd name="T4" fmla="*/ 117 w 117"/>
                <a:gd name="T5" fmla="*/ 0 h 129"/>
              </a:gdLst>
              <a:ahLst/>
              <a:cxnLst>
                <a:cxn ang="0">
                  <a:pos x="T0" y="T1"/>
                </a:cxn>
                <a:cxn ang="0">
                  <a:pos x="T2" y="T3"/>
                </a:cxn>
                <a:cxn ang="0">
                  <a:pos x="T4" y="T5"/>
                </a:cxn>
              </a:cxnLst>
              <a:rect l="0" t="0" r="r" b="b"/>
              <a:pathLst>
                <a:path w="117" h="129">
                  <a:moveTo>
                    <a:pt x="0" y="129"/>
                  </a:moveTo>
                  <a:lnTo>
                    <a:pt x="0" y="0"/>
                  </a:lnTo>
                  <a:lnTo>
                    <a:pt x="117"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7"/>
            <p:cNvSpPr>
              <a:spLocks noChangeArrowheads="1"/>
            </p:cNvSpPr>
            <p:nvPr/>
          </p:nvSpPr>
          <p:spPr bwMode="auto">
            <a:xfrm>
              <a:off x="2338" y="1452"/>
              <a:ext cx="6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LEICESTER.UK 93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Freeform 28"/>
            <p:cNvSpPr>
              <a:spLocks/>
            </p:cNvSpPr>
            <p:nvPr/>
          </p:nvSpPr>
          <p:spPr bwMode="auto">
            <a:xfrm>
              <a:off x="2218" y="1498"/>
              <a:ext cx="118" cy="64"/>
            </a:xfrm>
            <a:custGeom>
              <a:avLst/>
              <a:gdLst>
                <a:gd name="T0" fmla="*/ 0 w 118"/>
                <a:gd name="T1" fmla="*/ 64 h 64"/>
                <a:gd name="T2" fmla="*/ 0 w 118"/>
                <a:gd name="T3" fmla="*/ 0 h 64"/>
                <a:gd name="T4" fmla="*/ 118 w 118"/>
                <a:gd name="T5" fmla="*/ 0 h 64"/>
              </a:gdLst>
              <a:ahLst/>
              <a:cxnLst>
                <a:cxn ang="0">
                  <a:pos x="T0" y="T1"/>
                </a:cxn>
                <a:cxn ang="0">
                  <a:pos x="T2" y="T3"/>
                </a:cxn>
                <a:cxn ang="0">
                  <a:pos x="T4" y="T5"/>
                </a:cxn>
              </a:cxnLst>
              <a:rect l="0" t="0" r="r" b="b"/>
              <a:pathLst>
                <a:path w="118" h="64">
                  <a:moveTo>
                    <a:pt x="0" y="64"/>
                  </a:moveTo>
                  <a:lnTo>
                    <a:pt x="0" y="0"/>
                  </a:lnTo>
                  <a:lnTo>
                    <a:pt x="118"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9"/>
            <p:cNvSpPr>
              <a:spLocks noChangeArrowheads="1"/>
            </p:cNvSpPr>
            <p:nvPr/>
          </p:nvSpPr>
          <p:spPr bwMode="auto">
            <a:xfrm>
              <a:off x="2457" y="1584"/>
              <a:ext cx="7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a:t>
              </a:r>
              <a:r>
                <a:rPr kumimoji="0" lang="en-US" altLang="en-US" sz="900" b="0" i="0" u="none" strike="noStrike" cap="none" normalizeH="0" baseline="0" dirty="0" err="1" smtClean="0">
                  <a:ln>
                    <a:noFill/>
                  </a:ln>
                  <a:solidFill>
                    <a:srgbClr val="000000"/>
                  </a:solidFill>
                  <a:effectLst/>
                  <a:latin typeface="Arial" panose="020B0604020202020204" pitchFamily="34" charset="0"/>
                </a:rPr>
                <a:t>RVi</a:t>
              </a:r>
              <a:r>
                <a:rPr kumimoji="0" lang="en-US" altLang="en-US" sz="900" b="0" i="0" u="none" strike="noStrike" cap="none" normalizeH="0" baseline="0" dirty="0" smtClean="0">
                  <a:ln>
                    <a:noFill/>
                  </a:ln>
                  <a:solidFill>
                    <a:srgbClr val="000000"/>
                  </a:solidFill>
                  <a:effectLst/>
                  <a:latin typeface="Arial" panose="020B0604020202020204" pitchFamily="34" charset="0"/>
                </a:rPr>
                <a:t>/</a:t>
              </a:r>
              <a:r>
                <a:rPr kumimoji="0" lang="en-US" altLang="en-US" sz="900" b="0" i="0" u="none" strike="noStrike" cap="none" normalizeH="0" baseline="0" dirty="0" err="1" smtClean="0">
                  <a:ln>
                    <a:noFill/>
                  </a:ln>
                  <a:solidFill>
                    <a:srgbClr val="000000"/>
                  </a:solidFill>
                  <a:effectLst/>
                  <a:latin typeface="Arial" panose="020B0604020202020204" pitchFamily="34" charset="0"/>
                </a:rPr>
                <a:t>Stuttgart.DEU</a:t>
              </a:r>
              <a:r>
                <a:rPr lang="en-US" altLang="en-US" sz="900" dirty="0">
                  <a:solidFill>
                    <a:srgbClr val="000000"/>
                  </a:solidFill>
                </a:rPr>
                <a:t> </a:t>
              </a:r>
              <a:r>
                <a:rPr lang="en-US" altLang="en-US" sz="900" dirty="0" smtClean="0">
                  <a:solidFill>
                    <a:srgbClr val="000000"/>
                  </a:solidFill>
                </a:rPr>
                <a:t>92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Freeform 30"/>
            <p:cNvSpPr>
              <a:spLocks/>
            </p:cNvSpPr>
            <p:nvPr/>
          </p:nvSpPr>
          <p:spPr bwMode="auto">
            <a:xfrm>
              <a:off x="2218" y="1567"/>
              <a:ext cx="236" cy="63"/>
            </a:xfrm>
            <a:custGeom>
              <a:avLst/>
              <a:gdLst>
                <a:gd name="T0" fmla="*/ 0 w 236"/>
                <a:gd name="T1" fmla="*/ 0 h 63"/>
                <a:gd name="T2" fmla="*/ 0 w 236"/>
                <a:gd name="T3" fmla="*/ 63 h 63"/>
                <a:gd name="T4" fmla="*/ 236 w 236"/>
                <a:gd name="T5" fmla="*/ 63 h 63"/>
              </a:gdLst>
              <a:ahLst/>
              <a:cxnLst>
                <a:cxn ang="0">
                  <a:pos x="T0" y="T1"/>
                </a:cxn>
                <a:cxn ang="0">
                  <a:pos x="T2" y="T3"/>
                </a:cxn>
                <a:cxn ang="0">
                  <a:pos x="T4" y="T5"/>
                </a:cxn>
              </a:cxnLst>
              <a:rect l="0" t="0" r="r" b="b"/>
              <a:pathLst>
                <a:path w="236" h="63">
                  <a:moveTo>
                    <a:pt x="0" y="0"/>
                  </a:moveTo>
                  <a:lnTo>
                    <a:pt x="0" y="63"/>
                  </a:lnTo>
                  <a:lnTo>
                    <a:pt x="236" y="63"/>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2101" y="1435"/>
              <a:ext cx="117" cy="129"/>
            </a:xfrm>
            <a:custGeom>
              <a:avLst/>
              <a:gdLst>
                <a:gd name="T0" fmla="*/ 0 w 117"/>
                <a:gd name="T1" fmla="*/ 0 h 129"/>
                <a:gd name="T2" fmla="*/ 0 w 117"/>
                <a:gd name="T3" fmla="*/ 129 h 129"/>
                <a:gd name="T4" fmla="*/ 117 w 117"/>
                <a:gd name="T5" fmla="*/ 129 h 129"/>
              </a:gdLst>
              <a:ahLst/>
              <a:cxnLst>
                <a:cxn ang="0">
                  <a:pos x="T0" y="T1"/>
                </a:cxn>
                <a:cxn ang="0">
                  <a:pos x="T2" y="T3"/>
                </a:cxn>
                <a:cxn ang="0">
                  <a:pos x="T4" y="T5"/>
                </a:cxn>
              </a:cxnLst>
              <a:rect l="0" t="0" r="r" b="b"/>
              <a:pathLst>
                <a:path w="117" h="129">
                  <a:moveTo>
                    <a:pt x="0" y="0"/>
                  </a:moveTo>
                  <a:lnTo>
                    <a:pt x="0" y="129"/>
                  </a:lnTo>
                  <a:lnTo>
                    <a:pt x="117" y="129"/>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2"/>
            <p:cNvSpPr>
              <a:spLocks noChangeArrowheads="1"/>
            </p:cNvSpPr>
            <p:nvPr/>
          </p:nvSpPr>
          <p:spPr bwMode="auto">
            <a:xfrm>
              <a:off x="2103" y="1717"/>
              <a:ext cx="48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PAVIA.ITA 93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Freeform 33"/>
            <p:cNvSpPr>
              <a:spLocks/>
            </p:cNvSpPr>
            <p:nvPr/>
          </p:nvSpPr>
          <p:spPr bwMode="auto">
            <a:xfrm>
              <a:off x="2101" y="1763"/>
              <a:ext cx="0" cy="63"/>
            </a:xfrm>
            <a:custGeom>
              <a:avLst/>
              <a:gdLst>
                <a:gd name="T0" fmla="*/ 63 h 63"/>
                <a:gd name="T1" fmla="*/ 0 h 63"/>
                <a:gd name="T2" fmla="*/ 0 h 63"/>
              </a:gdLst>
              <a:ahLst/>
              <a:cxnLst>
                <a:cxn ang="0">
                  <a:pos x="0" y="T0"/>
                </a:cxn>
                <a:cxn ang="0">
                  <a:pos x="0" y="T1"/>
                </a:cxn>
                <a:cxn ang="0">
                  <a:pos x="0" y="T2"/>
                </a:cxn>
              </a:cxnLst>
              <a:rect l="0" t="0" r="r" b="b"/>
              <a:pathLst>
                <a:path h="63">
                  <a:moveTo>
                    <a:pt x="0" y="63"/>
                  </a:moveTo>
                  <a:lnTo>
                    <a:pt x="0" y="0"/>
                  </a:lnTo>
                  <a:lnTo>
                    <a:pt x="0"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4"/>
            <p:cNvSpPr>
              <a:spLocks noChangeArrowheads="1"/>
            </p:cNvSpPr>
            <p:nvPr/>
          </p:nvSpPr>
          <p:spPr bwMode="auto">
            <a:xfrm>
              <a:off x="2221" y="1849"/>
              <a:ext cx="4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MILAN.ITA 94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Freeform 35"/>
            <p:cNvSpPr>
              <a:spLocks/>
            </p:cNvSpPr>
            <p:nvPr/>
          </p:nvSpPr>
          <p:spPr bwMode="auto">
            <a:xfrm>
              <a:off x="2101" y="1832"/>
              <a:ext cx="117" cy="63"/>
            </a:xfrm>
            <a:custGeom>
              <a:avLst/>
              <a:gdLst>
                <a:gd name="T0" fmla="*/ 0 w 117"/>
                <a:gd name="T1" fmla="*/ 0 h 63"/>
                <a:gd name="T2" fmla="*/ 0 w 117"/>
                <a:gd name="T3" fmla="*/ 63 h 63"/>
                <a:gd name="T4" fmla="*/ 117 w 117"/>
                <a:gd name="T5" fmla="*/ 63 h 63"/>
              </a:gdLst>
              <a:ahLst/>
              <a:cxnLst>
                <a:cxn ang="0">
                  <a:pos x="T0" y="T1"/>
                </a:cxn>
                <a:cxn ang="0">
                  <a:pos x="T2" y="T3"/>
                </a:cxn>
                <a:cxn ang="0">
                  <a:pos x="T4" y="T5"/>
                </a:cxn>
              </a:cxnLst>
              <a:rect l="0" t="0" r="r" b="b"/>
              <a:pathLst>
                <a:path w="117" h="63">
                  <a:moveTo>
                    <a:pt x="0" y="0"/>
                  </a:moveTo>
                  <a:lnTo>
                    <a:pt x="0" y="63"/>
                  </a:lnTo>
                  <a:lnTo>
                    <a:pt x="117" y="63"/>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6"/>
            <p:cNvSpPr>
              <a:spLocks noChangeArrowheads="1"/>
            </p:cNvSpPr>
            <p:nvPr/>
          </p:nvSpPr>
          <p:spPr bwMode="auto">
            <a:xfrm>
              <a:off x="2459" y="1981"/>
              <a:ext cx="59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PAVIA.ITA 14.94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Freeform 37"/>
            <p:cNvSpPr>
              <a:spLocks/>
            </p:cNvSpPr>
            <p:nvPr/>
          </p:nvSpPr>
          <p:spPr bwMode="auto">
            <a:xfrm>
              <a:off x="2101" y="1898"/>
              <a:ext cx="355" cy="130"/>
            </a:xfrm>
            <a:custGeom>
              <a:avLst/>
              <a:gdLst>
                <a:gd name="T0" fmla="*/ 0 w 355"/>
                <a:gd name="T1" fmla="*/ 0 h 130"/>
                <a:gd name="T2" fmla="*/ 0 w 355"/>
                <a:gd name="T3" fmla="*/ 130 h 130"/>
                <a:gd name="T4" fmla="*/ 355 w 355"/>
                <a:gd name="T5" fmla="*/ 130 h 130"/>
              </a:gdLst>
              <a:ahLst/>
              <a:cxnLst>
                <a:cxn ang="0">
                  <a:pos x="T0" y="T1"/>
                </a:cxn>
                <a:cxn ang="0">
                  <a:pos x="T2" y="T3"/>
                </a:cxn>
                <a:cxn ang="0">
                  <a:pos x="T4" y="T5"/>
                </a:cxn>
              </a:cxnLst>
              <a:rect l="0" t="0" r="r" b="b"/>
              <a:pathLst>
                <a:path w="355" h="130">
                  <a:moveTo>
                    <a:pt x="0" y="0"/>
                  </a:moveTo>
                  <a:lnTo>
                    <a:pt x="0" y="130"/>
                  </a:lnTo>
                  <a:lnTo>
                    <a:pt x="355" y="13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8"/>
            <p:cNvSpPr>
              <a:spLocks noChangeArrowheads="1"/>
            </p:cNvSpPr>
            <p:nvPr/>
          </p:nvSpPr>
          <p:spPr bwMode="auto">
            <a:xfrm>
              <a:off x="2459" y="2114"/>
              <a:ext cx="59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PAVIA.ITA 20.94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Freeform 39"/>
            <p:cNvSpPr>
              <a:spLocks/>
            </p:cNvSpPr>
            <p:nvPr/>
          </p:nvSpPr>
          <p:spPr bwMode="auto">
            <a:xfrm>
              <a:off x="2101" y="2160"/>
              <a:ext cx="355" cy="179"/>
            </a:xfrm>
            <a:custGeom>
              <a:avLst/>
              <a:gdLst>
                <a:gd name="T0" fmla="*/ 0 w 355"/>
                <a:gd name="T1" fmla="*/ 179 h 179"/>
                <a:gd name="T2" fmla="*/ 0 w 355"/>
                <a:gd name="T3" fmla="*/ 0 h 179"/>
                <a:gd name="T4" fmla="*/ 355 w 355"/>
                <a:gd name="T5" fmla="*/ 0 h 179"/>
              </a:gdLst>
              <a:ahLst/>
              <a:cxnLst>
                <a:cxn ang="0">
                  <a:pos x="T0" y="T1"/>
                </a:cxn>
                <a:cxn ang="0">
                  <a:pos x="T2" y="T3"/>
                </a:cxn>
                <a:cxn ang="0">
                  <a:pos x="T4" y="T5"/>
                </a:cxn>
              </a:cxnLst>
              <a:rect l="0" t="0" r="r" b="b"/>
              <a:pathLst>
                <a:path w="355" h="179">
                  <a:moveTo>
                    <a:pt x="0" y="179"/>
                  </a:moveTo>
                  <a:lnTo>
                    <a:pt x="0" y="0"/>
                  </a:lnTo>
                  <a:lnTo>
                    <a:pt x="355"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40"/>
            <p:cNvSpPr>
              <a:spLocks noChangeArrowheads="1"/>
            </p:cNvSpPr>
            <p:nvPr/>
          </p:nvSpPr>
          <p:spPr bwMode="auto">
            <a:xfrm>
              <a:off x="2222" y="2246"/>
              <a:ext cx="100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GERMANY 98 696 AY326342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Freeform 41"/>
            <p:cNvSpPr>
              <a:spLocks/>
            </p:cNvSpPr>
            <p:nvPr/>
          </p:nvSpPr>
          <p:spPr bwMode="auto">
            <a:xfrm>
              <a:off x="2220" y="2292"/>
              <a:ext cx="0" cy="229"/>
            </a:xfrm>
            <a:custGeom>
              <a:avLst/>
              <a:gdLst>
                <a:gd name="T0" fmla="*/ 229 h 229"/>
                <a:gd name="T1" fmla="*/ 0 h 229"/>
                <a:gd name="T2" fmla="*/ 0 h 229"/>
              </a:gdLst>
              <a:ahLst/>
              <a:cxnLst>
                <a:cxn ang="0">
                  <a:pos x="0" y="T0"/>
                </a:cxn>
                <a:cxn ang="0">
                  <a:pos x="0" y="T1"/>
                </a:cxn>
                <a:cxn ang="0">
                  <a:pos x="0" y="T2"/>
                </a:cxn>
              </a:cxnLst>
              <a:rect l="0" t="0" r="r" b="b"/>
              <a:pathLst>
                <a:path h="229">
                  <a:moveTo>
                    <a:pt x="0" y="229"/>
                  </a:moveTo>
                  <a:lnTo>
                    <a:pt x="0" y="0"/>
                  </a:lnTo>
                  <a:lnTo>
                    <a:pt x="0"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2"/>
            <p:cNvSpPr>
              <a:spLocks noChangeArrowheads="1"/>
            </p:cNvSpPr>
            <p:nvPr/>
          </p:nvSpPr>
          <p:spPr bwMode="auto">
            <a:xfrm>
              <a:off x="2459" y="2379"/>
              <a:ext cx="125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STUTTGART.DEU 92 INS AF039133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Freeform 43"/>
            <p:cNvSpPr>
              <a:spLocks/>
            </p:cNvSpPr>
            <p:nvPr/>
          </p:nvSpPr>
          <p:spPr bwMode="auto">
            <a:xfrm>
              <a:off x="2337" y="2425"/>
              <a:ext cx="119" cy="328"/>
            </a:xfrm>
            <a:custGeom>
              <a:avLst/>
              <a:gdLst>
                <a:gd name="T0" fmla="*/ 0 w 119"/>
                <a:gd name="T1" fmla="*/ 328 h 328"/>
                <a:gd name="T2" fmla="*/ 0 w 119"/>
                <a:gd name="T3" fmla="*/ 0 h 328"/>
                <a:gd name="T4" fmla="*/ 119 w 119"/>
                <a:gd name="T5" fmla="*/ 0 h 328"/>
              </a:gdLst>
              <a:ahLst/>
              <a:cxnLst>
                <a:cxn ang="0">
                  <a:pos x="T0" y="T1"/>
                </a:cxn>
                <a:cxn ang="0">
                  <a:pos x="T2" y="T3"/>
                </a:cxn>
                <a:cxn ang="0">
                  <a:pos x="T4" y="T5"/>
                </a:cxn>
              </a:cxnLst>
              <a:rect l="0" t="0" r="r" b="b"/>
              <a:pathLst>
                <a:path w="119" h="328">
                  <a:moveTo>
                    <a:pt x="0" y="328"/>
                  </a:moveTo>
                  <a:lnTo>
                    <a:pt x="0" y="0"/>
                  </a:lnTo>
                  <a:lnTo>
                    <a:pt x="119"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4"/>
            <p:cNvSpPr>
              <a:spLocks noChangeArrowheads="1"/>
            </p:cNvSpPr>
            <p:nvPr/>
          </p:nvSpPr>
          <p:spPr bwMode="auto">
            <a:xfrm>
              <a:off x="3055" y="2511"/>
              <a:ext cx="84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RVi/Prahova.ROM/25.03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Freeform 45"/>
            <p:cNvSpPr>
              <a:spLocks/>
            </p:cNvSpPr>
            <p:nvPr/>
          </p:nvSpPr>
          <p:spPr bwMode="auto">
            <a:xfrm>
              <a:off x="3053" y="2557"/>
              <a:ext cx="0" cy="63"/>
            </a:xfrm>
            <a:custGeom>
              <a:avLst/>
              <a:gdLst>
                <a:gd name="T0" fmla="*/ 63 h 63"/>
                <a:gd name="T1" fmla="*/ 0 h 63"/>
                <a:gd name="T2" fmla="*/ 0 h 63"/>
              </a:gdLst>
              <a:ahLst/>
              <a:cxnLst>
                <a:cxn ang="0">
                  <a:pos x="0" y="T0"/>
                </a:cxn>
                <a:cxn ang="0">
                  <a:pos x="0" y="T1"/>
                </a:cxn>
                <a:cxn ang="0">
                  <a:pos x="0" y="T2"/>
                </a:cxn>
              </a:cxnLst>
              <a:rect l="0" t="0" r="r" b="b"/>
              <a:pathLst>
                <a:path h="63">
                  <a:moveTo>
                    <a:pt x="0" y="63"/>
                  </a:moveTo>
                  <a:lnTo>
                    <a:pt x="0" y="0"/>
                  </a:lnTo>
                  <a:lnTo>
                    <a:pt x="0"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6"/>
            <p:cNvSpPr>
              <a:spLocks noChangeArrowheads="1"/>
            </p:cNvSpPr>
            <p:nvPr/>
          </p:nvSpPr>
          <p:spPr bwMode="auto">
            <a:xfrm>
              <a:off x="3055" y="2643"/>
              <a:ext cx="93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RVi/Bucuresti.ROM/25.03/1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Freeform 47"/>
            <p:cNvSpPr>
              <a:spLocks/>
            </p:cNvSpPr>
            <p:nvPr/>
          </p:nvSpPr>
          <p:spPr bwMode="auto">
            <a:xfrm>
              <a:off x="3053" y="2626"/>
              <a:ext cx="0" cy="63"/>
            </a:xfrm>
            <a:custGeom>
              <a:avLst/>
              <a:gdLst>
                <a:gd name="T0" fmla="*/ 0 h 63"/>
                <a:gd name="T1" fmla="*/ 63 h 63"/>
                <a:gd name="T2" fmla="*/ 63 h 63"/>
              </a:gdLst>
              <a:ahLst/>
              <a:cxnLst>
                <a:cxn ang="0">
                  <a:pos x="0" y="T0"/>
                </a:cxn>
                <a:cxn ang="0">
                  <a:pos x="0" y="T1"/>
                </a:cxn>
                <a:cxn ang="0">
                  <a:pos x="0" y="T2"/>
                </a:cxn>
              </a:cxnLst>
              <a:rect l="0" t="0" r="r" b="b"/>
              <a:pathLst>
                <a:path h="63">
                  <a:moveTo>
                    <a:pt x="0" y="0"/>
                  </a:moveTo>
                  <a:lnTo>
                    <a:pt x="0" y="63"/>
                  </a:lnTo>
                  <a:lnTo>
                    <a:pt x="0" y="63"/>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8"/>
            <p:cNvSpPr>
              <a:spLocks noChangeArrowheads="1"/>
            </p:cNvSpPr>
            <p:nvPr/>
          </p:nvSpPr>
          <p:spPr bwMode="auto">
            <a:xfrm>
              <a:off x="3293" y="2776"/>
              <a:ext cx="96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Ontario.CAN/05 1G WHOref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Freeform 49"/>
            <p:cNvSpPr>
              <a:spLocks/>
            </p:cNvSpPr>
            <p:nvPr/>
          </p:nvSpPr>
          <p:spPr bwMode="auto">
            <a:xfrm>
              <a:off x="3053" y="2692"/>
              <a:ext cx="237" cy="130"/>
            </a:xfrm>
            <a:custGeom>
              <a:avLst/>
              <a:gdLst>
                <a:gd name="T0" fmla="*/ 0 w 237"/>
                <a:gd name="T1" fmla="*/ 0 h 130"/>
                <a:gd name="T2" fmla="*/ 0 w 237"/>
                <a:gd name="T3" fmla="*/ 130 h 130"/>
                <a:gd name="T4" fmla="*/ 237 w 237"/>
                <a:gd name="T5" fmla="*/ 130 h 130"/>
              </a:gdLst>
              <a:ahLst/>
              <a:cxnLst>
                <a:cxn ang="0">
                  <a:pos x="T0" y="T1"/>
                </a:cxn>
                <a:cxn ang="0">
                  <a:pos x="T2" y="T3"/>
                </a:cxn>
                <a:cxn ang="0">
                  <a:pos x="T4" y="T5"/>
                </a:cxn>
              </a:cxnLst>
              <a:rect l="0" t="0" r="r" b="b"/>
              <a:pathLst>
                <a:path w="237" h="130">
                  <a:moveTo>
                    <a:pt x="0" y="0"/>
                  </a:moveTo>
                  <a:lnTo>
                    <a:pt x="0" y="130"/>
                  </a:lnTo>
                  <a:lnTo>
                    <a:pt x="237" y="13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50"/>
            <p:cNvSpPr>
              <a:spLocks noChangeArrowheads="1"/>
            </p:cNvSpPr>
            <p:nvPr/>
          </p:nvSpPr>
          <p:spPr bwMode="auto">
            <a:xfrm>
              <a:off x="3293" y="2908"/>
              <a:ext cx="116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RVs/BUCURESTI.ROM/25.032 1G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Freeform 51"/>
            <p:cNvSpPr>
              <a:spLocks/>
            </p:cNvSpPr>
            <p:nvPr/>
          </p:nvSpPr>
          <p:spPr bwMode="auto">
            <a:xfrm>
              <a:off x="3290" y="2954"/>
              <a:ext cx="0" cy="64"/>
            </a:xfrm>
            <a:custGeom>
              <a:avLst/>
              <a:gdLst>
                <a:gd name="T0" fmla="*/ 64 h 64"/>
                <a:gd name="T1" fmla="*/ 0 h 64"/>
                <a:gd name="T2" fmla="*/ 0 h 64"/>
              </a:gdLst>
              <a:ahLst/>
              <a:cxnLst>
                <a:cxn ang="0">
                  <a:pos x="0" y="T0"/>
                </a:cxn>
                <a:cxn ang="0">
                  <a:pos x="0" y="T1"/>
                </a:cxn>
                <a:cxn ang="0">
                  <a:pos x="0" y="T2"/>
                </a:cxn>
              </a:cxnLst>
              <a:rect l="0" t="0" r="r" b="b"/>
              <a:pathLst>
                <a:path h="64">
                  <a:moveTo>
                    <a:pt x="0" y="64"/>
                  </a:moveTo>
                  <a:lnTo>
                    <a:pt x="0" y="0"/>
                  </a:lnTo>
                  <a:lnTo>
                    <a:pt x="0"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52"/>
            <p:cNvSpPr>
              <a:spLocks noChangeArrowheads="1"/>
            </p:cNvSpPr>
            <p:nvPr/>
          </p:nvSpPr>
          <p:spPr bwMode="auto">
            <a:xfrm>
              <a:off x="3531" y="3040"/>
              <a:ext cx="93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RVi/Bucuresti.ROM/26.03/3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Freeform 53"/>
            <p:cNvSpPr>
              <a:spLocks/>
            </p:cNvSpPr>
            <p:nvPr/>
          </p:nvSpPr>
          <p:spPr bwMode="auto">
            <a:xfrm>
              <a:off x="3290" y="3023"/>
              <a:ext cx="238" cy="64"/>
            </a:xfrm>
            <a:custGeom>
              <a:avLst/>
              <a:gdLst>
                <a:gd name="T0" fmla="*/ 0 w 238"/>
                <a:gd name="T1" fmla="*/ 0 h 64"/>
                <a:gd name="T2" fmla="*/ 0 w 238"/>
                <a:gd name="T3" fmla="*/ 64 h 64"/>
                <a:gd name="T4" fmla="*/ 238 w 238"/>
                <a:gd name="T5" fmla="*/ 64 h 64"/>
              </a:gdLst>
              <a:ahLst/>
              <a:cxnLst>
                <a:cxn ang="0">
                  <a:pos x="T0" y="T1"/>
                </a:cxn>
                <a:cxn ang="0">
                  <a:pos x="T2" y="T3"/>
                </a:cxn>
                <a:cxn ang="0">
                  <a:pos x="T4" y="T5"/>
                </a:cxn>
              </a:cxnLst>
              <a:rect l="0" t="0" r="r" b="b"/>
              <a:pathLst>
                <a:path w="238" h="64">
                  <a:moveTo>
                    <a:pt x="0" y="0"/>
                  </a:moveTo>
                  <a:lnTo>
                    <a:pt x="0" y="64"/>
                  </a:lnTo>
                  <a:lnTo>
                    <a:pt x="238" y="64"/>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3053" y="2791"/>
              <a:ext cx="237" cy="229"/>
            </a:xfrm>
            <a:custGeom>
              <a:avLst/>
              <a:gdLst>
                <a:gd name="T0" fmla="*/ 0 w 237"/>
                <a:gd name="T1" fmla="*/ 0 h 229"/>
                <a:gd name="T2" fmla="*/ 0 w 237"/>
                <a:gd name="T3" fmla="*/ 229 h 229"/>
                <a:gd name="T4" fmla="*/ 237 w 237"/>
                <a:gd name="T5" fmla="*/ 229 h 229"/>
              </a:gdLst>
              <a:ahLst/>
              <a:cxnLst>
                <a:cxn ang="0">
                  <a:pos x="T0" y="T1"/>
                </a:cxn>
                <a:cxn ang="0">
                  <a:pos x="T2" y="T3"/>
                </a:cxn>
                <a:cxn ang="0">
                  <a:pos x="T4" y="T5"/>
                </a:cxn>
              </a:cxnLst>
              <a:rect l="0" t="0" r="r" b="b"/>
              <a:pathLst>
                <a:path w="237" h="229">
                  <a:moveTo>
                    <a:pt x="0" y="0"/>
                  </a:moveTo>
                  <a:lnTo>
                    <a:pt x="0" y="229"/>
                  </a:lnTo>
                  <a:lnTo>
                    <a:pt x="237" y="229"/>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5"/>
            <p:cNvSpPr>
              <a:spLocks noChangeShapeType="1"/>
            </p:cNvSpPr>
            <p:nvPr/>
          </p:nvSpPr>
          <p:spPr bwMode="auto">
            <a:xfrm>
              <a:off x="3053" y="2557"/>
              <a:ext cx="0" cy="229"/>
            </a:xfrm>
            <a:prstGeom prst="line">
              <a:avLst/>
            </a:prstGeom>
            <a:noFill/>
            <a:ln w="9525"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2695" y="2789"/>
              <a:ext cx="358" cy="295"/>
            </a:xfrm>
            <a:custGeom>
              <a:avLst/>
              <a:gdLst>
                <a:gd name="T0" fmla="*/ 0 w 358"/>
                <a:gd name="T1" fmla="*/ 295 h 295"/>
                <a:gd name="T2" fmla="*/ 0 w 358"/>
                <a:gd name="T3" fmla="*/ 0 h 295"/>
                <a:gd name="T4" fmla="*/ 358 w 358"/>
                <a:gd name="T5" fmla="*/ 0 h 295"/>
              </a:gdLst>
              <a:ahLst/>
              <a:cxnLst>
                <a:cxn ang="0">
                  <a:pos x="T0" y="T1"/>
                </a:cxn>
                <a:cxn ang="0">
                  <a:pos x="T2" y="T3"/>
                </a:cxn>
                <a:cxn ang="0">
                  <a:pos x="T4" y="T5"/>
                </a:cxn>
              </a:cxnLst>
              <a:rect l="0" t="0" r="r" b="b"/>
              <a:pathLst>
                <a:path w="358" h="295">
                  <a:moveTo>
                    <a:pt x="0" y="295"/>
                  </a:moveTo>
                  <a:lnTo>
                    <a:pt x="0" y="0"/>
                  </a:lnTo>
                  <a:lnTo>
                    <a:pt x="358"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57"/>
            <p:cNvSpPr>
              <a:spLocks noChangeArrowheads="1"/>
            </p:cNvSpPr>
            <p:nvPr/>
          </p:nvSpPr>
          <p:spPr bwMode="auto">
            <a:xfrm>
              <a:off x="3409" y="3173"/>
              <a:ext cx="69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MINSK.BLR 29.04 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Freeform 58"/>
            <p:cNvSpPr>
              <a:spLocks/>
            </p:cNvSpPr>
            <p:nvPr/>
          </p:nvSpPr>
          <p:spPr bwMode="auto">
            <a:xfrm>
              <a:off x="2931" y="3219"/>
              <a:ext cx="475" cy="163"/>
            </a:xfrm>
            <a:custGeom>
              <a:avLst/>
              <a:gdLst>
                <a:gd name="T0" fmla="*/ 0 w 475"/>
                <a:gd name="T1" fmla="*/ 163 h 163"/>
                <a:gd name="T2" fmla="*/ 0 w 475"/>
                <a:gd name="T3" fmla="*/ 0 h 163"/>
                <a:gd name="T4" fmla="*/ 475 w 475"/>
                <a:gd name="T5" fmla="*/ 0 h 163"/>
              </a:gdLst>
              <a:ahLst/>
              <a:cxnLst>
                <a:cxn ang="0">
                  <a:pos x="T0" y="T1"/>
                </a:cxn>
                <a:cxn ang="0">
                  <a:pos x="T2" y="T3"/>
                </a:cxn>
                <a:cxn ang="0">
                  <a:pos x="T4" y="T5"/>
                </a:cxn>
              </a:cxnLst>
              <a:rect l="0" t="0" r="r" b="b"/>
              <a:pathLst>
                <a:path w="475" h="163">
                  <a:moveTo>
                    <a:pt x="0" y="163"/>
                  </a:moveTo>
                  <a:lnTo>
                    <a:pt x="0" y="0"/>
                  </a:lnTo>
                  <a:lnTo>
                    <a:pt x="475"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59"/>
            <p:cNvSpPr>
              <a:spLocks noChangeArrowheads="1"/>
            </p:cNvSpPr>
            <p:nvPr/>
          </p:nvSpPr>
          <p:spPr bwMode="auto">
            <a:xfrm>
              <a:off x="3409" y="3305"/>
              <a:ext cx="68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Moscow.RUS 15.08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Freeform 60"/>
            <p:cNvSpPr>
              <a:spLocks/>
            </p:cNvSpPr>
            <p:nvPr/>
          </p:nvSpPr>
          <p:spPr bwMode="auto">
            <a:xfrm>
              <a:off x="3289" y="3351"/>
              <a:ext cx="117" cy="196"/>
            </a:xfrm>
            <a:custGeom>
              <a:avLst/>
              <a:gdLst>
                <a:gd name="T0" fmla="*/ 0 w 117"/>
                <a:gd name="T1" fmla="*/ 196 h 196"/>
                <a:gd name="T2" fmla="*/ 0 w 117"/>
                <a:gd name="T3" fmla="*/ 0 h 196"/>
                <a:gd name="T4" fmla="*/ 117 w 117"/>
                <a:gd name="T5" fmla="*/ 0 h 196"/>
              </a:gdLst>
              <a:ahLst/>
              <a:cxnLst>
                <a:cxn ang="0">
                  <a:pos x="T0" y="T1"/>
                </a:cxn>
                <a:cxn ang="0">
                  <a:pos x="T2" y="T3"/>
                </a:cxn>
                <a:cxn ang="0">
                  <a:pos x="T4" y="T5"/>
                </a:cxn>
              </a:cxnLst>
              <a:rect l="0" t="0" r="r" b="b"/>
              <a:pathLst>
                <a:path w="117" h="196">
                  <a:moveTo>
                    <a:pt x="0" y="196"/>
                  </a:moveTo>
                  <a:lnTo>
                    <a:pt x="0" y="0"/>
                  </a:lnTo>
                  <a:lnTo>
                    <a:pt x="117"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1"/>
            <p:cNvSpPr>
              <a:spLocks noChangeArrowheads="1"/>
            </p:cNvSpPr>
            <p:nvPr/>
          </p:nvSpPr>
          <p:spPr bwMode="auto">
            <a:xfrm>
              <a:off x="3529" y="3438"/>
              <a:ext cx="127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RVs/London.GBR27.05 1G EF210052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Freeform 62"/>
            <p:cNvSpPr>
              <a:spLocks/>
            </p:cNvSpPr>
            <p:nvPr/>
          </p:nvSpPr>
          <p:spPr bwMode="auto">
            <a:xfrm>
              <a:off x="3289" y="3484"/>
              <a:ext cx="237" cy="129"/>
            </a:xfrm>
            <a:custGeom>
              <a:avLst/>
              <a:gdLst>
                <a:gd name="T0" fmla="*/ 0 w 237"/>
                <a:gd name="T1" fmla="*/ 129 h 129"/>
                <a:gd name="T2" fmla="*/ 0 w 237"/>
                <a:gd name="T3" fmla="*/ 0 h 129"/>
                <a:gd name="T4" fmla="*/ 237 w 237"/>
                <a:gd name="T5" fmla="*/ 0 h 129"/>
              </a:gdLst>
              <a:ahLst/>
              <a:cxnLst>
                <a:cxn ang="0">
                  <a:pos x="T0" y="T1"/>
                </a:cxn>
                <a:cxn ang="0">
                  <a:pos x="T2" y="T3"/>
                </a:cxn>
                <a:cxn ang="0">
                  <a:pos x="T4" y="T5"/>
                </a:cxn>
              </a:cxnLst>
              <a:rect l="0" t="0" r="r" b="b"/>
              <a:pathLst>
                <a:path w="237" h="129">
                  <a:moveTo>
                    <a:pt x="0" y="129"/>
                  </a:moveTo>
                  <a:lnTo>
                    <a:pt x="0" y="0"/>
                  </a:lnTo>
                  <a:lnTo>
                    <a:pt x="237"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3"/>
            <p:cNvSpPr>
              <a:spLocks noChangeArrowheads="1"/>
            </p:cNvSpPr>
            <p:nvPr/>
          </p:nvSpPr>
          <p:spPr bwMode="auto">
            <a:xfrm>
              <a:off x="3292" y="3570"/>
              <a:ext cx="68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Moscow.RUS 39.06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Freeform 64"/>
            <p:cNvSpPr>
              <a:spLocks/>
            </p:cNvSpPr>
            <p:nvPr/>
          </p:nvSpPr>
          <p:spPr bwMode="auto">
            <a:xfrm>
              <a:off x="3289" y="3616"/>
              <a:ext cx="0" cy="63"/>
            </a:xfrm>
            <a:custGeom>
              <a:avLst/>
              <a:gdLst>
                <a:gd name="T0" fmla="*/ 63 h 63"/>
                <a:gd name="T1" fmla="*/ 0 h 63"/>
                <a:gd name="T2" fmla="*/ 0 h 63"/>
              </a:gdLst>
              <a:ahLst/>
              <a:cxnLst>
                <a:cxn ang="0">
                  <a:pos x="0" y="T0"/>
                </a:cxn>
                <a:cxn ang="0">
                  <a:pos x="0" y="T1"/>
                </a:cxn>
                <a:cxn ang="0">
                  <a:pos x="0" y="T2"/>
                </a:cxn>
              </a:cxnLst>
              <a:rect l="0" t="0" r="r" b="b"/>
              <a:pathLst>
                <a:path h="63">
                  <a:moveTo>
                    <a:pt x="0" y="63"/>
                  </a:moveTo>
                  <a:lnTo>
                    <a:pt x="0" y="0"/>
                  </a:lnTo>
                  <a:lnTo>
                    <a:pt x="0" y="0"/>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5"/>
            <p:cNvSpPr>
              <a:spLocks noChangeArrowheads="1"/>
            </p:cNvSpPr>
            <p:nvPr/>
          </p:nvSpPr>
          <p:spPr bwMode="auto">
            <a:xfrm>
              <a:off x="3409" y="3702"/>
              <a:ext cx="76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rPr>
                <a:t> Moscow.RUS 7.08 1G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Freeform 66"/>
            <p:cNvSpPr>
              <a:spLocks/>
            </p:cNvSpPr>
            <p:nvPr/>
          </p:nvSpPr>
          <p:spPr bwMode="auto">
            <a:xfrm>
              <a:off x="3289" y="3685"/>
              <a:ext cx="117" cy="63"/>
            </a:xfrm>
            <a:custGeom>
              <a:avLst/>
              <a:gdLst>
                <a:gd name="T0" fmla="*/ 0 w 117"/>
                <a:gd name="T1" fmla="*/ 0 h 63"/>
                <a:gd name="T2" fmla="*/ 0 w 117"/>
                <a:gd name="T3" fmla="*/ 63 h 63"/>
                <a:gd name="T4" fmla="*/ 117 w 117"/>
                <a:gd name="T5" fmla="*/ 63 h 63"/>
              </a:gdLst>
              <a:ahLst/>
              <a:cxnLst>
                <a:cxn ang="0">
                  <a:pos x="T0" y="T1"/>
                </a:cxn>
                <a:cxn ang="0">
                  <a:pos x="T2" y="T3"/>
                </a:cxn>
                <a:cxn ang="0">
                  <a:pos x="T4" y="T5"/>
                </a:cxn>
              </a:cxnLst>
              <a:rect l="0" t="0" r="r" b="b"/>
              <a:pathLst>
                <a:path w="117" h="63">
                  <a:moveTo>
                    <a:pt x="0" y="0"/>
                  </a:moveTo>
                  <a:lnTo>
                    <a:pt x="0" y="63"/>
                  </a:lnTo>
                  <a:lnTo>
                    <a:pt x="117" y="63"/>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7"/>
            <p:cNvSpPr>
              <a:spLocks noChangeShapeType="1"/>
            </p:cNvSpPr>
            <p:nvPr/>
          </p:nvSpPr>
          <p:spPr bwMode="auto">
            <a:xfrm>
              <a:off x="3289" y="3553"/>
              <a:ext cx="0" cy="195"/>
            </a:xfrm>
            <a:prstGeom prst="line">
              <a:avLst/>
            </a:prstGeom>
            <a:noFill/>
            <a:ln w="9525"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2931" y="3387"/>
              <a:ext cx="358" cy="163"/>
            </a:xfrm>
            <a:custGeom>
              <a:avLst/>
              <a:gdLst>
                <a:gd name="T0" fmla="*/ 0 w 358"/>
                <a:gd name="T1" fmla="*/ 0 h 163"/>
                <a:gd name="T2" fmla="*/ 0 w 358"/>
                <a:gd name="T3" fmla="*/ 163 h 163"/>
                <a:gd name="T4" fmla="*/ 358 w 358"/>
                <a:gd name="T5" fmla="*/ 163 h 163"/>
              </a:gdLst>
              <a:ahLst/>
              <a:cxnLst>
                <a:cxn ang="0">
                  <a:pos x="T0" y="T1"/>
                </a:cxn>
                <a:cxn ang="0">
                  <a:pos x="T2" y="T3"/>
                </a:cxn>
                <a:cxn ang="0">
                  <a:pos x="T4" y="T5"/>
                </a:cxn>
              </a:cxnLst>
              <a:rect l="0" t="0" r="r" b="b"/>
              <a:pathLst>
                <a:path w="358" h="163">
                  <a:moveTo>
                    <a:pt x="0" y="0"/>
                  </a:moveTo>
                  <a:lnTo>
                    <a:pt x="0" y="163"/>
                  </a:lnTo>
                  <a:lnTo>
                    <a:pt x="358" y="163"/>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2695" y="3089"/>
              <a:ext cx="236" cy="295"/>
            </a:xfrm>
            <a:custGeom>
              <a:avLst/>
              <a:gdLst>
                <a:gd name="T0" fmla="*/ 0 w 236"/>
                <a:gd name="T1" fmla="*/ 0 h 295"/>
                <a:gd name="T2" fmla="*/ 0 w 236"/>
                <a:gd name="T3" fmla="*/ 295 h 295"/>
                <a:gd name="T4" fmla="*/ 236 w 236"/>
                <a:gd name="T5" fmla="*/ 295 h 295"/>
              </a:gdLst>
              <a:ahLst/>
              <a:cxnLst>
                <a:cxn ang="0">
                  <a:pos x="T0" y="T1"/>
                </a:cxn>
                <a:cxn ang="0">
                  <a:pos x="T2" y="T3"/>
                </a:cxn>
                <a:cxn ang="0">
                  <a:pos x="T4" y="T5"/>
                </a:cxn>
              </a:cxnLst>
              <a:rect l="0" t="0" r="r" b="b"/>
              <a:pathLst>
                <a:path w="236" h="295">
                  <a:moveTo>
                    <a:pt x="0" y="0"/>
                  </a:moveTo>
                  <a:lnTo>
                    <a:pt x="0" y="295"/>
                  </a:lnTo>
                  <a:lnTo>
                    <a:pt x="236" y="295"/>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2337" y="2758"/>
              <a:ext cx="358" cy="329"/>
            </a:xfrm>
            <a:custGeom>
              <a:avLst/>
              <a:gdLst>
                <a:gd name="T0" fmla="*/ 0 w 358"/>
                <a:gd name="T1" fmla="*/ 0 h 329"/>
                <a:gd name="T2" fmla="*/ 0 w 358"/>
                <a:gd name="T3" fmla="*/ 329 h 329"/>
                <a:gd name="T4" fmla="*/ 358 w 358"/>
                <a:gd name="T5" fmla="*/ 329 h 329"/>
              </a:gdLst>
              <a:ahLst/>
              <a:cxnLst>
                <a:cxn ang="0">
                  <a:pos x="T0" y="T1"/>
                </a:cxn>
                <a:cxn ang="0">
                  <a:pos x="T2" y="T3"/>
                </a:cxn>
                <a:cxn ang="0">
                  <a:pos x="T4" y="T5"/>
                </a:cxn>
              </a:cxnLst>
              <a:rect l="0" t="0" r="r" b="b"/>
              <a:pathLst>
                <a:path w="358" h="329">
                  <a:moveTo>
                    <a:pt x="0" y="0"/>
                  </a:moveTo>
                  <a:lnTo>
                    <a:pt x="0" y="329"/>
                  </a:lnTo>
                  <a:lnTo>
                    <a:pt x="358" y="329"/>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2220" y="2527"/>
              <a:ext cx="117" cy="229"/>
            </a:xfrm>
            <a:custGeom>
              <a:avLst/>
              <a:gdLst>
                <a:gd name="T0" fmla="*/ 0 w 117"/>
                <a:gd name="T1" fmla="*/ 0 h 229"/>
                <a:gd name="T2" fmla="*/ 0 w 117"/>
                <a:gd name="T3" fmla="*/ 229 h 229"/>
                <a:gd name="T4" fmla="*/ 117 w 117"/>
                <a:gd name="T5" fmla="*/ 229 h 229"/>
              </a:gdLst>
              <a:ahLst/>
              <a:cxnLst>
                <a:cxn ang="0">
                  <a:pos x="T0" y="T1"/>
                </a:cxn>
                <a:cxn ang="0">
                  <a:pos x="T2" y="T3"/>
                </a:cxn>
                <a:cxn ang="0">
                  <a:pos x="T4" y="T5"/>
                </a:cxn>
              </a:cxnLst>
              <a:rect l="0" t="0" r="r" b="b"/>
              <a:pathLst>
                <a:path w="117" h="229">
                  <a:moveTo>
                    <a:pt x="0" y="0"/>
                  </a:moveTo>
                  <a:lnTo>
                    <a:pt x="0" y="229"/>
                  </a:lnTo>
                  <a:lnTo>
                    <a:pt x="117" y="229"/>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2101" y="2345"/>
              <a:ext cx="119" cy="179"/>
            </a:xfrm>
            <a:custGeom>
              <a:avLst/>
              <a:gdLst>
                <a:gd name="T0" fmla="*/ 0 w 119"/>
                <a:gd name="T1" fmla="*/ 0 h 179"/>
                <a:gd name="T2" fmla="*/ 0 w 119"/>
                <a:gd name="T3" fmla="*/ 179 h 179"/>
                <a:gd name="T4" fmla="*/ 119 w 119"/>
                <a:gd name="T5" fmla="*/ 179 h 179"/>
              </a:gdLst>
              <a:ahLst/>
              <a:cxnLst>
                <a:cxn ang="0">
                  <a:pos x="T0" y="T1"/>
                </a:cxn>
                <a:cxn ang="0">
                  <a:pos x="T2" y="T3"/>
                </a:cxn>
                <a:cxn ang="0">
                  <a:pos x="T4" y="T5"/>
                </a:cxn>
              </a:cxnLst>
              <a:rect l="0" t="0" r="r" b="b"/>
              <a:pathLst>
                <a:path w="119" h="179">
                  <a:moveTo>
                    <a:pt x="0" y="0"/>
                  </a:moveTo>
                  <a:lnTo>
                    <a:pt x="0" y="179"/>
                  </a:lnTo>
                  <a:lnTo>
                    <a:pt x="119" y="179"/>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73"/>
            <p:cNvSpPr>
              <a:spLocks noChangeShapeType="1"/>
            </p:cNvSpPr>
            <p:nvPr/>
          </p:nvSpPr>
          <p:spPr bwMode="auto">
            <a:xfrm>
              <a:off x="2101" y="1716"/>
              <a:ext cx="0" cy="808"/>
            </a:xfrm>
            <a:prstGeom prst="line">
              <a:avLst/>
            </a:prstGeom>
            <a:noFill/>
            <a:ln w="9525"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1862" y="1178"/>
              <a:ext cx="239" cy="535"/>
            </a:xfrm>
            <a:custGeom>
              <a:avLst/>
              <a:gdLst>
                <a:gd name="T0" fmla="*/ 0 w 239"/>
                <a:gd name="T1" fmla="*/ 0 h 535"/>
                <a:gd name="T2" fmla="*/ 0 w 239"/>
                <a:gd name="T3" fmla="*/ 535 h 535"/>
                <a:gd name="T4" fmla="*/ 239 w 239"/>
                <a:gd name="T5" fmla="*/ 535 h 535"/>
              </a:gdLst>
              <a:ahLst/>
              <a:cxnLst>
                <a:cxn ang="0">
                  <a:pos x="T0" y="T1"/>
                </a:cxn>
                <a:cxn ang="0">
                  <a:pos x="T2" y="T3"/>
                </a:cxn>
                <a:cxn ang="0">
                  <a:pos x="T4" y="T5"/>
                </a:cxn>
              </a:cxnLst>
              <a:rect l="0" t="0" r="r" b="b"/>
              <a:pathLst>
                <a:path w="239" h="535">
                  <a:moveTo>
                    <a:pt x="0" y="0"/>
                  </a:moveTo>
                  <a:lnTo>
                    <a:pt x="0" y="535"/>
                  </a:lnTo>
                  <a:lnTo>
                    <a:pt x="239" y="535"/>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1719" y="777"/>
              <a:ext cx="143" cy="398"/>
            </a:xfrm>
            <a:custGeom>
              <a:avLst/>
              <a:gdLst>
                <a:gd name="T0" fmla="*/ 0 w 143"/>
                <a:gd name="T1" fmla="*/ 0 h 398"/>
                <a:gd name="T2" fmla="*/ 0 w 143"/>
                <a:gd name="T3" fmla="*/ 398 h 398"/>
                <a:gd name="T4" fmla="*/ 143 w 143"/>
                <a:gd name="T5" fmla="*/ 398 h 398"/>
              </a:gdLst>
              <a:ahLst/>
              <a:cxnLst>
                <a:cxn ang="0">
                  <a:pos x="T0" y="T1"/>
                </a:cxn>
                <a:cxn ang="0">
                  <a:pos x="T2" y="T3"/>
                </a:cxn>
                <a:cxn ang="0">
                  <a:pos x="T4" y="T5"/>
                </a:cxn>
              </a:cxnLst>
              <a:rect l="0" t="0" r="r" b="b"/>
              <a:pathLst>
                <a:path w="143" h="398">
                  <a:moveTo>
                    <a:pt x="0" y="0"/>
                  </a:moveTo>
                  <a:lnTo>
                    <a:pt x="0" y="398"/>
                  </a:lnTo>
                  <a:lnTo>
                    <a:pt x="143" y="398"/>
                  </a:lnTo>
                </a:path>
              </a:pathLst>
            </a:custGeom>
            <a:noFill/>
            <a:ln w="952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6"/>
            <p:cNvSpPr>
              <a:spLocks noChangeShapeType="1"/>
            </p:cNvSpPr>
            <p:nvPr/>
          </p:nvSpPr>
          <p:spPr bwMode="auto">
            <a:xfrm>
              <a:off x="1581" y="774"/>
              <a:ext cx="138" cy="0"/>
            </a:xfrm>
            <a:prstGeom prst="line">
              <a:avLst/>
            </a:prstGeom>
            <a:noFill/>
            <a:ln w="9525"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Oval 77"/>
            <p:cNvSpPr>
              <a:spLocks noChangeArrowheads="1"/>
            </p:cNvSpPr>
            <p:nvPr/>
          </p:nvSpPr>
          <p:spPr bwMode="auto">
            <a:xfrm>
              <a:off x="3811" y="1326"/>
              <a:ext cx="64" cy="63"/>
            </a:xfrm>
            <a:prstGeom prst="ellipse">
              <a:avLst/>
            </a:prstGeom>
            <a:solidFill>
              <a:srgbClr val="000000"/>
            </a:solidFill>
            <a:ln w="952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78"/>
            <p:cNvSpPr>
              <a:spLocks noChangeShapeType="1"/>
            </p:cNvSpPr>
            <p:nvPr/>
          </p:nvSpPr>
          <p:spPr bwMode="auto">
            <a:xfrm>
              <a:off x="1996" y="3940"/>
              <a:ext cx="434" cy="0"/>
            </a:xfrm>
            <a:prstGeom prst="line">
              <a:avLst/>
            </a:prstGeom>
            <a:noFill/>
            <a:ln w="9525"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79"/>
            <p:cNvSpPr>
              <a:spLocks noChangeShapeType="1"/>
            </p:cNvSpPr>
            <p:nvPr/>
          </p:nvSpPr>
          <p:spPr bwMode="auto">
            <a:xfrm>
              <a:off x="1996" y="3918"/>
              <a:ext cx="0" cy="44"/>
            </a:xfrm>
            <a:prstGeom prst="line">
              <a:avLst/>
            </a:prstGeom>
            <a:noFill/>
            <a:ln w="9525"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80"/>
            <p:cNvSpPr>
              <a:spLocks noChangeShapeType="1"/>
            </p:cNvSpPr>
            <p:nvPr/>
          </p:nvSpPr>
          <p:spPr bwMode="auto">
            <a:xfrm>
              <a:off x="2430" y="3918"/>
              <a:ext cx="0" cy="44"/>
            </a:xfrm>
            <a:prstGeom prst="line">
              <a:avLst/>
            </a:prstGeom>
            <a:noFill/>
            <a:ln w="9525" cap="sq">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81"/>
            <p:cNvSpPr>
              <a:spLocks noChangeArrowheads="1"/>
            </p:cNvSpPr>
            <p:nvPr/>
          </p:nvSpPr>
          <p:spPr bwMode="auto">
            <a:xfrm>
              <a:off x="2127" y="3959"/>
              <a:ext cx="21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MS Sans Serif"/>
                </a:rPr>
                <a:t>0.005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cxnSp>
        <p:nvCxnSpPr>
          <p:cNvPr id="83" name="Straight Arrow Connector 82"/>
          <p:cNvCxnSpPr/>
          <p:nvPr/>
        </p:nvCxnSpPr>
        <p:spPr>
          <a:xfrm flipH="1">
            <a:off x="8926894" y="1428814"/>
            <a:ext cx="1213802" cy="7032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29184" y="328676"/>
            <a:ext cx="3867912" cy="4247317"/>
          </a:xfrm>
          <a:prstGeom prst="rect">
            <a:avLst/>
          </a:prstGeom>
          <a:noFill/>
        </p:spPr>
        <p:txBody>
          <a:bodyPr wrap="square" rtlCol="0">
            <a:spAutoFit/>
          </a:bodyPr>
          <a:lstStyle/>
          <a:p>
            <a:r>
              <a:rPr lang="en-US" sz="2000" b="1" dirty="0" smtClean="0"/>
              <a:t>California virus was genotype 1G</a:t>
            </a:r>
          </a:p>
          <a:p>
            <a:endParaRPr lang="en-US" dirty="0"/>
          </a:p>
          <a:p>
            <a:r>
              <a:rPr lang="en-US" dirty="0" smtClean="0"/>
              <a:t>Branch of a 739 </a:t>
            </a:r>
            <a:r>
              <a:rPr lang="en-US" dirty="0" err="1" smtClean="0"/>
              <a:t>nt</a:t>
            </a:r>
            <a:r>
              <a:rPr lang="en-US" dirty="0" smtClean="0"/>
              <a:t> rubella genotype 1G tree containing </a:t>
            </a:r>
            <a:r>
              <a:rPr lang="en-US" b="1" dirty="0" smtClean="0"/>
              <a:t>the California FUS </a:t>
            </a:r>
            <a:r>
              <a:rPr lang="en-US" dirty="0" smtClean="0"/>
              <a:t>sequence (black dot, red arrow)</a:t>
            </a:r>
          </a:p>
          <a:p>
            <a:endParaRPr lang="en-US" dirty="0"/>
          </a:p>
          <a:p>
            <a:r>
              <a:rPr lang="en-US" dirty="0" smtClean="0"/>
              <a:t>All 23 viruses connected to the circled node are from European countries from 1991-2008.</a:t>
            </a:r>
          </a:p>
          <a:p>
            <a:endParaRPr lang="en-US" dirty="0"/>
          </a:p>
          <a:p>
            <a:r>
              <a:rPr lang="en-US" dirty="0" smtClean="0"/>
              <a:t>The closest sequence to the this FUS sequence is a virus from Italy in 1993 (blue arrow).</a:t>
            </a:r>
          </a:p>
          <a:p>
            <a:endParaRPr lang="en-US" dirty="0"/>
          </a:p>
          <a:p>
            <a:endParaRPr lang="en-US" dirty="0"/>
          </a:p>
        </p:txBody>
      </p:sp>
      <p:sp>
        <p:nvSpPr>
          <p:cNvPr id="85" name="Oval 84"/>
          <p:cNvSpPr/>
          <p:nvPr/>
        </p:nvSpPr>
        <p:spPr>
          <a:xfrm>
            <a:off x="5189919" y="2516251"/>
            <a:ext cx="371474" cy="636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flipH="1">
            <a:off x="6711696" y="1780445"/>
            <a:ext cx="978408" cy="1855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6" name="Picture 11" descr="cdclogo_tag_2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548" y="5986527"/>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499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4565"/>
            <a:ext cx="9101328" cy="1325563"/>
          </a:xfrm>
        </p:spPr>
        <p:txBody>
          <a:bodyPr/>
          <a:lstStyle/>
          <a:p>
            <a:pPr algn="ctr"/>
            <a:r>
              <a:rPr lang="en-US" dirty="0" smtClean="0">
                <a:latin typeface="+mn-lt"/>
                <a:cs typeface="Arial" panose="020B0604020202020204" pitchFamily="34" charset="0"/>
              </a:rPr>
              <a:t>Analysis of the CA 739 </a:t>
            </a:r>
            <a:r>
              <a:rPr lang="en-US" dirty="0" err="1" smtClean="0">
                <a:latin typeface="+mn-lt"/>
                <a:cs typeface="Arial" panose="020B0604020202020204" pitchFamily="34" charset="0"/>
              </a:rPr>
              <a:t>nt</a:t>
            </a:r>
            <a:r>
              <a:rPr lang="en-US" dirty="0" smtClean="0">
                <a:latin typeface="+mn-lt"/>
                <a:cs typeface="Arial" panose="020B0604020202020204" pitchFamily="34" charset="0"/>
              </a:rPr>
              <a:t> sequence</a:t>
            </a:r>
            <a:endParaRPr lang="en-US" dirty="0">
              <a:latin typeface="+mn-lt"/>
              <a:cs typeface="Arial" panose="020B0604020202020204" pitchFamily="34" charset="0"/>
            </a:endParaRPr>
          </a:p>
        </p:txBody>
      </p:sp>
      <p:sp>
        <p:nvSpPr>
          <p:cNvPr id="3" name="Content Placeholder 2"/>
          <p:cNvSpPr>
            <a:spLocks noGrp="1"/>
          </p:cNvSpPr>
          <p:nvPr>
            <p:ph idx="1"/>
          </p:nvPr>
        </p:nvSpPr>
        <p:spPr>
          <a:xfrm>
            <a:off x="1551432" y="886968"/>
            <a:ext cx="9759696" cy="5638800"/>
          </a:xfrm>
        </p:spPr>
        <p:txBody>
          <a:bodyPr>
            <a:normAutofit/>
          </a:bodyPr>
          <a:lstStyle/>
          <a:p>
            <a:pPr marL="0" indent="0">
              <a:buNone/>
            </a:pPr>
            <a:endParaRPr lang="en-US" sz="3800" dirty="0"/>
          </a:p>
          <a:p>
            <a:r>
              <a:rPr lang="en-US" sz="3000" dirty="0">
                <a:cs typeface="Arial" panose="020B0604020202020204" pitchFamily="34" charset="0"/>
              </a:rPr>
              <a:t>Most similar to </a:t>
            </a:r>
            <a:r>
              <a:rPr lang="en-US" sz="3000" dirty="0" smtClean="0">
                <a:cs typeface="Arial" panose="020B0604020202020204" pitchFamily="34" charset="0"/>
              </a:rPr>
              <a:t>1G viruses circulating in Europe in the early 1990’s</a:t>
            </a:r>
          </a:p>
          <a:p>
            <a:r>
              <a:rPr lang="en-US" sz="3000" dirty="0" smtClean="0">
                <a:cs typeface="Arial" panose="020B0604020202020204" pitchFamily="34" charset="0"/>
              </a:rPr>
              <a:t>21 year time period elapsed from rubella disease to sample collection</a:t>
            </a:r>
            <a:endParaRPr lang="en-US" sz="3000" dirty="0">
              <a:cs typeface="Arial" panose="020B0604020202020204" pitchFamily="34" charset="0"/>
            </a:endParaRPr>
          </a:p>
          <a:p>
            <a:r>
              <a:rPr lang="en-US" sz="3000" dirty="0" smtClean="0">
                <a:cs typeface="Arial" panose="020B0604020202020204" pitchFamily="34" charset="0"/>
              </a:rPr>
              <a:t>12 </a:t>
            </a:r>
            <a:r>
              <a:rPr lang="en-US" sz="3000" dirty="0">
                <a:cs typeface="Arial" panose="020B0604020202020204" pitchFamily="34" charset="0"/>
              </a:rPr>
              <a:t>changes were observed between the </a:t>
            </a:r>
            <a:r>
              <a:rPr lang="en-US" sz="3000" dirty="0" smtClean="0">
                <a:cs typeface="Arial" panose="020B0604020202020204" pitchFamily="34" charset="0"/>
              </a:rPr>
              <a:t>CA FUS </a:t>
            </a:r>
            <a:r>
              <a:rPr lang="en-US" sz="3000" dirty="0">
                <a:cs typeface="Arial" panose="020B0604020202020204" pitchFamily="34" charset="0"/>
              </a:rPr>
              <a:t>sequence and </a:t>
            </a:r>
            <a:r>
              <a:rPr lang="en-US" sz="3000" dirty="0" smtClean="0">
                <a:cs typeface="Arial" panose="020B0604020202020204" pitchFamily="34" charset="0"/>
              </a:rPr>
              <a:t>the closest sequence (from Italy in 1993) </a:t>
            </a:r>
            <a:endParaRPr lang="en-US" sz="3000" dirty="0">
              <a:cs typeface="Arial" panose="020B0604020202020204" pitchFamily="34" charset="0"/>
            </a:endParaRPr>
          </a:p>
          <a:p>
            <a:r>
              <a:rPr lang="en-US" sz="3000" dirty="0" smtClean="0">
                <a:cs typeface="Arial" panose="020B0604020202020204" pitchFamily="34" charset="0"/>
              </a:rPr>
              <a:t>4 </a:t>
            </a:r>
            <a:r>
              <a:rPr lang="en-US" sz="3000" dirty="0">
                <a:cs typeface="Arial" panose="020B0604020202020204" pitchFamily="34" charset="0"/>
              </a:rPr>
              <a:t>of the changes </a:t>
            </a:r>
            <a:r>
              <a:rPr lang="en-US" sz="3000" dirty="0" smtClean="0">
                <a:cs typeface="Arial" panose="020B0604020202020204" pitchFamily="34" charset="0"/>
              </a:rPr>
              <a:t>were synonymous and 8 resulted in amino acid changes</a:t>
            </a:r>
            <a:endParaRPr lang="en-US" sz="3000" dirty="0">
              <a:cs typeface="Arial" panose="020B0604020202020204" pitchFamily="34" charset="0"/>
            </a:endParaRPr>
          </a:p>
          <a:p>
            <a:r>
              <a:rPr lang="en-US" sz="3000" dirty="0" smtClean="0">
                <a:cs typeface="Arial" panose="020B0604020202020204" pitchFamily="34" charset="0"/>
              </a:rPr>
              <a:t>Of the 8 </a:t>
            </a:r>
            <a:r>
              <a:rPr lang="en-US" sz="3000" dirty="0">
                <a:cs typeface="Arial" panose="020B0604020202020204" pitchFamily="34" charset="0"/>
              </a:rPr>
              <a:t>amino acid </a:t>
            </a:r>
            <a:r>
              <a:rPr lang="en-US" sz="3000" dirty="0" smtClean="0">
                <a:cs typeface="Arial" panose="020B0604020202020204" pitchFamily="34" charset="0"/>
              </a:rPr>
              <a:t>changes, only 2 were </a:t>
            </a:r>
            <a:r>
              <a:rPr lang="en-US" sz="3000" dirty="0">
                <a:cs typeface="Arial" panose="020B0604020202020204" pitchFamily="34" charset="0"/>
              </a:rPr>
              <a:t>to amino acids with similar </a:t>
            </a:r>
            <a:r>
              <a:rPr lang="en-US" sz="3000" dirty="0" smtClean="0">
                <a:cs typeface="Arial" panose="020B0604020202020204" pitchFamily="34" charset="0"/>
              </a:rPr>
              <a:t>properties</a:t>
            </a:r>
          </a:p>
          <a:p>
            <a:pPr marL="0" indent="0">
              <a:buNone/>
            </a:pPr>
            <a:endParaRPr lang="en-US" sz="3800" dirty="0"/>
          </a:p>
          <a:p>
            <a:pPr marL="0" indent="0">
              <a:buNone/>
            </a:pPr>
            <a:endParaRPr lang="en-US" baseline="30000" dirty="0" smtClean="0"/>
          </a:p>
          <a:p>
            <a:endParaRPr lang="en-US" dirty="0" smtClean="0"/>
          </a:p>
          <a:p>
            <a:endParaRPr lang="en-US" dirty="0"/>
          </a:p>
        </p:txBody>
      </p:sp>
      <p:pic>
        <p:nvPicPr>
          <p:cNvPr id="4" name="Picture 11" descr="cdclogo_tag_2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061" y="5979188"/>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793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Evolutionary rate for persistent </a:t>
            </a:r>
            <a:r>
              <a:rPr lang="en-US" dirty="0" err="1" smtClean="0"/>
              <a:t>RuV</a:t>
            </a:r>
            <a:endParaRPr lang="en-US" dirty="0"/>
          </a:p>
        </p:txBody>
      </p:sp>
      <p:sp>
        <p:nvSpPr>
          <p:cNvPr id="3" name="Content Placeholder 2"/>
          <p:cNvSpPr>
            <a:spLocks noGrp="1"/>
          </p:cNvSpPr>
          <p:nvPr>
            <p:ph idx="1"/>
          </p:nvPr>
        </p:nvSpPr>
        <p:spPr/>
        <p:txBody>
          <a:bodyPr/>
          <a:lstStyle/>
          <a:p>
            <a:r>
              <a:rPr lang="en-US" dirty="0" smtClean="0"/>
              <a:t>In the Pennsylvania case, since the ancestral sequence and the precise length of time from infection is not known, it is difficult to draw conclusions</a:t>
            </a:r>
          </a:p>
          <a:p>
            <a:r>
              <a:rPr lang="en-US" dirty="0" smtClean="0"/>
              <a:t>In the California case, however, an ancestral sequence and length of persistence are known</a:t>
            </a:r>
          </a:p>
          <a:p>
            <a:r>
              <a:rPr lang="en-US" dirty="0" smtClean="0"/>
              <a:t>The number of changes observed were approximately half of the predicted rate (12 observed vs 25 predicted)</a:t>
            </a:r>
          </a:p>
          <a:p>
            <a:r>
              <a:rPr lang="en-US" dirty="0" smtClean="0"/>
              <a:t>Question: is the rate for persistent viruses different from the rate for human to human transmission or is the predicted rate incorrect?</a:t>
            </a:r>
          </a:p>
          <a:p>
            <a:endParaRPr lang="en-US" dirty="0"/>
          </a:p>
        </p:txBody>
      </p:sp>
      <p:pic>
        <p:nvPicPr>
          <p:cNvPr id="4" name="Picture 11" descr="cdclogo_tag_2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9950" y="5922169"/>
            <a:ext cx="1162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704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2615</Words>
  <Application>Microsoft Office PowerPoint</Application>
  <PresentationFormat>Widescreen</PresentationFormat>
  <Paragraphs>899</Paragraphs>
  <Slides>21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MS Sans Serif</vt:lpstr>
      <vt:lpstr>Wingdings</vt:lpstr>
      <vt:lpstr>ヒラギノ角ゴ Pro W3</vt:lpstr>
      <vt:lpstr>Office Theme</vt:lpstr>
      <vt:lpstr>   Accelerating Progress towards Measles and Rubella Elimination,  21-23 June 2016, Hotel Royal, Geneva</vt:lpstr>
      <vt:lpstr>Outline</vt:lpstr>
      <vt:lpstr>Evidence for Association between Rubella and Fuchs’ Uveitis Syndrome</vt:lpstr>
      <vt:lpstr>Two FUS cases identified in the United States</vt:lpstr>
      <vt:lpstr>PowerPoint Presentation</vt:lpstr>
      <vt:lpstr>Analysis of the PA 739 nt sequence</vt:lpstr>
      <vt:lpstr>PowerPoint Presentation</vt:lpstr>
      <vt:lpstr>Analysis of the CA 739 nt sequence</vt:lpstr>
      <vt:lpstr>Evolutionary rate for persistent RuV</vt:lpstr>
      <vt:lpstr>Evidence for Association between Rubella and Granulomas in Children with PID</vt:lpstr>
      <vt:lpstr>PowerPoint Presentation</vt:lpstr>
      <vt:lpstr>PowerPoint Presentation</vt:lpstr>
      <vt:lpstr>Virus from Rubella encephalitis (persistent infection after immunization) </vt:lpstr>
      <vt:lpstr>Virus from Rubella encephalitis  (UK 0560)</vt:lpstr>
      <vt:lpstr>PowerPoint Presentation</vt:lpstr>
      <vt:lpstr>Evolutionary rate for persistent vaccine strain infections</vt:lpstr>
      <vt:lpstr>Acknowledgments</vt:lpstr>
      <vt:lpstr>   Accelerating Progress towards Measles and Rubella Elimination,  21-23 June 2016, Hotel Royal, Geneva</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rubella viruses during persistence</dc:title>
  <dc:creator>Abernathy, Emily S. (CDC/OID/NCIRD)</dc:creator>
  <cp:lastModifiedBy>Icenogle, Joseph P. (CDC/OID/NCIRD)</cp:lastModifiedBy>
  <cp:revision>40</cp:revision>
  <dcterms:created xsi:type="dcterms:W3CDTF">2016-06-10T17:53:40Z</dcterms:created>
  <dcterms:modified xsi:type="dcterms:W3CDTF">2016-06-21T04:31:28Z</dcterms:modified>
</cp:coreProperties>
</file>