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drawings/drawing1.xml" ContentType="application/vnd.openxmlformats-officedocument.drawingml.chartshapes+xml"/>
  <Override PartName="/ppt/presentation.xml" ContentType="application/vnd.openxmlformats-officedocument.presentationml.presentation.main+xml"/>
  <Override PartName="/ppt/slides/slide17.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8.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27.xml" ContentType="application/vnd.openxmlformats-officedocument.presentationml.slide+xml"/>
  <Override PartName="/ppt/slides/slide22.xml" ContentType="application/vnd.openxmlformats-officedocument.presentationml.slide+xml"/>
  <Override PartName="/ppt/slides/slide28.xml" ContentType="application/vnd.openxmlformats-officedocument.presentationml.slide+xml"/>
  <Override PartName="/ppt/slides/slide23.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6.xml" ContentType="application/vnd.openxmlformats-officedocument.presentationml.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5.xml" ContentType="application/vnd.openxmlformats-officedocument.presentationml.slideLayout+xml"/>
  <Override PartName="/ppt/notesSlides/notesSlide3.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7.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2.xml" ContentType="application/vnd.openxmlformats-officedocument.presentationml.notesSlide+xml"/>
  <Override PartName="/ppt/theme/theme2.xml" ContentType="application/vnd.openxmlformats-officedocument.theme+xml"/>
  <Override PartName="/ppt/charts/chart16.xml" ContentType="application/vnd.openxmlformats-officedocument.drawingml.chart+xml"/>
  <Override PartName="/ppt/charts/chart2.xml" ContentType="application/vnd.openxmlformats-officedocument.drawingml.chart+xml"/>
  <Override PartName="/ppt/charts/chart1.xml" ContentType="application/vnd.openxmlformats-officedocument.drawingml.chart+xml"/>
  <Override PartName="/ppt/theme/theme1.xml" ContentType="application/vnd.openxmlformats-officedocument.theme+xml"/>
  <Override PartName="/ppt/charts/chart3.xml" ContentType="application/vnd.openxmlformats-officedocument.drawingml.chart+xml"/>
  <Override PartName="/ppt/charts/chart13.xml" ContentType="application/vnd.openxmlformats-officedocument.drawingml.chart+xml"/>
  <Override PartName="/ppt/charts/chart12.xml" ContentType="application/vnd.openxmlformats-officedocument.drawingml.chart+xml"/>
  <Override PartName="/ppt/charts/chart11.xml" ContentType="application/vnd.openxmlformats-officedocument.drawingml.chart+xml"/>
  <Override PartName="/ppt/charts/chart14.xml" ContentType="application/vnd.openxmlformats-officedocument.drawingml.chart+xml"/>
  <Override PartName="/ppt/commentAuthors.xml" ContentType="application/vnd.openxmlformats-officedocument.presentationml.commentAuthors+xml"/>
  <Override PartName="/ppt/notesMasters/notesMaster1.xml" ContentType="application/vnd.openxmlformats-officedocument.presentationml.notesMaster+xml"/>
  <Override PartName="/ppt/charts/chart15.xml" ContentType="application/vnd.openxmlformats-officedocument.drawingml.chart+xml"/>
  <Override PartName="/ppt/charts/chart10.xml" ContentType="application/vnd.openxmlformats-officedocument.drawingml.chart+xml"/>
  <Override PartName="/ppt/charts/chart9.xml" ContentType="application/vnd.openxmlformats-officedocument.drawingml.chart+xml"/>
  <Override PartName="/ppt/charts/chart6.xml" ContentType="application/vnd.openxmlformats-officedocument.drawingml.chart+xml"/>
  <Override PartName="/ppt/charts/chart5.xml" ContentType="application/vnd.openxmlformats-officedocument.drawingml.chart+xml"/>
  <Override PartName="/ppt/charts/chart4.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7"/>
  </p:notesMasterIdLst>
  <p:sldIdLst>
    <p:sldId id="256" r:id="rId2"/>
    <p:sldId id="291" r:id="rId3"/>
    <p:sldId id="347" r:id="rId4"/>
    <p:sldId id="348" r:id="rId5"/>
    <p:sldId id="349" r:id="rId6"/>
    <p:sldId id="350" r:id="rId7"/>
    <p:sldId id="351" r:id="rId8"/>
    <p:sldId id="352" r:id="rId9"/>
    <p:sldId id="353" r:id="rId10"/>
    <p:sldId id="354" r:id="rId11"/>
    <p:sldId id="355" r:id="rId12"/>
    <p:sldId id="359" r:id="rId13"/>
    <p:sldId id="357" r:id="rId14"/>
    <p:sldId id="358" r:id="rId15"/>
    <p:sldId id="361" r:id="rId16"/>
    <p:sldId id="344" r:id="rId17"/>
    <p:sldId id="362" r:id="rId18"/>
    <p:sldId id="363" r:id="rId19"/>
    <p:sldId id="364" r:id="rId20"/>
    <p:sldId id="338" r:id="rId21"/>
    <p:sldId id="339" r:id="rId22"/>
    <p:sldId id="341" r:id="rId23"/>
    <p:sldId id="297" r:id="rId24"/>
    <p:sldId id="342" r:id="rId25"/>
    <p:sldId id="298" r:id="rId26"/>
    <p:sldId id="321" r:id="rId27"/>
    <p:sldId id="295" r:id="rId28"/>
    <p:sldId id="302" r:id="rId29"/>
    <p:sldId id="301" r:id="rId30"/>
    <p:sldId id="304" r:id="rId31"/>
    <p:sldId id="292" r:id="rId32"/>
    <p:sldId id="307" r:id="rId33"/>
    <p:sldId id="306" r:id="rId34"/>
    <p:sldId id="322" r:id="rId35"/>
    <p:sldId id="360" r:id="rId36"/>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RRY, Robert Tyrrell" initials="perryr"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B3421"/>
    <a:srgbClr val="FFCCCC"/>
    <a:srgbClr val="CCFF66"/>
    <a:srgbClr val="00FF00"/>
    <a:srgbClr val="FF66CC"/>
    <a:srgbClr val="33CCFF"/>
    <a:srgbClr val="00FFFF"/>
    <a:srgbClr val="FF99CC"/>
    <a:srgbClr val="FF33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1" autoAdjust="0"/>
    <p:restoredTop sz="79905" autoAdjust="0"/>
  </p:normalViewPr>
  <p:slideViewPr>
    <p:cSldViewPr>
      <p:cViewPr varScale="1">
        <p:scale>
          <a:sx n="54" d="100"/>
          <a:sy n="54" d="100"/>
        </p:scale>
        <p:origin x="-1770"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426849421600079"/>
          <c:y val="4.4861391929187228E-2"/>
          <c:w val="0.76083819383688145"/>
          <c:h val="0.66162538226671319"/>
        </c:manualLayout>
      </c:layout>
      <c:barChart>
        <c:barDir val="col"/>
        <c:grouping val="clustered"/>
        <c:varyColors val="0"/>
        <c:ser>
          <c:idx val="0"/>
          <c:order val="0"/>
          <c:tx>
            <c:strRef>
              <c:f>Sheet1!$A$2</c:f>
              <c:strCache>
                <c:ptCount val="1"/>
                <c:pt idx="0">
                  <c:v>Measles</c:v>
                </c:pt>
              </c:strCache>
            </c:strRef>
          </c:tx>
          <c:invertIfNegative val="0"/>
          <c:cat>
            <c:strRef>
              <c:f>Sheet1!$B$1:$AK$1</c:f>
              <c:strCache>
                <c:ptCount val="36"/>
                <c:pt idx="0">
                  <c:v>2015</c:v>
                </c:pt>
                <c:pt idx="1">
                  <c:v>2014</c:v>
                </c:pt>
                <c:pt idx="2">
                  <c:v>2013</c:v>
                </c:pt>
                <c:pt idx="3">
                  <c:v>2012</c:v>
                </c:pt>
                <c:pt idx="4">
                  <c:v>2011</c:v>
                </c:pt>
                <c:pt idx="5">
                  <c:v>2010</c:v>
                </c:pt>
                <c:pt idx="6">
                  <c:v>2009</c:v>
                </c:pt>
                <c:pt idx="7">
                  <c:v>2008</c:v>
                </c:pt>
                <c:pt idx="8">
                  <c:v>2007</c:v>
                </c:pt>
                <c:pt idx="9">
                  <c:v>2006</c:v>
                </c:pt>
                <c:pt idx="10">
                  <c:v>2005</c:v>
                </c:pt>
                <c:pt idx="11">
                  <c:v>2004</c:v>
                </c:pt>
                <c:pt idx="12">
                  <c:v>2003</c:v>
                </c:pt>
                <c:pt idx="13">
                  <c:v>2002</c:v>
                </c:pt>
                <c:pt idx="14">
                  <c:v>2001</c:v>
                </c:pt>
                <c:pt idx="15">
                  <c:v>2000</c:v>
                </c:pt>
                <c:pt idx="16">
                  <c:v>1999</c:v>
                </c:pt>
                <c:pt idx="17">
                  <c:v>1998</c:v>
                </c:pt>
                <c:pt idx="18">
                  <c:v>1997</c:v>
                </c:pt>
                <c:pt idx="19">
                  <c:v>1996</c:v>
                </c:pt>
                <c:pt idx="20">
                  <c:v>1995</c:v>
                </c:pt>
                <c:pt idx="21">
                  <c:v>1994</c:v>
                </c:pt>
                <c:pt idx="22">
                  <c:v>1993</c:v>
                </c:pt>
                <c:pt idx="23">
                  <c:v>1992</c:v>
                </c:pt>
                <c:pt idx="24">
                  <c:v>1991</c:v>
                </c:pt>
                <c:pt idx="25">
                  <c:v>1990</c:v>
                </c:pt>
                <c:pt idx="26">
                  <c:v>1989</c:v>
                </c:pt>
                <c:pt idx="27">
                  <c:v>1988</c:v>
                </c:pt>
                <c:pt idx="28">
                  <c:v>1987</c:v>
                </c:pt>
                <c:pt idx="29">
                  <c:v>1986</c:v>
                </c:pt>
                <c:pt idx="30">
                  <c:v>1985</c:v>
                </c:pt>
                <c:pt idx="31">
                  <c:v>1984</c:v>
                </c:pt>
                <c:pt idx="32">
                  <c:v>1983</c:v>
                </c:pt>
                <c:pt idx="33">
                  <c:v>1982</c:v>
                </c:pt>
                <c:pt idx="34">
                  <c:v>1981</c:v>
                </c:pt>
                <c:pt idx="35">
                  <c:v>1980</c:v>
                </c:pt>
              </c:strCache>
            </c:strRef>
          </c:cat>
          <c:val>
            <c:numRef>
              <c:f>Sheet1!$B$2:$AK$2</c:f>
              <c:numCache>
                <c:formatCode>General</c:formatCode>
                <c:ptCount val="36"/>
                <c:pt idx="0">
                  <c:v>29932</c:v>
                </c:pt>
                <c:pt idx="1">
                  <c:v>28403</c:v>
                </c:pt>
                <c:pt idx="2">
                  <c:v>30101</c:v>
                </c:pt>
                <c:pt idx="3">
                  <c:v>46945</c:v>
                </c:pt>
                <c:pt idx="4">
                  <c:v>69546</c:v>
                </c:pt>
                <c:pt idx="5">
                  <c:v>54228</c:v>
                </c:pt>
                <c:pt idx="6">
                  <c:v>84356</c:v>
                </c:pt>
                <c:pt idx="7">
                  <c:v>72539</c:v>
                </c:pt>
                <c:pt idx="8">
                  <c:v>73545</c:v>
                </c:pt>
                <c:pt idx="9">
                  <c:v>98122</c:v>
                </c:pt>
                <c:pt idx="10">
                  <c:v>88973</c:v>
                </c:pt>
                <c:pt idx="11">
                  <c:v>112041</c:v>
                </c:pt>
                <c:pt idx="12">
                  <c:v>94598</c:v>
                </c:pt>
                <c:pt idx="13">
                  <c:v>76912</c:v>
                </c:pt>
                <c:pt idx="14">
                  <c:v>81771</c:v>
                </c:pt>
                <c:pt idx="15">
                  <c:v>78558</c:v>
                </c:pt>
                <c:pt idx="16">
                  <c:v>47741</c:v>
                </c:pt>
                <c:pt idx="17">
                  <c:v>62759</c:v>
                </c:pt>
                <c:pt idx="18">
                  <c:v>115844</c:v>
                </c:pt>
                <c:pt idx="19">
                  <c:v>102205</c:v>
                </c:pt>
                <c:pt idx="20">
                  <c:v>100900</c:v>
                </c:pt>
                <c:pt idx="21">
                  <c:v>152106</c:v>
                </c:pt>
                <c:pt idx="22">
                  <c:v>141301</c:v>
                </c:pt>
                <c:pt idx="23">
                  <c:v>168772</c:v>
                </c:pt>
                <c:pt idx="24">
                  <c:v>211085</c:v>
                </c:pt>
                <c:pt idx="25">
                  <c:v>224925</c:v>
                </c:pt>
                <c:pt idx="26">
                  <c:v>443014</c:v>
                </c:pt>
                <c:pt idx="27">
                  <c:v>292916</c:v>
                </c:pt>
                <c:pt idx="28">
                  <c:v>319049</c:v>
                </c:pt>
                <c:pt idx="29">
                  <c:v>201190</c:v>
                </c:pt>
                <c:pt idx="30">
                  <c:v>244113</c:v>
                </c:pt>
                <c:pt idx="31">
                  <c:v>302042</c:v>
                </c:pt>
                <c:pt idx="32">
                  <c:v>208154</c:v>
                </c:pt>
                <c:pt idx="33">
                  <c:v>258666</c:v>
                </c:pt>
                <c:pt idx="34">
                  <c:v>305787</c:v>
                </c:pt>
                <c:pt idx="35">
                  <c:v>199535</c:v>
                </c:pt>
              </c:numCache>
            </c:numRef>
          </c:val>
        </c:ser>
        <c:ser>
          <c:idx val="3"/>
          <c:order val="3"/>
          <c:tx>
            <c:strRef>
              <c:f>Sheet1!$A$5</c:f>
              <c:strCache>
                <c:ptCount val="1"/>
                <c:pt idx="0">
                  <c:v>Rubella</c:v>
                </c:pt>
              </c:strCache>
            </c:strRef>
          </c:tx>
          <c:invertIfNegative val="0"/>
          <c:cat>
            <c:strRef>
              <c:f>Sheet1!$B$1:$AK$1</c:f>
              <c:strCache>
                <c:ptCount val="36"/>
                <c:pt idx="0">
                  <c:v>2015</c:v>
                </c:pt>
                <c:pt idx="1">
                  <c:v>2014</c:v>
                </c:pt>
                <c:pt idx="2">
                  <c:v>2013</c:v>
                </c:pt>
                <c:pt idx="3">
                  <c:v>2012</c:v>
                </c:pt>
                <c:pt idx="4">
                  <c:v>2011</c:v>
                </c:pt>
                <c:pt idx="5">
                  <c:v>2010</c:v>
                </c:pt>
                <c:pt idx="6">
                  <c:v>2009</c:v>
                </c:pt>
                <c:pt idx="7">
                  <c:v>2008</c:v>
                </c:pt>
                <c:pt idx="8">
                  <c:v>2007</c:v>
                </c:pt>
                <c:pt idx="9">
                  <c:v>2006</c:v>
                </c:pt>
                <c:pt idx="10">
                  <c:v>2005</c:v>
                </c:pt>
                <c:pt idx="11">
                  <c:v>2004</c:v>
                </c:pt>
                <c:pt idx="12">
                  <c:v>2003</c:v>
                </c:pt>
                <c:pt idx="13">
                  <c:v>2002</c:v>
                </c:pt>
                <c:pt idx="14">
                  <c:v>2001</c:v>
                </c:pt>
                <c:pt idx="15">
                  <c:v>2000</c:v>
                </c:pt>
                <c:pt idx="16">
                  <c:v>1999</c:v>
                </c:pt>
                <c:pt idx="17">
                  <c:v>1998</c:v>
                </c:pt>
                <c:pt idx="18">
                  <c:v>1997</c:v>
                </c:pt>
                <c:pt idx="19">
                  <c:v>1996</c:v>
                </c:pt>
                <c:pt idx="20">
                  <c:v>1995</c:v>
                </c:pt>
                <c:pt idx="21">
                  <c:v>1994</c:v>
                </c:pt>
                <c:pt idx="22">
                  <c:v>1993</c:v>
                </c:pt>
                <c:pt idx="23">
                  <c:v>1992</c:v>
                </c:pt>
                <c:pt idx="24">
                  <c:v>1991</c:v>
                </c:pt>
                <c:pt idx="25">
                  <c:v>1990</c:v>
                </c:pt>
                <c:pt idx="26">
                  <c:v>1989</c:v>
                </c:pt>
                <c:pt idx="27">
                  <c:v>1988</c:v>
                </c:pt>
                <c:pt idx="28">
                  <c:v>1987</c:v>
                </c:pt>
                <c:pt idx="29">
                  <c:v>1986</c:v>
                </c:pt>
                <c:pt idx="30">
                  <c:v>1985</c:v>
                </c:pt>
                <c:pt idx="31">
                  <c:v>1984</c:v>
                </c:pt>
                <c:pt idx="32">
                  <c:v>1983</c:v>
                </c:pt>
                <c:pt idx="33">
                  <c:v>1982</c:v>
                </c:pt>
                <c:pt idx="34">
                  <c:v>1981</c:v>
                </c:pt>
                <c:pt idx="35">
                  <c:v>1980</c:v>
                </c:pt>
              </c:strCache>
            </c:strRef>
          </c:cat>
          <c:val>
            <c:numRef>
              <c:f>Sheet1!$B$5:$AK$5</c:f>
              <c:numCache>
                <c:formatCode>General</c:formatCode>
                <c:ptCount val="36"/>
                <c:pt idx="0">
                  <c:v>4945</c:v>
                </c:pt>
                <c:pt idx="1">
                  <c:v>9538</c:v>
                </c:pt>
                <c:pt idx="2">
                  <c:v>10434</c:v>
                </c:pt>
                <c:pt idx="3">
                  <c:v>6877</c:v>
                </c:pt>
                <c:pt idx="4">
                  <c:v>9810</c:v>
                </c:pt>
                <c:pt idx="5">
                  <c:v>15275</c:v>
                </c:pt>
                <c:pt idx="6">
                  <c:v>17208</c:v>
                </c:pt>
                <c:pt idx="7">
                  <c:v>7436</c:v>
                </c:pt>
                <c:pt idx="8">
                  <c:v>14073</c:v>
                </c:pt>
                <c:pt idx="9">
                  <c:v>4131</c:v>
                </c:pt>
                <c:pt idx="10">
                  <c:v>9834</c:v>
                </c:pt>
                <c:pt idx="11">
                  <c:v>1231</c:v>
                </c:pt>
                <c:pt idx="12">
                  <c:v>1475</c:v>
                </c:pt>
                <c:pt idx="13">
                  <c:v>1187</c:v>
                </c:pt>
                <c:pt idx="14">
                  <c:v>983</c:v>
                </c:pt>
                <c:pt idx="15">
                  <c:v>1165</c:v>
                </c:pt>
                <c:pt idx="16">
                  <c:v>5093</c:v>
                </c:pt>
              </c:numCache>
            </c:numRef>
          </c:val>
        </c:ser>
        <c:dLbls>
          <c:showLegendKey val="0"/>
          <c:showVal val="0"/>
          <c:showCatName val="0"/>
          <c:showSerName val="0"/>
          <c:showPercent val="0"/>
          <c:showBubbleSize val="0"/>
        </c:dLbls>
        <c:gapWidth val="150"/>
        <c:axId val="77850112"/>
        <c:axId val="77852032"/>
      </c:barChart>
      <c:lineChart>
        <c:grouping val="standard"/>
        <c:varyColors val="0"/>
        <c:ser>
          <c:idx val="1"/>
          <c:order val="1"/>
          <c:tx>
            <c:strRef>
              <c:f>Sheet1!$A$3</c:f>
              <c:strCache>
                <c:ptCount val="1"/>
                <c:pt idx="0">
                  <c:v>MCV1</c:v>
                </c:pt>
              </c:strCache>
            </c:strRef>
          </c:tx>
          <c:marker>
            <c:symbol val="none"/>
          </c:marker>
          <c:cat>
            <c:strRef>
              <c:f>Sheet1!$B$1:$AK$1</c:f>
              <c:strCache>
                <c:ptCount val="36"/>
                <c:pt idx="0">
                  <c:v>2015</c:v>
                </c:pt>
                <c:pt idx="1">
                  <c:v>2014</c:v>
                </c:pt>
                <c:pt idx="2">
                  <c:v>2013</c:v>
                </c:pt>
                <c:pt idx="3">
                  <c:v>2012</c:v>
                </c:pt>
                <c:pt idx="4">
                  <c:v>2011</c:v>
                </c:pt>
                <c:pt idx="5">
                  <c:v>2010</c:v>
                </c:pt>
                <c:pt idx="6">
                  <c:v>2009</c:v>
                </c:pt>
                <c:pt idx="7">
                  <c:v>2008</c:v>
                </c:pt>
                <c:pt idx="8">
                  <c:v>2007</c:v>
                </c:pt>
                <c:pt idx="9">
                  <c:v>2006</c:v>
                </c:pt>
                <c:pt idx="10">
                  <c:v>2005</c:v>
                </c:pt>
                <c:pt idx="11">
                  <c:v>2004</c:v>
                </c:pt>
                <c:pt idx="12">
                  <c:v>2003</c:v>
                </c:pt>
                <c:pt idx="13">
                  <c:v>2002</c:v>
                </c:pt>
                <c:pt idx="14">
                  <c:v>2001</c:v>
                </c:pt>
                <c:pt idx="15">
                  <c:v>2000</c:v>
                </c:pt>
                <c:pt idx="16">
                  <c:v>1999</c:v>
                </c:pt>
                <c:pt idx="17">
                  <c:v>1998</c:v>
                </c:pt>
                <c:pt idx="18">
                  <c:v>1997</c:v>
                </c:pt>
                <c:pt idx="19">
                  <c:v>1996</c:v>
                </c:pt>
                <c:pt idx="20">
                  <c:v>1995</c:v>
                </c:pt>
                <c:pt idx="21">
                  <c:v>1994</c:v>
                </c:pt>
                <c:pt idx="22">
                  <c:v>1993</c:v>
                </c:pt>
                <c:pt idx="23">
                  <c:v>1992</c:v>
                </c:pt>
                <c:pt idx="24">
                  <c:v>1991</c:v>
                </c:pt>
                <c:pt idx="25">
                  <c:v>1990</c:v>
                </c:pt>
                <c:pt idx="26">
                  <c:v>1989</c:v>
                </c:pt>
                <c:pt idx="27">
                  <c:v>1988</c:v>
                </c:pt>
                <c:pt idx="28">
                  <c:v>1987</c:v>
                </c:pt>
                <c:pt idx="29">
                  <c:v>1986</c:v>
                </c:pt>
                <c:pt idx="30">
                  <c:v>1985</c:v>
                </c:pt>
                <c:pt idx="31">
                  <c:v>1984</c:v>
                </c:pt>
                <c:pt idx="32">
                  <c:v>1983</c:v>
                </c:pt>
                <c:pt idx="33">
                  <c:v>1982</c:v>
                </c:pt>
                <c:pt idx="34">
                  <c:v>1981</c:v>
                </c:pt>
                <c:pt idx="35">
                  <c:v>1980</c:v>
                </c:pt>
              </c:strCache>
            </c:strRef>
          </c:cat>
          <c:val>
            <c:numRef>
              <c:f>Sheet1!$B$3:$AK$3</c:f>
              <c:numCache>
                <c:formatCode>General</c:formatCode>
                <c:ptCount val="36"/>
                <c:pt idx="0">
                  <c:v>84</c:v>
                </c:pt>
                <c:pt idx="1">
                  <c:v>84</c:v>
                </c:pt>
                <c:pt idx="2">
                  <c:v>84</c:v>
                </c:pt>
                <c:pt idx="3">
                  <c:v>84</c:v>
                </c:pt>
                <c:pt idx="4">
                  <c:v>85</c:v>
                </c:pt>
                <c:pt idx="5">
                  <c:v>83</c:v>
                </c:pt>
                <c:pt idx="6">
                  <c:v>80</c:v>
                </c:pt>
                <c:pt idx="7">
                  <c:v>76</c:v>
                </c:pt>
                <c:pt idx="8">
                  <c:v>74</c:v>
                </c:pt>
                <c:pt idx="9">
                  <c:v>73</c:v>
                </c:pt>
                <c:pt idx="10">
                  <c:v>73</c:v>
                </c:pt>
                <c:pt idx="11">
                  <c:v>69</c:v>
                </c:pt>
                <c:pt idx="12">
                  <c:v>66</c:v>
                </c:pt>
                <c:pt idx="13">
                  <c:v>62</c:v>
                </c:pt>
                <c:pt idx="14">
                  <c:v>60</c:v>
                </c:pt>
                <c:pt idx="15">
                  <c:v>56</c:v>
                </c:pt>
                <c:pt idx="16">
                  <c:v>52</c:v>
                </c:pt>
                <c:pt idx="17">
                  <c:v>55</c:v>
                </c:pt>
                <c:pt idx="18">
                  <c:v>62</c:v>
                </c:pt>
                <c:pt idx="19">
                  <c:v>69</c:v>
                </c:pt>
                <c:pt idx="20">
                  <c:v>72</c:v>
                </c:pt>
                <c:pt idx="21">
                  <c:v>69</c:v>
                </c:pt>
                <c:pt idx="22">
                  <c:v>63</c:v>
                </c:pt>
                <c:pt idx="23">
                  <c:v>57</c:v>
                </c:pt>
                <c:pt idx="24">
                  <c:v>51</c:v>
                </c:pt>
                <c:pt idx="25">
                  <c:v>59</c:v>
                </c:pt>
                <c:pt idx="26">
                  <c:v>47</c:v>
                </c:pt>
                <c:pt idx="27">
                  <c:v>35</c:v>
                </c:pt>
                <c:pt idx="28">
                  <c:v>27</c:v>
                </c:pt>
                <c:pt idx="29">
                  <c:v>16</c:v>
                </c:pt>
                <c:pt idx="30">
                  <c:v>6</c:v>
                </c:pt>
                <c:pt idx="31">
                  <c:v>3</c:v>
                </c:pt>
                <c:pt idx="32">
                  <c:v>1</c:v>
                </c:pt>
                <c:pt idx="33">
                  <c:v>0</c:v>
                </c:pt>
                <c:pt idx="34">
                  <c:v>0</c:v>
                </c:pt>
                <c:pt idx="35">
                  <c:v>0</c:v>
                </c:pt>
              </c:numCache>
            </c:numRef>
          </c:val>
          <c:smooth val="0"/>
        </c:ser>
        <c:ser>
          <c:idx val="2"/>
          <c:order val="2"/>
          <c:tx>
            <c:strRef>
              <c:f>Sheet1!$A$4</c:f>
              <c:strCache>
                <c:ptCount val="1"/>
                <c:pt idx="0">
                  <c:v>MCV2</c:v>
                </c:pt>
              </c:strCache>
            </c:strRef>
          </c:tx>
          <c:marker>
            <c:symbol val="none"/>
          </c:marker>
          <c:cat>
            <c:strRef>
              <c:f>Sheet1!$B$1:$AK$1</c:f>
              <c:strCache>
                <c:ptCount val="36"/>
                <c:pt idx="0">
                  <c:v>2015</c:v>
                </c:pt>
                <c:pt idx="1">
                  <c:v>2014</c:v>
                </c:pt>
                <c:pt idx="2">
                  <c:v>2013</c:v>
                </c:pt>
                <c:pt idx="3">
                  <c:v>2012</c:v>
                </c:pt>
                <c:pt idx="4">
                  <c:v>2011</c:v>
                </c:pt>
                <c:pt idx="5">
                  <c:v>2010</c:v>
                </c:pt>
                <c:pt idx="6">
                  <c:v>2009</c:v>
                </c:pt>
                <c:pt idx="7">
                  <c:v>2008</c:v>
                </c:pt>
                <c:pt idx="8">
                  <c:v>2007</c:v>
                </c:pt>
                <c:pt idx="9">
                  <c:v>2006</c:v>
                </c:pt>
                <c:pt idx="10">
                  <c:v>2005</c:v>
                </c:pt>
                <c:pt idx="11">
                  <c:v>2004</c:v>
                </c:pt>
                <c:pt idx="12">
                  <c:v>2003</c:v>
                </c:pt>
                <c:pt idx="13">
                  <c:v>2002</c:v>
                </c:pt>
                <c:pt idx="14">
                  <c:v>2001</c:v>
                </c:pt>
                <c:pt idx="15">
                  <c:v>2000</c:v>
                </c:pt>
                <c:pt idx="16">
                  <c:v>1999</c:v>
                </c:pt>
                <c:pt idx="17">
                  <c:v>1998</c:v>
                </c:pt>
                <c:pt idx="18">
                  <c:v>1997</c:v>
                </c:pt>
                <c:pt idx="19">
                  <c:v>1996</c:v>
                </c:pt>
                <c:pt idx="20">
                  <c:v>1995</c:v>
                </c:pt>
                <c:pt idx="21">
                  <c:v>1994</c:v>
                </c:pt>
                <c:pt idx="22">
                  <c:v>1993</c:v>
                </c:pt>
                <c:pt idx="23">
                  <c:v>1992</c:v>
                </c:pt>
                <c:pt idx="24">
                  <c:v>1991</c:v>
                </c:pt>
                <c:pt idx="25">
                  <c:v>1990</c:v>
                </c:pt>
                <c:pt idx="26">
                  <c:v>1989</c:v>
                </c:pt>
                <c:pt idx="27">
                  <c:v>1988</c:v>
                </c:pt>
                <c:pt idx="28">
                  <c:v>1987</c:v>
                </c:pt>
                <c:pt idx="29">
                  <c:v>1986</c:v>
                </c:pt>
                <c:pt idx="30">
                  <c:v>1985</c:v>
                </c:pt>
                <c:pt idx="31">
                  <c:v>1984</c:v>
                </c:pt>
                <c:pt idx="32">
                  <c:v>1983</c:v>
                </c:pt>
                <c:pt idx="33">
                  <c:v>1982</c:v>
                </c:pt>
                <c:pt idx="34">
                  <c:v>1981</c:v>
                </c:pt>
                <c:pt idx="35">
                  <c:v>1980</c:v>
                </c:pt>
              </c:strCache>
            </c:strRef>
          </c:cat>
          <c:val>
            <c:numRef>
              <c:f>Sheet1!$B$4:$AK$4</c:f>
              <c:numCache>
                <c:formatCode>General</c:formatCode>
                <c:ptCount val="36"/>
                <c:pt idx="0">
                  <c:v>59</c:v>
                </c:pt>
                <c:pt idx="1">
                  <c:v>59</c:v>
                </c:pt>
                <c:pt idx="2">
                  <c:v>59</c:v>
                </c:pt>
                <c:pt idx="3">
                  <c:v>42</c:v>
                </c:pt>
                <c:pt idx="4">
                  <c:v>35</c:v>
                </c:pt>
                <c:pt idx="5">
                  <c:v>16</c:v>
                </c:pt>
                <c:pt idx="6">
                  <c:v>15</c:v>
                </c:pt>
                <c:pt idx="7">
                  <c:v>14</c:v>
                </c:pt>
                <c:pt idx="8">
                  <c:v>13</c:v>
                </c:pt>
                <c:pt idx="9">
                  <c:v>10</c:v>
                </c:pt>
                <c:pt idx="10">
                  <c:v>6</c:v>
                </c:pt>
                <c:pt idx="11">
                  <c:v>7</c:v>
                </c:pt>
                <c:pt idx="12">
                  <c:v>6</c:v>
                </c:pt>
                <c:pt idx="13">
                  <c:v>3</c:v>
                </c:pt>
                <c:pt idx="14">
                  <c:v>3</c:v>
                </c:pt>
                <c:pt idx="15">
                  <c:v>3</c:v>
                </c:pt>
              </c:numCache>
            </c:numRef>
          </c:val>
          <c:smooth val="0"/>
        </c:ser>
        <c:dLbls>
          <c:showLegendKey val="0"/>
          <c:showVal val="0"/>
          <c:showCatName val="0"/>
          <c:showSerName val="0"/>
          <c:showPercent val="0"/>
          <c:showBubbleSize val="0"/>
        </c:dLbls>
        <c:marker val="1"/>
        <c:smooth val="0"/>
        <c:axId val="77864960"/>
        <c:axId val="77862784"/>
      </c:lineChart>
      <c:catAx>
        <c:axId val="77850112"/>
        <c:scaling>
          <c:orientation val="maxMin"/>
        </c:scaling>
        <c:delete val="0"/>
        <c:axPos val="b"/>
        <c:title>
          <c:tx>
            <c:rich>
              <a:bodyPr/>
              <a:lstStyle/>
              <a:p>
                <a:pPr>
                  <a:defRPr/>
                </a:pPr>
                <a:r>
                  <a:rPr lang="en-US"/>
                  <a:t>Year</a:t>
                </a:r>
              </a:p>
            </c:rich>
          </c:tx>
          <c:layout/>
          <c:overlay val="0"/>
        </c:title>
        <c:numFmt formatCode="General" sourceLinked="0"/>
        <c:majorTickMark val="out"/>
        <c:minorTickMark val="none"/>
        <c:tickLblPos val="nextTo"/>
        <c:txPr>
          <a:bodyPr rot="-4500000"/>
          <a:lstStyle/>
          <a:p>
            <a:pPr>
              <a:defRPr/>
            </a:pPr>
            <a:endParaRPr lang="en-US"/>
          </a:p>
        </c:txPr>
        <c:crossAx val="77852032"/>
        <c:crosses val="autoZero"/>
        <c:auto val="1"/>
        <c:lblAlgn val="ctr"/>
        <c:lblOffset val="100"/>
        <c:noMultiLvlLbl val="0"/>
      </c:catAx>
      <c:valAx>
        <c:axId val="77852032"/>
        <c:scaling>
          <c:orientation val="minMax"/>
          <c:max val="450000"/>
        </c:scaling>
        <c:delete val="0"/>
        <c:axPos val="l"/>
        <c:title>
          <c:tx>
            <c:rich>
              <a:bodyPr rot="-5400000" vert="horz"/>
              <a:lstStyle/>
              <a:p>
                <a:pPr>
                  <a:defRPr/>
                </a:pPr>
                <a:r>
                  <a:rPr lang="en-US"/>
                  <a:t>Reported Measles Cases</a:t>
                </a:r>
              </a:p>
            </c:rich>
          </c:tx>
          <c:layout>
            <c:manualLayout>
              <c:xMode val="edge"/>
              <c:yMode val="edge"/>
              <c:x val="1.3888888888888888E-2"/>
              <c:y val="0.35057401043711583"/>
            </c:manualLayout>
          </c:layout>
          <c:overlay val="0"/>
        </c:title>
        <c:numFmt formatCode="General" sourceLinked="1"/>
        <c:majorTickMark val="out"/>
        <c:minorTickMark val="none"/>
        <c:tickLblPos val="nextTo"/>
        <c:crossAx val="77850112"/>
        <c:crosses val="max"/>
        <c:crossBetween val="between"/>
        <c:majorUnit val="50000"/>
        <c:dispUnits>
          <c:builtInUnit val="thousands"/>
          <c:dispUnitsLbl>
            <c:layout/>
          </c:dispUnitsLbl>
        </c:dispUnits>
      </c:valAx>
      <c:valAx>
        <c:axId val="77862784"/>
        <c:scaling>
          <c:orientation val="minMax"/>
          <c:max val="100"/>
          <c:min val="0"/>
        </c:scaling>
        <c:delete val="0"/>
        <c:axPos val="r"/>
        <c:numFmt formatCode="0%" sourceLinked="0"/>
        <c:majorTickMark val="out"/>
        <c:minorTickMark val="none"/>
        <c:tickLblPos val="nextTo"/>
        <c:crossAx val="77864960"/>
        <c:crosses val="autoZero"/>
        <c:crossBetween val="between"/>
        <c:majorUnit val="20"/>
        <c:dispUnits>
          <c:builtInUnit val="hundreds"/>
        </c:dispUnits>
      </c:valAx>
      <c:catAx>
        <c:axId val="77864960"/>
        <c:scaling>
          <c:orientation val="maxMin"/>
        </c:scaling>
        <c:delete val="1"/>
        <c:axPos val="b"/>
        <c:numFmt formatCode="General" sourceLinked="1"/>
        <c:majorTickMark val="out"/>
        <c:minorTickMark val="none"/>
        <c:tickLblPos val="nextTo"/>
        <c:crossAx val="77862784"/>
        <c:crosses val="autoZero"/>
        <c:auto val="1"/>
        <c:lblAlgn val="ctr"/>
        <c:lblOffset val="100"/>
        <c:noMultiLvlLbl val="0"/>
      </c:catAx>
    </c:plotArea>
    <c:legend>
      <c:legendPos val="b"/>
      <c:layout/>
      <c:overlay val="0"/>
    </c:legend>
    <c:plotVisOnly val="1"/>
    <c:dispBlanksAs val="gap"/>
    <c:showDLblsOverMax val="0"/>
  </c:chart>
  <c:txPr>
    <a:bodyPr/>
    <a:lstStyle/>
    <a:p>
      <a:pPr>
        <a:defRPr sz="14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463406016555622"/>
          <c:y val="5.1400554097404488E-2"/>
          <c:w val="0.82023849182313746"/>
          <c:h val="0.76120998657906236"/>
        </c:manualLayout>
      </c:layout>
      <c:barChart>
        <c:barDir val="col"/>
        <c:grouping val="stacked"/>
        <c:varyColors val="0"/>
        <c:ser>
          <c:idx val="0"/>
          <c:order val="0"/>
          <c:tx>
            <c:strRef>
              <c:f>Sheet1!$A$2</c:f>
              <c:strCache>
                <c:ptCount val="1"/>
                <c:pt idx="0">
                  <c:v>Unknown/Unvaccinated</c:v>
                </c:pt>
              </c:strCache>
            </c:strRef>
          </c:tx>
          <c:spPr>
            <a:solidFill>
              <a:srgbClr val="FF0000"/>
            </a:solidFill>
          </c:spPr>
          <c:invertIfNegative val="0"/>
          <c:cat>
            <c:strRef>
              <c:f>Sheet1!$B$1:$G$1</c:f>
              <c:strCache>
                <c:ptCount val="6"/>
                <c:pt idx="0">
                  <c:v>&lt;1 Year</c:v>
                </c:pt>
                <c:pt idx="1">
                  <c:v>1-4 Years</c:v>
                </c:pt>
                <c:pt idx="2">
                  <c:v>5-9 Years</c:v>
                </c:pt>
                <c:pt idx="3">
                  <c:v>10-14 Years</c:v>
                </c:pt>
                <c:pt idx="4">
                  <c:v>15+ Years</c:v>
                </c:pt>
                <c:pt idx="5">
                  <c:v>Unknown</c:v>
                </c:pt>
              </c:strCache>
            </c:strRef>
          </c:cat>
          <c:val>
            <c:numRef>
              <c:f>Sheet1!$B$2:$G$2</c:f>
              <c:numCache>
                <c:formatCode>General</c:formatCode>
                <c:ptCount val="6"/>
                <c:pt idx="0">
                  <c:v>554</c:v>
                </c:pt>
                <c:pt idx="1">
                  <c:v>7</c:v>
                </c:pt>
                <c:pt idx="2">
                  <c:v>4</c:v>
                </c:pt>
                <c:pt idx="3">
                  <c:v>5</c:v>
                </c:pt>
                <c:pt idx="4">
                  <c:v>579</c:v>
                </c:pt>
                <c:pt idx="5">
                  <c:v>64</c:v>
                </c:pt>
              </c:numCache>
            </c:numRef>
          </c:val>
        </c:ser>
        <c:ser>
          <c:idx val="1"/>
          <c:order val="1"/>
          <c:tx>
            <c:strRef>
              <c:f>Sheet1!$A$3</c:f>
              <c:strCache>
                <c:ptCount val="1"/>
                <c:pt idx="0">
                  <c:v>Vaccinated</c:v>
                </c:pt>
              </c:strCache>
            </c:strRef>
          </c:tx>
          <c:spPr>
            <a:solidFill>
              <a:srgbClr val="92D050"/>
            </a:solidFill>
          </c:spPr>
          <c:invertIfNegative val="0"/>
          <c:cat>
            <c:strRef>
              <c:f>Sheet1!$B$1:$G$1</c:f>
              <c:strCache>
                <c:ptCount val="6"/>
                <c:pt idx="0">
                  <c:v>&lt;1 Year</c:v>
                </c:pt>
                <c:pt idx="1">
                  <c:v>1-4 Years</c:v>
                </c:pt>
                <c:pt idx="2">
                  <c:v>5-9 Years</c:v>
                </c:pt>
                <c:pt idx="3">
                  <c:v>10-14 Years</c:v>
                </c:pt>
                <c:pt idx="4">
                  <c:v>15+ Years</c:v>
                </c:pt>
                <c:pt idx="5">
                  <c:v>Unknown</c:v>
                </c:pt>
              </c:strCache>
            </c:strRef>
          </c:cat>
          <c:val>
            <c:numRef>
              <c:f>Sheet1!$B$3:$G$3</c:f>
              <c:numCache>
                <c:formatCode>General</c:formatCode>
                <c:ptCount val="6"/>
                <c:pt idx="0">
                  <c:v>20</c:v>
                </c:pt>
                <c:pt idx="1">
                  <c:v>24</c:v>
                </c:pt>
                <c:pt idx="2">
                  <c:v>1</c:v>
                </c:pt>
                <c:pt idx="3">
                  <c:v>0</c:v>
                </c:pt>
                <c:pt idx="4">
                  <c:v>38</c:v>
                </c:pt>
                <c:pt idx="5">
                  <c:v>1</c:v>
                </c:pt>
              </c:numCache>
            </c:numRef>
          </c:val>
        </c:ser>
        <c:dLbls>
          <c:showLegendKey val="0"/>
          <c:showVal val="0"/>
          <c:showCatName val="0"/>
          <c:showSerName val="0"/>
          <c:showPercent val="0"/>
          <c:showBubbleSize val="0"/>
        </c:dLbls>
        <c:gapWidth val="150"/>
        <c:overlap val="100"/>
        <c:axId val="125749120"/>
        <c:axId val="125750656"/>
      </c:barChart>
      <c:catAx>
        <c:axId val="125749120"/>
        <c:scaling>
          <c:orientation val="minMax"/>
        </c:scaling>
        <c:delete val="0"/>
        <c:axPos val="b"/>
        <c:majorTickMark val="out"/>
        <c:minorTickMark val="none"/>
        <c:tickLblPos val="nextTo"/>
        <c:txPr>
          <a:bodyPr/>
          <a:lstStyle/>
          <a:p>
            <a:pPr>
              <a:defRPr sz="700"/>
            </a:pPr>
            <a:endParaRPr lang="en-US"/>
          </a:p>
        </c:txPr>
        <c:crossAx val="125750656"/>
        <c:crosses val="autoZero"/>
        <c:auto val="1"/>
        <c:lblAlgn val="ctr"/>
        <c:lblOffset val="100"/>
        <c:noMultiLvlLbl val="0"/>
      </c:catAx>
      <c:valAx>
        <c:axId val="125750656"/>
        <c:scaling>
          <c:orientation val="minMax"/>
        </c:scaling>
        <c:delete val="0"/>
        <c:axPos val="l"/>
        <c:majorGridlines/>
        <c:title>
          <c:tx>
            <c:rich>
              <a:bodyPr rot="-5400000" vert="horz"/>
              <a:lstStyle/>
              <a:p>
                <a:pPr>
                  <a:defRPr sz="700" b="0"/>
                </a:pPr>
                <a:r>
                  <a:rPr lang="en-US" sz="700" b="0"/>
                  <a:t>Confirmed measles cases</a:t>
                </a:r>
              </a:p>
            </c:rich>
          </c:tx>
          <c:layout>
            <c:manualLayout>
              <c:xMode val="edge"/>
              <c:yMode val="edge"/>
              <c:x val="1.4278719967696345E-2"/>
              <c:y val="0.11532419982890496"/>
            </c:manualLayout>
          </c:layout>
          <c:overlay val="0"/>
        </c:title>
        <c:numFmt formatCode="General" sourceLinked="1"/>
        <c:majorTickMark val="out"/>
        <c:minorTickMark val="none"/>
        <c:tickLblPos val="nextTo"/>
        <c:crossAx val="125749120"/>
        <c:crosses val="autoZero"/>
        <c:crossBetween val="between"/>
      </c:valAx>
    </c:plotArea>
    <c:legend>
      <c:legendPos val="r"/>
      <c:layout>
        <c:manualLayout>
          <c:xMode val="edge"/>
          <c:yMode val="edge"/>
          <c:x val="0.12192383403997578"/>
          <c:y val="0.90840331718084399"/>
          <c:w val="0.80435821724207546"/>
          <c:h val="8.7542664275099061E-2"/>
        </c:manualLayout>
      </c:layout>
      <c:overlay val="0"/>
    </c:legend>
    <c:plotVisOnly val="1"/>
    <c:dispBlanksAs val="gap"/>
    <c:showDLblsOverMax val="0"/>
  </c:chart>
  <c:spPr>
    <a:ln>
      <a:solidFill>
        <a:schemeClr val="accent1"/>
      </a:solidFill>
    </a:ln>
  </c:spPr>
  <c:txPr>
    <a:bodyPr/>
    <a:lstStyle/>
    <a:p>
      <a:pPr>
        <a:defRPr sz="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463406016555622"/>
          <c:y val="5.1400554097404488E-2"/>
          <c:w val="0.82023849182313746"/>
          <c:h val="0.76120998657906236"/>
        </c:manualLayout>
      </c:layout>
      <c:barChart>
        <c:barDir val="col"/>
        <c:grouping val="stacked"/>
        <c:varyColors val="0"/>
        <c:ser>
          <c:idx val="0"/>
          <c:order val="0"/>
          <c:tx>
            <c:strRef>
              <c:f>Sheet1!$A$2</c:f>
              <c:strCache>
                <c:ptCount val="1"/>
                <c:pt idx="0">
                  <c:v>unvaccinated</c:v>
                </c:pt>
              </c:strCache>
            </c:strRef>
          </c:tx>
          <c:spPr>
            <a:solidFill>
              <a:srgbClr val="FF0000"/>
            </a:solidFill>
          </c:spPr>
          <c:invertIfNegative val="0"/>
          <c:cat>
            <c:strRef>
              <c:f>Sheet1!$B$1:$G$1</c:f>
              <c:strCache>
                <c:ptCount val="6"/>
                <c:pt idx="0">
                  <c:v>&lt;1 Year</c:v>
                </c:pt>
                <c:pt idx="1">
                  <c:v>1-4 Years</c:v>
                </c:pt>
                <c:pt idx="2">
                  <c:v>5-9 Years</c:v>
                </c:pt>
                <c:pt idx="3">
                  <c:v>10-14 Years</c:v>
                </c:pt>
                <c:pt idx="4">
                  <c:v>15+ Years</c:v>
                </c:pt>
                <c:pt idx="5">
                  <c:v>Unknown</c:v>
                </c:pt>
              </c:strCache>
            </c:strRef>
          </c:cat>
          <c:val>
            <c:numRef>
              <c:f>Sheet1!$B$2:$G$2</c:f>
              <c:numCache>
                <c:formatCode>General</c:formatCode>
                <c:ptCount val="6"/>
                <c:pt idx="0">
                  <c:v>4</c:v>
                </c:pt>
                <c:pt idx="1">
                  <c:v>3</c:v>
                </c:pt>
                <c:pt idx="2">
                  <c:v>4</c:v>
                </c:pt>
                <c:pt idx="3">
                  <c:v>1</c:v>
                </c:pt>
                <c:pt idx="4">
                  <c:v>0</c:v>
                </c:pt>
                <c:pt idx="5">
                  <c:v>0</c:v>
                </c:pt>
              </c:numCache>
            </c:numRef>
          </c:val>
        </c:ser>
        <c:ser>
          <c:idx val="1"/>
          <c:order val="1"/>
          <c:tx>
            <c:strRef>
              <c:f>Sheet1!$A$3</c:f>
              <c:strCache>
                <c:ptCount val="1"/>
                <c:pt idx="0">
                  <c:v>Vaccinated</c:v>
                </c:pt>
              </c:strCache>
            </c:strRef>
          </c:tx>
          <c:spPr>
            <a:solidFill>
              <a:srgbClr val="00B050"/>
            </a:solidFill>
          </c:spPr>
          <c:invertIfNegative val="0"/>
          <c:cat>
            <c:strRef>
              <c:f>Sheet1!$B$1:$G$1</c:f>
              <c:strCache>
                <c:ptCount val="6"/>
                <c:pt idx="0">
                  <c:v>&lt;1 Year</c:v>
                </c:pt>
                <c:pt idx="1">
                  <c:v>1-4 Years</c:v>
                </c:pt>
                <c:pt idx="2">
                  <c:v>5-9 Years</c:v>
                </c:pt>
                <c:pt idx="3">
                  <c:v>10-14 Years</c:v>
                </c:pt>
                <c:pt idx="4">
                  <c:v>15+ Years</c:v>
                </c:pt>
                <c:pt idx="5">
                  <c:v>Unknown</c:v>
                </c:pt>
              </c:strCache>
            </c:strRef>
          </c:cat>
          <c:val>
            <c:numRef>
              <c:f>Sheet1!$B$3:$G$3</c:f>
              <c:numCache>
                <c:formatCode>General</c:formatCode>
                <c:ptCount val="6"/>
                <c:pt idx="0">
                  <c:v>1</c:v>
                </c:pt>
                <c:pt idx="1">
                  <c:v>34</c:v>
                </c:pt>
                <c:pt idx="2">
                  <c:v>15</c:v>
                </c:pt>
                <c:pt idx="3">
                  <c:v>2</c:v>
                </c:pt>
                <c:pt idx="4">
                  <c:v>4</c:v>
                </c:pt>
                <c:pt idx="5">
                  <c:v>0</c:v>
                </c:pt>
              </c:numCache>
            </c:numRef>
          </c:val>
        </c:ser>
        <c:ser>
          <c:idx val="2"/>
          <c:order val="2"/>
          <c:tx>
            <c:strRef>
              <c:f>Sheet1!$A$4</c:f>
              <c:strCache>
                <c:ptCount val="1"/>
                <c:pt idx="0">
                  <c:v>Unknown status</c:v>
                </c:pt>
              </c:strCache>
            </c:strRef>
          </c:tx>
          <c:invertIfNegative val="0"/>
          <c:cat>
            <c:strRef>
              <c:f>Sheet1!$B$1:$G$1</c:f>
              <c:strCache>
                <c:ptCount val="6"/>
                <c:pt idx="0">
                  <c:v>&lt;1 Year</c:v>
                </c:pt>
                <c:pt idx="1">
                  <c:v>1-4 Years</c:v>
                </c:pt>
                <c:pt idx="2">
                  <c:v>5-9 Years</c:v>
                </c:pt>
                <c:pt idx="3">
                  <c:v>10-14 Years</c:v>
                </c:pt>
                <c:pt idx="4">
                  <c:v>15+ Years</c:v>
                </c:pt>
                <c:pt idx="5">
                  <c:v>Unknown</c:v>
                </c:pt>
              </c:strCache>
            </c:strRef>
          </c:cat>
          <c:val>
            <c:numRef>
              <c:f>Sheet1!$B$4:$G$4</c:f>
              <c:numCache>
                <c:formatCode>General</c:formatCode>
                <c:ptCount val="6"/>
                <c:pt idx="0">
                  <c:v>5</c:v>
                </c:pt>
                <c:pt idx="1">
                  <c:v>4</c:v>
                </c:pt>
                <c:pt idx="2">
                  <c:v>1</c:v>
                </c:pt>
                <c:pt idx="3">
                  <c:v>0</c:v>
                </c:pt>
                <c:pt idx="4">
                  <c:v>0</c:v>
                </c:pt>
                <c:pt idx="5">
                  <c:v>0</c:v>
                </c:pt>
              </c:numCache>
            </c:numRef>
          </c:val>
        </c:ser>
        <c:dLbls>
          <c:showLegendKey val="0"/>
          <c:showVal val="0"/>
          <c:showCatName val="0"/>
          <c:showSerName val="0"/>
          <c:showPercent val="0"/>
          <c:showBubbleSize val="0"/>
        </c:dLbls>
        <c:gapWidth val="150"/>
        <c:overlap val="100"/>
        <c:axId val="156612864"/>
        <c:axId val="179400704"/>
      </c:barChart>
      <c:catAx>
        <c:axId val="156612864"/>
        <c:scaling>
          <c:orientation val="minMax"/>
        </c:scaling>
        <c:delete val="0"/>
        <c:axPos val="b"/>
        <c:majorTickMark val="out"/>
        <c:minorTickMark val="none"/>
        <c:tickLblPos val="nextTo"/>
        <c:crossAx val="179400704"/>
        <c:crosses val="autoZero"/>
        <c:auto val="1"/>
        <c:lblAlgn val="ctr"/>
        <c:lblOffset val="100"/>
        <c:noMultiLvlLbl val="0"/>
      </c:catAx>
      <c:valAx>
        <c:axId val="179400704"/>
        <c:scaling>
          <c:orientation val="minMax"/>
          <c:max val="700"/>
        </c:scaling>
        <c:delete val="0"/>
        <c:axPos val="l"/>
        <c:majorGridlines/>
        <c:title>
          <c:tx>
            <c:rich>
              <a:bodyPr rot="-5400000" vert="horz"/>
              <a:lstStyle/>
              <a:p>
                <a:pPr>
                  <a:defRPr sz="700" b="0"/>
                </a:pPr>
                <a:r>
                  <a:rPr lang="en-US" sz="700" b="0"/>
                  <a:t>Confirmed measles cases</a:t>
                </a:r>
              </a:p>
            </c:rich>
          </c:tx>
          <c:layout>
            <c:manualLayout>
              <c:xMode val="edge"/>
              <c:yMode val="edge"/>
              <c:x val="1.4278719967696345E-2"/>
              <c:y val="0.11532419982890496"/>
            </c:manualLayout>
          </c:layout>
          <c:overlay val="0"/>
        </c:title>
        <c:numFmt formatCode="General" sourceLinked="1"/>
        <c:majorTickMark val="out"/>
        <c:minorTickMark val="none"/>
        <c:tickLblPos val="nextTo"/>
        <c:crossAx val="156612864"/>
        <c:crosses val="autoZero"/>
        <c:crossBetween val="between"/>
      </c:valAx>
    </c:plotArea>
    <c:legend>
      <c:legendPos val="r"/>
      <c:layout>
        <c:manualLayout>
          <c:xMode val="edge"/>
          <c:yMode val="edge"/>
          <c:x val="6.1026398142539885E-2"/>
          <c:y val="0.90840331718084399"/>
          <c:w val="0.87807616596002425"/>
          <c:h val="9.159668281915602E-2"/>
        </c:manualLayout>
      </c:layout>
      <c:overlay val="0"/>
    </c:legend>
    <c:plotVisOnly val="1"/>
    <c:dispBlanksAs val="gap"/>
    <c:showDLblsOverMax val="0"/>
  </c:chart>
  <c:spPr>
    <a:ln>
      <a:solidFill>
        <a:schemeClr val="accent1"/>
      </a:solidFill>
    </a:ln>
  </c:spPr>
  <c:txPr>
    <a:bodyPr/>
    <a:lstStyle/>
    <a:p>
      <a:pPr>
        <a:defRPr sz="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463406016555622"/>
          <c:y val="5.1400554097404488E-2"/>
          <c:w val="0.82023849182313746"/>
          <c:h val="0.76120998657906236"/>
        </c:manualLayout>
      </c:layout>
      <c:barChart>
        <c:barDir val="col"/>
        <c:grouping val="stacked"/>
        <c:varyColors val="0"/>
        <c:ser>
          <c:idx val="0"/>
          <c:order val="0"/>
          <c:tx>
            <c:strRef>
              <c:f>Sheet1!$A$2</c:f>
              <c:strCache>
                <c:ptCount val="1"/>
                <c:pt idx="0">
                  <c:v>Unknown/Unvaccinated</c:v>
                </c:pt>
              </c:strCache>
            </c:strRef>
          </c:tx>
          <c:spPr>
            <a:solidFill>
              <a:srgbClr val="FF0000"/>
            </a:solidFill>
          </c:spPr>
          <c:invertIfNegative val="0"/>
          <c:cat>
            <c:strRef>
              <c:f>Sheet1!$B$1:$G$1</c:f>
              <c:strCache>
                <c:ptCount val="6"/>
                <c:pt idx="0">
                  <c:v>&lt;1 Year</c:v>
                </c:pt>
                <c:pt idx="1">
                  <c:v>1-4 Years</c:v>
                </c:pt>
                <c:pt idx="2">
                  <c:v>5-9 Years</c:v>
                </c:pt>
                <c:pt idx="3">
                  <c:v>10-14 Years</c:v>
                </c:pt>
                <c:pt idx="4">
                  <c:v>15+ Years</c:v>
                </c:pt>
                <c:pt idx="5">
                  <c:v>Unknown</c:v>
                </c:pt>
              </c:strCache>
            </c:strRef>
          </c:cat>
          <c:val>
            <c:numRef>
              <c:f>Sheet1!$B$2:$G$2</c:f>
              <c:numCache>
                <c:formatCode>General</c:formatCode>
                <c:ptCount val="6"/>
              </c:numCache>
            </c:numRef>
          </c:val>
        </c:ser>
        <c:ser>
          <c:idx val="1"/>
          <c:order val="1"/>
          <c:tx>
            <c:strRef>
              <c:f>Sheet1!$A$3</c:f>
              <c:strCache>
                <c:ptCount val="1"/>
                <c:pt idx="0">
                  <c:v>Vaccinated</c:v>
                </c:pt>
              </c:strCache>
            </c:strRef>
          </c:tx>
          <c:spPr>
            <a:solidFill>
              <a:srgbClr val="92D050"/>
            </a:solidFill>
          </c:spPr>
          <c:invertIfNegative val="0"/>
          <c:cat>
            <c:strRef>
              <c:f>Sheet1!$B$1:$G$1</c:f>
              <c:strCache>
                <c:ptCount val="6"/>
                <c:pt idx="0">
                  <c:v>&lt;1 Year</c:v>
                </c:pt>
                <c:pt idx="1">
                  <c:v>1-4 Years</c:v>
                </c:pt>
                <c:pt idx="2">
                  <c:v>5-9 Years</c:v>
                </c:pt>
                <c:pt idx="3">
                  <c:v>10-14 Years</c:v>
                </c:pt>
                <c:pt idx="4">
                  <c:v>15+ Years</c:v>
                </c:pt>
                <c:pt idx="5">
                  <c:v>Unknown</c:v>
                </c:pt>
              </c:strCache>
            </c:strRef>
          </c:cat>
          <c:val>
            <c:numRef>
              <c:f>Sheet1!$B$3:$G$3</c:f>
              <c:numCache>
                <c:formatCode>General</c:formatCode>
                <c:ptCount val="6"/>
              </c:numCache>
            </c:numRef>
          </c:val>
        </c:ser>
        <c:dLbls>
          <c:showLegendKey val="0"/>
          <c:showVal val="0"/>
          <c:showCatName val="0"/>
          <c:showSerName val="0"/>
          <c:showPercent val="0"/>
          <c:showBubbleSize val="0"/>
        </c:dLbls>
        <c:gapWidth val="150"/>
        <c:overlap val="100"/>
        <c:axId val="184008704"/>
        <c:axId val="184010624"/>
      </c:barChart>
      <c:catAx>
        <c:axId val="184008704"/>
        <c:scaling>
          <c:orientation val="minMax"/>
        </c:scaling>
        <c:delete val="0"/>
        <c:axPos val="b"/>
        <c:majorTickMark val="out"/>
        <c:minorTickMark val="none"/>
        <c:tickLblPos val="nextTo"/>
        <c:txPr>
          <a:bodyPr/>
          <a:lstStyle/>
          <a:p>
            <a:pPr>
              <a:defRPr sz="700"/>
            </a:pPr>
            <a:endParaRPr lang="en-US"/>
          </a:p>
        </c:txPr>
        <c:crossAx val="184010624"/>
        <c:crosses val="autoZero"/>
        <c:auto val="1"/>
        <c:lblAlgn val="ctr"/>
        <c:lblOffset val="100"/>
        <c:noMultiLvlLbl val="0"/>
      </c:catAx>
      <c:valAx>
        <c:axId val="184010624"/>
        <c:scaling>
          <c:orientation val="minMax"/>
          <c:max val="700"/>
        </c:scaling>
        <c:delete val="0"/>
        <c:axPos val="l"/>
        <c:majorGridlines/>
        <c:title>
          <c:tx>
            <c:rich>
              <a:bodyPr rot="-5400000" vert="horz"/>
              <a:lstStyle/>
              <a:p>
                <a:pPr>
                  <a:defRPr sz="700" b="0"/>
                </a:pPr>
                <a:r>
                  <a:rPr lang="en-US" sz="700" b="0"/>
                  <a:t>Confirmed measles cases</a:t>
                </a:r>
              </a:p>
            </c:rich>
          </c:tx>
          <c:layout>
            <c:manualLayout>
              <c:xMode val="edge"/>
              <c:yMode val="edge"/>
              <c:x val="1.4278719967696345E-2"/>
              <c:y val="0.11532419982890496"/>
            </c:manualLayout>
          </c:layout>
          <c:overlay val="0"/>
        </c:title>
        <c:numFmt formatCode="General" sourceLinked="1"/>
        <c:majorTickMark val="out"/>
        <c:minorTickMark val="none"/>
        <c:tickLblPos val="nextTo"/>
        <c:crossAx val="184008704"/>
        <c:crosses val="autoZero"/>
        <c:crossBetween val="between"/>
        <c:majorUnit val="0.2"/>
      </c:valAx>
    </c:plotArea>
    <c:legend>
      <c:legendPos val="r"/>
      <c:layout>
        <c:manualLayout>
          <c:xMode val="edge"/>
          <c:yMode val="edge"/>
          <c:x val="0.12192383403997578"/>
          <c:y val="0.90840331718084399"/>
          <c:w val="0.80435821724207546"/>
          <c:h val="8.7542664275099061E-2"/>
        </c:manualLayout>
      </c:layout>
      <c:overlay val="0"/>
    </c:legend>
    <c:plotVisOnly val="1"/>
    <c:dispBlanksAs val="gap"/>
    <c:showDLblsOverMax val="0"/>
  </c:chart>
  <c:spPr>
    <a:ln>
      <a:solidFill>
        <a:schemeClr val="accent1"/>
      </a:solidFill>
    </a:ln>
  </c:spPr>
  <c:txPr>
    <a:bodyPr/>
    <a:lstStyle/>
    <a:p>
      <a:pPr>
        <a:defRPr sz="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463406016555622"/>
          <c:y val="5.1400554097404488E-2"/>
          <c:w val="0.82023849182313746"/>
          <c:h val="0.76120998657906236"/>
        </c:manualLayout>
      </c:layout>
      <c:barChart>
        <c:barDir val="col"/>
        <c:grouping val="stacked"/>
        <c:varyColors val="0"/>
        <c:ser>
          <c:idx val="0"/>
          <c:order val="0"/>
          <c:tx>
            <c:strRef>
              <c:f>Sheet1!$A$2</c:f>
              <c:strCache>
                <c:ptCount val="1"/>
                <c:pt idx="0">
                  <c:v>Unvaccinated</c:v>
                </c:pt>
              </c:strCache>
            </c:strRef>
          </c:tx>
          <c:invertIfNegative val="0"/>
          <c:cat>
            <c:strRef>
              <c:f>Sheet1!$B$1:$G$1</c:f>
              <c:strCache>
                <c:ptCount val="6"/>
                <c:pt idx="0">
                  <c:v>&lt;1 Year</c:v>
                </c:pt>
                <c:pt idx="1">
                  <c:v>1-4 Years</c:v>
                </c:pt>
                <c:pt idx="2">
                  <c:v>5-9 Years</c:v>
                </c:pt>
                <c:pt idx="3">
                  <c:v>10-14 Years</c:v>
                </c:pt>
                <c:pt idx="4">
                  <c:v>15+ Years</c:v>
                </c:pt>
                <c:pt idx="5">
                  <c:v>Unknown</c:v>
                </c:pt>
              </c:strCache>
            </c:strRef>
          </c:cat>
          <c:val>
            <c:numRef>
              <c:f>Sheet1!$B$2:$G$2</c:f>
              <c:numCache>
                <c:formatCode>General</c:formatCode>
                <c:ptCount val="6"/>
              </c:numCache>
            </c:numRef>
          </c:val>
        </c:ser>
        <c:ser>
          <c:idx val="1"/>
          <c:order val="1"/>
          <c:tx>
            <c:strRef>
              <c:f>Sheet1!$A$3</c:f>
              <c:strCache>
                <c:ptCount val="1"/>
                <c:pt idx="0">
                  <c:v>Vaccinated</c:v>
                </c:pt>
              </c:strCache>
            </c:strRef>
          </c:tx>
          <c:invertIfNegative val="0"/>
          <c:cat>
            <c:strRef>
              <c:f>Sheet1!$B$1:$G$1</c:f>
              <c:strCache>
                <c:ptCount val="6"/>
                <c:pt idx="0">
                  <c:v>&lt;1 Year</c:v>
                </c:pt>
                <c:pt idx="1">
                  <c:v>1-4 Years</c:v>
                </c:pt>
                <c:pt idx="2">
                  <c:v>5-9 Years</c:v>
                </c:pt>
                <c:pt idx="3">
                  <c:v>10-14 Years</c:v>
                </c:pt>
                <c:pt idx="4">
                  <c:v>15+ Years</c:v>
                </c:pt>
                <c:pt idx="5">
                  <c:v>Unknown</c:v>
                </c:pt>
              </c:strCache>
            </c:strRef>
          </c:cat>
          <c:val>
            <c:numRef>
              <c:f>Sheet1!$B$3:$G$3</c:f>
              <c:numCache>
                <c:formatCode>General</c:formatCode>
                <c:ptCount val="6"/>
              </c:numCache>
            </c:numRef>
          </c:val>
        </c:ser>
        <c:ser>
          <c:idx val="2"/>
          <c:order val="2"/>
          <c:tx>
            <c:strRef>
              <c:f>Sheet1!$A$4</c:f>
              <c:strCache>
                <c:ptCount val="1"/>
                <c:pt idx="0">
                  <c:v>Unknown status</c:v>
                </c:pt>
              </c:strCache>
            </c:strRef>
          </c:tx>
          <c:invertIfNegative val="0"/>
          <c:cat>
            <c:strRef>
              <c:f>Sheet1!$B$1:$G$1</c:f>
              <c:strCache>
                <c:ptCount val="6"/>
                <c:pt idx="0">
                  <c:v>&lt;1 Year</c:v>
                </c:pt>
                <c:pt idx="1">
                  <c:v>1-4 Years</c:v>
                </c:pt>
                <c:pt idx="2">
                  <c:v>5-9 Years</c:v>
                </c:pt>
                <c:pt idx="3">
                  <c:v>10-14 Years</c:v>
                </c:pt>
                <c:pt idx="4">
                  <c:v>15+ Years</c:v>
                </c:pt>
                <c:pt idx="5">
                  <c:v>Unknown</c:v>
                </c:pt>
              </c:strCache>
            </c:strRef>
          </c:cat>
          <c:val>
            <c:numRef>
              <c:f>Sheet1!$B$4:$G$4</c:f>
              <c:numCache>
                <c:formatCode>General</c:formatCode>
                <c:ptCount val="6"/>
                <c:pt idx="0">
                  <c:v>131</c:v>
                </c:pt>
                <c:pt idx="1">
                  <c:v>720</c:v>
                </c:pt>
                <c:pt idx="2">
                  <c:v>1037</c:v>
                </c:pt>
                <c:pt idx="3">
                  <c:v>431</c:v>
                </c:pt>
                <c:pt idx="4">
                  <c:v>271</c:v>
                </c:pt>
                <c:pt idx="5">
                  <c:v>0</c:v>
                </c:pt>
              </c:numCache>
            </c:numRef>
          </c:val>
        </c:ser>
        <c:dLbls>
          <c:showLegendKey val="0"/>
          <c:showVal val="0"/>
          <c:showCatName val="0"/>
          <c:showSerName val="0"/>
          <c:showPercent val="0"/>
          <c:showBubbleSize val="0"/>
        </c:dLbls>
        <c:gapWidth val="150"/>
        <c:overlap val="100"/>
        <c:axId val="185507840"/>
        <c:axId val="185509376"/>
      </c:barChart>
      <c:catAx>
        <c:axId val="185507840"/>
        <c:scaling>
          <c:orientation val="minMax"/>
        </c:scaling>
        <c:delete val="0"/>
        <c:axPos val="b"/>
        <c:majorTickMark val="out"/>
        <c:minorTickMark val="none"/>
        <c:tickLblPos val="nextTo"/>
        <c:crossAx val="185509376"/>
        <c:crosses val="autoZero"/>
        <c:auto val="1"/>
        <c:lblAlgn val="ctr"/>
        <c:lblOffset val="100"/>
        <c:noMultiLvlLbl val="0"/>
      </c:catAx>
      <c:valAx>
        <c:axId val="185509376"/>
        <c:scaling>
          <c:orientation val="minMax"/>
        </c:scaling>
        <c:delete val="0"/>
        <c:axPos val="l"/>
        <c:majorGridlines/>
        <c:title>
          <c:tx>
            <c:rich>
              <a:bodyPr rot="-5400000" vert="horz"/>
              <a:lstStyle/>
              <a:p>
                <a:pPr>
                  <a:defRPr sz="700" b="0"/>
                </a:pPr>
                <a:r>
                  <a:rPr lang="en-US" sz="700" b="0"/>
                  <a:t>Confirmed measles cases</a:t>
                </a:r>
              </a:p>
            </c:rich>
          </c:tx>
          <c:layout>
            <c:manualLayout>
              <c:xMode val="edge"/>
              <c:yMode val="edge"/>
              <c:x val="1.4278719967696345E-2"/>
              <c:y val="0.11532419982890496"/>
            </c:manualLayout>
          </c:layout>
          <c:overlay val="0"/>
        </c:title>
        <c:numFmt formatCode="General" sourceLinked="1"/>
        <c:majorTickMark val="out"/>
        <c:minorTickMark val="none"/>
        <c:tickLblPos val="nextTo"/>
        <c:crossAx val="185507840"/>
        <c:crosses val="autoZero"/>
        <c:crossBetween val="between"/>
      </c:valAx>
    </c:plotArea>
    <c:legend>
      <c:legendPos val="r"/>
      <c:layout>
        <c:manualLayout>
          <c:xMode val="edge"/>
          <c:yMode val="edge"/>
          <c:x val="0.12192383403997578"/>
          <c:y val="0.88368328958880138"/>
          <c:w val="0.80435821724207546"/>
          <c:h val="0.11226268591426072"/>
        </c:manualLayout>
      </c:layout>
      <c:overlay val="0"/>
    </c:legend>
    <c:plotVisOnly val="1"/>
    <c:dispBlanksAs val="gap"/>
    <c:showDLblsOverMax val="0"/>
  </c:chart>
  <c:spPr>
    <a:ln>
      <a:solidFill>
        <a:schemeClr val="accent1"/>
      </a:solidFill>
    </a:ln>
  </c:spPr>
  <c:txPr>
    <a:bodyPr/>
    <a:lstStyle/>
    <a:p>
      <a:pPr>
        <a:defRPr sz="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463406016555622"/>
          <c:y val="5.1400554097404488E-2"/>
          <c:w val="0.82023849182313746"/>
          <c:h val="0.76120998657906236"/>
        </c:manualLayout>
      </c:layout>
      <c:barChart>
        <c:barDir val="col"/>
        <c:grouping val="stacked"/>
        <c:varyColors val="0"/>
        <c:ser>
          <c:idx val="0"/>
          <c:order val="0"/>
          <c:tx>
            <c:strRef>
              <c:f>Sheet1!$A$2</c:f>
              <c:strCache>
                <c:ptCount val="1"/>
                <c:pt idx="0">
                  <c:v>Unvaccinated</c:v>
                </c:pt>
              </c:strCache>
            </c:strRef>
          </c:tx>
          <c:invertIfNegative val="0"/>
          <c:cat>
            <c:strRef>
              <c:f>Sheet1!$B$1:$G$1</c:f>
              <c:strCache>
                <c:ptCount val="6"/>
                <c:pt idx="0">
                  <c:v>&lt;1 Year</c:v>
                </c:pt>
                <c:pt idx="1">
                  <c:v>1-4 Years</c:v>
                </c:pt>
                <c:pt idx="2">
                  <c:v>5-9 Years</c:v>
                </c:pt>
                <c:pt idx="3">
                  <c:v>10-14 Years</c:v>
                </c:pt>
                <c:pt idx="4">
                  <c:v>15+ Years</c:v>
                </c:pt>
                <c:pt idx="5">
                  <c:v>Unknown</c:v>
                </c:pt>
              </c:strCache>
            </c:strRef>
          </c:cat>
          <c:val>
            <c:numRef>
              <c:f>Sheet1!$B$2:$G$2</c:f>
              <c:numCache>
                <c:formatCode>General</c:formatCode>
                <c:ptCount val="6"/>
                <c:pt idx="0">
                  <c:v>0</c:v>
                </c:pt>
                <c:pt idx="1">
                  <c:v>0</c:v>
                </c:pt>
                <c:pt idx="2">
                  <c:v>0</c:v>
                </c:pt>
                <c:pt idx="3">
                  <c:v>0</c:v>
                </c:pt>
                <c:pt idx="4">
                  <c:v>0</c:v>
                </c:pt>
                <c:pt idx="5">
                  <c:v>0</c:v>
                </c:pt>
              </c:numCache>
            </c:numRef>
          </c:val>
        </c:ser>
        <c:ser>
          <c:idx val="1"/>
          <c:order val="1"/>
          <c:tx>
            <c:strRef>
              <c:f>Sheet1!$A$3</c:f>
              <c:strCache>
                <c:ptCount val="1"/>
                <c:pt idx="0">
                  <c:v>Vaccinated</c:v>
                </c:pt>
              </c:strCache>
            </c:strRef>
          </c:tx>
          <c:invertIfNegative val="0"/>
          <c:cat>
            <c:strRef>
              <c:f>Sheet1!$B$1:$G$1</c:f>
              <c:strCache>
                <c:ptCount val="6"/>
                <c:pt idx="0">
                  <c:v>&lt;1 Year</c:v>
                </c:pt>
                <c:pt idx="1">
                  <c:v>1-4 Years</c:v>
                </c:pt>
                <c:pt idx="2">
                  <c:v>5-9 Years</c:v>
                </c:pt>
                <c:pt idx="3">
                  <c:v>10-14 Years</c:v>
                </c:pt>
                <c:pt idx="4">
                  <c:v>15+ Years</c:v>
                </c:pt>
                <c:pt idx="5">
                  <c:v>Unknown</c:v>
                </c:pt>
              </c:strCache>
            </c:strRef>
          </c:cat>
          <c:val>
            <c:numRef>
              <c:f>Sheet1!$B$3:$G$3</c:f>
              <c:numCache>
                <c:formatCode>General</c:formatCode>
                <c:ptCount val="6"/>
                <c:pt idx="0">
                  <c:v>0</c:v>
                </c:pt>
                <c:pt idx="1">
                  <c:v>0</c:v>
                </c:pt>
                <c:pt idx="2">
                  <c:v>0</c:v>
                </c:pt>
                <c:pt idx="3">
                  <c:v>0</c:v>
                </c:pt>
                <c:pt idx="4">
                  <c:v>0</c:v>
                </c:pt>
                <c:pt idx="5">
                  <c:v>0</c:v>
                </c:pt>
              </c:numCache>
            </c:numRef>
          </c:val>
        </c:ser>
        <c:ser>
          <c:idx val="2"/>
          <c:order val="2"/>
          <c:tx>
            <c:strRef>
              <c:f>Sheet1!$A$4</c:f>
              <c:strCache>
                <c:ptCount val="1"/>
                <c:pt idx="0">
                  <c:v>Unknown status</c:v>
                </c:pt>
              </c:strCache>
            </c:strRef>
          </c:tx>
          <c:invertIfNegative val="0"/>
          <c:cat>
            <c:strRef>
              <c:f>Sheet1!$B$1:$G$1</c:f>
              <c:strCache>
                <c:ptCount val="6"/>
                <c:pt idx="0">
                  <c:v>&lt;1 Year</c:v>
                </c:pt>
                <c:pt idx="1">
                  <c:v>1-4 Years</c:v>
                </c:pt>
                <c:pt idx="2">
                  <c:v>5-9 Years</c:v>
                </c:pt>
                <c:pt idx="3">
                  <c:v>10-14 Years</c:v>
                </c:pt>
                <c:pt idx="4">
                  <c:v>15+ Years</c:v>
                </c:pt>
                <c:pt idx="5">
                  <c:v>Unknown</c:v>
                </c:pt>
              </c:strCache>
            </c:strRef>
          </c:cat>
          <c:val>
            <c:numRef>
              <c:f>Sheet1!$B$4:$G$4</c:f>
              <c:numCache>
                <c:formatCode>General</c:formatCode>
                <c:ptCount val="6"/>
                <c:pt idx="0">
                  <c:v>2</c:v>
                </c:pt>
                <c:pt idx="1">
                  <c:v>4</c:v>
                </c:pt>
                <c:pt idx="2">
                  <c:v>38</c:v>
                </c:pt>
                <c:pt idx="3">
                  <c:v>43</c:v>
                </c:pt>
                <c:pt idx="4">
                  <c:v>21</c:v>
                </c:pt>
                <c:pt idx="5">
                  <c:v>0</c:v>
                </c:pt>
              </c:numCache>
            </c:numRef>
          </c:val>
        </c:ser>
        <c:dLbls>
          <c:showLegendKey val="0"/>
          <c:showVal val="0"/>
          <c:showCatName val="0"/>
          <c:showSerName val="0"/>
          <c:showPercent val="0"/>
          <c:showBubbleSize val="0"/>
        </c:dLbls>
        <c:gapWidth val="150"/>
        <c:overlap val="100"/>
        <c:axId val="185535488"/>
        <c:axId val="185553664"/>
      </c:barChart>
      <c:catAx>
        <c:axId val="185535488"/>
        <c:scaling>
          <c:orientation val="minMax"/>
        </c:scaling>
        <c:delete val="0"/>
        <c:axPos val="b"/>
        <c:majorTickMark val="out"/>
        <c:minorTickMark val="none"/>
        <c:tickLblPos val="nextTo"/>
        <c:crossAx val="185553664"/>
        <c:crosses val="autoZero"/>
        <c:auto val="1"/>
        <c:lblAlgn val="ctr"/>
        <c:lblOffset val="100"/>
        <c:noMultiLvlLbl val="0"/>
      </c:catAx>
      <c:valAx>
        <c:axId val="185553664"/>
        <c:scaling>
          <c:orientation val="minMax"/>
          <c:max val="100"/>
        </c:scaling>
        <c:delete val="0"/>
        <c:axPos val="l"/>
        <c:majorGridlines/>
        <c:title>
          <c:tx>
            <c:rich>
              <a:bodyPr rot="-5400000" vert="horz"/>
              <a:lstStyle/>
              <a:p>
                <a:pPr>
                  <a:defRPr sz="700" b="0"/>
                </a:pPr>
                <a:r>
                  <a:rPr lang="en-US" sz="700" b="0"/>
                  <a:t>Confirmed measles cases</a:t>
                </a:r>
              </a:p>
            </c:rich>
          </c:tx>
          <c:layout>
            <c:manualLayout>
              <c:xMode val="edge"/>
              <c:yMode val="edge"/>
              <c:x val="1.4278719967696345E-2"/>
              <c:y val="0.11532419982890496"/>
            </c:manualLayout>
          </c:layout>
          <c:overlay val="0"/>
        </c:title>
        <c:numFmt formatCode="General" sourceLinked="1"/>
        <c:majorTickMark val="out"/>
        <c:minorTickMark val="none"/>
        <c:tickLblPos val="nextTo"/>
        <c:crossAx val="185535488"/>
        <c:crosses val="autoZero"/>
        <c:crossBetween val="between"/>
        <c:majorUnit val="10"/>
      </c:valAx>
    </c:plotArea>
    <c:legend>
      <c:legendPos val="r"/>
      <c:layout>
        <c:manualLayout>
          <c:xMode val="edge"/>
          <c:yMode val="edge"/>
          <c:x val="0.12192383403997578"/>
          <c:y val="0.88368328958880138"/>
          <c:w val="0.80435821724207546"/>
          <c:h val="0.11226268591426072"/>
        </c:manualLayout>
      </c:layout>
      <c:overlay val="0"/>
    </c:legend>
    <c:plotVisOnly val="1"/>
    <c:dispBlanksAs val="gap"/>
    <c:showDLblsOverMax val="0"/>
  </c:chart>
  <c:spPr>
    <a:ln>
      <a:solidFill>
        <a:schemeClr val="accent1"/>
      </a:solidFill>
    </a:ln>
  </c:spPr>
  <c:txPr>
    <a:bodyPr/>
    <a:lstStyle/>
    <a:p>
      <a:pPr>
        <a:defRPr sz="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463406016555622"/>
          <c:y val="5.1400554097404488E-2"/>
          <c:w val="0.82023849182313746"/>
          <c:h val="0.76120998657906236"/>
        </c:manualLayout>
      </c:layout>
      <c:barChart>
        <c:barDir val="col"/>
        <c:grouping val="stacked"/>
        <c:varyColors val="0"/>
        <c:ser>
          <c:idx val="0"/>
          <c:order val="0"/>
          <c:tx>
            <c:strRef>
              <c:f>Sheet1!$A$2</c:f>
              <c:strCache>
                <c:ptCount val="1"/>
                <c:pt idx="0">
                  <c:v>Unvaccinated</c:v>
                </c:pt>
              </c:strCache>
            </c:strRef>
          </c:tx>
          <c:invertIfNegative val="0"/>
          <c:cat>
            <c:strRef>
              <c:f>Sheet1!$B$1:$G$1</c:f>
              <c:strCache>
                <c:ptCount val="6"/>
                <c:pt idx="0">
                  <c:v>&lt;1 Year</c:v>
                </c:pt>
                <c:pt idx="1">
                  <c:v>1-4 Years</c:v>
                </c:pt>
                <c:pt idx="2">
                  <c:v>5-9 Years</c:v>
                </c:pt>
                <c:pt idx="3">
                  <c:v>10-14 Years</c:v>
                </c:pt>
                <c:pt idx="4">
                  <c:v>15+ Years</c:v>
                </c:pt>
                <c:pt idx="5">
                  <c:v>Unknown</c:v>
                </c:pt>
              </c:strCache>
            </c:strRef>
          </c:cat>
          <c:val>
            <c:numRef>
              <c:f>Sheet1!$B$2:$G$2</c:f>
              <c:numCache>
                <c:formatCode>General</c:formatCode>
                <c:ptCount val="6"/>
                <c:pt idx="0">
                  <c:v>1</c:v>
                </c:pt>
                <c:pt idx="4">
                  <c:v>3</c:v>
                </c:pt>
              </c:numCache>
            </c:numRef>
          </c:val>
        </c:ser>
        <c:ser>
          <c:idx val="1"/>
          <c:order val="1"/>
          <c:tx>
            <c:strRef>
              <c:f>Sheet1!$A$3</c:f>
              <c:strCache>
                <c:ptCount val="1"/>
                <c:pt idx="0">
                  <c:v>Vaccinated</c:v>
                </c:pt>
              </c:strCache>
            </c:strRef>
          </c:tx>
          <c:invertIfNegative val="0"/>
          <c:cat>
            <c:strRef>
              <c:f>Sheet1!$B$1:$G$1</c:f>
              <c:strCache>
                <c:ptCount val="6"/>
                <c:pt idx="0">
                  <c:v>&lt;1 Year</c:v>
                </c:pt>
                <c:pt idx="1">
                  <c:v>1-4 Years</c:v>
                </c:pt>
                <c:pt idx="2">
                  <c:v>5-9 Years</c:v>
                </c:pt>
                <c:pt idx="3">
                  <c:v>10-14 Years</c:v>
                </c:pt>
                <c:pt idx="4">
                  <c:v>15+ Years</c:v>
                </c:pt>
                <c:pt idx="5">
                  <c:v>Unknown</c:v>
                </c:pt>
              </c:strCache>
            </c:strRef>
          </c:cat>
          <c:val>
            <c:numRef>
              <c:f>Sheet1!$B$3:$G$3</c:f>
              <c:numCache>
                <c:formatCode>General</c:formatCode>
                <c:ptCount val="6"/>
                <c:pt idx="1">
                  <c:v>15</c:v>
                </c:pt>
                <c:pt idx="2">
                  <c:v>11</c:v>
                </c:pt>
                <c:pt idx="3">
                  <c:v>9</c:v>
                </c:pt>
                <c:pt idx="4">
                  <c:v>1</c:v>
                </c:pt>
              </c:numCache>
            </c:numRef>
          </c:val>
        </c:ser>
        <c:ser>
          <c:idx val="2"/>
          <c:order val="2"/>
          <c:tx>
            <c:strRef>
              <c:f>Sheet1!$A$4</c:f>
              <c:strCache>
                <c:ptCount val="1"/>
                <c:pt idx="0">
                  <c:v>Unknown status</c:v>
                </c:pt>
              </c:strCache>
            </c:strRef>
          </c:tx>
          <c:invertIfNegative val="0"/>
          <c:cat>
            <c:strRef>
              <c:f>Sheet1!$B$1:$G$1</c:f>
              <c:strCache>
                <c:ptCount val="6"/>
                <c:pt idx="0">
                  <c:v>&lt;1 Year</c:v>
                </c:pt>
                <c:pt idx="1">
                  <c:v>1-4 Years</c:v>
                </c:pt>
                <c:pt idx="2">
                  <c:v>5-9 Years</c:v>
                </c:pt>
                <c:pt idx="3">
                  <c:v>10-14 Years</c:v>
                </c:pt>
                <c:pt idx="4">
                  <c:v>15+ Years</c:v>
                </c:pt>
                <c:pt idx="5">
                  <c:v>Unknown</c:v>
                </c:pt>
              </c:strCache>
            </c:strRef>
          </c:cat>
          <c:val>
            <c:numRef>
              <c:f>Sheet1!$B$4:$G$4</c:f>
              <c:numCache>
                <c:formatCode>General</c:formatCode>
                <c:ptCount val="6"/>
                <c:pt idx="0">
                  <c:v>2</c:v>
                </c:pt>
                <c:pt idx="4">
                  <c:v>6</c:v>
                </c:pt>
              </c:numCache>
            </c:numRef>
          </c:val>
        </c:ser>
        <c:dLbls>
          <c:showLegendKey val="0"/>
          <c:showVal val="0"/>
          <c:showCatName val="0"/>
          <c:showSerName val="0"/>
          <c:showPercent val="0"/>
          <c:showBubbleSize val="0"/>
        </c:dLbls>
        <c:gapWidth val="150"/>
        <c:overlap val="100"/>
        <c:axId val="198326528"/>
        <c:axId val="198332416"/>
      </c:barChart>
      <c:catAx>
        <c:axId val="198326528"/>
        <c:scaling>
          <c:orientation val="minMax"/>
        </c:scaling>
        <c:delete val="0"/>
        <c:axPos val="b"/>
        <c:majorTickMark val="out"/>
        <c:minorTickMark val="none"/>
        <c:tickLblPos val="nextTo"/>
        <c:crossAx val="198332416"/>
        <c:crosses val="autoZero"/>
        <c:auto val="1"/>
        <c:lblAlgn val="ctr"/>
        <c:lblOffset val="100"/>
        <c:noMultiLvlLbl val="0"/>
      </c:catAx>
      <c:valAx>
        <c:axId val="198332416"/>
        <c:scaling>
          <c:orientation val="minMax"/>
          <c:max val="100"/>
        </c:scaling>
        <c:delete val="0"/>
        <c:axPos val="l"/>
        <c:majorGridlines/>
        <c:title>
          <c:tx>
            <c:rich>
              <a:bodyPr rot="-5400000" vert="horz"/>
              <a:lstStyle/>
              <a:p>
                <a:pPr>
                  <a:defRPr sz="700" b="0"/>
                </a:pPr>
                <a:r>
                  <a:rPr lang="en-US" sz="700" b="0"/>
                  <a:t>Confirmed measles cases</a:t>
                </a:r>
              </a:p>
            </c:rich>
          </c:tx>
          <c:layout>
            <c:manualLayout>
              <c:xMode val="edge"/>
              <c:yMode val="edge"/>
              <c:x val="1.4278719967696345E-2"/>
              <c:y val="0.11532419982890496"/>
            </c:manualLayout>
          </c:layout>
          <c:overlay val="0"/>
        </c:title>
        <c:numFmt formatCode="General" sourceLinked="1"/>
        <c:majorTickMark val="out"/>
        <c:minorTickMark val="none"/>
        <c:tickLblPos val="nextTo"/>
        <c:crossAx val="198326528"/>
        <c:crosses val="autoZero"/>
        <c:crossBetween val="between"/>
        <c:majorUnit val="10"/>
        <c:minorUnit val="5"/>
      </c:valAx>
    </c:plotArea>
    <c:legend>
      <c:legendPos val="r"/>
      <c:layout>
        <c:manualLayout>
          <c:xMode val="edge"/>
          <c:yMode val="edge"/>
          <c:x val="0.12192383403997578"/>
          <c:y val="0.88368328958880138"/>
          <c:w val="0.80435821724207546"/>
          <c:h val="0.11226268591426072"/>
        </c:manualLayout>
      </c:layout>
      <c:overlay val="0"/>
    </c:legend>
    <c:plotVisOnly val="1"/>
    <c:dispBlanksAs val="gap"/>
    <c:showDLblsOverMax val="0"/>
  </c:chart>
  <c:spPr>
    <a:ln>
      <a:solidFill>
        <a:schemeClr val="accent1"/>
      </a:solidFill>
    </a:ln>
  </c:spPr>
  <c:txPr>
    <a:bodyPr/>
    <a:lstStyle/>
    <a:p>
      <a:pPr>
        <a:defRPr sz="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463406016555622"/>
          <c:y val="5.1400554097404488E-2"/>
          <c:w val="0.82023849182313746"/>
          <c:h val="0.76120998657906236"/>
        </c:manualLayout>
      </c:layout>
      <c:barChart>
        <c:barDir val="col"/>
        <c:grouping val="stacked"/>
        <c:varyColors val="0"/>
        <c:ser>
          <c:idx val="0"/>
          <c:order val="0"/>
          <c:tx>
            <c:strRef>
              <c:f>Sheet1!$A$2</c:f>
              <c:strCache>
                <c:ptCount val="1"/>
                <c:pt idx="0">
                  <c:v>Unvaccinated</c:v>
                </c:pt>
              </c:strCache>
            </c:strRef>
          </c:tx>
          <c:invertIfNegative val="0"/>
          <c:cat>
            <c:strRef>
              <c:f>Sheet1!$B$1:$G$1</c:f>
              <c:strCache>
                <c:ptCount val="6"/>
                <c:pt idx="0">
                  <c:v>&lt;1 Year</c:v>
                </c:pt>
                <c:pt idx="1">
                  <c:v>1-4 Years</c:v>
                </c:pt>
                <c:pt idx="2">
                  <c:v>5-9 Years</c:v>
                </c:pt>
                <c:pt idx="3">
                  <c:v>10-14 Years</c:v>
                </c:pt>
                <c:pt idx="4">
                  <c:v>15+ Years</c:v>
                </c:pt>
                <c:pt idx="5">
                  <c:v>Unknown</c:v>
                </c:pt>
              </c:strCache>
            </c:strRef>
          </c:cat>
          <c:val>
            <c:numRef>
              <c:f>Sheet1!$B$2:$G$2</c:f>
              <c:numCache>
                <c:formatCode>General</c:formatCode>
                <c:ptCount val="6"/>
                <c:pt idx="0">
                  <c:v>0</c:v>
                </c:pt>
                <c:pt idx="1">
                  <c:v>0</c:v>
                </c:pt>
                <c:pt idx="2">
                  <c:v>0</c:v>
                </c:pt>
                <c:pt idx="3">
                  <c:v>0</c:v>
                </c:pt>
                <c:pt idx="4">
                  <c:v>0</c:v>
                </c:pt>
                <c:pt idx="5">
                  <c:v>0</c:v>
                </c:pt>
              </c:numCache>
            </c:numRef>
          </c:val>
        </c:ser>
        <c:ser>
          <c:idx val="1"/>
          <c:order val="1"/>
          <c:tx>
            <c:strRef>
              <c:f>Sheet1!$A$3</c:f>
              <c:strCache>
                <c:ptCount val="1"/>
                <c:pt idx="0">
                  <c:v>Vaccinated</c:v>
                </c:pt>
              </c:strCache>
            </c:strRef>
          </c:tx>
          <c:invertIfNegative val="0"/>
          <c:cat>
            <c:strRef>
              <c:f>Sheet1!$B$1:$G$1</c:f>
              <c:strCache>
                <c:ptCount val="6"/>
                <c:pt idx="0">
                  <c:v>&lt;1 Year</c:v>
                </c:pt>
                <c:pt idx="1">
                  <c:v>1-4 Years</c:v>
                </c:pt>
                <c:pt idx="2">
                  <c:v>5-9 Years</c:v>
                </c:pt>
                <c:pt idx="3">
                  <c:v>10-14 Years</c:v>
                </c:pt>
                <c:pt idx="4">
                  <c:v>15+ Years</c:v>
                </c:pt>
                <c:pt idx="5">
                  <c:v>Unknown</c:v>
                </c:pt>
              </c:strCache>
            </c:strRef>
          </c:cat>
          <c:val>
            <c:numRef>
              <c:f>Sheet1!$B$3:$G$3</c:f>
              <c:numCache>
                <c:formatCode>General</c:formatCode>
                <c:ptCount val="6"/>
                <c:pt idx="0">
                  <c:v>0</c:v>
                </c:pt>
                <c:pt idx="1">
                  <c:v>0</c:v>
                </c:pt>
                <c:pt idx="2">
                  <c:v>0</c:v>
                </c:pt>
                <c:pt idx="3">
                  <c:v>0</c:v>
                </c:pt>
                <c:pt idx="4">
                  <c:v>0</c:v>
                </c:pt>
                <c:pt idx="5">
                  <c:v>0</c:v>
                </c:pt>
              </c:numCache>
            </c:numRef>
          </c:val>
        </c:ser>
        <c:ser>
          <c:idx val="2"/>
          <c:order val="2"/>
          <c:tx>
            <c:strRef>
              <c:f>Sheet1!$A$4</c:f>
              <c:strCache>
                <c:ptCount val="1"/>
                <c:pt idx="0">
                  <c:v>Unknown status</c:v>
                </c:pt>
              </c:strCache>
            </c:strRef>
          </c:tx>
          <c:invertIfNegative val="0"/>
          <c:cat>
            <c:strRef>
              <c:f>Sheet1!$B$1:$G$1</c:f>
              <c:strCache>
                <c:ptCount val="6"/>
                <c:pt idx="0">
                  <c:v>&lt;1 Year</c:v>
                </c:pt>
                <c:pt idx="1">
                  <c:v>1-4 Years</c:v>
                </c:pt>
                <c:pt idx="2">
                  <c:v>5-9 Years</c:v>
                </c:pt>
                <c:pt idx="3">
                  <c:v>10-14 Years</c:v>
                </c:pt>
                <c:pt idx="4">
                  <c:v>15+ Years</c:v>
                </c:pt>
                <c:pt idx="5">
                  <c:v>Unknown</c:v>
                </c:pt>
              </c:strCache>
            </c:strRef>
          </c:cat>
          <c:val>
            <c:numRef>
              <c:f>Sheet1!$B$4:$G$4</c:f>
              <c:numCache>
                <c:formatCode>General</c:formatCode>
                <c:ptCount val="6"/>
                <c:pt idx="0">
                  <c:v>0</c:v>
                </c:pt>
                <c:pt idx="1">
                  <c:v>0</c:v>
                </c:pt>
                <c:pt idx="2">
                  <c:v>0</c:v>
                </c:pt>
                <c:pt idx="3">
                  <c:v>0</c:v>
                </c:pt>
                <c:pt idx="4">
                  <c:v>0</c:v>
                </c:pt>
                <c:pt idx="5">
                  <c:v>0</c:v>
                </c:pt>
              </c:numCache>
            </c:numRef>
          </c:val>
        </c:ser>
        <c:dLbls>
          <c:showLegendKey val="0"/>
          <c:showVal val="0"/>
          <c:showCatName val="0"/>
          <c:showSerName val="0"/>
          <c:showPercent val="0"/>
          <c:showBubbleSize val="0"/>
        </c:dLbls>
        <c:gapWidth val="150"/>
        <c:overlap val="100"/>
        <c:axId val="198452736"/>
        <c:axId val="198454272"/>
      </c:barChart>
      <c:catAx>
        <c:axId val="198452736"/>
        <c:scaling>
          <c:orientation val="minMax"/>
        </c:scaling>
        <c:delete val="0"/>
        <c:axPos val="b"/>
        <c:majorTickMark val="out"/>
        <c:minorTickMark val="none"/>
        <c:tickLblPos val="nextTo"/>
        <c:crossAx val="198454272"/>
        <c:crosses val="autoZero"/>
        <c:auto val="1"/>
        <c:lblAlgn val="ctr"/>
        <c:lblOffset val="100"/>
        <c:noMultiLvlLbl val="0"/>
      </c:catAx>
      <c:valAx>
        <c:axId val="198454272"/>
        <c:scaling>
          <c:orientation val="minMax"/>
        </c:scaling>
        <c:delete val="0"/>
        <c:axPos val="l"/>
        <c:majorGridlines/>
        <c:title>
          <c:tx>
            <c:rich>
              <a:bodyPr rot="-5400000" vert="horz"/>
              <a:lstStyle/>
              <a:p>
                <a:pPr>
                  <a:defRPr sz="700" b="0"/>
                </a:pPr>
                <a:r>
                  <a:rPr lang="en-US" sz="700" b="0"/>
                  <a:t>Confirmed measles cases</a:t>
                </a:r>
              </a:p>
            </c:rich>
          </c:tx>
          <c:layout>
            <c:manualLayout>
              <c:xMode val="edge"/>
              <c:yMode val="edge"/>
              <c:x val="1.4278719967696345E-2"/>
              <c:y val="0.11532419982890496"/>
            </c:manualLayout>
          </c:layout>
          <c:overlay val="0"/>
        </c:title>
        <c:numFmt formatCode="General" sourceLinked="1"/>
        <c:majorTickMark val="out"/>
        <c:minorTickMark val="none"/>
        <c:tickLblPos val="nextTo"/>
        <c:crossAx val="198452736"/>
        <c:crosses val="autoZero"/>
        <c:crossBetween val="between"/>
      </c:valAx>
    </c:plotArea>
    <c:legend>
      <c:legendPos val="r"/>
      <c:layout>
        <c:manualLayout>
          <c:xMode val="edge"/>
          <c:yMode val="edge"/>
          <c:x val="0.12192383403997578"/>
          <c:y val="0.88368328958880138"/>
          <c:w val="0.80435821724207546"/>
          <c:h val="0.11226268591426072"/>
        </c:manualLayout>
      </c:layout>
      <c:overlay val="0"/>
    </c:legend>
    <c:plotVisOnly val="1"/>
    <c:dispBlanksAs val="gap"/>
    <c:showDLblsOverMax val="0"/>
  </c:chart>
  <c:spPr>
    <a:ln>
      <a:solidFill>
        <a:schemeClr val="accent1"/>
      </a:solidFill>
    </a:ln>
  </c:spPr>
  <c:txPr>
    <a:bodyPr/>
    <a:lstStyle/>
    <a:p>
      <a:pPr>
        <a:defRPr sz="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Sheet1!$A$2</c:f>
              <c:strCache>
                <c:ptCount val="1"/>
                <c:pt idx="0">
                  <c:v>India</c:v>
                </c:pt>
              </c:strCache>
            </c:strRef>
          </c:tx>
          <c:invertIfNegative val="0"/>
          <c:cat>
            <c:strRef>
              <c:f>Sheet1!$B$1:$N$1</c:f>
              <c:strCache>
                <c:ptCount val="13"/>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strCache>
            </c:strRef>
          </c:cat>
          <c:val>
            <c:numRef>
              <c:f>Sheet1!$B$2:$N$2</c:f>
              <c:numCache>
                <c:formatCode>General</c:formatCode>
                <c:ptCount val="13"/>
                <c:pt idx="0">
                  <c:v>47147</c:v>
                </c:pt>
                <c:pt idx="1">
                  <c:v>55443</c:v>
                </c:pt>
                <c:pt idx="2">
                  <c:v>36711</c:v>
                </c:pt>
                <c:pt idx="3">
                  <c:v>64185</c:v>
                </c:pt>
                <c:pt idx="4">
                  <c:v>41144</c:v>
                </c:pt>
                <c:pt idx="5">
                  <c:v>44258</c:v>
                </c:pt>
                <c:pt idx="6">
                  <c:v>56188</c:v>
                </c:pt>
                <c:pt idx="7">
                  <c:v>31458</c:v>
                </c:pt>
                <c:pt idx="8">
                  <c:v>33634</c:v>
                </c:pt>
                <c:pt idx="9">
                  <c:v>18668</c:v>
                </c:pt>
                <c:pt idx="10">
                  <c:v>13822</c:v>
                </c:pt>
                <c:pt idx="11">
                  <c:v>24977</c:v>
                </c:pt>
                <c:pt idx="12">
                  <c:v>25488</c:v>
                </c:pt>
              </c:numCache>
            </c:numRef>
          </c:val>
        </c:ser>
        <c:ser>
          <c:idx val="1"/>
          <c:order val="1"/>
          <c:tx>
            <c:strRef>
              <c:f>Sheet1!$A$3</c:f>
              <c:strCache>
                <c:ptCount val="1"/>
                <c:pt idx="0">
                  <c:v>Indonesia</c:v>
                </c:pt>
              </c:strCache>
            </c:strRef>
          </c:tx>
          <c:invertIfNegative val="0"/>
          <c:cat>
            <c:strRef>
              <c:f>Sheet1!$B$1:$N$1</c:f>
              <c:strCache>
                <c:ptCount val="13"/>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strCache>
            </c:strRef>
          </c:cat>
          <c:val>
            <c:numRef>
              <c:f>Sheet1!$B$3:$N$3</c:f>
              <c:numCache>
                <c:formatCode>General</c:formatCode>
                <c:ptCount val="13"/>
                <c:pt idx="0">
                  <c:v>24457</c:v>
                </c:pt>
                <c:pt idx="1">
                  <c:v>29171</c:v>
                </c:pt>
                <c:pt idx="2">
                  <c:v>15853</c:v>
                </c:pt>
                <c:pt idx="3">
                  <c:v>20422</c:v>
                </c:pt>
                <c:pt idx="4">
                  <c:v>19456</c:v>
                </c:pt>
                <c:pt idx="5">
                  <c:v>15369</c:v>
                </c:pt>
                <c:pt idx="6">
                  <c:v>20818</c:v>
                </c:pt>
                <c:pt idx="7">
                  <c:v>18869</c:v>
                </c:pt>
                <c:pt idx="8">
                  <c:v>21893</c:v>
                </c:pt>
                <c:pt idx="9">
                  <c:v>15489</c:v>
                </c:pt>
                <c:pt idx="10">
                  <c:v>8419</c:v>
                </c:pt>
                <c:pt idx="11">
                  <c:v>12943</c:v>
                </c:pt>
                <c:pt idx="12">
                  <c:v>818</c:v>
                </c:pt>
              </c:numCache>
            </c:numRef>
          </c:val>
        </c:ser>
        <c:ser>
          <c:idx val="2"/>
          <c:order val="2"/>
          <c:tx>
            <c:strRef>
              <c:f>Sheet1!$A$4</c:f>
              <c:strCache>
                <c:ptCount val="1"/>
                <c:pt idx="0">
                  <c:v>others§</c:v>
                </c:pt>
              </c:strCache>
            </c:strRef>
          </c:tx>
          <c:spPr>
            <a:solidFill>
              <a:srgbClr val="FFC000"/>
            </a:solidFill>
          </c:spPr>
          <c:invertIfNegative val="0"/>
          <c:cat>
            <c:strRef>
              <c:f>Sheet1!$B$1:$N$1</c:f>
              <c:strCache>
                <c:ptCount val="13"/>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strCache>
            </c:strRef>
          </c:cat>
          <c:val>
            <c:numRef>
              <c:f>Sheet1!$B$4:$N$4</c:f>
              <c:numCache>
                <c:formatCode>General</c:formatCode>
                <c:ptCount val="13"/>
                <c:pt idx="0">
                  <c:v>22994</c:v>
                </c:pt>
                <c:pt idx="1">
                  <c:v>27427</c:v>
                </c:pt>
                <c:pt idx="2">
                  <c:v>36409</c:v>
                </c:pt>
                <c:pt idx="3">
                  <c:v>13515</c:v>
                </c:pt>
                <c:pt idx="4">
                  <c:v>12945</c:v>
                </c:pt>
                <c:pt idx="5">
                  <c:v>12912</c:v>
                </c:pt>
                <c:pt idx="6">
                  <c:v>7350</c:v>
                </c:pt>
                <c:pt idx="7">
                  <c:v>3901</c:v>
                </c:pt>
                <c:pt idx="8">
                  <c:v>14019</c:v>
                </c:pt>
                <c:pt idx="9">
                  <c:v>12788</c:v>
                </c:pt>
                <c:pt idx="10">
                  <c:v>7860</c:v>
                </c:pt>
                <c:pt idx="11">
                  <c:v>3426</c:v>
                </c:pt>
                <c:pt idx="12">
                  <c:v>3626</c:v>
                </c:pt>
              </c:numCache>
            </c:numRef>
          </c:val>
        </c:ser>
        <c:dLbls>
          <c:showLegendKey val="0"/>
          <c:showVal val="0"/>
          <c:showCatName val="0"/>
          <c:showSerName val="0"/>
          <c:showPercent val="0"/>
          <c:showBubbleSize val="0"/>
        </c:dLbls>
        <c:gapWidth val="150"/>
        <c:overlap val="100"/>
        <c:axId val="77906688"/>
        <c:axId val="77908608"/>
      </c:barChart>
      <c:lineChart>
        <c:grouping val="standard"/>
        <c:varyColors val="0"/>
        <c:ser>
          <c:idx val="3"/>
          <c:order val="3"/>
          <c:tx>
            <c:strRef>
              <c:f>Sheet1!$A$5</c:f>
              <c:strCache>
                <c:ptCount val="1"/>
                <c:pt idx="0">
                  <c:v>SEAR MCV1 coverage</c:v>
                </c:pt>
              </c:strCache>
            </c:strRef>
          </c:tx>
          <c:spPr>
            <a:ln w="50800">
              <a:solidFill>
                <a:srgbClr val="FF0000"/>
              </a:solidFill>
            </a:ln>
          </c:spPr>
          <c:marker>
            <c:symbol val="dash"/>
            <c:size val="8"/>
            <c:spPr>
              <a:solidFill>
                <a:srgbClr val="FF0000"/>
              </a:solidFill>
              <a:ln w="12700">
                <a:solidFill>
                  <a:srgbClr val="FF0000"/>
                </a:solidFill>
              </a:ln>
            </c:spPr>
          </c:marker>
          <c:cat>
            <c:strRef>
              <c:f>Sheet1!$B$1:$N$1</c:f>
              <c:strCache>
                <c:ptCount val="13"/>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strCache>
            </c:strRef>
          </c:cat>
          <c:val>
            <c:numRef>
              <c:f>Sheet1!$B$5:$N$5</c:f>
              <c:numCache>
                <c:formatCode>General</c:formatCode>
                <c:ptCount val="13"/>
                <c:pt idx="0">
                  <c:v>66</c:v>
                </c:pt>
                <c:pt idx="1">
                  <c:v>69</c:v>
                </c:pt>
                <c:pt idx="2">
                  <c:v>73</c:v>
                </c:pt>
                <c:pt idx="3">
                  <c:v>73</c:v>
                </c:pt>
                <c:pt idx="4">
                  <c:v>74</c:v>
                </c:pt>
                <c:pt idx="5">
                  <c:v>76</c:v>
                </c:pt>
                <c:pt idx="6">
                  <c:v>80</c:v>
                </c:pt>
                <c:pt idx="7">
                  <c:v>83</c:v>
                </c:pt>
                <c:pt idx="8">
                  <c:v>85</c:v>
                </c:pt>
                <c:pt idx="9">
                  <c:v>84</c:v>
                </c:pt>
                <c:pt idx="10">
                  <c:v>84</c:v>
                </c:pt>
                <c:pt idx="11">
                  <c:v>84</c:v>
                </c:pt>
                <c:pt idx="12">
                  <c:v>84</c:v>
                </c:pt>
              </c:numCache>
            </c:numRef>
          </c:val>
          <c:smooth val="0"/>
        </c:ser>
        <c:ser>
          <c:idx val="4"/>
          <c:order val="4"/>
          <c:tx>
            <c:strRef>
              <c:f>Sheet1!$A$6</c:f>
              <c:strCache>
                <c:ptCount val="1"/>
                <c:pt idx="0">
                  <c:v>SEAR MCV2 coverage</c:v>
                </c:pt>
              </c:strCache>
            </c:strRef>
          </c:tx>
          <c:spPr>
            <a:ln w="50800">
              <a:solidFill>
                <a:srgbClr val="7030A0"/>
              </a:solidFill>
            </a:ln>
          </c:spPr>
          <c:marker>
            <c:symbol val="dash"/>
            <c:size val="8"/>
            <c:spPr>
              <a:solidFill>
                <a:srgbClr val="7030A0"/>
              </a:solidFill>
              <a:ln>
                <a:solidFill>
                  <a:srgbClr val="7030A0"/>
                </a:solidFill>
              </a:ln>
            </c:spPr>
          </c:marker>
          <c:cat>
            <c:strRef>
              <c:f>Sheet1!$B$1:$N$1</c:f>
              <c:strCache>
                <c:ptCount val="13"/>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strCache>
            </c:strRef>
          </c:cat>
          <c:val>
            <c:numRef>
              <c:f>Sheet1!$B$6:$N$6</c:f>
              <c:numCache>
                <c:formatCode>General</c:formatCode>
                <c:ptCount val="13"/>
                <c:pt idx="0">
                  <c:v>6</c:v>
                </c:pt>
                <c:pt idx="1">
                  <c:v>7</c:v>
                </c:pt>
                <c:pt idx="2">
                  <c:v>6</c:v>
                </c:pt>
                <c:pt idx="3">
                  <c:v>10</c:v>
                </c:pt>
                <c:pt idx="4">
                  <c:v>13</c:v>
                </c:pt>
                <c:pt idx="5">
                  <c:v>14</c:v>
                </c:pt>
                <c:pt idx="6">
                  <c:v>15</c:v>
                </c:pt>
                <c:pt idx="7">
                  <c:v>16</c:v>
                </c:pt>
                <c:pt idx="8">
                  <c:v>35</c:v>
                </c:pt>
                <c:pt idx="9">
                  <c:v>42</c:v>
                </c:pt>
                <c:pt idx="10">
                  <c:v>59</c:v>
                </c:pt>
                <c:pt idx="11">
                  <c:v>59</c:v>
                </c:pt>
                <c:pt idx="12">
                  <c:v>59</c:v>
                </c:pt>
              </c:numCache>
            </c:numRef>
          </c:val>
          <c:smooth val="0"/>
        </c:ser>
        <c:dLbls>
          <c:showLegendKey val="0"/>
          <c:showVal val="0"/>
          <c:showCatName val="0"/>
          <c:showSerName val="0"/>
          <c:showPercent val="0"/>
          <c:showBubbleSize val="0"/>
        </c:dLbls>
        <c:marker val="1"/>
        <c:smooth val="0"/>
        <c:axId val="77912704"/>
        <c:axId val="77910784"/>
      </c:lineChart>
      <c:catAx>
        <c:axId val="77906688"/>
        <c:scaling>
          <c:orientation val="minMax"/>
        </c:scaling>
        <c:delete val="0"/>
        <c:axPos val="b"/>
        <c:numFmt formatCode="General" sourceLinked="0"/>
        <c:majorTickMark val="out"/>
        <c:minorTickMark val="none"/>
        <c:tickLblPos val="nextTo"/>
        <c:crossAx val="77908608"/>
        <c:crosses val="autoZero"/>
        <c:auto val="1"/>
        <c:lblAlgn val="ctr"/>
        <c:lblOffset val="100"/>
        <c:noMultiLvlLbl val="0"/>
      </c:catAx>
      <c:valAx>
        <c:axId val="77908608"/>
        <c:scaling>
          <c:orientation val="minMax"/>
        </c:scaling>
        <c:delete val="0"/>
        <c:axPos val="l"/>
        <c:title>
          <c:tx>
            <c:rich>
              <a:bodyPr rot="-5400000" vert="horz"/>
              <a:lstStyle/>
              <a:p>
                <a:pPr>
                  <a:defRPr b="0"/>
                </a:pPr>
                <a:r>
                  <a:rPr lang="en-US" b="0"/>
                  <a:t>Number of cases</a:t>
                </a:r>
              </a:p>
            </c:rich>
          </c:tx>
          <c:layout/>
          <c:overlay val="0"/>
        </c:title>
        <c:numFmt formatCode="General" sourceLinked="1"/>
        <c:majorTickMark val="out"/>
        <c:minorTickMark val="none"/>
        <c:tickLblPos val="nextTo"/>
        <c:crossAx val="77906688"/>
        <c:crosses val="autoZero"/>
        <c:crossBetween val="between"/>
      </c:valAx>
      <c:valAx>
        <c:axId val="77910784"/>
        <c:scaling>
          <c:orientation val="minMax"/>
          <c:max val="100"/>
        </c:scaling>
        <c:delete val="0"/>
        <c:axPos val="r"/>
        <c:title>
          <c:tx>
            <c:rich>
              <a:bodyPr rot="-5400000" vert="horz"/>
              <a:lstStyle/>
              <a:p>
                <a:pPr>
                  <a:defRPr b="0"/>
                </a:pPr>
                <a:r>
                  <a:rPr lang="en-US" b="0" dirty="0" smtClean="0"/>
                  <a:t>Coverage (%)</a:t>
                </a:r>
                <a:endParaRPr lang="en-US" b="0" dirty="0"/>
              </a:p>
            </c:rich>
          </c:tx>
          <c:layout/>
          <c:overlay val="0"/>
        </c:title>
        <c:numFmt formatCode="General" sourceLinked="1"/>
        <c:majorTickMark val="out"/>
        <c:minorTickMark val="none"/>
        <c:tickLblPos val="nextTo"/>
        <c:crossAx val="77912704"/>
        <c:crosses val="max"/>
        <c:crossBetween val="between"/>
      </c:valAx>
      <c:catAx>
        <c:axId val="77912704"/>
        <c:scaling>
          <c:orientation val="minMax"/>
        </c:scaling>
        <c:delete val="1"/>
        <c:axPos val="b"/>
        <c:numFmt formatCode="General" sourceLinked="1"/>
        <c:majorTickMark val="out"/>
        <c:minorTickMark val="none"/>
        <c:tickLblPos val="nextTo"/>
        <c:crossAx val="77910784"/>
        <c:crosses val="autoZero"/>
        <c:auto val="1"/>
        <c:lblAlgn val="ctr"/>
        <c:lblOffset val="100"/>
        <c:noMultiLvlLbl val="0"/>
      </c:catAx>
      <c:spPr>
        <a:noFill/>
        <a:ln w="25400">
          <a:noFill/>
        </a:ln>
      </c:spPr>
    </c:plotArea>
    <c:legend>
      <c:legendPos val="b"/>
      <c:layout/>
      <c:overlay val="0"/>
    </c:legend>
    <c:plotVisOnly val="1"/>
    <c:dispBlanksAs val="gap"/>
    <c:showDLblsOverMax val="0"/>
  </c:chart>
  <c:txPr>
    <a:bodyPr/>
    <a:lstStyle/>
    <a:p>
      <a:pPr>
        <a:defRPr sz="12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Sheet1!$A$2</c:f>
              <c:strCache>
                <c:ptCount val="1"/>
                <c:pt idx="0">
                  <c:v>India</c:v>
                </c:pt>
              </c:strCache>
            </c:strRef>
          </c:tx>
          <c:invertIfNegative val="0"/>
          <c:cat>
            <c:strRef>
              <c:f>Sheet1!$B$1:$N$1</c:f>
              <c:strCache>
                <c:ptCount val="13"/>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strCache>
            </c:strRef>
          </c:cat>
          <c:val>
            <c:numRef>
              <c:f>Sheet1!$B$2:$N$2</c:f>
              <c:numCache>
                <c:formatCode>General</c:formatCode>
                <c:ptCount val="13"/>
                <c:pt idx="0">
                  <c:v>0</c:v>
                </c:pt>
                <c:pt idx="1">
                  <c:v>0</c:v>
                </c:pt>
                <c:pt idx="2">
                  <c:v>0</c:v>
                </c:pt>
                <c:pt idx="3">
                  <c:v>0</c:v>
                </c:pt>
                <c:pt idx="4">
                  <c:v>0</c:v>
                </c:pt>
                <c:pt idx="5">
                  <c:v>0</c:v>
                </c:pt>
                <c:pt idx="6">
                  <c:v>0</c:v>
                </c:pt>
                <c:pt idx="7">
                  <c:v>0</c:v>
                </c:pt>
                <c:pt idx="8">
                  <c:v>0</c:v>
                </c:pt>
                <c:pt idx="9">
                  <c:v>1232</c:v>
                </c:pt>
                <c:pt idx="10">
                  <c:v>3698</c:v>
                </c:pt>
                <c:pt idx="11">
                  <c:v>4870</c:v>
                </c:pt>
                <c:pt idx="12">
                  <c:v>3252</c:v>
                </c:pt>
              </c:numCache>
            </c:numRef>
          </c:val>
        </c:ser>
        <c:ser>
          <c:idx val="1"/>
          <c:order val="1"/>
          <c:tx>
            <c:strRef>
              <c:f>Sheet1!$A$3</c:f>
              <c:strCache>
                <c:ptCount val="1"/>
                <c:pt idx="0">
                  <c:v>Indonesia</c:v>
                </c:pt>
              </c:strCache>
            </c:strRef>
          </c:tx>
          <c:invertIfNegative val="0"/>
          <c:cat>
            <c:strRef>
              <c:f>Sheet1!$B$1:$N$1</c:f>
              <c:strCache>
                <c:ptCount val="13"/>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strCache>
            </c:strRef>
          </c:cat>
          <c:val>
            <c:numRef>
              <c:f>Sheet1!$B$3:$N$3</c:f>
              <c:numCache>
                <c:formatCode>General</c:formatCode>
                <c:ptCount val="13"/>
                <c:pt idx="0">
                  <c:v>0</c:v>
                </c:pt>
                <c:pt idx="1">
                  <c:v>0</c:v>
                </c:pt>
                <c:pt idx="2">
                  <c:v>0</c:v>
                </c:pt>
                <c:pt idx="3">
                  <c:v>105</c:v>
                </c:pt>
                <c:pt idx="4">
                  <c:v>168</c:v>
                </c:pt>
                <c:pt idx="5">
                  <c:v>340</c:v>
                </c:pt>
                <c:pt idx="6">
                  <c:v>2090</c:v>
                </c:pt>
                <c:pt idx="7">
                  <c:v>1323</c:v>
                </c:pt>
                <c:pt idx="8">
                  <c:v>1959</c:v>
                </c:pt>
                <c:pt idx="9">
                  <c:v>1020</c:v>
                </c:pt>
                <c:pt idx="10">
                  <c:v>2355</c:v>
                </c:pt>
                <c:pt idx="11">
                  <c:v>3542</c:v>
                </c:pt>
                <c:pt idx="12">
                  <c:v>826</c:v>
                </c:pt>
              </c:numCache>
            </c:numRef>
          </c:val>
        </c:ser>
        <c:ser>
          <c:idx val="2"/>
          <c:order val="2"/>
          <c:tx>
            <c:strRef>
              <c:f>Sheet1!$A$4</c:f>
              <c:strCache>
                <c:ptCount val="1"/>
                <c:pt idx="0">
                  <c:v>others§</c:v>
                </c:pt>
              </c:strCache>
            </c:strRef>
          </c:tx>
          <c:spPr>
            <a:solidFill>
              <a:schemeClr val="bg2">
                <a:lumMod val="50000"/>
              </a:schemeClr>
            </a:solidFill>
          </c:spPr>
          <c:invertIfNegative val="0"/>
          <c:cat>
            <c:strRef>
              <c:f>Sheet1!$B$1:$N$1</c:f>
              <c:strCache>
                <c:ptCount val="13"/>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strCache>
            </c:strRef>
          </c:cat>
          <c:val>
            <c:numRef>
              <c:f>Sheet1!$B$4:$N$4</c:f>
              <c:numCache>
                <c:formatCode>General</c:formatCode>
                <c:ptCount val="13"/>
                <c:pt idx="0">
                  <c:v>1475</c:v>
                </c:pt>
                <c:pt idx="1">
                  <c:v>1231</c:v>
                </c:pt>
                <c:pt idx="2">
                  <c:v>9834</c:v>
                </c:pt>
                <c:pt idx="3">
                  <c:v>4026</c:v>
                </c:pt>
                <c:pt idx="4">
                  <c:v>13905</c:v>
                </c:pt>
                <c:pt idx="5">
                  <c:v>7096</c:v>
                </c:pt>
                <c:pt idx="6">
                  <c:v>15118</c:v>
                </c:pt>
                <c:pt idx="7">
                  <c:v>13952</c:v>
                </c:pt>
                <c:pt idx="8">
                  <c:v>7851</c:v>
                </c:pt>
                <c:pt idx="9">
                  <c:v>4625</c:v>
                </c:pt>
                <c:pt idx="10">
                  <c:v>4381</c:v>
                </c:pt>
                <c:pt idx="11">
                  <c:v>1126</c:v>
                </c:pt>
                <c:pt idx="12">
                  <c:v>867</c:v>
                </c:pt>
              </c:numCache>
            </c:numRef>
          </c:val>
        </c:ser>
        <c:dLbls>
          <c:showLegendKey val="0"/>
          <c:showVal val="0"/>
          <c:showCatName val="0"/>
          <c:showSerName val="0"/>
          <c:showPercent val="0"/>
          <c:showBubbleSize val="0"/>
        </c:dLbls>
        <c:gapWidth val="150"/>
        <c:overlap val="100"/>
        <c:axId val="112734592"/>
        <c:axId val="112736128"/>
      </c:barChart>
      <c:lineChart>
        <c:grouping val="standard"/>
        <c:varyColors val="0"/>
        <c:ser>
          <c:idx val="3"/>
          <c:order val="3"/>
          <c:tx>
            <c:strRef>
              <c:f>Sheet1!$A$5</c:f>
              <c:strCache>
                <c:ptCount val="1"/>
                <c:pt idx="0">
                  <c:v>SEAR RCV1 coverage</c:v>
                </c:pt>
              </c:strCache>
            </c:strRef>
          </c:tx>
          <c:spPr>
            <a:ln w="50800">
              <a:solidFill>
                <a:srgbClr val="FF0000"/>
              </a:solidFill>
            </a:ln>
          </c:spPr>
          <c:marker>
            <c:symbol val="dash"/>
            <c:size val="8"/>
            <c:spPr>
              <a:solidFill>
                <a:srgbClr val="FF0000"/>
              </a:solidFill>
              <a:ln w="12700">
                <a:solidFill>
                  <a:srgbClr val="FF0000"/>
                </a:solidFill>
              </a:ln>
            </c:spPr>
          </c:marker>
          <c:cat>
            <c:strRef>
              <c:f>Sheet1!$B$1:$N$1</c:f>
              <c:strCache>
                <c:ptCount val="13"/>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strCache>
            </c:strRef>
          </c:cat>
          <c:val>
            <c:numRef>
              <c:f>Sheet1!$B$5:$N$5</c:f>
              <c:numCache>
                <c:formatCode>General</c:formatCode>
                <c:ptCount val="13"/>
                <c:pt idx="0">
                  <c:v>0.04</c:v>
                </c:pt>
                <c:pt idx="1">
                  <c:v>4.5999999999999999E-2</c:v>
                </c:pt>
                <c:pt idx="2">
                  <c:v>4.3999999999999997E-2</c:v>
                </c:pt>
                <c:pt idx="3">
                  <c:v>4.7199999999999999E-2</c:v>
                </c:pt>
                <c:pt idx="4">
                  <c:v>0.05</c:v>
                </c:pt>
                <c:pt idx="5">
                  <c:v>4.5199999999999997E-2</c:v>
                </c:pt>
                <c:pt idx="6">
                  <c:v>4.5999999999999999E-2</c:v>
                </c:pt>
                <c:pt idx="7">
                  <c:v>4.8000000000000001E-2</c:v>
                </c:pt>
                <c:pt idx="8">
                  <c:v>0.05</c:v>
                </c:pt>
                <c:pt idx="9">
                  <c:v>2</c:v>
                </c:pt>
                <c:pt idx="10">
                  <c:v>10</c:v>
                </c:pt>
                <c:pt idx="11">
                  <c:v>12</c:v>
                </c:pt>
                <c:pt idx="12">
                  <c:v>12</c:v>
                </c:pt>
              </c:numCache>
            </c:numRef>
          </c:val>
          <c:smooth val="0"/>
        </c:ser>
        <c:ser>
          <c:idx val="4"/>
          <c:order val="4"/>
          <c:tx>
            <c:strRef>
              <c:f>Sheet1!$A$6</c:f>
              <c:strCache>
                <c:ptCount val="1"/>
              </c:strCache>
            </c:strRef>
          </c:tx>
          <c:cat>
            <c:strRef>
              <c:f>Sheet1!$B$1:$N$1</c:f>
              <c:strCache>
                <c:ptCount val="13"/>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strCache>
            </c:strRef>
          </c:cat>
          <c:val>
            <c:numRef>
              <c:f>Sheet1!$B$6:$N$6</c:f>
              <c:numCache>
                <c:formatCode>General</c:formatCode>
                <c:ptCount val="13"/>
                <c:pt idx="5">
                  <c:v>7436</c:v>
                </c:pt>
                <c:pt idx="6">
                  <c:v>17208</c:v>
                </c:pt>
                <c:pt idx="7">
                  <c:v>15275</c:v>
                </c:pt>
                <c:pt idx="8">
                  <c:v>9810</c:v>
                </c:pt>
                <c:pt idx="9">
                  <c:v>6877</c:v>
                </c:pt>
                <c:pt idx="10">
                  <c:v>10434</c:v>
                </c:pt>
                <c:pt idx="11">
                  <c:v>9538</c:v>
                </c:pt>
                <c:pt idx="12">
                  <c:v>4945</c:v>
                </c:pt>
              </c:numCache>
            </c:numRef>
          </c:val>
          <c:smooth val="0"/>
        </c:ser>
        <c:dLbls>
          <c:showLegendKey val="0"/>
          <c:showVal val="0"/>
          <c:showCatName val="0"/>
          <c:showSerName val="0"/>
          <c:showPercent val="0"/>
          <c:showBubbleSize val="0"/>
        </c:dLbls>
        <c:marker val="1"/>
        <c:smooth val="0"/>
        <c:axId val="112740224"/>
        <c:axId val="112738304"/>
      </c:lineChart>
      <c:catAx>
        <c:axId val="112734592"/>
        <c:scaling>
          <c:orientation val="minMax"/>
        </c:scaling>
        <c:delete val="0"/>
        <c:axPos val="b"/>
        <c:numFmt formatCode="General" sourceLinked="0"/>
        <c:majorTickMark val="out"/>
        <c:minorTickMark val="none"/>
        <c:tickLblPos val="nextTo"/>
        <c:crossAx val="112736128"/>
        <c:crosses val="autoZero"/>
        <c:auto val="1"/>
        <c:lblAlgn val="ctr"/>
        <c:lblOffset val="100"/>
        <c:noMultiLvlLbl val="0"/>
      </c:catAx>
      <c:valAx>
        <c:axId val="112736128"/>
        <c:scaling>
          <c:orientation val="minMax"/>
        </c:scaling>
        <c:delete val="0"/>
        <c:axPos val="l"/>
        <c:title>
          <c:tx>
            <c:rich>
              <a:bodyPr rot="-5400000" vert="horz"/>
              <a:lstStyle/>
              <a:p>
                <a:pPr>
                  <a:defRPr/>
                </a:pPr>
                <a:r>
                  <a:rPr lang="en-US"/>
                  <a:t>Number of cases</a:t>
                </a:r>
              </a:p>
            </c:rich>
          </c:tx>
          <c:layout/>
          <c:overlay val="0"/>
        </c:title>
        <c:numFmt formatCode="General" sourceLinked="1"/>
        <c:majorTickMark val="out"/>
        <c:minorTickMark val="none"/>
        <c:tickLblPos val="nextTo"/>
        <c:crossAx val="112734592"/>
        <c:crosses val="autoZero"/>
        <c:crossBetween val="between"/>
      </c:valAx>
      <c:valAx>
        <c:axId val="112738304"/>
        <c:scaling>
          <c:orientation val="minMax"/>
          <c:max val="100"/>
        </c:scaling>
        <c:delete val="0"/>
        <c:axPos val="r"/>
        <c:title>
          <c:tx>
            <c:rich>
              <a:bodyPr rot="-5400000" vert="horz"/>
              <a:lstStyle/>
              <a:p>
                <a:pPr>
                  <a:defRPr/>
                </a:pPr>
                <a:r>
                  <a:rPr lang="en-US" dirty="0" smtClean="0"/>
                  <a:t>Coverage ()</a:t>
                </a:r>
                <a:endParaRPr lang="en-US" dirty="0"/>
              </a:p>
            </c:rich>
          </c:tx>
          <c:layout/>
          <c:overlay val="0"/>
        </c:title>
        <c:numFmt formatCode="General" sourceLinked="1"/>
        <c:majorTickMark val="out"/>
        <c:minorTickMark val="none"/>
        <c:tickLblPos val="nextTo"/>
        <c:crossAx val="112740224"/>
        <c:crosses val="max"/>
        <c:crossBetween val="between"/>
      </c:valAx>
      <c:catAx>
        <c:axId val="112740224"/>
        <c:scaling>
          <c:orientation val="minMax"/>
        </c:scaling>
        <c:delete val="1"/>
        <c:axPos val="b"/>
        <c:numFmt formatCode="General" sourceLinked="1"/>
        <c:majorTickMark val="out"/>
        <c:minorTickMark val="none"/>
        <c:tickLblPos val="nextTo"/>
        <c:crossAx val="112738304"/>
        <c:crosses val="autoZero"/>
        <c:auto val="1"/>
        <c:lblAlgn val="ctr"/>
        <c:lblOffset val="100"/>
        <c:noMultiLvlLbl val="0"/>
      </c:catAx>
    </c:plotArea>
    <c:legend>
      <c:legendPos val="b"/>
      <c:layout/>
      <c:overlay val="0"/>
    </c:legend>
    <c:plotVisOnly val="1"/>
    <c:dispBlanksAs val="gap"/>
    <c:showDLblsOverMax val="0"/>
  </c:chart>
  <c:txPr>
    <a:bodyPr/>
    <a:lstStyle/>
    <a:p>
      <a:pPr>
        <a:defRPr sz="12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485479245649848"/>
          <c:y val="5.3279489911870682E-2"/>
          <c:w val="0.76238140371342467"/>
          <c:h val="0.75524722583900927"/>
        </c:manualLayout>
      </c:layout>
      <c:barChart>
        <c:barDir val="col"/>
        <c:grouping val="clustered"/>
        <c:varyColors val="0"/>
        <c:ser>
          <c:idx val="0"/>
          <c:order val="0"/>
          <c:tx>
            <c:strRef>
              <c:f>Sheet1!$A$2</c:f>
              <c:strCache>
                <c:ptCount val="1"/>
                <c:pt idx="0">
                  <c:v>No. countries with ≥90% MCV1 coverage</c:v>
                </c:pt>
              </c:strCache>
            </c:strRef>
          </c:tx>
          <c:invertIfNegative val="0"/>
          <c:cat>
            <c:strRef>
              <c:f>Sheet1!$B$1:$P$1</c:f>
              <c:strCache>
                <c:ptCount val="15"/>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strCache>
            </c:strRef>
          </c:cat>
          <c:val>
            <c:numRef>
              <c:f>Sheet1!$B$2:$P$2</c:f>
              <c:numCache>
                <c:formatCode>General</c:formatCode>
                <c:ptCount val="15"/>
                <c:pt idx="0">
                  <c:v>4</c:v>
                </c:pt>
                <c:pt idx="1">
                  <c:v>3</c:v>
                </c:pt>
                <c:pt idx="2">
                  <c:v>4</c:v>
                </c:pt>
                <c:pt idx="3">
                  <c:v>4</c:v>
                </c:pt>
                <c:pt idx="4">
                  <c:v>5</c:v>
                </c:pt>
                <c:pt idx="5">
                  <c:v>5</c:v>
                </c:pt>
                <c:pt idx="6">
                  <c:v>5</c:v>
                </c:pt>
                <c:pt idx="7">
                  <c:v>6</c:v>
                </c:pt>
                <c:pt idx="8">
                  <c:v>7</c:v>
                </c:pt>
                <c:pt idx="9">
                  <c:v>5</c:v>
                </c:pt>
                <c:pt idx="10">
                  <c:v>5</c:v>
                </c:pt>
                <c:pt idx="11">
                  <c:v>5</c:v>
                </c:pt>
                <c:pt idx="12">
                  <c:v>5</c:v>
                </c:pt>
                <c:pt idx="13">
                  <c:v>5</c:v>
                </c:pt>
                <c:pt idx="14">
                  <c:v>5</c:v>
                </c:pt>
              </c:numCache>
            </c:numRef>
          </c:val>
        </c:ser>
        <c:dLbls>
          <c:showLegendKey val="0"/>
          <c:showVal val="0"/>
          <c:showCatName val="0"/>
          <c:showSerName val="0"/>
          <c:showPercent val="0"/>
          <c:showBubbleSize val="0"/>
        </c:dLbls>
        <c:gapWidth val="150"/>
        <c:axId val="128496768"/>
        <c:axId val="128498304"/>
      </c:barChart>
      <c:lineChart>
        <c:grouping val="standard"/>
        <c:varyColors val="0"/>
        <c:ser>
          <c:idx val="1"/>
          <c:order val="1"/>
          <c:tx>
            <c:strRef>
              <c:f>Sheet1!$A$3</c:f>
              <c:strCache>
                <c:ptCount val="1"/>
                <c:pt idx="0">
                  <c:v>Regional MCV1 WHO-UNICEF MCV1 Est.</c:v>
                </c:pt>
              </c:strCache>
            </c:strRef>
          </c:tx>
          <c:marker>
            <c:symbol val="none"/>
          </c:marker>
          <c:cat>
            <c:strRef>
              <c:f>Sheet1!$B$1:$P$1</c:f>
              <c:strCache>
                <c:ptCount val="15"/>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strCache>
            </c:strRef>
          </c:cat>
          <c:val>
            <c:numRef>
              <c:f>Sheet1!$B$3:$P$3</c:f>
              <c:numCache>
                <c:formatCode>General</c:formatCode>
                <c:ptCount val="15"/>
                <c:pt idx="0">
                  <c:v>60</c:v>
                </c:pt>
                <c:pt idx="1">
                  <c:v>62</c:v>
                </c:pt>
                <c:pt idx="2">
                  <c:v>66</c:v>
                </c:pt>
                <c:pt idx="3">
                  <c:v>69</c:v>
                </c:pt>
                <c:pt idx="4">
                  <c:v>73</c:v>
                </c:pt>
                <c:pt idx="5">
                  <c:v>73</c:v>
                </c:pt>
                <c:pt idx="6">
                  <c:v>74</c:v>
                </c:pt>
                <c:pt idx="7">
                  <c:v>76</c:v>
                </c:pt>
                <c:pt idx="8">
                  <c:v>80</c:v>
                </c:pt>
                <c:pt idx="9">
                  <c:v>83</c:v>
                </c:pt>
                <c:pt idx="10">
                  <c:v>85</c:v>
                </c:pt>
                <c:pt idx="11">
                  <c:v>84</c:v>
                </c:pt>
                <c:pt idx="12">
                  <c:v>84</c:v>
                </c:pt>
                <c:pt idx="13">
                  <c:v>84</c:v>
                </c:pt>
                <c:pt idx="14">
                  <c:v>84</c:v>
                </c:pt>
              </c:numCache>
            </c:numRef>
          </c:val>
          <c:smooth val="0"/>
        </c:ser>
        <c:dLbls>
          <c:showLegendKey val="0"/>
          <c:showVal val="0"/>
          <c:showCatName val="0"/>
          <c:showSerName val="0"/>
          <c:showPercent val="0"/>
          <c:showBubbleSize val="0"/>
        </c:dLbls>
        <c:marker val="1"/>
        <c:smooth val="0"/>
        <c:axId val="128506496"/>
        <c:axId val="128504576"/>
      </c:lineChart>
      <c:catAx>
        <c:axId val="128496768"/>
        <c:scaling>
          <c:orientation val="minMax"/>
        </c:scaling>
        <c:delete val="0"/>
        <c:axPos val="b"/>
        <c:numFmt formatCode="General" sourceLinked="0"/>
        <c:majorTickMark val="out"/>
        <c:minorTickMark val="none"/>
        <c:tickLblPos val="nextTo"/>
        <c:txPr>
          <a:bodyPr/>
          <a:lstStyle/>
          <a:p>
            <a:pPr>
              <a:defRPr sz="1200"/>
            </a:pPr>
            <a:endParaRPr lang="en-US"/>
          </a:p>
        </c:txPr>
        <c:crossAx val="128498304"/>
        <c:crosses val="autoZero"/>
        <c:auto val="1"/>
        <c:lblAlgn val="ctr"/>
        <c:lblOffset val="100"/>
        <c:noMultiLvlLbl val="0"/>
      </c:catAx>
      <c:valAx>
        <c:axId val="128498304"/>
        <c:scaling>
          <c:orientation val="minMax"/>
          <c:max val="12"/>
          <c:min val="0"/>
        </c:scaling>
        <c:delete val="0"/>
        <c:axPos val="l"/>
        <c:majorGridlines/>
        <c:title>
          <c:tx>
            <c:rich>
              <a:bodyPr rot="-5400000" vert="horz"/>
              <a:lstStyle/>
              <a:p>
                <a:pPr>
                  <a:defRPr sz="1600"/>
                </a:pPr>
                <a:r>
                  <a:rPr lang="en-GB" sz="1600" dirty="0" smtClean="0"/>
                  <a:t>No. Countries MCV1 ≥90%</a:t>
                </a:r>
                <a:endParaRPr lang="en-GB" sz="1600" dirty="0"/>
              </a:p>
            </c:rich>
          </c:tx>
          <c:layout/>
          <c:overlay val="0"/>
        </c:title>
        <c:numFmt formatCode="General" sourceLinked="1"/>
        <c:majorTickMark val="out"/>
        <c:minorTickMark val="none"/>
        <c:tickLblPos val="nextTo"/>
        <c:txPr>
          <a:bodyPr/>
          <a:lstStyle/>
          <a:p>
            <a:pPr>
              <a:defRPr sz="1600"/>
            </a:pPr>
            <a:endParaRPr lang="en-US"/>
          </a:p>
        </c:txPr>
        <c:crossAx val="128496768"/>
        <c:crosses val="autoZero"/>
        <c:crossBetween val="between"/>
      </c:valAx>
      <c:valAx>
        <c:axId val="128504576"/>
        <c:scaling>
          <c:orientation val="minMax"/>
          <c:max val="100"/>
          <c:min val="0"/>
        </c:scaling>
        <c:delete val="0"/>
        <c:axPos val="r"/>
        <c:title>
          <c:tx>
            <c:rich>
              <a:bodyPr rot="-5400000" vert="horz"/>
              <a:lstStyle/>
              <a:p>
                <a:pPr>
                  <a:defRPr sz="1600">
                    <a:latin typeface="+mj-lt"/>
                  </a:defRPr>
                </a:pPr>
                <a:r>
                  <a:rPr lang="en-GB" sz="1600" dirty="0" smtClean="0">
                    <a:latin typeface="+mj-lt"/>
                  </a:rPr>
                  <a:t>Regional  MCV1 Coverage</a:t>
                </a:r>
                <a:endParaRPr lang="en-GB" sz="1600" dirty="0">
                  <a:latin typeface="+mj-lt"/>
                </a:endParaRPr>
              </a:p>
            </c:rich>
          </c:tx>
          <c:layout/>
          <c:overlay val="0"/>
        </c:title>
        <c:numFmt formatCode="General" sourceLinked="1"/>
        <c:majorTickMark val="out"/>
        <c:minorTickMark val="none"/>
        <c:tickLblPos val="nextTo"/>
        <c:txPr>
          <a:bodyPr/>
          <a:lstStyle/>
          <a:p>
            <a:pPr>
              <a:defRPr sz="1600"/>
            </a:pPr>
            <a:endParaRPr lang="en-US"/>
          </a:p>
        </c:txPr>
        <c:crossAx val="128506496"/>
        <c:crosses val="max"/>
        <c:crossBetween val="between"/>
      </c:valAx>
      <c:catAx>
        <c:axId val="128506496"/>
        <c:scaling>
          <c:orientation val="minMax"/>
        </c:scaling>
        <c:delete val="1"/>
        <c:axPos val="b"/>
        <c:numFmt formatCode="General" sourceLinked="1"/>
        <c:majorTickMark val="out"/>
        <c:minorTickMark val="none"/>
        <c:tickLblPos val="nextTo"/>
        <c:crossAx val="128504576"/>
        <c:crosses val="autoZero"/>
        <c:auto val="1"/>
        <c:lblAlgn val="ctr"/>
        <c:lblOffset val="100"/>
        <c:noMultiLvlLbl val="0"/>
      </c:catAx>
    </c:plotArea>
    <c:legend>
      <c:legendPos val="b"/>
      <c:layout>
        <c:manualLayout>
          <c:xMode val="edge"/>
          <c:yMode val="edge"/>
          <c:x val="1.8051667152717044E-2"/>
          <c:y val="0.89614762648302693"/>
          <c:w val="0.97161271507728186"/>
          <c:h val="8.701617755160615E-2"/>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Feuil1!$B$1</c:f>
              <c:strCache>
                <c:ptCount val="1"/>
                <c:pt idx="0">
                  <c:v>&lt;60%</c:v>
                </c:pt>
              </c:strCache>
            </c:strRef>
          </c:tx>
          <c:spPr>
            <a:solidFill>
              <a:schemeClr val="tx1"/>
            </a:solidFill>
            <a:ln>
              <a:noFill/>
            </a:ln>
            <a:effectLst/>
          </c:spPr>
          <c:invertIfNegative val="0"/>
          <c:cat>
            <c:numRef>
              <c:f>Feuil1!$A$2:$A$7</c:f>
              <c:numCache>
                <c:formatCode>General</c:formatCode>
                <c:ptCount val="6"/>
                <c:pt idx="0">
                  <c:v>2010</c:v>
                </c:pt>
                <c:pt idx="1">
                  <c:v>2011</c:v>
                </c:pt>
                <c:pt idx="2">
                  <c:v>2012</c:v>
                </c:pt>
                <c:pt idx="3">
                  <c:v>2013</c:v>
                </c:pt>
                <c:pt idx="4">
                  <c:v>2014</c:v>
                </c:pt>
                <c:pt idx="5">
                  <c:v>2015</c:v>
                </c:pt>
              </c:numCache>
            </c:numRef>
          </c:cat>
          <c:val>
            <c:numRef>
              <c:f>Feuil1!$B$2:$B$7</c:f>
              <c:numCache>
                <c:formatCode>General</c:formatCode>
                <c:ptCount val="6"/>
                <c:pt idx="0">
                  <c:v>0</c:v>
                </c:pt>
                <c:pt idx="1">
                  <c:v>0</c:v>
                </c:pt>
                <c:pt idx="2">
                  <c:v>0</c:v>
                </c:pt>
                <c:pt idx="3">
                  <c:v>0</c:v>
                </c:pt>
                <c:pt idx="4">
                  <c:v>0</c:v>
                </c:pt>
                <c:pt idx="5">
                  <c:v>0</c:v>
                </c:pt>
              </c:numCache>
            </c:numRef>
          </c:val>
        </c:ser>
        <c:ser>
          <c:idx val="1"/>
          <c:order val="1"/>
          <c:tx>
            <c:strRef>
              <c:f>Feuil1!$C$1</c:f>
              <c:strCache>
                <c:ptCount val="1"/>
                <c:pt idx="0">
                  <c:v>60-69%</c:v>
                </c:pt>
              </c:strCache>
            </c:strRef>
          </c:tx>
          <c:spPr>
            <a:solidFill>
              <a:srgbClr val="FF0000"/>
            </a:solidFill>
            <a:ln>
              <a:noFill/>
            </a:ln>
            <a:effectLst/>
          </c:spPr>
          <c:invertIfNegative val="0"/>
          <c:cat>
            <c:numRef>
              <c:f>Feuil1!$A$2:$A$7</c:f>
              <c:numCache>
                <c:formatCode>General</c:formatCode>
                <c:ptCount val="6"/>
                <c:pt idx="0">
                  <c:v>2010</c:v>
                </c:pt>
                <c:pt idx="1">
                  <c:v>2011</c:v>
                </c:pt>
                <c:pt idx="2">
                  <c:v>2012</c:v>
                </c:pt>
                <c:pt idx="3">
                  <c:v>2013</c:v>
                </c:pt>
                <c:pt idx="4">
                  <c:v>2014</c:v>
                </c:pt>
                <c:pt idx="5">
                  <c:v>2015</c:v>
                </c:pt>
              </c:numCache>
            </c:numRef>
          </c:cat>
          <c:val>
            <c:numRef>
              <c:f>Feuil1!$C$2:$C$7</c:f>
              <c:numCache>
                <c:formatCode>General</c:formatCode>
                <c:ptCount val="6"/>
                <c:pt idx="0">
                  <c:v>1</c:v>
                </c:pt>
                <c:pt idx="1">
                  <c:v>1</c:v>
                </c:pt>
                <c:pt idx="2">
                  <c:v>0</c:v>
                </c:pt>
                <c:pt idx="3">
                  <c:v>0</c:v>
                </c:pt>
                <c:pt idx="4">
                  <c:v>0</c:v>
                </c:pt>
                <c:pt idx="5">
                  <c:v>0</c:v>
                </c:pt>
              </c:numCache>
            </c:numRef>
          </c:val>
        </c:ser>
        <c:ser>
          <c:idx val="2"/>
          <c:order val="2"/>
          <c:tx>
            <c:strRef>
              <c:f>Feuil1!$D$1</c:f>
              <c:strCache>
                <c:ptCount val="1"/>
                <c:pt idx="0">
                  <c:v>70-79%</c:v>
                </c:pt>
              </c:strCache>
            </c:strRef>
          </c:tx>
          <c:spPr>
            <a:solidFill>
              <a:srgbClr val="FFFF00"/>
            </a:solidFill>
            <a:ln>
              <a:noFill/>
            </a:ln>
            <a:effectLst/>
          </c:spPr>
          <c:invertIfNegative val="0"/>
          <c:cat>
            <c:numRef>
              <c:f>Feuil1!$A$2:$A$7</c:f>
              <c:numCache>
                <c:formatCode>General</c:formatCode>
                <c:ptCount val="6"/>
                <c:pt idx="0">
                  <c:v>2010</c:v>
                </c:pt>
                <c:pt idx="1">
                  <c:v>2011</c:v>
                </c:pt>
                <c:pt idx="2">
                  <c:v>2012</c:v>
                </c:pt>
                <c:pt idx="3">
                  <c:v>2013</c:v>
                </c:pt>
                <c:pt idx="4">
                  <c:v>2014</c:v>
                </c:pt>
                <c:pt idx="5">
                  <c:v>2015</c:v>
                </c:pt>
              </c:numCache>
            </c:numRef>
          </c:cat>
          <c:val>
            <c:numRef>
              <c:f>Feuil1!$D$2:$D$7</c:f>
              <c:numCache>
                <c:formatCode>General</c:formatCode>
                <c:ptCount val="6"/>
                <c:pt idx="0">
                  <c:v>1</c:v>
                </c:pt>
                <c:pt idx="1">
                  <c:v>0</c:v>
                </c:pt>
                <c:pt idx="2">
                  <c:v>1</c:v>
                </c:pt>
                <c:pt idx="3">
                  <c:v>1</c:v>
                </c:pt>
                <c:pt idx="4">
                  <c:v>2</c:v>
                </c:pt>
                <c:pt idx="5">
                  <c:v>2</c:v>
                </c:pt>
              </c:numCache>
            </c:numRef>
          </c:val>
        </c:ser>
        <c:ser>
          <c:idx val="3"/>
          <c:order val="3"/>
          <c:tx>
            <c:strRef>
              <c:f>Feuil1!$E$1</c:f>
              <c:strCache>
                <c:ptCount val="1"/>
                <c:pt idx="0">
                  <c:v>80-89%</c:v>
                </c:pt>
              </c:strCache>
            </c:strRef>
          </c:tx>
          <c:spPr>
            <a:solidFill>
              <a:srgbClr val="00B050"/>
            </a:solidFill>
            <a:ln>
              <a:noFill/>
            </a:ln>
            <a:effectLst/>
          </c:spPr>
          <c:invertIfNegative val="0"/>
          <c:cat>
            <c:numRef>
              <c:f>Feuil1!$A$2:$A$7</c:f>
              <c:numCache>
                <c:formatCode>General</c:formatCode>
                <c:ptCount val="6"/>
                <c:pt idx="0">
                  <c:v>2010</c:v>
                </c:pt>
                <c:pt idx="1">
                  <c:v>2011</c:v>
                </c:pt>
                <c:pt idx="2">
                  <c:v>2012</c:v>
                </c:pt>
                <c:pt idx="3">
                  <c:v>2013</c:v>
                </c:pt>
                <c:pt idx="4">
                  <c:v>2014</c:v>
                </c:pt>
                <c:pt idx="5">
                  <c:v>2015</c:v>
                </c:pt>
              </c:numCache>
            </c:numRef>
          </c:cat>
          <c:val>
            <c:numRef>
              <c:f>Feuil1!$E$2:$E$7</c:f>
              <c:numCache>
                <c:formatCode>General</c:formatCode>
                <c:ptCount val="6"/>
                <c:pt idx="0">
                  <c:v>4</c:v>
                </c:pt>
                <c:pt idx="1">
                  <c:v>5</c:v>
                </c:pt>
                <c:pt idx="2">
                  <c:v>5</c:v>
                </c:pt>
                <c:pt idx="3">
                  <c:v>5</c:v>
                </c:pt>
                <c:pt idx="4">
                  <c:v>4</c:v>
                </c:pt>
                <c:pt idx="5">
                  <c:v>4</c:v>
                </c:pt>
              </c:numCache>
            </c:numRef>
          </c:val>
        </c:ser>
        <c:ser>
          <c:idx val="4"/>
          <c:order val="4"/>
          <c:tx>
            <c:strRef>
              <c:f>Feuil1!$F$1</c:f>
              <c:strCache>
                <c:ptCount val="1"/>
                <c:pt idx="0">
                  <c:v>90%+</c:v>
                </c:pt>
              </c:strCache>
            </c:strRef>
          </c:tx>
          <c:spPr>
            <a:solidFill>
              <a:srgbClr val="00FF00"/>
            </a:solidFill>
            <a:ln>
              <a:noFill/>
            </a:ln>
            <a:effectLst/>
          </c:spPr>
          <c:invertIfNegative val="0"/>
          <c:cat>
            <c:numRef>
              <c:f>Feuil1!$A$2:$A$7</c:f>
              <c:numCache>
                <c:formatCode>General</c:formatCode>
                <c:ptCount val="6"/>
                <c:pt idx="0">
                  <c:v>2010</c:v>
                </c:pt>
                <c:pt idx="1">
                  <c:v>2011</c:v>
                </c:pt>
                <c:pt idx="2">
                  <c:v>2012</c:v>
                </c:pt>
                <c:pt idx="3">
                  <c:v>2013</c:v>
                </c:pt>
                <c:pt idx="4">
                  <c:v>2014</c:v>
                </c:pt>
                <c:pt idx="5">
                  <c:v>2015</c:v>
                </c:pt>
              </c:numCache>
            </c:numRef>
          </c:cat>
          <c:val>
            <c:numRef>
              <c:f>Feuil1!$F$2:$F$7</c:f>
              <c:numCache>
                <c:formatCode>General</c:formatCode>
                <c:ptCount val="6"/>
                <c:pt idx="0">
                  <c:v>5</c:v>
                </c:pt>
                <c:pt idx="1">
                  <c:v>5</c:v>
                </c:pt>
                <c:pt idx="2">
                  <c:v>5</c:v>
                </c:pt>
                <c:pt idx="3">
                  <c:v>5</c:v>
                </c:pt>
                <c:pt idx="4">
                  <c:v>5</c:v>
                </c:pt>
                <c:pt idx="5">
                  <c:v>5</c:v>
                </c:pt>
              </c:numCache>
            </c:numRef>
          </c:val>
        </c:ser>
        <c:dLbls>
          <c:showLegendKey val="0"/>
          <c:showVal val="0"/>
          <c:showCatName val="0"/>
          <c:showSerName val="0"/>
          <c:showPercent val="0"/>
          <c:showBubbleSize val="0"/>
        </c:dLbls>
        <c:gapWidth val="54"/>
        <c:overlap val="100"/>
        <c:axId val="128403712"/>
        <c:axId val="128409600"/>
      </c:barChart>
      <c:catAx>
        <c:axId val="128403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8409600"/>
        <c:crosses val="autoZero"/>
        <c:auto val="1"/>
        <c:lblAlgn val="ctr"/>
        <c:lblOffset val="100"/>
        <c:noMultiLvlLbl val="0"/>
      </c:catAx>
      <c:valAx>
        <c:axId val="1284096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sz="1400"/>
                </a:pPr>
                <a:r>
                  <a:rPr lang="en-US" sz="1400" baseline="0" dirty="0" smtClean="0"/>
                  <a:t>No. of countries</a:t>
                </a:r>
                <a:endParaRPr lang="en-US" sz="1400" dirty="0"/>
              </a:p>
            </c:rich>
          </c:tx>
          <c:layout/>
          <c:overlay val="0"/>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8403712"/>
        <c:crosses val="autoZero"/>
        <c:crossBetween val="between"/>
      </c:valAx>
      <c:spPr>
        <a:noFill/>
        <a:ln>
          <a:noFill/>
        </a:ln>
        <a:effectLst/>
      </c:spPr>
    </c:plotArea>
    <c:legend>
      <c:legendPos val="r"/>
      <c:layout>
        <c:manualLayout>
          <c:xMode val="edge"/>
          <c:yMode val="edge"/>
          <c:x val="0.90489306892194032"/>
          <c:y val="0.35644370048981838"/>
          <c:w val="8.5847671818800431E-2"/>
          <c:h val="0.3011425413773820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sz="1800" b="0"/>
          </a:pPr>
          <a:endParaRPr lang="en-US"/>
        </a:p>
      </c:txPr>
    </c:title>
    <c:autoTitleDeleted val="0"/>
    <c:view3D>
      <c:rotX val="75"/>
      <c:rotY val="0"/>
      <c:rAngAx val="0"/>
      <c:perspective val="30"/>
    </c:view3D>
    <c:floor>
      <c:thickness val="0"/>
    </c:floor>
    <c:sideWall>
      <c:thickness val="0"/>
    </c:sideWall>
    <c:backWall>
      <c:thickness val="0"/>
    </c:backWall>
    <c:plotArea>
      <c:layout>
        <c:manualLayout>
          <c:layoutTarget val="inner"/>
          <c:xMode val="edge"/>
          <c:yMode val="edge"/>
          <c:x val="1.0734909106264383E-3"/>
          <c:y val="7.8018313450640225E-2"/>
          <c:w val="0.8973422907473485"/>
          <c:h val="0.80140999826998149"/>
        </c:manualLayout>
      </c:layout>
      <c:pie3DChart>
        <c:varyColors val="1"/>
        <c:ser>
          <c:idx val="0"/>
          <c:order val="0"/>
          <c:tx>
            <c:strRef>
              <c:f>Sheet1!$B$1</c:f>
              <c:strCache>
                <c:ptCount val="1"/>
                <c:pt idx="0">
                  <c:v>Missed Children</c:v>
                </c:pt>
              </c:strCache>
            </c:strRef>
          </c:tx>
          <c:dPt>
            <c:idx val="0"/>
            <c:bubble3D val="0"/>
            <c:spPr>
              <a:solidFill>
                <a:srgbClr val="7030A0"/>
              </a:solidFill>
            </c:spPr>
          </c:dPt>
          <c:dPt>
            <c:idx val="1"/>
            <c:bubble3D val="0"/>
            <c:spPr>
              <a:solidFill>
                <a:srgbClr val="FFC000"/>
              </a:solidFill>
            </c:spPr>
          </c:dPt>
          <c:dPt>
            <c:idx val="2"/>
            <c:bubble3D val="0"/>
            <c:spPr>
              <a:solidFill>
                <a:srgbClr val="92D050"/>
              </a:solidFill>
            </c:spPr>
          </c:dPt>
          <c:dPt>
            <c:idx val="3"/>
            <c:bubble3D val="0"/>
            <c:spPr>
              <a:solidFill>
                <a:srgbClr val="C00000"/>
              </a:solidFill>
            </c:spPr>
          </c:dPt>
          <c:dPt>
            <c:idx val="6"/>
            <c:bubble3D val="0"/>
            <c:spPr>
              <a:solidFill>
                <a:schemeClr val="accent1">
                  <a:lumMod val="50000"/>
                </a:schemeClr>
              </a:solidFill>
            </c:spPr>
          </c:dPt>
          <c:dPt>
            <c:idx val="7"/>
            <c:bubble3D val="0"/>
            <c:spPr>
              <a:solidFill>
                <a:schemeClr val="tx1">
                  <a:lumMod val="85000"/>
                  <a:lumOff val="15000"/>
                </a:schemeClr>
              </a:solidFill>
            </c:spPr>
          </c:dPt>
          <c:dLbls>
            <c:dLbl>
              <c:idx val="0"/>
              <c:layout>
                <c:manualLayout>
                  <c:x val="-8.5882771016310214E-2"/>
                  <c:y val="0.15813872097496157"/>
                </c:manualLayout>
              </c:layout>
              <c:spPr/>
              <c:txPr>
                <a:bodyPr/>
                <a:lstStyle/>
                <a:p>
                  <a:pPr>
                    <a:defRPr sz="1200">
                      <a:solidFill>
                        <a:schemeClr val="bg1"/>
                      </a:solidFill>
                    </a:defRPr>
                  </a:pPr>
                  <a:endParaRPr lang="en-US"/>
                </a:p>
              </c:txPr>
              <c:dLblPos val="bestFit"/>
              <c:showLegendKey val="0"/>
              <c:showVal val="0"/>
              <c:showCatName val="1"/>
              <c:showSerName val="0"/>
              <c:showPercent val="1"/>
              <c:showBubbleSize val="0"/>
            </c:dLbl>
            <c:dLbl>
              <c:idx val="1"/>
              <c:delete val="1"/>
            </c:dLbl>
            <c:dLbl>
              <c:idx val="2"/>
              <c:delete val="1"/>
            </c:dLbl>
            <c:dLbl>
              <c:idx val="3"/>
              <c:layout>
                <c:manualLayout>
                  <c:x val="-0.19869576896326588"/>
                  <c:y val="-0.22410147851407536"/>
                </c:manualLayout>
              </c:layout>
              <c:spPr/>
              <c:txPr>
                <a:bodyPr/>
                <a:lstStyle/>
                <a:p>
                  <a:pPr>
                    <a:defRPr sz="1200">
                      <a:solidFill>
                        <a:schemeClr val="bg1"/>
                      </a:solidFill>
                    </a:defRPr>
                  </a:pPr>
                  <a:endParaRPr lang="en-US"/>
                </a:p>
              </c:txPr>
              <c:dLblPos val="bestFit"/>
              <c:showLegendKey val="0"/>
              <c:showVal val="0"/>
              <c:showCatName val="1"/>
              <c:showSerName val="0"/>
              <c:showPercent val="1"/>
              <c:showBubbleSize val="0"/>
            </c:dLbl>
            <c:dLbl>
              <c:idx val="5"/>
              <c:delete val="1"/>
            </c:dLbl>
            <c:dLbl>
              <c:idx val="6"/>
              <c:delete val="1"/>
            </c:dLbl>
            <c:dLbl>
              <c:idx val="7"/>
              <c:delete val="1"/>
            </c:dLbl>
            <c:dLbl>
              <c:idx val="8"/>
              <c:delete val="1"/>
            </c:dLbl>
            <c:dLbl>
              <c:idx val="9"/>
              <c:delete val="1"/>
            </c:dLbl>
            <c:dLbl>
              <c:idx val="10"/>
              <c:delete val="1"/>
            </c:dLbl>
            <c:txPr>
              <a:bodyPr/>
              <a:lstStyle/>
              <a:p>
                <a:pPr>
                  <a:defRPr sz="1200"/>
                </a:pPr>
                <a:endParaRPr lang="en-US"/>
              </a:p>
            </c:txPr>
            <c:dLblPos val="inEnd"/>
            <c:showLegendKey val="0"/>
            <c:showVal val="0"/>
            <c:showCatName val="1"/>
            <c:showSerName val="0"/>
            <c:showPercent val="1"/>
            <c:showBubbleSize val="0"/>
            <c:showLeaderLines val="0"/>
          </c:dLbls>
          <c:cat>
            <c:strRef>
              <c:f>Sheet1!$A$2:$A$12</c:f>
              <c:strCache>
                <c:ptCount val="11"/>
                <c:pt idx="0">
                  <c:v>Bangladesh</c:v>
                </c:pt>
                <c:pt idx="1">
                  <c:v>Bhutan</c:v>
                </c:pt>
                <c:pt idx="2">
                  <c:v>DPR Korea</c:v>
                </c:pt>
                <c:pt idx="3">
                  <c:v>India</c:v>
                </c:pt>
                <c:pt idx="4">
                  <c:v>Indonesia</c:v>
                </c:pt>
                <c:pt idx="5">
                  <c:v>Maldives</c:v>
                </c:pt>
                <c:pt idx="6">
                  <c:v>Myanmar</c:v>
                </c:pt>
                <c:pt idx="7">
                  <c:v>Nepal</c:v>
                </c:pt>
                <c:pt idx="8">
                  <c:v>Sri Lanka</c:v>
                </c:pt>
                <c:pt idx="9">
                  <c:v>Thailand</c:v>
                </c:pt>
                <c:pt idx="10">
                  <c:v>Timor-Leste</c:v>
                </c:pt>
              </c:strCache>
            </c:strRef>
          </c:cat>
          <c:val>
            <c:numRef>
              <c:f>Sheet1!$B$2:$B$12</c:f>
              <c:numCache>
                <c:formatCode>0</c:formatCode>
                <c:ptCount val="11"/>
                <c:pt idx="0">
                  <c:v>445604.87999999989</c:v>
                </c:pt>
                <c:pt idx="1">
                  <c:v>371.88000000000102</c:v>
                </c:pt>
                <c:pt idx="2">
                  <c:v>6810.4000000000233</c:v>
                </c:pt>
                <c:pt idx="3">
                  <c:v>3422770</c:v>
                </c:pt>
                <c:pt idx="4">
                  <c:v>1339501.2400000002</c:v>
                </c:pt>
                <c:pt idx="5">
                  <c:v>69.300000000000182</c:v>
                </c:pt>
                <c:pt idx="6">
                  <c:v>130005.68000000005</c:v>
                </c:pt>
                <c:pt idx="7">
                  <c:v>91320.299999999988</c:v>
                </c:pt>
                <c:pt idx="8">
                  <c:v>3315.0599999999977</c:v>
                </c:pt>
                <c:pt idx="9">
                  <c:v>6858.2900000000373</c:v>
                </c:pt>
                <c:pt idx="10">
                  <c:v>12666.600000000002</c:v>
                </c:pt>
              </c:numCache>
            </c:numRef>
          </c:val>
        </c:ser>
        <c:dLbls>
          <c:showLegendKey val="0"/>
          <c:showVal val="0"/>
          <c:showCatName val="0"/>
          <c:showSerName val="0"/>
          <c:showPercent val="0"/>
          <c:showBubbleSize val="0"/>
          <c:showLeaderLines val="0"/>
        </c:dLbls>
      </c:pie3DChart>
    </c:plotArea>
    <c:legend>
      <c:legendPos val="r"/>
      <c:layout>
        <c:manualLayout>
          <c:xMode val="edge"/>
          <c:yMode val="edge"/>
          <c:x val="0.80616289970825161"/>
          <c:y val="0.23904525953924061"/>
          <c:w val="0.16766554096728978"/>
          <c:h val="0.5266797364450394"/>
        </c:manualLayout>
      </c:layout>
      <c:overlay val="0"/>
      <c:txPr>
        <a:bodyPr/>
        <a:lstStyle/>
        <a:p>
          <a:pPr>
            <a:defRPr sz="1000"/>
          </a:pPr>
          <a:endParaRPr lang="en-US"/>
        </a:p>
      </c:txPr>
    </c:legend>
    <c:plotVisOnly val="1"/>
    <c:dispBlanksAs val="gap"/>
    <c:showDLblsOverMax val="0"/>
  </c:chart>
  <c:spPr>
    <a:noFill/>
    <a:ln>
      <a:solidFill>
        <a:schemeClr val="tx1"/>
      </a:solidFill>
    </a:ln>
  </c:spPr>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Column1</c:v>
                </c:pt>
              </c:strCache>
            </c:strRef>
          </c:tx>
          <c:invertIfNegative val="0"/>
          <c:dPt>
            <c:idx val="3"/>
            <c:invertIfNegative val="0"/>
            <c:bubble3D val="0"/>
            <c:spPr>
              <a:solidFill>
                <a:schemeClr val="accent2"/>
              </a:solidFill>
            </c:spPr>
          </c:dPt>
          <c:dPt>
            <c:idx val="4"/>
            <c:invertIfNegative val="0"/>
            <c:bubble3D val="0"/>
            <c:spPr>
              <a:solidFill>
                <a:schemeClr val="accent2"/>
              </a:solidFill>
            </c:spPr>
          </c:dPt>
          <c:dPt>
            <c:idx val="5"/>
            <c:invertIfNegative val="0"/>
            <c:bubble3D val="0"/>
            <c:spPr>
              <a:solidFill>
                <a:schemeClr val="accent2"/>
              </a:solidFill>
            </c:spPr>
          </c:dPt>
          <c:cat>
            <c:multiLvlStrRef>
              <c:f>Sheet1!$A$2:$B$6</c:f>
              <c:multiLvlStrCache>
                <c:ptCount val="5"/>
                <c:lvl>
                  <c:pt idx="0">
                    <c:v>Admin</c:v>
                  </c:pt>
                  <c:pt idx="1">
                    <c:v>Survey</c:v>
                  </c:pt>
                  <c:pt idx="2">
                    <c:v>Admin</c:v>
                  </c:pt>
                  <c:pt idx="3">
                    <c:v>Survey</c:v>
                  </c:pt>
                  <c:pt idx="4">
                    <c:v>Admin</c:v>
                  </c:pt>
                </c:lvl>
                <c:lvl>
                  <c:pt idx="0">
                    <c:v>Myanmar</c:v>
                  </c:pt>
                  <c:pt idx="2">
                    <c:v>Timor Leste</c:v>
                  </c:pt>
                  <c:pt idx="4">
                    <c:v>Nepal</c:v>
                  </c:pt>
                </c:lvl>
              </c:multiLvlStrCache>
            </c:multiLvlStrRef>
          </c:cat>
          <c:val>
            <c:numRef>
              <c:f>Sheet1!$B$2:$B$6</c:f>
              <c:numCache>
                <c:formatCode>General</c:formatCode>
                <c:ptCount val="5"/>
                <c:pt idx="0">
                  <c:v>0</c:v>
                </c:pt>
                <c:pt idx="1">
                  <c:v>0</c:v>
                </c:pt>
                <c:pt idx="2">
                  <c:v>0</c:v>
                </c:pt>
                <c:pt idx="3">
                  <c:v>0</c:v>
                </c:pt>
                <c:pt idx="4">
                  <c:v>0</c:v>
                </c:pt>
              </c:numCache>
            </c:numRef>
          </c:val>
        </c:ser>
        <c:ser>
          <c:idx val="1"/>
          <c:order val="1"/>
          <c:tx>
            <c:strRef>
              <c:f>Sheet1!$C$1</c:f>
              <c:strCache>
                <c:ptCount val="1"/>
                <c:pt idx="0">
                  <c:v>SIA Coverage</c:v>
                </c:pt>
              </c:strCache>
            </c:strRef>
          </c:tx>
          <c:spPr>
            <a:ln w="63500"/>
          </c:spPr>
          <c:invertIfNegative val="0"/>
          <c:cat>
            <c:strRef>
              <c:f>Sheet1!$A$2:$A$6</c:f>
              <c:strCache>
                <c:ptCount val="5"/>
                <c:pt idx="0">
                  <c:v>Myanmar</c:v>
                </c:pt>
                <c:pt idx="2">
                  <c:v>Timor Leste</c:v>
                </c:pt>
                <c:pt idx="4">
                  <c:v>Nepal</c:v>
                </c:pt>
              </c:strCache>
            </c:strRef>
          </c:cat>
          <c:val>
            <c:numRef>
              <c:f>Sheet1!$C$2:$C$6</c:f>
              <c:numCache>
                <c:formatCode>General</c:formatCode>
                <c:ptCount val="5"/>
                <c:pt idx="0">
                  <c:v>94</c:v>
                </c:pt>
                <c:pt idx="1">
                  <c:v>0</c:v>
                </c:pt>
                <c:pt idx="2">
                  <c:v>97</c:v>
                </c:pt>
                <c:pt idx="3">
                  <c:v>96.4</c:v>
                </c:pt>
                <c:pt idx="4">
                  <c:v>0</c:v>
                </c:pt>
              </c:numCache>
            </c:numRef>
          </c:val>
        </c:ser>
        <c:dLbls>
          <c:showLegendKey val="0"/>
          <c:showVal val="0"/>
          <c:showCatName val="0"/>
          <c:showSerName val="0"/>
          <c:showPercent val="0"/>
          <c:showBubbleSize val="0"/>
        </c:dLbls>
        <c:gapWidth val="150"/>
        <c:axId val="155616000"/>
        <c:axId val="155617536"/>
      </c:barChart>
      <c:lineChart>
        <c:grouping val="standard"/>
        <c:varyColors val="0"/>
        <c:ser>
          <c:idx val="2"/>
          <c:order val="2"/>
          <c:tx>
            <c:strRef>
              <c:f>Sheet1!$D$1</c:f>
              <c:strCache>
                <c:ptCount val="1"/>
                <c:pt idx="0">
                  <c:v>Goal</c:v>
                </c:pt>
              </c:strCache>
            </c:strRef>
          </c:tx>
          <c:marker>
            <c:symbol val="none"/>
          </c:marker>
          <c:cat>
            <c:strRef>
              <c:f>Sheet1!$A$2:$A$6</c:f>
              <c:strCache>
                <c:ptCount val="5"/>
                <c:pt idx="0">
                  <c:v>Myanmar</c:v>
                </c:pt>
                <c:pt idx="2">
                  <c:v>Timor Leste</c:v>
                </c:pt>
                <c:pt idx="4">
                  <c:v>Nepal</c:v>
                </c:pt>
              </c:strCache>
            </c:strRef>
          </c:cat>
          <c:val>
            <c:numRef>
              <c:f>Sheet1!$D$2:$D$6</c:f>
              <c:numCache>
                <c:formatCode>General</c:formatCode>
                <c:ptCount val="5"/>
                <c:pt idx="0">
                  <c:v>95</c:v>
                </c:pt>
                <c:pt idx="1">
                  <c:v>95</c:v>
                </c:pt>
                <c:pt idx="2">
                  <c:v>95</c:v>
                </c:pt>
                <c:pt idx="3">
                  <c:v>95</c:v>
                </c:pt>
                <c:pt idx="4">
                  <c:v>95</c:v>
                </c:pt>
              </c:numCache>
            </c:numRef>
          </c:val>
          <c:smooth val="0"/>
        </c:ser>
        <c:dLbls>
          <c:showLegendKey val="0"/>
          <c:showVal val="0"/>
          <c:showCatName val="0"/>
          <c:showSerName val="0"/>
          <c:showPercent val="0"/>
          <c:showBubbleSize val="0"/>
        </c:dLbls>
        <c:marker val="1"/>
        <c:smooth val="0"/>
        <c:axId val="155616000"/>
        <c:axId val="155617536"/>
      </c:lineChart>
      <c:catAx>
        <c:axId val="155616000"/>
        <c:scaling>
          <c:orientation val="minMax"/>
        </c:scaling>
        <c:delete val="0"/>
        <c:axPos val="b"/>
        <c:numFmt formatCode="General" sourceLinked="1"/>
        <c:majorTickMark val="out"/>
        <c:minorTickMark val="none"/>
        <c:tickLblPos val="nextTo"/>
        <c:crossAx val="155617536"/>
        <c:crosses val="autoZero"/>
        <c:auto val="1"/>
        <c:lblAlgn val="ctr"/>
        <c:lblOffset val="100"/>
        <c:noMultiLvlLbl val="0"/>
      </c:catAx>
      <c:valAx>
        <c:axId val="155617536"/>
        <c:scaling>
          <c:orientation val="minMax"/>
          <c:max val="100"/>
        </c:scaling>
        <c:delete val="0"/>
        <c:axPos val="l"/>
        <c:majorGridlines/>
        <c:title>
          <c:tx>
            <c:rich>
              <a:bodyPr rot="-5400000" vert="horz"/>
              <a:lstStyle/>
              <a:p>
                <a:pPr>
                  <a:defRPr/>
                </a:pPr>
                <a:r>
                  <a:rPr lang="en-US" baseline="0" dirty="0" smtClean="0"/>
                  <a:t>Coverage (%)</a:t>
                </a:r>
                <a:endParaRPr lang="en-US" dirty="0"/>
              </a:p>
            </c:rich>
          </c:tx>
          <c:layout/>
          <c:overlay val="0"/>
        </c:title>
        <c:numFmt formatCode="General" sourceLinked="1"/>
        <c:majorTickMark val="out"/>
        <c:minorTickMark val="none"/>
        <c:tickLblPos val="nextTo"/>
        <c:crossAx val="155616000"/>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Sheet1!$A$2</c:f>
              <c:strCache>
                <c:ptCount val="1"/>
                <c:pt idx="0">
                  <c:v>Vaccinated</c:v>
                </c:pt>
              </c:strCache>
            </c:strRef>
          </c:tx>
          <c:spPr>
            <a:solidFill>
              <a:srgbClr val="00B050"/>
            </a:solidFill>
          </c:spPr>
          <c:invertIfNegative val="0"/>
          <c:cat>
            <c:strRef>
              <c:f>Sheet1!$B$1:$G$1</c:f>
              <c:strCache>
                <c:ptCount val="6"/>
                <c:pt idx="0">
                  <c:v>&lt;1 Year</c:v>
                </c:pt>
                <c:pt idx="1">
                  <c:v>1-4 Years</c:v>
                </c:pt>
                <c:pt idx="2">
                  <c:v>5-9 Years</c:v>
                </c:pt>
                <c:pt idx="3">
                  <c:v>10-14 Years</c:v>
                </c:pt>
                <c:pt idx="4">
                  <c:v>15+ Years</c:v>
                </c:pt>
                <c:pt idx="5">
                  <c:v>Unknown</c:v>
                </c:pt>
              </c:strCache>
            </c:strRef>
          </c:cat>
          <c:val>
            <c:numRef>
              <c:f>Sheet1!$B$2:$G$2</c:f>
              <c:numCache>
                <c:formatCode>General</c:formatCode>
                <c:ptCount val="6"/>
                <c:pt idx="0">
                  <c:v>286</c:v>
                </c:pt>
                <c:pt idx="1">
                  <c:v>3002</c:v>
                </c:pt>
                <c:pt idx="2">
                  <c:v>2014</c:v>
                </c:pt>
                <c:pt idx="3">
                  <c:v>451</c:v>
                </c:pt>
                <c:pt idx="4">
                  <c:v>172</c:v>
                </c:pt>
                <c:pt idx="5">
                  <c:v>1</c:v>
                </c:pt>
              </c:numCache>
            </c:numRef>
          </c:val>
        </c:ser>
        <c:ser>
          <c:idx val="1"/>
          <c:order val="1"/>
          <c:tx>
            <c:strRef>
              <c:f>Sheet1!$A$3</c:f>
              <c:strCache>
                <c:ptCount val="1"/>
                <c:pt idx="0">
                  <c:v>Unvaccinated</c:v>
                </c:pt>
              </c:strCache>
            </c:strRef>
          </c:tx>
          <c:spPr>
            <a:solidFill>
              <a:srgbClr val="C00000"/>
            </a:solidFill>
            <a:ln>
              <a:solidFill>
                <a:srgbClr val="C00000"/>
              </a:solidFill>
            </a:ln>
          </c:spPr>
          <c:invertIfNegative val="0"/>
          <c:dPt>
            <c:idx val="0"/>
            <c:invertIfNegative val="0"/>
            <c:bubble3D val="0"/>
            <c:spPr>
              <a:solidFill>
                <a:srgbClr val="0070C0"/>
              </a:solidFill>
              <a:ln>
                <a:solidFill>
                  <a:srgbClr val="C00000"/>
                </a:solidFill>
              </a:ln>
            </c:spPr>
          </c:dPt>
          <c:dPt>
            <c:idx val="1"/>
            <c:invertIfNegative val="0"/>
            <c:bubble3D val="0"/>
            <c:spPr>
              <a:solidFill>
                <a:srgbClr val="0070C0"/>
              </a:solidFill>
              <a:ln>
                <a:solidFill>
                  <a:srgbClr val="C00000"/>
                </a:solidFill>
              </a:ln>
            </c:spPr>
          </c:dPt>
          <c:dPt>
            <c:idx val="2"/>
            <c:invertIfNegative val="0"/>
            <c:bubble3D val="0"/>
            <c:spPr>
              <a:solidFill>
                <a:srgbClr val="0070C0"/>
              </a:solidFill>
              <a:ln>
                <a:solidFill>
                  <a:srgbClr val="C00000"/>
                </a:solidFill>
              </a:ln>
            </c:spPr>
          </c:dPt>
          <c:dPt>
            <c:idx val="3"/>
            <c:invertIfNegative val="0"/>
            <c:bubble3D val="0"/>
            <c:spPr>
              <a:solidFill>
                <a:srgbClr val="0070C0"/>
              </a:solidFill>
              <a:ln>
                <a:solidFill>
                  <a:srgbClr val="C00000"/>
                </a:solidFill>
              </a:ln>
            </c:spPr>
          </c:dPt>
          <c:dPt>
            <c:idx val="4"/>
            <c:invertIfNegative val="0"/>
            <c:bubble3D val="0"/>
            <c:spPr>
              <a:solidFill>
                <a:srgbClr val="0070C0"/>
              </a:solidFill>
              <a:ln>
                <a:solidFill>
                  <a:srgbClr val="C00000"/>
                </a:solidFill>
              </a:ln>
            </c:spPr>
          </c:dPt>
          <c:cat>
            <c:strRef>
              <c:f>Sheet1!$B$1:$G$1</c:f>
              <c:strCache>
                <c:ptCount val="6"/>
                <c:pt idx="0">
                  <c:v>&lt;1 Year</c:v>
                </c:pt>
                <c:pt idx="1">
                  <c:v>1-4 Years</c:v>
                </c:pt>
                <c:pt idx="2">
                  <c:v>5-9 Years</c:v>
                </c:pt>
                <c:pt idx="3">
                  <c:v>10-14 Years</c:v>
                </c:pt>
                <c:pt idx="4">
                  <c:v>15+ Years</c:v>
                </c:pt>
                <c:pt idx="5">
                  <c:v>Unknown</c:v>
                </c:pt>
              </c:strCache>
            </c:strRef>
          </c:cat>
          <c:val>
            <c:numRef>
              <c:f>Sheet1!$B$3:$G$3</c:f>
              <c:numCache>
                <c:formatCode>General</c:formatCode>
                <c:ptCount val="6"/>
                <c:pt idx="0">
                  <c:v>1963</c:v>
                </c:pt>
                <c:pt idx="1">
                  <c:v>5589</c:v>
                </c:pt>
                <c:pt idx="2">
                  <c:v>3947</c:v>
                </c:pt>
                <c:pt idx="3">
                  <c:v>671</c:v>
                </c:pt>
                <c:pt idx="4">
                  <c:v>855</c:v>
                </c:pt>
                <c:pt idx="5">
                  <c:v>64</c:v>
                </c:pt>
              </c:numCache>
            </c:numRef>
          </c:val>
        </c:ser>
        <c:ser>
          <c:idx val="2"/>
          <c:order val="2"/>
          <c:tx>
            <c:strRef>
              <c:f>Sheet1!$A$4</c:f>
              <c:strCache>
                <c:ptCount val="1"/>
                <c:pt idx="0">
                  <c:v>Unknown status</c:v>
                </c:pt>
              </c:strCache>
            </c:strRef>
          </c:tx>
          <c:spPr>
            <a:solidFill>
              <a:schemeClr val="accent2">
                <a:lumMod val="75000"/>
              </a:schemeClr>
            </a:solidFill>
          </c:spPr>
          <c:invertIfNegative val="0"/>
          <c:cat>
            <c:strRef>
              <c:f>Sheet1!$B$1:$G$1</c:f>
              <c:strCache>
                <c:ptCount val="6"/>
                <c:pt idx="0">
                  <c:v>&lt;1 Year</c:v>
                </c:pt>
                <c:pt idx="1">
                  <c:v>1-4 Years</c:v>
                </c:pt>
                <c:pt idx="2">
                  <c:v>5-9 Years</c:v>
                </c:pt>
                <c:pt idx="3">
                  <c:v>10-14 Years</c:v>
                </c:pt>
                <c:pt idx="4">
                  <c:v>15+ Years</c:v>
                </c:pt>
                <c:pt idx="5">
                  <c:v>Unknown</c:v>
                </c:pt>
              </c:strCache>
            </c:strRef>
          </c:cat>
          <c:val>
            <c:numRef>
              <c:f>Sheet1!$B$4:$G$4</c:f>
              <c:numCache>
                <c:formatCode>General</c:formatCode>
                <c:ptCount val="6"/>
                <c:pt idx="0">
                  <c:v>300</c:v>
                </c:pt>
                <c:pt idx="1">
                  <c:v>2128</c:v>
                </c:pt>
                <c:pt idx="2">
                  <c:v>2603</c:v>
                </c:pt>
                <c:pt idx="3">
                  <c:v>917</c:v>
                </c:pt>
                <c:pt idx="4">
                  <c:v>488</c:v>
                </c:pt>
                <c:pt idx="5">
                  <c:v>0</c:v>
                </c:pt>
              </c:numCache>
            </c:numRef>
          </c:val>
        </c:ser>
        <c:dLbls>
          <c:showLegendKey val="0"/>
          <c:showVal val="0"/>
          <c:showCatName val="0"/>
          <c:showSerName val="0"/>
          <c:showPercent val="0"/>
          <c:showBubbleSize val="0"/>
        </c:dLbls>
        <c:gapWidth val="150"/>
        <c:overlap val="100"/>
        <c:axId val="136110464"/>
        <c:axId val="156105344"/>
      </c:barChart>
      <c:catAx>
        <c:axId val="136110464"/>
        <c:scaling>
          <c:orientation val="minMax"/>
        </c:scaling>
        <c:delete val="0"/>
        <c:axPos val="b"/>
        <c:majorTickMark val="out"/>
        <c:minorTickMark val="none"/>
        <c:tickLblPos val="nextTo"/>
        <c:txPr>
          <a:bodyPr/>
          <a:lstStyle/>
          <a:p>
            <a:pPr>
              <a:defRPr sz="1200"/>
            </a:pPr>
            <a:endParaRPr lang="en-US"/>
          </a:p>
        </c:txPr>
        <c:crossAx val="156105344"/>
        <c:crosses val="autoZero"/>
        <c:auto val="1"/>
        <c:lblAlgn val="ctr"/>
        <c:lblOffset val="100"/>
        <c:noMultiLvlLbl val="0"/>
      </c:catAx>
      <c:valAx>
        <c:axId val="156105344"/>
        <c:scaling>
          <c:orientation val="minMax"/>
        </c:scaling>
        <c:delete val="0"/>
        <c:axPos val="l"/>
        <c:majorGridlines/>
        <c:title>
          <c:tx>
            <c:rich>
              <a:bodyPr rot="-5400000" vert="horz"/>
              <a:lstStyle/>
              <a:p>
                <a:pPr>
                  <a:defRPr/>
                </a:pPr>
                <a:r>
                  <a:rPr lang="en-US" dirty="0" smtClean="0"/>
                  <a:t>Confirmed Measles cases</a:t>
                </a:r>
                <a:endParaRPr lang="en-US" dirty="0"/>
              </a:p>
            </c:rich>
          </c:tx>
          <c:layout/>
          <c:overlay val="0"/>
        </c:title>
        <c:numFmt formatCode="General" sourceLinked="1"/>
        <c:majorTickMark val="out"/>
        <c:minorTickMark val="none"/>
        <c:tickLblPos val="nextTo"/>
        <c:txPr>
          <a:bodyPr/>
          <a:lstStyle/>
          <a:p>
            <a:pPr>
              <a:defRPr sz="1200"/>
            </a:pPr>
            <a:endParaRPr lang="en-US"/>
          </a:p>
        </c:txPr>
        <c:crossAx val="136110464"/>
        <c:crosses val="autoZero"/>
        <c:crossBetween val="between"/>
      </c:valAx>
    </c:plotArea>
    <c:legend>
      <c:legendPos val="b"/>
      <c:layout/>
      <c:overlay val="0"/>
      <c:txPr>
        <a:bodyPr/>
        <a:lstStyle/>
        <a:p>
          <a:pPr>
            <a:defRPr sz="1400"/>
          </a:pPr>
          <a:endParaRPr lang="en-US"/>
        </a:p>
      </c:txPr>
    </c:legend>
    <c:plotVisOnly val="1"/>
    <c:dispBlanksAs val="gap"/>
    <c:showDLblsOverMax val="0"/>
  </c:chart>
  <c:spPr>
    <a:ln>
      <a:solidFill>
        <a:schemeClr val="tx1"/>
      </a:solidFill>
    </a:ln>
  </c:spPr>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463406016555622"/>
          <c:y val="5.1400554097404488E-2"/>
          <c:w val="0.82023849182313746"/>
          <c:h val="0.76120998657906236"/>
        </c:manualLayout>
      </c:layout>
      <c:barChart>
        <c:barDir val="col"/>
        <c:grouping val="stacked"/>
        <c:varyColors val="0"/>
        <c:ser>
          <c:idx val="0"/>
          <c:order val="0"/>
          <c:tx>
            <c:strRef>
              <c:f>Sheet1!$A$2</c:f>
              <c:strCache>
                <c:ptCount val="1"/>
                <c:pt idx="0">
                  <c:v>Unvaccinated</c:v>
                </c:pt>
              </c:strCache>
            </c:strRef>
          </c:tx>
          <c:spPr>
            <a:solidFill>
              <a:srgbClr val="FF0000"/>
            </a:solidFill>
          </c:spPr>
          <c:invertIfNegative val="0"/>
          <c:cat>
            <c:strRef>
              <c:f>Sheet1!$B$1:$G$1</c:f>
              <c:strCache>
                <c:ptCount val="6"/>
                <c:pt idx="0">
                  <c:v>&lt;1 Year</c:v>
                </c:pt>
                <c:pt idx="1">
                  <c:v>1-4 Years</c:v>
                </c:pt>
                <c:pt idx="2">
                  <c:v>5-9 Years</c:v>
                </c:pt>
                <c:pt idx="3">
                  <c:v>10-14 Years</c:v>
                </c:pt>
                <c:pt idx="4">
                  <c:v>15+ Years</c:v>
                </c:pt>
                <c:pt idx="5">
                  <c:v>Unknown</c:v>
                </c:pt>
              </c:strCache>
            </c:strRef>
          </c:cat>
          <c:val>
            <c:numRef>
              <c:f>Sheet1!$B$2:$G$2</c:f>
              <c:numCache>
                <c:formatCode>General</c:formatCode>
                <c:ptCount val="6"/>
                <c:pt idx="0">
                  <c:v>1405</c:v>
                </c:pt>
                <c:pt idx="1">
                  <c:v>5579</c:v>
                </c:pt>
                <c:pt idx="2">
                  <c:v>3939</c:v>
                </c:pt>
                <c:pt idx="3">
                  <c:v>665</c:v>
                </c:pt>
                <c:pt idx="4">
                  <c:v>266</c:v>
                </c:pt>
                <c:pt idx="5">
                  <c:v>0</c:v>
                </c:pt>
              </c:numCache>
            </c:numRef>
          </c:val>
        </c:ser>
        <c:ser>
          <c:idx val="1"/>
          <c:order val="1"/>
          <c:tx>
            <c:strRef>
              <c:f>Sheet1!$A$3</c:f>
              <c:strCache>
                <c:ptCount val="1"/>
                <c:pt idx="0">
                  <c:v>Vaccinated</c:v>
                </c:pt>
              </c:strCache>
            </c:strRef>
          </c:tx>
          <c:spPr>
            <a:solidFill>
              <a:srgbClr val="00B050"/>
            </a:solidFill>
          </c:spPr>
          <c:invertIfNegative val="0"/>
          <c:cat>
            <c:strRef>
              <c:f>Sheet1!$B$1:$G$1</c:f>
              <c:strCache>
                <c:ptCount val="6"/>
                <c:pt idx="0">
                  <c:v>&lt;1 Year</c:v>
                </c:pt>
                <c:pt idx="1">
                  <c:v>1-4 Years</c:v>
                </c:pt>
                <c:pt idx="2">
                  <c:v>5-9 Years</c:v>
                </c:pt>
                <c:pt idx="3">
                  <c:v>10-14 Years</c:v>
                </c:pt>
                <c:pt idx="4">
                  <c:v>15+ Years</c:v>
                </c:pt>
                <c:pt idx="5">
                  <c:v>Unknown</c:v>
                </c:pt>
              </c:strCache>
            </c:strRef>
          </c:cat>
          <c:val>
            <c:numRef>
              <c:f>Sheet1!$B$3:$G$3</c:f>
              <c:numCache>
                <c:formatCode>General</c:formatCode>
                <c:ptCount val="6"/>
                <c:pt idx="0">
                  <c:v>265</c:v>
                </c:pt>
                <c:pt idx="1">
                  <c:v>2915</c:v>
                </c:pt>
                <c:pt idx="2">
                  <c:v>1937</c:v>
                </c:pt>
                <c:pt idx="3">
                  <c:v>437</c:v>
                </c:pt>
                <c:pt idx="4">
                  <c:v>121</c:v>
                </c:pt>
                <c:pt idx="5">
                  <c:v>0</c:v>
                </c:pt>
              </c:numCache>
            </c:numRef>
          </c:val>
        </c:ser>
        <c:ser>
          <c:idx val="2"/>
          <c:order val="2"/>
          <c:tx>
            <c:strRef>
              <c:f>Sheet1!$A$4</c:f>
              <c:strCache>
                <c:ptCount val="1"/>
                <c:pt idx="0">
                  <c:v>Unknown status</c:v>
                </c:pt>
              </c:strCache>
            </c:strRef>
          </c:tx>
          <c:spPr>
            <a:solidFill>
              <a:schemeClr val="accent2">
                <a:lumMod val="75000"/>
              </a:schemeClr>
            </a:solidFill>
          </c:spPr>
          <c:invertIfNegative val="0"/>
          <c:cat>
            <c:strRef>
              <c:f>Sheet1!$B$1:$G$1</c:f>
              <c:strCache>
                <c:ptCount val="6"/>
                <c:pt idx="0">
                  <c:v>&lt;1 Year</c:v>
                </c:pt>
                <c:pt idx="1">
                  <c:v>1-4 Years</c:v>
                </c:pt>
                <c:pt idx="2">
                  <c:v>5-9 Years</c:v>
                </c:pt>
                <c:pt idx="3">
                  <c:v>10-14 Years</c:v>
                </c:pt>
                <c:pt idx="4">
                  <c:v>15+ Years</c:v>
                </c:pt>
                <c:pt idx="5">
                  <c:v>Unknown</c:v>
                </c:pt>
              </c:strCache>
            </c:strRef>
          </c:cat>
          <c:val>
            <c:numRef>
              <c:f>Sheet1!$B$4:$G$4</c:f>
              <c:numCache>
                <c:formatCode>General</c:formatCode>
                <c:ptCount val="6"/>
                <c:pt idx="0">
                  <c:v>270</c:v>
                </c:pt>
                <c:pt idx="1">
                  <c:v>2036</c:v>
                </c:pt>
                <c:pt idx="2">
                  <c:v>2551</c:v>
                </c:pt>
                <c:pt idx="3">
                  <c:v>871</c:v>
                </c:pt>
                <c:pt idx="4">
                  <c:v>471</c:v>
                </c:pt>
                <c:pt idx="5">
                  <c:v>0</c:v>
                </c:pt>
              </c:numCache>
            </c:numRef>
          </c:val>
        </c:ser>
        <c:dLbls>
          <c:showLegendKey val="0"/>
          <c:showVal val="0"/>
          <c:showCatName val="0"/>
          <c:showSerName val="0"/>
          <c:showPercent val="0"/>
          <c:showBubbleSize val="0"/>
        </c:dLbls>
        <c:gapWidth val="150"/>
        <c:overlap val="100"/>
        <c:axId val="84239872"/>
        <c:axId val="84241792"/>
      </c:barChart>
      <c:catAx>
        <c:axId val="84239872"/>
        <c:scaling>
          <c:orientation val="minMax"/>
        </c:scaling>
        <c:delete val="0"/>
        <c:axPos val="b"/>
        <c:majorTickMark val="out"/>
        <c:minorTickMark val="none"/>
        <c:tickLblPos val="nextTo"/>
        <c:crossAx val="84241792"/>
        <c:crosses val="autoZero"/>
        <c:auto val="1"/>
        <c:lblAlgn val="ctr"/>
        <c:lblOffset val="100"/>
        <c:noMultiLvlLbl val="0"/>
      </c:catAx>
      <c:valAx>
        <c:axId val="84241792"/>
        <c:scaling>
          <c:orientation val="minMax"/>
        </c:scaling>
        <c:delete val="0"/>
        <c:axPos val="l"/>
        <c:majorGridlines/>
        <c:title>
          <c:tx>
            <c:rich>
              <a:bodyPr rot="-5400000" vert="horz"/>
              <a:lstStyle/>
              <a:p>
                <a:pPr>
                  <a:defRPr sz="700" b="0"/>
                </a:pPr>
                <a:r>
                  <a:rPr lang="en-US" sz="700" b="0"/>
                  <a:t>Confirmed measles cases</a:t>
                </a:r>
              </a:p>
            </c:rich>
          </c:tx>
          <c:layout>
            <c:manualLayout>
              <c:xMode val="edge"/>
              <c:yMode val="edge"/>
              <c:x val="1.4278719967696345E-2"/>
              <c:y val="0.11532419982890496"/>
            </c:manualLayout>
          </c:layout>
          <c:overlay val="0"/>
        </c:title>
        <c:numFmt formatCode="General" sourceLinked="1"/>
        <c:majorTickMark val="out"/>
        <c:minorTickMark val="none"/>
        <c:tickLblPos val="nextTo"/>
        <c:crossAx val="84239872"/>
        <c:crosses val="autoZero"/>
        <c:crossBetween val="between"/>
      </c:valAx>
    </c:plotArea>
    <c:legend>
      <c:legendPos val="r"/>
      <c:layout>
        <c:manualLayout>
          <c:xMode val="edge"/>
          <c:yMode val="edge"/>
          <c:x val="0.12192383403997578"/>
          <c:y val="0.88368328958880138"/>
          <c:w val="0.80435821724207546"/>
          <c:h val="0.11226268591426072"/>
        </c:manualLayout>
      </c:layout>
      <c:overlay val="0"/>
    </c:legend>
    <c:plotVisOnly val="1"/>
    <c:dispBlanksAs val="gap"/>
    <c:showDLblsOverMax val="0"/>
  </c:chart>
  <c:spPr>
    <a:ln>
      <a:solidFill>
        <a:schemeClr val="accent1"/>
      </a:solidFill>
    </a:ln>
  </c:spPr>
  <c:txPr>
    <a:bodyPr/>
    <a:lstStyle/>
    <a:p>
      <a:pPr>
        <a:defRPr sz="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0.84125</cdr:x>
      <cdr:y>0.62417</cdr:y>
    </cdr:from>
    <cdr:to>
      <cdr:x>0.98999</cdr:x>
      <cdr:y>0.71937</cdr:y>
    </cdr:to>
    <cdr:sp macro="" textlink="">
      <cdr:nvSpPr>
        <cdr:cNvPr id="2" name="TextBox 2"/>
        <cdr:cNvSpPr txBox="1"/>
      </cdr:nvSpPr>
      <cdr:spPr>
        <a:xfrm xmlns:a="http://schemas.openxmlformats.org/drawingml/2006/main">
          <a:off x="6923151" y="2824970"/>
          <a:ext cx="1224071" cy="43088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r>
            <a:rPr lang="en-US" b="1" dirty="0" smtClean="0"/>
            <a:t>Awaiting reports</a:t>
          </a:r>
          <a:endParaRPr lang="en-US"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GB"/>
          </a:p>
        </p:txBody>
      </p:sp>
      <p:sp>
        <p:nvSpPr>
          <p:cNvPr id="2355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GB"/>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355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355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GB"/>
          </a:p>
        </p:txBody>
      </p:sp>
      <p:sp>
        <p:nvSpPr>
          <p:cNvPr id="2355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11351D3-4786-40C8-A125-FD4D22B41118}" type="slidenum">
              <a:rPr lang="en-GB"/>
              <a:pPr>
                <a:defRPr/>
              </a:pPr>
              <a:t>‹#›</a:t>
            </a:fld>
            <a:endParaRPr lang="en-GB"/>
          </a:p>
        </p:txBody>
      </p:sp>
    </p:spTree>
    <p:extLst>
      <p:ext uri="{BB962C8B-B14F-4D97-AF65-F5344CB8AC3E}">
        <p14:creationId xmlns:p14="http://schemas.microsoft.com/office/powerpoint/2010/main" val="39438896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3588"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76CFAD-DCB0-4954-A08C-F6354DD47925}" type="slidenum">
              <a:rPr lang="fr-CH" smtClean="0">
                <a:solidFill>
                  <a:prstClr val="black"/>
                </a:solidFill>
              </a:rPr>
              <a:pPr/>
              <a:t>8</a:t>
            </a:fld>
            <a:endParaRPr lang="fr-CH">
              <a:solidFill>
                <a:prstClr val="black"/>
              </a:solidFill>
            </a:endParaRPr>
          </a:p>
        </p:txBody>
      </p:sp>
    </p:spTree>
    <p:extLst>
      <p:ext uri="{BB962C8B-B14F-4D97-AF65-F5344CB8AC3E}">
        <p14:creationId xmlns:p14="http://schemas.microsoft.com/office/powerpoint/2010/main" val="3336334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11351D3-4786-40C8-A125-FD4D22B41118}" type="slidenum">
              <a:rPr lang="en-GB" smtClean="0"/>
              <a:pPr>
                <a:defRPr/>
              </a:pPr>
              <a:t>9</a:t>
            </a:fld>
            <a:endParaRPr lang="en-GB"/>
          </a:p>
        </p:txBody>
      </p:sp>
    </p:spTree>
    <p:extLst>
      <p:ext uri="{BB962C8B-B14F-4D97-AF65-F5344CB8AC3E}">
        <p14:creationId xmlns:p14="http://schemas.microsoft.com/office/powerpoint/2010/main" val="2111172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890,070 children in flood effected area vaccinate</a:t>
            </a:r>
            <a:r>
              <a:rPr lang="en-US" baseline="0" dirty="0" smtClean="0"/>
              <a:t> in India </a:t>
            </a:r>
            <a:r>
              <a:rPr lang="en-US" dirty="0" smtClean="0"/>
              <a:t>.</a:t>
            </a:r>
          </a:p>
          <a:p>
            <a:r>
              <a:rPr lang="en-US" dirty="0" smtClean="0"/>
              <a:t>66017000  children from 10</a:t>
            </a:r>
            <a:r>
              <a:rPr lang="en-US" baseline="0" dirty="0" smtClean="0"/>
              <a:t> states in India  </a:t>
            </a:r>
            <a:r>
              <a:rPr lang="en-US" baseline="0" dirty="0" err="1" smtClean="0"/>
              <a:t>targetted</a:t>
            </a:r>
            <a:r>
              <a:rPr lang="en-US" baseline="0" dirty="0" smtClean="0"/>
              <a:t> </a:t>
            </a:r>
          </a:p>
          <a:p>
            <a:endParaRPr lang="en-US" baseline="0" dirty="0" smtClean="0"/>
          </a:p>
          <a:p>
            <a:pPr lvl="0" rtl="0"/>
            <a:r>
              <a:rPr lang="en-US" sz="1200" kern="1200" dirty="0" smtClean="0">
                <a:solidFill>
                  <a:schemeClr val="tx1"/>
                </a:solidFill>
                <a:effectLst/>
                <a:latin typeface="Arial" charset="0"/>
                <a:ea typeface="+mn-ea"/>
                <a:cs typeface="Arial" charset="0"/>
              </a:rPr>
              <a:t>Indonesia plans to conduct Measles campaign in 180 selected high risk districts in August 2016. The campaign is fully funded by government of Indonesia and vaccines will be supplied from </a:t>
            </a:r>
            <a:r>
              <a:rPr lang="en-US" sz="1200" kern="1200" dirty="0" err="1" smtClean="0">
                <a:solidFill>
                  <a:schemeClr val="tx1"/>
                </a:solidFill>
                <a:effectLst/>
                <a:latin typeface="Arial" charset="0"/>
                <a:ea typeface="+mn-ea"/>
                <a:cs typeface="Arial" charset="0"/>
              </a:rPr>
              <a:t>Biofarma</a:t>
            </a:r>
            <a:endParaRPr lang="en-US" sz="1200" kern="1200" dirty="0" smtClean="0">
              <a:solidFill>
                <a:schemeClr val="tx1"/>
              </a:solidFill>
              <a:effectLst/>
              <a:latin typeface="Arial" charset="0"/>
              <a:ea typeface="+mn-ea"/>
              <a:cs typeface="Arial" charset="0"/>
            </a:endParaRPr>
          </a:p>
          <a:p>
            <a:pPr lvl="0"/>
            <a:r>
              <a:rPr lang="en-US" sz="1200" kern="1200" dirty="0" smtClean="0">
                <a:solidFill>
                  <a:schemeClr val="tx1"/>
                </a:solidFill>
                <a:effectLst/>
                <a:latin typeface="Arial" charset="0"/>
                <a:ea typeface="+mn-ea"/>
                <a:cs typeface="Arial" charset="0"/>
              </a:rPr>
              <a:t>Indonesia also plans for a nationwide MR campaign in three phases- August 2017 (Java Island with 53% population), February 2018 (Sumatera Island with 24% population) and August 2018 (rest of country with 23% population) integrated with mass distribution of Vitamin A. The campaign will be followed by the introduction of MR vaccine.</a:t>
            </a:r>
          </a:p>
          <a:p>
            <a:endParaRPr lang="en-US" dirty="0"/>
          </a:p>
        </p:txBody>
      </p:sp>
      <p:sp>
        <p:nvSpPr>
          <p:cNvPr id="4" name="Slide Number Placeholder 3"/>
          <p:cNvSpPr>
            <a:spLocks noGrp="1"/>
          </p:cNvSpPr>
          <p:nvPr>
            <p:ph type="sldNum" sz="quarter" idx="10"/>
          </p:nvPr>
        </p:nvSpPr>
        <p:spPr/>
        <p:txBody>
          <a:bodyPr/>
          <a:lstStyle/>
          <a:p>
            <a:pPr>
              <a:defRPr/>
            </a:pPr>
            <a:fld id="{C11351D3-4786-40C8-A125-FD4D22B41118}" type="slidenum">
              <a:rPr lang="en-GB" smtClean="0"/>
              <a:pPr>
                <a:defRPr/>
              </a:pPr>
              <a:t>10</a:t>
            </a:fld>
            <a:endParaRPr lang="en-GB"/>
          </a:p>
        </p:txBody>
      </p:sp>
    </p:spTree>
    <p:extLst>
      <p:ext uri="{BB962C8B-B14F-4D97-AF65-F5344CB8AC3E}">
        <p14:creationId xmlns:p14="http://schemas.microsoft.com/office/powerpoint/2010/main" val="16510396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8194" name="Rectangle 2"/>
          <p:cNvSpPr>
            <a:spLocks noGrp="1" noRot="1" noChangeAspect="1" noChangeArrowheads="1" noTextEdit="1"/>
          </p:cNvSpPr>
          <p:nvPr>
            <p:ph type="sldImg"/>
          </p:nvPr>
        </p:nvSpPr>
        <p:spPr>
          <a:xfrm>
            <a:off x="1143000" y="685800"/>
            <a:ext cx="4572000" cy="3429000"/>
          </a:xfrm>
          <a:ln/>
        </p:spPr>
      </p:sp>
      <p:sp>
        <p:nvSpPr>
          <p:cNvPr id="64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Adapt to regional targets</a:t>
            </a:r>
            <a:r>
              <a:rPr lang="en-US" baseline="0" dirty="0" smtClean="0"/>
              <a:t> as necessary</a:t>
            </a:r>
          </a:p>
          <a:p>
            <a:endParaRPr lang="en-US" baseline="0" dirty="0" smtClean="0"/>
          </a:p>
          <a:p>
            <a:r>
              <a:rPr lang="en-US" dirty="0" smtClean="0"/>
              <a:t>suggested shading for incidence:</a:t>
            </a:r>
          </a:p>
          <a:p>
            <a:r>
              <a:rPr lang="en-US" dirty="0" smtClean="0"/>
              <a:t>% countries:  90% or higher, yellow = 70-90%, red =&lt;70%</a:t>
            </a:r>
          </a:p>
          <a:p>
            <a:r>
              <a:rPr lang="en-US" dirty="0" err="1" smtClean="0"/>
              <a:t>reg</a:t>
            </a:r>
            <a:r>
              <a:rPr lang="en-US" dirty="0" smtClean="0"/>
              <a:t> incidence: green &lt;5, yellow 5-50, red &gt;50</a:t>
            </a:r>
          </a:p>
          <a:p>
            <a:r>
              <a:rPr lang="en-US" dirty="0" smtClean="0"/>
              <a:t>surveillance quality:</a:t>
            </a:r>
          </a:p>
          <a:p>
            <a:r>
              <a:rPr lang="en-US" dirty="0" smtClean="0"/>
              <a:t>green = 80% or higher, yellow = 70-80%, red = &lt;70%</a:t>
            </a:r>
          </a:p>
          <a:p>
            <a:r>
              <a:rPr lang="en-US" dirty="0" smtClean="0"/>
              <a:t>coverage:</a:t>
            </a:r>
          </a:p>
          <a:p>
            <a:r>
              <a:rPr lang="en-US" dirty="0" smtClean="0"/>
              <a:t>green = 90% or higher, yellow = 70-90%, red =&lt;70%</a:t>
            </a:r>
            <a:endParaRPr lang="en-GB" dirty="0" smtClean="0"/>
          </a:p>
        </p:txBody>
      </p:sp>
    </p:spTree>
    <p:extLst>
      <p:ext uri="{BB962C8B-B14F-4D97-AF65-F5344CB8AC3E}">
        <p14:creationId xmlns:p14="http://schemas.microsoft.com/office/powerpoint/2010/main" val="1341178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11351D3-4786-40C8-A125-FD4D22B41118}" type="slidenum">
              <a:rPr lang="en-GB" smtClean="0"/>
              <a:pPr>
                <a:defRPr/>
              </a:pPr>
              <a:t>17</a:t>
            </a:fld>
            <a:endParaRPr lang="en-GB"/>
          </a:p>
        </p:txBody>
      </p:sp>
    </p:spTree>
    <p:extLst>
      <p:ext uri="{BB962C8B-B14F-4D97-AF65-F5344CB8AC3E}">
        <p14:creationId xmlns:p14="http://schemas.microsoft.com/office/powerpoint/2010/main" val="3812317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W" dirty="0"/>
          </a:p>
        </p:txBody>
      </p:sp>
      <p:sp>
        <p:nvSpPr>
          <p:cNvPr id="4" name="Slide Number Placeholder 3"/>
          <p:cNvSpPr>
            <a:spLocks noGrp="1"/>
          </p:cNvSpPr>
          <p:nvPr>
            <p:ph type="sldNum" sz="quarter" idx="10"/>
          </p:nvPr>
        </p:nvSpPr>
        <p:spPr/>
        <p:txBody>
          <a:bodyPr/>
          <a:lstStyle/>
          <a:p>
            <a:fld id="{FA062073-3162-4D9D-97CA-E1430D8CBE1F}" type="slidenum">
              <a:rPr lang="en-ZW" smtClean="0">
                <a:solidFill>
                  <a:prstClr val="black"/>
                </a:solidFill>
              </a:rPr>
              <a:pPr/>
              <a:t>21</a:t>
            </a:fld>
            <a:endParaRPr lang="en-ZW">
              <a:solidFill>
                <a:prstClr val="black"/>
              </a:solidFill>
            </a:endParaRPr>
          </a:p>
        </p:txBody>
      </p:sp>
    </p:spTree>
    <p:extLst>
      <p:ext uri="{BB962C8B-B14F-4D97-AF65-F5344CB8AC3E}">
        <p14:creationId xmlns:p14="http://schemas.microsoft.com/office/powerpoint/2010/main" val="41047966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W"/>
          </a:p>
        </p:txBody>
      </p:sp>
      <p:sp>
        <p:nvSpPr>
          <p:cNvPr id="4" name="Slide Number Placeholder 3"/>
          <p:cNvSpPr>
            <a:spLocks noGrp="1"/>
          </p:cNvSpPr>
          <p:nvPr>
            <p:ph type="sldNum" sz="quarter" idx="10"/>
          </p:nvPr>
        </p:nvSpPr>
        <p:spPr/>
        <p:txBody>
          <a:bodyPr/>
          <a:lstStyle/>
          <a:p>
            <a:fld id="{FA062073-3162-4D9D-97CA-E1430D8CBE1F}" type="slidenum">
              <a:rPr lang="en-ZW" smtClean="0">
                <a:solidFill>
                  <a:prstClr val="black"/>
                </a:solidFill>
              </a:rPr>
              <a:pPr/>
              <a:t>22</a:t>
            </a:fld>
            <a:endParaRPr lang="en-ZW">
              <a:solidFill>
                <a:prstClr val="black"/>
              </a:solidFill>
            </a:endParaRPr>
          </a:p>
        </p:txBody>
      </p:sp>
    </p:spTree>
    <p:extLst>
      <p:ext uri="{BB962C8B-B14F-4D97-AF65-F5344CB8AC3E}">
        <p14:creationId xmlns:p14="http://schemas.microsoft.com/office/powerpoint/2010/main" val="41047966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66017000  children from 10</a:t>
            </a:r>
            <a:r>
              <a:rPr lang="en-US" baseline="0" dirty="0" smtClean="0"/>
              <a:t> states in India  </a:t>
            </a:r>
            <a:r>
              <a:rPr lang="en-US" baseline="0" dirty="0" err="1" smtClean="0"/>
              <a:t>targetted</a:t>
            </a:r>
            <a:r>
              <a:rPr lang="en-US" baseline="0" dirty="0" smtClean="0"/>
              <a:t> ,</a:t>
            </a:r>
          </a:p>
          <a:p>
            <a:endParaRPr lang="en-US" baseline="0" dirty="0" smtClean="0"/>
          </a:p>
          <a:p>
            <a:pPr lvl="0" rtl="0"/>
            <a:r>
              <a:rPr lang="en-US" sz="1200" kern="1200" dirty="0" smtClean="0">
                <a:solidFill>
                  <a:schemeClr val="tx1"/>
                </a:solidFill>
                <a:effectLst/>
                <a:latin typeface="Arial" charset="0"/>
                <a:ea typeface="+mn-ea"/>
                <a:cs typeface="Arial" charset="0"/>
              </a:rPr>
              <a:t>Indonesia plans to conduct Measles campaign in 180 selected high risk districts in August 2016. The campaign is fully funded by government of Indonesia and vaccines will be supplied from </a:t>
            </a:r>
            <a:r>
              <a:rPr lang="en-US" sz="1200" kern="1200" dirty="0" err="1" smtClean="0">
                <a:solidFill>
                  <a:schemeClr val="tx1"/>
                </a:solidFill>
                <a:effectLst/>
                <a:latin typeface="Arial" charset="0"/>
                <a:ea typeface="+mn-ea"/>
                <a:cs typeface="Arial" charset="0"/>
              </a:rPr>
              <a:t>Biofarma</a:t>
            </a:r>
            <a:endParaRPr lang="en-US" sz="1200" kern="1200" dirty="0" smtClean="0">
              <a:solidFill>
                <a:schemeClr val="tx1"/>
              </a:solidFill>
              <a:effectLst/>
              <a:latin typeface="Arial" charset="0"/>
              <a:ea typeface="+mn-ea"/>
              <a:cs typeface="Arial" charset="0"/>
            </a:endParaRPr>
          </a:p>
          <a:p>
            <a:pPr lvl="0"/>
            <a:r>
              <a:rPr lang="en-US" sz="1200" kern="1200" dirty="0" smtClean="0">
                <a:solidFill>
                  <a:schemeClr val="tx1"/>
                </a:solidFill>
                <a:effectLst/>
                <a:latin typeface="Arial" charset="0"/>
                <a:ea typeface="+mn-ea"/>
                <a:cs typeface="Arial" charset="0"/>
              </a:rPr>
              <a:t>Indonesia also plans for a nationwide MR campaign in three phases- August 2017 (Java Island with 53% population), February 2018 (Sumatera Island with 24% population) and August 2018 (rest of country with 23% population) integrated with mass distribution of Vitamin A. The campaign will be followed by the introduction of MR vaccine.</a:t>
            </a:r>
          </a:p>
          <a:p>
            <a:endParaRPr lang="en-US" dirty="0"/>
          </a:p>
        </p:txBody>
      </p:sp>
      <p:sp>
        <p:nvSpPr>
          <p:cNvPr id="4" name="Slide Number Placeholder 3"/>
          <p:cNvSpPr>
            <a:spLocks noGrp="1"/>
          </p:cNvSpPr>
          <p:nvPr>
            <p:ph type="sldNum" sz="quarter" idx="10"/>
          </p:nvPr>
        </p:nvSpPr>
        <p:spPr/>
        <p:txBody>
          <a:bodyPr/>
          <a:lstStyle/>
          <a:p>
            <a:pPr>
              <a:defRPr/>
            </a:pPr>
            <a:fld id="{C11351D3-4786-40C8-A125-FD4D22B41118}" type="slidenum">
              <a:rPr lang="en-GB" smtClean="0"/>
              <a:pPr>
                <a:defRPr/>
              </a:pPr>
              <a:t>27</a:t>
            </a:fld>
            <a:endParaRPr lang="en-GB"/>
          </a:p>
        </p:txBody>
      </p:sp>
    </p:spTree>
    <p:extLst>
      <p:ext uri="{BB962C8B-B14F-4D97-AF65-F5344CB8AC3E}">
        <p14:creationId xmlns:p14="http://schemas.microsoft.com/office/powerpoint/2010/main" val="1455817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On</a:t>
            </a:r>
            <a:r>
              <a:rPr lang="en-US" baseline="0" dirty="0" smtClean="0"/>
              <a:t> Staff – note that I have taken part time of select staff. For implementation, I assume 6 months, or 50% of the annual budget is implemented. We are okay with staff funding but lab activities, other than supplies and equip, have a significant gap.</a:t>
            </a:r>
          </a:p>
          <a:p>
            <a:pPr marL="228600" indent="-228600">
              <a:buAutoNum type="arabicPeriod"/>
            </a:pPr>
            <a:r>
              <a:rPr lang="en-US" baseline="0" dirty="0" smtClean="0"/>
              <a:t>On activities – the overall budget is USD 1.034 mil . This includes 70% towards supplies, reagents and procurement….the implementation under this supply line is USD 171K, or 24% of the annual budget projection of USD 722,500. You need to review whether the current levels of MR surveillance and case load in the labs justifies this budget. </a:t>
            </a:r>
          </a:p>
          <a:p>
            <a:pPr marL="228600" indent="-228600">
              <a:buAutoNum type="arabicPeriod"/>
            </a:pPr>
            <a:r>
              <a:rPr lang="en-US" baseline="0" dirty="0" smtClean="0"/>
              <a:t>Training line looks fine, and I think there are planned activities that will occur later in the year.</a:t>
            </a:r>
          </a:p>
          <a:p>
            <a:pPr marL="228600" indent="-228600">
              <a:buAutoNum type="arabicPeriod"/>
            </a:pPr>
            <a:r>
              <a:rPr lang="en-US" baseline="0" dirty="0" smtClean="0"/>
              <a:t>The above annual requirement is what is planned at the regional office level…it will be difficult to pull out information for countries….there is hardly any measles specific funding to countries in support of labs, except some UNF/MRI carry over which is minimal. In view of this, I have just put a foot note to indicate what the countries requested under the UNF 2016 proposal in support of labs. Which is USD 325,000. Hope this </a:t>
            </a:r>
            <a:r>
              <a:rPr lang="en-US" baseline="0" dirty="0" err="1" smtClean="0"/>
              <a:t>si</a:t>
            </a:r>
            <a:r>
              <a:rPr lang="en-US" baseline="0" dirty="0" smtClean="0"/>
              <a:t> good enough to explain. India may be receiving some measles lab funding but I need to check.</a:t>
            </a:r>
          </a:p>
          <a:p>
            <a:pPr marL="228600" indent="-228600">
              <a:buAutoNum type="arabicPeriod"/>
            </a:pPr>
            <a:r>
              <a:rPr lang="en-US" baseline="0" dirty="0" smtClean="0"/>
              <a:t>Also, note that there is a missing piece on </a:t>
            </a:r>
            <a:r>
              <a:rPr lang="en-US" b="1" baseline="0" dirty="0" smtClean="0"/>
              <a:t>regional</a:t>
            </a:r>
            <a:r>
              <a:rPr lang="en-US" baseline="0" dirty="0" smtClean="0"/>
              <a:t> surveillance activities…..I have briefed Sudhir.  </a:t>
            </a:r>
          </a:p>
          <a:p>
            <a:pPr marL="228600" indent="-228600">
              <a:buAutoNum type="arabicPeriod"/>
            </a:pPr>
            <a:r>
              <a:rPr lang="en-US" baseline="0" dirty="0" smtClean="0"/>
              <a:t>Again, just as the country lab requirement has not been reflected above, the surveillance budget needs in SEAR countries (</a:t>
            </a:r>
            <a:r>
              <a:rPr lang="en-US" baseline="0" dirty="0" err="1" smtClean="0"/>
              <a:t>HR+field</a:t>
            </a:r>
            <a:r>
              <a:rPr lang="en-US" baseline="0" dirty="0" smtClean="0"/>
              <a:t> network running costs, direct and indirect) aren’t captured.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DE899A5-8090-4E70-9A28-F5C9DFE4DA1E}" type="slidenum">
              <a:rPr lang="en-US" smtClean="0"/>
              <a:t>35</a:t>
            </a:fld>
            <a:endParaRPr lang="en-US"/>
          </a:p>
        </p:txBody>
      </p:sp>
    </p:spTree>
    <p:extLst>
      <p:ext uri="{BB962C8B-B14F-4D97-AF65-F5344CB8AC3E}">
        <p14:creationId xmlns:p14="http://schemas.microsoft.com/office/powerpoint/2010/main" val="3789892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F4B3386C-8576-41B0-8071-6D058F4BEB3C}" type="slidenum">
              <a:rPr lang="en-GB" smtClean="0"/>
              <a:pPr>
                <a:defRPr/>
              </a:pPr>
              <a:t>‹#›</a:t>
            </a:fld>
            <a:endParaRPr lang="en-GB"/>
          </a:p>
        </p:txBody>
      </p:sp>
    </p:spTree>
    <p:extLst>
      <p:ext uri="{BB962C8B-B14F-4D97-AF65-F5344CB8AC3E}">
        <p14:creationId xmlns:p14="http://schemas.microsoft.com/office/powerpoint/2010/main" val="732463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A8E0698F-CA90-4E54-B51B-ACF6C6D24768}" type="slidenum">
              <a:rPr lang="en-GB" smtClean="0"/>
              <a:pPr>
                <a:defRPr/>
              </a:pPr>
              <a:t>‹#›</a:t>
            </a:fld>
            <a:endParaRPr lang="en-GB"/>
          </a:p>
        </p:txBody>
      </p:sp>
    </p:spTree>
    <p:extLst>
      <p:ext uri="{BB962C8B-B14F-4D97-AF65-F5344CB8AC3E}">
        <p14:creationId xmlns:p14="http://schemas.microsoft.com/office/powerpoint/2010/main" val="4237859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8C735CFD-6FEF-4600-A776-D2612B4166FE}" type="slidenum">
              <a:rPr lang="en-GB" smtClean="0"/>
              <a:pPr>
                <a:defRPr/>
              </a:pPr>
              <a:t>‹#›</a:t>
            </a:fld>
            <a:endParaRPr lang="en-GB"/>
          </a:p>
        </p:txBody>
      </p:sp>
    </p:spTree>
    <p:extLst>
      <p:ext uri="{BB962C8B-B14F-4D97-AF65-F5344CB8AC3E}">
        <p14:creationId xmlns:p14="http://schemas.microsoft.com/office/powerpoint/2010/main" val="1427111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F131147F-50C8-46BA-818D-839B56EF0695}" type="slidenum">
              <a:rPr lang="en-GB" smtClean="0"/>
              <a:pPr>
                <a:defRPr/>
              </a:pPr>
              <a:t>‹#›</a:t>
            </a:fld>
            <a:endParaRPr lang="en-GB"/>
          </a:p>
        </p:txBody>
      </p:sp>
    </p:spTree>
    <p:extLst>
      <p:ext uri="{BB962C8B-B14F-4D97-AF65-F5344CB8AC3E}">
        <p14:creationId xmlns:p14="http://schemas.microsoft.com/office/powerpoint/2010/main" val="3123405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BB793CBE-AE13-481A-9D56-C908400FB67F}" type="slidenum">
              <a:rPr lang="en-GB" smtClean="0"/>
              <a:pPr>
                <a:defRPr/>
              </a:pPr>
              <a:t>‹#›</a:t>
            </a:fld>
            <a:endParaRPr lang="en-GB"/>
          </a:p>
        </p:txBody>
      </p:sp>
    </p:spTree>
    <p:extLst>
      <p:ext uri="{BB962C8B-B14F-4D97-AF65-F5344CB8AC3E}">
        <p14:creationId xmlns:p14="http://schemas.microsoft.com/office/powerpoint/2010/main" val="2925960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C8436CFB-E82A-492C-ABFE-9469354ADB4A}" type="slidenum">
              <a:rPr lang="en-GB" smtClean="0"/>
              <a:pPr>
                <a:defRPr/>
              </a:pPr>
              <a:t>‹#›</a:t>
            </a:fld>
            <a:endParaRPr lang="en-GB"/>
          </a:p>
        </p:txBody>
      </p:sp>
    </p:spTree>
    <p:extLst>
      <p:ext uri="{BB962C8B-B14F-4D97-AF65-F5344CB8AC3E}">
        <p14:creationId xmlns:p14="http://schemas.microsoft.com/office/powerpoint/2010/main" val="4266436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ADECAE18-0C3D-4DDA-B941-90F49C8A1469}" type="slidenum">
              <a:rPr lang="en-GB" smtClean="0"/>
              <a:pPr>
                <a:defRPr/>
              </a:pPr>
              <a:t>‹#›</a:t>
            </a:fld>
            <a:endParaRPr lang="en-GB"/>
          </a:p>
        </p:txBody>
      </p:sp>
    </p:spTree>
    <p:extLst>
      <p:ext uri="{BB962C8B-B14F-4D97-AF65-F5344CB8AC3E}">
        <p14:creationId xmlns:p14="http://schemas.microsoft.com/office/powerpoint/2010/main" val="2912832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2AC8C650-C3FC-409F-8189-0E75CEB4551F}" type="slidenum">
              <a:rPr lang="en-GB" smtClean="0"/>
              <a:pPr>
                <a:defRPr/>
              </a:pPr>
              <a:t>‹#›</a:t>
            </a:fld>
            <a:endParaRPr lang="en-GB"/>
          </a:p>
        </p:txBody>
      </p:sp>
    </p:spTree>
    <p:extLst>
      <p:ext uri="{BB962C8B-B14F-4D97-AF65-F5344CB8AC3E}">
        <p14:creationId xmlns:p14="http://schemas.microsoft.com/office/powerpoint/2010/main" val="3888483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F800B4A4-0C21-45F2-91F8-136871D9A9B4}" type="slidenum">
              <a:rPr lang="en-GB" smtClean="0"/>
              <a:pPr>
                <a:defRPr/>
              </a:pPr>
              <a:t>‹#›</a:t>
            </a:fld>
            <a:endParaRPr lang="en-GB"/>
          </a:p>
        </p:txBody>
      </p:sp>
    </p:spTree>
    <p:extLst>
      <p:ext uri="{BB962C8B-B14F-4D97-AF65-F5344CB8AC3E}">
        <p14:creationId xmlns:p14="http://schemas.microsoft.com/office/powerpoint/2010/main" val="3702422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C790F1F1-EBAC-45EF-A8DE-B378B513B208}" type="slidenum">
              <a:rPr lang="en-GB" smtClean="0"/>
              <a:pPr>
                <a:defRPr/>
              </a:pPr>
              <a:t>‹#›</a:t>
            </a:fld>
            <a:endParaRPr lang="en-GB"/>
          </a:p>
        </p:txBody>
      </p:sp>
    </p:spTree>
    <p:extLst>
      <p:ext uri="{BB962C8B-B14F-4D97-AF65-F5344CB8AC3E}">
        <p14:creationId xmlns:p14="http://schemas.microsoft.com/office/powerpoint/2010/main" val="3184200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8140967D-322A-4F5E-9BFC-F9E1561416E5}" type="slidenum">
              <a:rPr lang="en-GB" smtClean="0"/>
              <a:pPr>
                <a:defRPr/>
              </a:pPr>
              <a:t>‹#›</a:t>
            </a:fld>
            <a:endParaRPr lang="en-GB"/>
          </a:p>
        </p:txBody>
      </p:sp>
    </p:spTree>
    <p:extLst>
      <p:ext uri="{BB962C8B-B14F-4D97-AF65-F5344CB8AC3E}">
        <p14:creationId xmlns:p14="http://schemas.microsoft.com/office/powerpoint/2010/main" val="1658904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E778152-A06C-4E8B-BBF4-F8A7D3F62BF2}" type="slidenum">
              <a:rPr lang="en-GB" smtClean="0"/>
              <a:pPr>
                <a:defRPr/>
              </a:pPr>
              <a:t>‹#›</a:t>
            </a:fld>
            <a:endParaRPr lang="en-GB"/>
          </a:p>
        </p:txBody>
      </p:sp>
    </p:spTree>
    <p:extLst>
      <p:ext uri="{BB962C8B-B14F-4D97-AF65-F5344CB8AC3E}">
        <p14:creationId xmlns:p14="http://schemas.microsoft.com/office/powerpoint/2010/main" val="186453629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chart" Target="../charts/chart12.xml"/><Relationship Id="rId5" Type="http://schemas.openxmlformats.org/officeDocument/2006/relationships/chart" Target="../charts/chart11.xml"/><Relationship Id="rId4" Type="http://schemas.openxmlformats.org/officeDocument/2006/relationships/chart" Target="../charts/chart10.xml"/></Relationships>
</file>

<file path=ppt/slides/_rels/slide2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chart" Target="../charts/chart16.xml"/><Relationship Id="rId5" Type="http://schemas.openxmlformats.org/officeDocument/2006/relationships/chart" Target="../charts/chart15.xml"/><Relationship Id="rId4" Type="http://schemas.openxmlformats.org/officeDocument/2006/relationships/chart" Target="../charts/char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a:xfrm>
            <a:off x="611188" y="404813"/>
            <a:ext cx="7772400" cy="1470025"/>
          </a:xfrm>
        </p:spPr>
        <p:txBody>
          <a:bodyPr/>
          <a:lstStyle/>
          <a:p>
            <a:pPr eaLnBrk="1" hangingPunct="1"/>
            <a:r>
              <a:rPr lang="en-GB" sz="2000" dirty="0" smtClean="0"/>
              <a:t>Regional WHO Measles and Rubella Focal Point Meeting</a:t>
            </a:r>
          </a:p>
        </p:txBody>
      </p:sp>
      <p:sp>
        <p:nvSpPr>
          <p:cNvPr id="2052" name="Rectangle 3"/>
          <p:cNvSpPr>
            <a:spLocks noGrp="1" noChangeArrowheads="1"/>
          </p:cNvSpPr>
          <p:nvPr>
            <p:ph type="subTitle" idx="1"/>
          </p:nvPr>
        </p:nvSpPr>
        <p:spPr>
          <a:xfrm>
            <a:off x="1403350" y="2276475"/>
            <a:ext cx="6400800" cy="1752600"/>
          </a:xfrm>
          <a:ln w="28575">
            <a:solidFill>
              <a:schemeClr val="tx2"/>
            </a:solidFill>
            <a:miter lim="800000"/>
            <a:headEnd/>
            <a:tailEnd/>
          </a:ln>
        </p:spPr>
        <p:txBody>
          <a:bodyPr/>
          <a:lstStyle/>
          <a:p>
            <a:pPr eaLnBrk="1" hangingPunct="1"/>
            <a:r>
              <a:rPr lang="en-GB" sz="4000" dirty="0" smtClean="0">
                <a:solidFill>
                  <a:srgbClr val="0033CC"/>
                </a:solidFill>
              </a:rPr>
              <a:t>South East Asia Region</a:t>
            </a:r>
          </a:p>
          <a:p>
            <a:pPr eaLnBrk="1" hangingPunct="1"/>
            <a:endParaRPr lang="en-GB" dirty="0" smtClean="0">
              <a:solidFill>
                <a:srgbClr val="0033CC"/>
              </a:solidFill>
            </a:endParaRPr>
          </a:p>
        </p:txBody>
      </p:sp>
      <p:sp>
        <p:nvSpPr>
          <p:cNvPr id="2050"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FDB276C-7626-4F79-B077-EBC722583E52}" type="slidenum">
              <a:rPr lang="en-GB"/>
              <a:pPr eaLnBrk="1" hangingPunct="1"/>
              <a:t>1</a:t>
            </a:fld>
            <a:endParaRPr lang="en-GB" dirty="0"/>
          </a:p>
        </p:txBody>
      </p:sp>
      <p:sp>
        <p:nvSpPr>
          <p:cNvPr id="2053" name="Text Box 4"/>
          <p:cNvSpPr txBox="1">
            <a:spLocks noChangeArrowheads="1"/>
          </p:cNvSpPr>
          <p:nvPr/>
        </p:nvSpPr>
        <p:spPr bwMode="auto">
          <a:xfrm>
            <a:off x="3381936" y="4724400"/>
            <a:ext cx="231345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i="1" dirty="0"/>
              <a:t>21 June 2016</a:t>
            </a:r>
          </a:p>
          <a:p>
            <a:pPr algn="ctr" eaLnBrk="1" hangingPunct="1"/>
            <a:r>
              <a:rPr lang="en-GB" i="1" dirty="0"/>
              <a:t>Geneva, Switzerland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640960" cy="1143000"/>
          </a:xfrm>
        </p:spPr>
        <p:txBody>
          <a:bodyPr>
            <a:noAutofit/>
          </a:bodyPr>
          <a:lstStyle/>
          <a:p>
            <a:pPr fontAlgn="base">
              <a:spcAft>
                <a:spcPct val="0"/>
              </a:spcAft>
            </a:pPr>
            <a:r>
              <a:rPr lang="en-US" sz="3600" dirty="0">
                <a:solidFill>
                  <a:srgbClr val="0070C0"/>
                </a:solidFill>
                <a:latin typeface="Calibri" panose="020F0502020204030204" pitchFamily="34" charset="0"/>
                <a:ea typeface="+mn-ea"/>
                <a:cs typeface="Calibri" panose="020F0502020204030204" pitchFamily="34" charset="0"/>
              </a:rPr>
              <a:t>SIAs done </a:t>
            </a:r>
            <a:r>
              <a:rPr lang="en-US" sz="3600" dirty="0" smtClean="0">
                <a:solidFill>
                  <a:srgbClr val="0070C0"/>
                </a:solidFill>
                <a:latin typeface="Calibri" panose="020F0502020204030204" pitchFamily="34" charset="0"/>
                <a:ea typeface="+mn-ea"/>
                <a:cs typeface="Calibri" panose="020F0502020204030204" pitchFamily="34" charset="0"/>
              </a:rPr>
              <a:t>during 2015-2016</a:t>
            </a:r>
            <a:br>
              <a:rPr lang="en-US" sz="3600" dirty="0" smtClean="0">
                <a:solidFill>
                  <a:srgbClr val="0070C0"/>
                </a:solidFill>
                <a:latin typeface="Calibri" panose="020F0502020204030204" pitchFamily="34" charset="0"/>
                <a:ea typeface="+mn-ea"/>
                <a:cs typeface="Calibri" panose="020F0502020204030204" pitchFamily="34" charset="0"/>
              </a:rPr>
            </a:br>
            <a:r>
              <a:rPr lang="en-US" sz="2800" dirty="0" smtClean="0">
                <a:solidFill>
                  <a:srgbClr val="FF0000"/>
                </a:solidFill>
                <a:latin typeface="Calibri" panose="020F0502020204030204" pitchFamily="34" charset="0"/>
                <a:ea typeface="+mn-ea"/>
                <a:cs typeface="Calibri" panose="020F0502020204030204" pitchFamily="34" charset="0"/>
              </a:rPr>
              <a:t>~18 million children reached </a:t>
            </a:r>
            <a:endParaRPr lang="en-US" sz="2800" dirty="0">
              <a:solidFill>
                <a:srgbClr val="FF0000"/>
              </a:solidFill>
              <a:latin typeface="Calibri" panose="020F0502020204030204" pitchFamily="34" charset="0"/>
              <a:ea typeface="+mn-ea"/>
              <a:cs typeface="Calibri" panose="020F050202020403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76068256"/>
              </p:ext>
            </p:extLst>
          </p:nvPr>
        </p:nvGraphicFramePr>
        <p:xfrm>
          <a:off x="539552" y="1412776"/>
          <a:ext cx="8330512" cy="4404016"/>
        </p:xfrm>
        <a:graphic>
          <a:graphicData uri="http://schemas.openxmlformats.org/drawingml/2006/table">
            <a:tbl>
              <a:tblPr firstRow="1" bandRow="1">
                <a:tableStyleId>{5C22544A-7EE6-4342-B048-85BDC9FD1C3A}</a:tableStyleId>
              </a:tblPr>
              <a:tblGrid>
                <a:gridCol w="1440160"/>
                <a:gridCol w="951245"/>
                <a:gridCol w="992971"/>
                <a:gridCol w="936104"/>
                <a:gridCol w="864096"/>
                <a:gridCol w="720080"/>
                <a:gridCol w="850863"/>
                <a:gridCol w="1574993"/>
              </a:tblGrid>
              <a:tr h="806932">
                <a:tc>
                  <a:txBody>
                    <a:bodyPr/>
                    <a:lstStyle/>
                    <a:p>
                      <a:r>
                        <a:rPr lang="en-US" dirty="0" smtClean="0"/>
                        <a:t>Country</a:t>
                      </a:r>
                      <a:endParaRPr lang="en-US" dirty="0"/>
                    </a:p>
                  </a:txBody>
                  <a:tcPr anchor="ctr"/>
                </a:tc>
                <a:tc>
                  <a:txBody>
                    <a:bodyPr/>
                    <a:lstStyle/>
                    <a:p>
                      <a:pPr algn="ctr"/>
                      <a:r>
                        <a:rPr lang="en-US" dirty="0" smtClean="0"/>
                        <a:t>Vaccine</a:t>
                      </a:r>
                      <a:endParaRPr lang="en-US" dirty="0"/>
                    </a:p>
                  </a:txBody>
                  <a:tcPr anchor="ctr"/>
                </a:tc>
                <a:tc>
                  <a:txBody>
                    <a:bodyPr/>
                    <a:lstStyle/>
                    <a:p>
                      <a:pPr algn="ctr"/>
                      <a:r>
                        <a:rPr lang="en-US" dirty="0" smtClean="0"/>
                        <a:t>Target</a:t>
                      </a:r>
                      <a:r>
                        <a:rPr lang="en-US" baseline="0" dirty="0" smtClean="0"/>
                        <a:t> Age</a:t>
                      </a:r>
                      <a:endParaRPr lang="en-US" dirty="0"/>
                    </a:p>
                  </a:txBody>
                  <a:tcPr anchor="ctr"/>
                </a:tc>
                <a:tc>
                  <a:txBody>
                    <a:bodyPr/>
                    <a:lstStyle/>
                    <a:p>
                      <a:pPr algn="ctr"/>
                      <a:r>
                        <a:rPr lang="en-US" dirty="0" smtClean="0"/>
                        <a:t>Admin Cove</a:t>
                      </a:r>
                      <a:endParaRPr lang="en-US" dirty="0"/>
                    </a:p>
                  </a:txBody>
                  <a:tcPr anchor="ctr"/>
                </a:tc>
                <a:tc>
                  <a:txBody>
                    <a:bodyPr/>
                    <a:lstStyle/>
                    <a:p>
                      <a:pPr algn="ctr"/>
                      <a:r>
                        <a:rPr lang="en-US" dirty="0" smtClean="0"/>
                        <a:t>Dates</a:t>
                      </a:r>
                      <a:endParaRPr lang="en-US" dirty="0"/>
                    </a:p>
                  </a:txBody>
                  <a:tcPr anchor="ctr"/>
                </a:tc>
                <a:tc>
                  <a:txBody>
                    <a:bodyPr/>
                    <a:lstStyle/>
                    <a:p>
                      <a:pPr algn="ctr"/>
                      <a:r>
                        <a:rPr lang="en-US" dirty="0" smtClean="0"/>
                        <a:t>Survey </a:t>
                      </a:r>
                      <a:r>
                        <a:rPr lang="en-US" dirty="0" err="1" smtClean="0"/>
                        <a:t>Cov</a:t>
                      </a:r>
                      <a:endParaRPr lang="en-US" dirty="0"/>
                    </a:p>
                  </a:txBody>
                  <a:tcPr anchor="ctr"/>
                </a:tc>
                <a:tc>
                  <a:txBody>
                    <a:bodyPr/>
                    <a:lstStyle/>
                    <a:p>
                      <a:pPr algn="ctr"/>
                      <a:r>
                        <a:rPr lang="en-US" dirty="0" smtClean="0"/>
                        <a:t>Survey</a:t>
                      </a:r>
                      <a:r>
                        <a:rPr lang="en-US" baseline="0" dirty="0" smtClean="0"/>
                        <a:t> Notes</a:t>
                      </a:r>
                      <a:endParaRPr lang="en-US" dirty="0"/>
                    </a:p>
                  </a:txBody>
                  <a:tcPr anchor="ctr"/>
                </a:tc>
                <a:tc>
                  <a:txBody>
                    <a:bodyPr/>
                    <a:lstStyle/>
                    <a:p>
                      <a:pPr algn="ctr"/>
                      <a:r>
                        <a:rPr lang="en-US" dirty="0" smtClean="0"/>
                        <a:t>Other </a:t>
                      </a:r>
                      <a:r>
                        <a:rPr lang="en-US" dirty="0" err="1" smtClean="0"/>
                        <a:t>intervent</a:t>
                      </a:r>
                      <a:endParaRPr lang="en-US" dirty="0"/>
                    </a:p>
                  </a:txBody>
                  <a:tcPr anchor="ctr"/>
                </a:tc>
              </a:tr>
              <a:tr h="467508">
                <a:tc>
                  <a:txBody>
                    <a:bodyPr/>
                    <a:lstStyle/>
                    <a:p>
                      <a:r>
                        <a:rPr lang="en-US" dirty="0" smtClean="0"/>
                        <a:t>India (Flood) </a:t>
                      </a:r>
                      <a:endParaRPr lang="en-US" dirty="0"/>
                    </a:p>
                  </a:txBody>
                  <a:tcPr anchor="ctr"/>
                </a:tc>
                <a:tc>
                  <a:txBody>
                    <a:bodyPr/>
                    <a:lstStyle/>
                    <a:p>
                      <a:pPr algn="ctr"/>
                      <a:r>
                        <a:rPr lang="en-US" dirty="0" smtClean="0"/>
                        <a:t>M</a:t>
                      </a:r>
                      <a:endParaRPr lang="en-US" dirty="0"/>
                    </a:p>
                  </a:txBody>
                  <a:tcPr anchor="ctr"/>
                </a:tc>
                <a:tc>
                  <a:txBody>
                    <a:bodyPr/>
                    <a:lstStyle/>
                    <a:p>
                      <a:pPr algn="ctr"/>
                      <a:r>
                        <a:rPr lang="en-US" dirty="0" smtClean="0"/>
                        <a:t>1-14Y</a:t>
                      </a:r>
                      <a:endParaRPr lang="en-US" dirty="0"/>
                    </a:p>
                  </a:txBody>
                  <a:tcPr anchor="ctr"/>
                </a:tc>
                <a:tc>
                  <a:txBody>
                    <a:bodyPr/>
                    <a:lstStyle/>
                    <a:p>
                      <a:pPr algn="ctr"/>
                      <a:r>
                        <a:rPr lang="en-US" dirty="0" smtClean="0"/>
                        <a:t>100%</a:t>
                      </a:r>
                      <a:endParaRPr lang="en-US" dirty="0"/>
                    </a:p>
                  </a:txBody>
                  <a:tcPr anchor="ctr"/>
                </a:tc>
                <a:tc>
                  <a:txBody>
                    <a:bodyPr/>
                    <a:lstStyle/>
                    <a:p>
                      <a:pPr algn="ctr"/>
                      <a:r>
                        <a:rPr lang="en-US" dirty="0" smtClean="0"/>
                        <a:t>Dec-15</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a:t>
                      </a:r>
                      <a:endParaRPr lang="en-US" dirty="0"/>
                    </a:p>
                  </a:txBody>
                  <a:tcPr anchor="ctr"/>
                </a:tc>
              </a:tr>
              <a:tr h="467508">
                <a:tc>
                  <a:txBody>
                    <a:bodyPr/>
                    <a:lstStyle/>
                    <a:p>
                      <a:r>
                        <a:rPr lang="en-US" dirty="0" smtClean="0"/>
                        <a:t>Myanmar</a:t>
                      </a:r>
                      <a:endParaRPr lang="en-US" dirty="0"/>
                    </a:p>
                  </a:txBody>
                  <a:tcPr anchor="ctr"/>
                </a:tc>
                <a:tc>
                  <a:txBody>
                    <a:bodyPr/>
                    <a:lstStyle/>
                    <a:p>
                      <a:pPr algn="ctr"/>
                      <a:r>
                        <a:rPr lang="en-US" dirty="0" smtClean="0"/>
                        <a:t>MR</a:t>
                      </a:r>
                      <a:endParaRPr lang="en-US" dirty="0"/>
                    </a:p>
                  </a:txBody>
                  <a:tcPr anchor="ctr"/>
                </a:tc>
                <a:tc>
                  <a:txBody>
                    <a:bodyPr/>
                    <a:lstStyle/>
                    <a:p>
                      <a:pPr algn="ctr"/>
                      <a:r>
                        <a:rPr lang="en-US" dirty="0" smtClean="0"/>
                        <a:t>9m-14y</a:t>
                      </a:r>
                      <a:endParaRPr lang="en-US" dirty="0"/>
                    </a:p>
                  </a:txBody>
                  <a:tcPr anchor="ctr"/>
                </a:tc>
                <a:tc>
                  <a:txBody>
                    <a:bodyPr/>
                    <a:lstStyle/>
                    <a:p>
                      <a:pPr algn="ctr"/>
                      <a:r>
                        <a:rPr lang="en-US" dirty="0" smtClean="0"/>
                        <a:t>94%</a:t>
                      </a:r>
                      <a:endParaRPr lang="en-US" dirty="0"/>
                    </a:p>
                  </a:txBody>
                  <a:tcPr anchor="ctr"/>
                </a:tc>
                <a:tc>
                  <a:txBody>
                    <a:bodyPr/>
                    <a:lstStyle/>
                    <a:p>
                      <a:pPr algn="ctr"/>
                      <a:r>
                        <a:rPr lang="en-US" dirty="0" smtClean="0"/>
                        <a:t>Jan-15</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DHA planned</a:t>
                      </a:r>
                      <a:endParaRPr lang="en-US" dirty="0"/>
                    </a:p>
                  </a:txBody>
                  <a:tcPr anchor="ctr"/>
                </a:tc>
                <a:tc>
                  <a:txBody>
                    <a:bodyPr/>
                    <a:lstStyle/>
                    <a:p>
                      <a:pPr algn="ctr"/>
                      <a:r>
                        <a:rPr lang="en-US" dirty="0" smtClean="0"/>
                        <a:t>None</a:t>
                      </a:r>
                      <a:endParaRPr lang="en-US" dirty="0"/>
                    </a:p>
                  </a:txBody>
                  <a:tcPr anchor="ctr"/>
                </a:tc>
              </a:tr>
              <a:tr h="467508">
                <a:tc>
                  <a:txBody>
                    <a:bodyPr/>
                    <a:lstStyle/>
                    <a:p>
                      <a:r>
                        <a:rPr lang="en-US" dirty="0" smtClean="0"/>
                        <a:t>Nepal (EQ)</a:t>
                      </a:r>
                      <a:endParaRPr lang="en-US" dirty="0"/>
                    </a:p>
                  </a:txBody>
                  <a:tcPr anchor="ctr"/>
                </a:tc>
                <a:tc>
                  <a:txBody>
                    <a:bodyPr/>
                    <a:lstStyle/>
                    <a:p>
                      <a:pPr algn="ctr"/>
                      <a:r>
                        <a:rPr lang="en-US" dirty="0" smtClean="0"/>
                        <a:t>MR</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6-59m</a:t>
                      </a:r>
                    </a:p>
                  </a:txBody>
                  <a:tcPr anchor="ctr"/>
                </a:tc>
                <a:tc>
                  <a:txBody>
                    <a:bodyPr/>
                    <a:lstStyle/>
                    <a:p>
                      <a:pPr algn="ctr"/>
                      <a:r>
                        <a:rPr lang="en-US" dirty="0" smtClean="0"/>
                        <a:t>91%</a:t>
                      </a:r>
                      <a:endParaRPr lang="en-US" dirty="0"/>
                    </a:p>
                  </a:txBody>
                  <a:tcPr anchor="ctr"/>
                </a:tc>
                <a:tc>
                  <a:txBody>
                    <a:bodyPr/>
                    <a:lstStyle/>
                    <a:p>
                      <a:pPr algn="ctr"/>
                      <a:r>
                        <a:rPr lang="en-US" dirty="0" smtClean="0"/>
                        <a:t>Aug-15</a:t>
                      </a:r>
                      <a:endParaRPr lang="en-US" dirty="0"/>
                    </a:p>
                  </a:txBody>
                  <a:tcPr anchor="ctr"/>
                </a:tc>
                <a:tc>
                  <a:txBody>
                    <a:bodyPr/>
                    <a:lstStyle/>
                    <a:p>
                      <a:pPr algn="ctr"/>
                      <a:r>
                        <a:rPr lang="en-US" dirty="0" smtClean="0"/>
                        <a:t>-</a:t>
                      </a:r>
                      <a:endParaRPr lang="en-US" dirty="0"/>
                    </a:p>
                  </a:txBody>
                  <a:tcPr anchor="ctr"/>
                </a:tc>
                <a:tc rowSpan="2">
                  <a:txBody>
                    <a:bodyPr/>
                    <a:lstStyle/>
                    <a:p>
                      <a:pPr algn="ctr"/>
                      <a:r>
                        <a:rPr lang="en-US" dirty="0" smtClean="0"/>
                        <a:t>CES Planned</a:t>
                      </a:r>
                      <a:endParaRPr lang="en-US" dirty="0"/>
                    </a:p>
                  </a:txBody>
                  <a:tcPr anchor="ctr"/>
                </a:tc>
                <a:tc>
                  <a:txBody>
                    <a:bodyPr/>
                    <a:lstStyle/>
                    <a:p>
                      <a:pPr algn="ctr"/>
                      <a:r>
                        <a:rPr lang="en-US" dirty="0" err="1" smtClean="0"/>
                        <a:t>tOPV</a:t>
                      </a:r>
                      <a:endParaRPr lang="en-US" dirty="0"/>
                    </a:p>
                  </a:txBody>
                  <a:tcPr anchor="ctr"/>
                </a:tc>
              </a:tr>
              <a:tr h="467508">
                <a:tc>
                  <a:txBody>
                    <a:bodyPr/>
                    <a:lstStyle/>
                    <a:p>
                      <a:r>
                        <a:rPr lang="en-US" dirty="0" smtClean="0"/>
                        <a:t>Nepal </a:t>
                      </a:r>
                      <a:endParaRPr lang="en-US" dirty="0"/>
                    </a:p>
                  </a:txBody>
                  <a:tcPr anchor="ctr"/>
                </a:tc>
                <a:tc>
                  <a:txBody>
                    <a:bodyPr/>
                    <a:lstStyle/>
                    <a:p>
                      <a:pPr algn="ctr"/>
                      <a:r>
                        <a:rPr lang="en-US" dirty="0" smtClean="0"/>
                        <a:t>MR</a:t>
                      </a:r>
                      <a:endParaRPr lang="en-US" dirty="0"/>
                    </a:p>
                  </a:txBody>
                  <a:tcPr anchor="ctr"/>
                </a:tc>
                <a:tc>
                  <a:txBody>
                    <a:bodyPr/>
                    <a:lstStyle/>
                    <a:p>
                      <a:pPr algn="ctr"/>
                      <a:r>
                        <a:rPr lang="en-US" dirty="0" smtClean="0"/>
                        <a:t>9m-14Y</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Feb-16</a:t>
                      </a:r>
                      <a:endParaRPr lang="en-US" dirty="0"/>
                    </a:p>
                  </a:txBody>
                  <a:tcPr anchor="ctr"/>
                </a:tc>
                <a:tc>
                  <a:txBody>
                    <a:bodyPr/>
                    <a:lstStyle/>
                    <a:p>
                      <a:pPr algn="ctr"/>
                      <a:r>
                        <a:rPr lang="en-US" dirty="0" smtClean="0"/>
                        <a:t>-</a:t>
                      </a:r>
                      <a:endParaRPr lang="en-US" dirty="0"/>
                    </a:p>
                  </a:txBody>
                  <a:tcPr anchor="ctr"/>
                </a:tc>
                <a:tc vMerge="1">
                  <a:txBody>
                    <a:bodyPr/>
                    <a:lstStyle/>
                    <a:p>
                      <a:pPr algn="ctr"/>
                      <a:endParaRPr lang="en-US" dirty="0"/>
                    </a:p>
                  </a:txBody>
                  <a:tcPr anchor="ctr"/>
                </a:tc>
                <a:tc>
                  <a:txBody>
                    <a:bodyPr/>
                    <a:lstStyle/>
                    <a:p>
                      <a:pPr algn="ctr"/>
                      <a:r>
                        <a:rPr lang="en-US" dirty="0" err="1" smtClean="0"/>
                        <a:t>tOPV</a:t>
                      </a:r>
                      <a:endParaRPr lang="en-US" dirty="0"/>
                    </a:p>
                  </a:txBody>
                  <a:tcPr anchor="ctr"/>
                </a:tc>
              </a:tr>
              <a:tr h="467508">
                <a:tc>
                  <a:txBody>
                    <a:bodyPr/>
                    <a:lstStyle/>
                    <a:p>
                      <a:r>
                        <a:rPr lang="en-US" dirty="0" smtClean="0"/>
                        <a:t>Thailand</a:t>
                      </a:r>
                      <a:endParaRPr lang="en-US" dirty="0"/>
                    </a:p>
                  </a:txBody>
                  <a:tcPr anchor="ctr"/>
                </a:tc>
                <a:tc>
                  <a:txBody>
                    <a:bodyPr/>
                    <a:lstStyle/>
                    <a:p>
                      <a:pPr algn="ctr"/>
                      <a:r>
                        <a:rPr lang="en-US" dirty="0" smtClean="0"/>
                        <a:t>MR</a:t>
                      </a:r>
                      <a:endParaRPr lang="en-US" dirty="0"/>
                    </a:p>
                  </a:txBody>
                  <a:tcPr anchor="ctr"/>
                </a:tc>
                <a:tc>
                  <a:txBody>
                    <a:bodyPr/>
                    <a:lstStyle/>
                    <a:p>
                      <a:pPr algn="ctr"/>
                      <a:r>
                        <a:rPr lang="en-US" dirty="0" smtClean="0"/>
                        <a:t>2.5-7 Y</a:t>
                      </a:r>
                      <a:endParaRPr lang="en-US" dirty="0"/>
                    </a:p>
                  </a:txBody>
                  <a:tcPr anchor="ctr"/>
                </a:tc>
                <a:tc>
                  <a:txBody>
                    <a:bodyPr/>
                    <a:lstStyle/>
                    <a:p>
                      <a:pPr algn="ctr"/>
                      <a:r>
                        <a:rPr lang="en-US" dirty="0" smtClean="0"/>
                        <a:t>88%</a:t>
                      </a:r>
                      <a:endParaRPr lang="en-US" dirty="0"/>
                    </a:p>
                  </a:txBody>
                  <a:tcPr anchor="ctr"/>
                </a:tc>
                <a:tc>
                  <a:txBody>
                    <a:bodyPr/>
                    <a:lstStyle/>
                    <a:p>
                      <a:pPr algn="ctr"/>
                      <a:r>
                        <a:rPr lang="en-US" dirty="0" smtClean="0"/>
                        <a:t>May-15</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a:t>
                      </a:r>
                      <a:endParaRPr lang="en-US" dirty="0"/>
                    </a:p>
                  </a:txBody>
                  <a:tcPr anchor="ctr"/>
                </a:tc>
              </a:tr>
              <a:tr h="467508">
                <a:tc>
                  <a:txBody>
                    <a:bodyPr/>
                    <a:lstStyle/>
                    <a:p>
                      <a:r>
                        <a:rPr lang="en-US" dirty="0" smtClean="0"/>
                        <a:t>Timor Leste</a:t>
                      </a:r>
                      <a:endParaRPr lang="en-US" dirty="0"/>
                    </a:p>
                  </a:txBody>
                  <a:tcPr anchor="ctr"/>
                </a:tc>
                <a:tc>
                  <a:txBody>
                    <a:bodyPr/>
                    <a:lstStyle/>
                    <a:p>
                      <a:pPr algn="ctr"/>
                      <a:r>
                        <a:rPr lang="en-US" dirty="0" smtClean="0"/>
                        <a:t>MR</a:t>
                      </a:r>
                      <a:endParaRPr lang="en-US" dirty="0"/>
                    </a:p>
                  </a:txBody>
                  <a:tcPr anchor="ctr"/>
                </a:tc>
                <a:tc>
                  <a:txBody>
                    <a:bodyPr/>
                    <a:lstStyle/>
                    <a:p>
                      <a:pPr algn="ctr"/>
                      <a:r>
                        <a:rPr lang="en-US" dirty="0" smtClean="0"/>
                        <a:t>6m-14y</a:t>
                      </a:r>
                      <a:endParaRPr lang="en-US" dirty="0"/>
                    </a:p>
                  </a:txBody>
                  <a:tcPr anchor="ctr"/>
                </a:tc>
                <a:tc>
                  <a:txBody>
                    <a:bodyPr/>
                    <a:lstStyle/>
                    <a:p>
                      <a:pPr algn="ctr"/>
                      <a:r>
                        <a:rPr lang="en-US" dirty="0" smtClean="0"/>
                        <a:t>97%</a:t>
                      </a:r>
                      <a:endParaRPr lang="en-US" dirty="0"/>
                    </a:p>
                  </a:txBody>
                  <a:tcPr anchor="ctr"/>
                </a:tc>
                <a:tc>
                  <a:txBody>
                    <a:bodyPr/>
                    <a:lstStyle/>
                    <a:p>
                      <a:pPr algn="ctr"/>
                      <a:r>
                        <a:rPr lang="en-US" dirty="0" smtClean="0"/>
                        <a:t>Jul-15</a:t>
                      </a:r>
                      <a:endParaRPr lang="en-US" dirty="0"/>
                    </a:p>
                  </a:txBody>
                  <a:tcPr anchor="ctr"/>
                </a:tc>
                <a:tc>
                  <a:txBody>
                    <a:bodyPr/>
                    <a:lstStyle/>
                    <a:p>
                      <a:pPr algn="ctr"/>
                      <a:r>
                        <a:rPr lang="en-US" dirty="0" smtClean="0"/>
                        <a:t>96%</a:t>
                      </a:r>
                      <a:endParaRPr lang="en-US" dirty="0"/>
                    </a:p>
                  </a:txBody>
                  <a:tcPr anchor="ctr"/>
                </a:tc>
                <a:tc>
                  <a:txBody>
                    <a:bodyPr/>
                    <a:lstStyle/>
                    <a:p>
                      <a:pPr algn="ctr"/>
                      <a:r>
                        <a:rPr lang="en-US" dirty="0" smtClean="0"/>
                        <a:t>EPI CES</a:t>
                      </a:r>
                      <a:endParaRPr lang="en-US" dirty="0"/>
                    </a:p>
                  </a:txBody>
                  <a:tcPr anchor="ctr"/>
                </a:tc>
                <a:tc>
                  <a:txBody>
                    <a:bodyPr/>
                    <a:lstStyle/>
                    <a:p>
                      <a:pPr algn="ctr"/>
                      <a:r>
                        <a:rPr lang="en-US" dirty="0" err="1" smtClean="0"/>
                        <a:t>tOPV</a:t>
                      </a:r>
                      <a:endParaRPr lang="en-US" dirty="0"/>
                    </a:p>
                  </a:txBody>
                  <a:tcPr anchor="ctr"/>
                </a:tc>
              </a:tr>
            </a:tbl>
          </a:graphicData>
        </a:graphic>
      </p:graphicFrame>
      <p:sp>
        <p:nvSpPr>
          <p:cNvPr id="4" name="Slide Number Placeholder 3"/>
          <p:cNvSpPr>
            <a:spLocks noGrp="1"/>
          </p:cNvSpPr>
          <p:nvPr>
            <p:ph type="sldNum" sz="quarter" idx="12"/>
          </p:nvPr>
        </p:nvSpPr>
        <p:spPr/>
        <p:txBody>
          <a:bodyPr/>
          <a:lstStyle/>
          <a:p>
            <a:pPr>
              <a:defRPr/>
            </a:pPr>
            <a:fld id="{F131147F-50C8-46BA-818D-839B56EF0695}" type="slidenum">
              <a:rPr lang="en-GB" smtClean="0"/>
              <a:pPr>
                <a:defRPr/>
              </a:pPr>
              <a:t>10</a:t>
            </a:fld>
            <a:endParaRPr lang="en-GB"/>
          </a:p>
        </p:txBody>
      </p:sp>
    </p:spTree>
    <p:extLst>
      <p:ext uri="{BB962C8B-B14F-4D97-AF65-F5344CB8AC3E}">
        <p14:creationId xmlns:p14="http://schemas.microsoft.com/office/powerpoint/2010/main" val="23373125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035638940"/>
              </p:ext>
            </p:extLst>
          </p:nvPr>
        </p:nvGraphicFramePr>
        <p:xfrm>
          <a:off x="827584" y="404664"/>
          <a:ext cx="7416825" cy="5029200"/>
        </p:xfrm>
        <a:graphic>
          <a:graphicData uri="http://schemas.openxmlformats.org/drawingml/2006/table">
            <a:tbl>
              <a:tblPr firstRow="1" bandRow="1">
                <a:tableStyleId>{9D7B26C5-4107-4FEC-AEDC-1716B250A1EF}</a:tableStyleId>
              </a:tblPr>
              <a:tblGrid>
                <a:gridCol w="2175602"/>
                <a:gridCol w="1977820"/>
                <a:gridCol w="1384474"/>
                <a:gridCol w="1878929"/>
              </a:tblGrid>
              <a:tr h="309563">
                <a:tc rowSpan="2">
                  <a:txBody>
                    <a:bodyPr/>
                    <a:lstStyle/>
                    <a:p>
                      <a:r>
                        <a:rPr lang="en-US" sz="1600" dirty="0" smtClean="0"/>
                        <a:t>Country</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r>
                        <a:rPr lang="en-US" sz="1600" dirty="0" smtClean="0"/>
                        <a:t>Deaths</a:t>
                      </a:r>
                      <a:r>
                        <a:rPr lang="en-US" sz="1600" baseline="0" dirty="0" smtClean="0"/>
                        <a:t> averted due to</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563">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MCV1</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600" dirty="0" smtClean="0"/>
                        <a:t>MCV2</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600" b="1" dirty="0" smtClean="0"/>
                        <a:t>Total</a:t>
                      </a: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09563">
                <a:tc>
                  <a:txBody>
                    <a:bodyPr/>
                    <a:lstStyle/>
                    <a:p>
                      <a:r>
                        <a:rPr lang="en-US" sz="1600" dirty="0" smtClean="0"/>
                        <a:t>Bangladesh</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lvl="0" algn="r" fontAlgn="b"/>
                      <a:r>
                        <a:rPr lang="en-US" sz="1600" b="0" i="0" u="none" strike="noStrike" dirty="0">
                          <a:solidFill>
                            <a:srgbClr val="000000"/>
                          </a:solidFill>
                          <a:effectLst/>
                          <a:latin typeface="Calibri"/>
                        </a:rPr>
                        <a:t>           61,271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lvl="0" algn="r" fontAlgn="b"/>
                      <a:r>
                        <a:rPr lang="en-US" sz="1600" b="0" i="0" u="none" strike="noStrike" dirty="0">
                          <a:solidFill>
                            <a:srgbClr val="000000"/>
                          </a:solidFill>
                          <a:effectLst/>
                          <a:latin typeface="Calibri"/>
                        </a:rPr>
                        <a:t>           6,744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lvl="0" algn="r" fontAlgn="b"/>
                      <a:r>
                        <a:rPr lang="en-US" sz="1600" b="0" i="0" u="none" strike="noStrike" dirty="0">
                          <a:solidFill>
                            <a:srgbClr val="000000"/>
                          </a:solidFill>
                          <a:effectLst/>
                          <a:latin typeface="Calibri"/>
                        </a:rPr>
                        <a:t>           68,015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09563">
                <a:tc>
                  <a:txBody>
                    <a:bodyPr/>
                    <a:lstStyle/>
                    <a:p>
                      <a:r>
                        <a:rPr lang="en-US" sz="1600" dirty="0" smtClean="0"/>
                        <a:t>Bhutan</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lvl="0" algn="r" fontAlgn="b"/>
                      <a:r>
                        <a:rPr lang="en-US" sz="1600" b="0" i="0" u="none" strike="noStrike" dirty="0">
                          <a:solidFill>
                            <a:srgbClr val="000000"/>
                          </a:solidFill>
                          <a:effectLst/>
                          <a:latin typeface="Calibri"/>
                        </a:rPr>
                        <a:t>                 202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lvl="0" algn="r" fontAlgn="b"/>
                      <a:r>
                        <a:rPr lang="en-US" sz="1600" b="0" i="0" u="none" strike="noStrike" dirty="0">
                          <a:solidFill>
                            <a:srgbClr val="000000"/>
                          </a:solidFill>
                          <a:effectLst/>
                          <a:latin typeface="Calibri"/>
                        </a:rPr>
                        <a:t>                 23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lvl="0" algn="r" fontAlgn="b"/>
                      <a:r>
                        <a:rPr lang="en-US" sz="1600" b="0" i="0" u="none" strike="noStrike">
                          <a:solidFill>
                            <a:srgbClr val="000000"/>
                          </a:solidFill>
                          <a:effectLst/>
                          <a:latin typeface="Calibri"/>
                        </a:rPr>
                        <a:t>                 225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09563">
                <a:tc>
                  <a:txBody>
                    <a:bodyPr/>
                    <a:lstStyle/>
                    <a:p>
                      <a:r>
                        <a:rPr lang="en-US" sz="1600" dirty="0" smtClean="0"/>
                        <a:t>DPRK</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lvl="0" algn="r" fontAlgn="b"/>
                      <a:r>
                        <a:rPr lang="en-US" sz="1600" b="0" i="0" u="none" strike="noStrike" dirty="0">
                          <a:solidFill>
                            <a:srgbClr val="000000"/>
                          </a:solidFill>
                          <a:effectLst/>
                          <a:latin typeface="Calibri"/>
                        </a:rPr>
                        <a:t>             5,527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lvl="0" algn="r" fontAlgn="b"/>
                      <a:r>
                        <a:rPr lang="en-US" sz="1600" b="0" i="0" u="none" strike="noStrike" dirty="0" smtClean="0">
                          <a:solidFill>
                            <a:srgbClr val="000000"/>
                          </a:solidFill>
                          <a:effectLst/>
                          <a:latin typeface="Calibri"/>
                        </a:rPr>
                        <a:t>              </a:t>
                      </a:r>
                      <a:r>
                        <a:rPr lang="en-US" sz="1600" b="0" i="0" u="none" strike="noStrike" dirty="0">
                          <a:solidFill>
                            <a:srgbClr val="000000"/>
                          </a:solidFill>
                          <a:effectLst/>
                          <a:latin typeface="Calibri"/>
                        </a:rPr>
                        <a:t>618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lvl="0" algn="r" fontAlgn="b"/>
                      <a:r>
                        <a:rPr lang="en-US" sz="1600" b="0" i="0" u="none" strike="noStrike">
                          <a:solidFill>
                            <a:srgbClr val="000000"/>
                          </a:solidFill>
                          <a:effectLst/>
                          <a:latin typeface="Calibri"/>
                        </a:rPr>
                        <a:t>             6,145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09563">
                <a:tc>
                  <a:txBody>
                    <a:bodyPr/>
                    <a:lstStyle/>
                    <a:p>
                      <a:r>
                        <a:rPr lang="en-US" sz="1600" dirty="0" smtClean="0"/>
                        <a:t>India</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lvl="0" algn="r" fontAlgn="b"/>
                      <a:r>
                        <a:rPr lang="en-US" sz="1600" b="0" i="0" u="none" strike="noStrike">
                          <a:solidFill>
                            <a:srgbClr val="000000"/>
                          </a:solidFill>
                          <a:effectLst/>
                          <a:latin typeface="Calibri"/>
                        </a:rPr>
                        <a:t>         379,224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lvl="0" algn="r" fontAlgn="b"/>
                      <a:r>
                        <a:rPr lang="en-US" sz="1600" b="0" i="0" u="none" strike="noStrike" dirty="0">
                          <a:solidFill>
                            <a:srgbClr val="000000"/>
                          </a:solidFill>
                          <a:effectLst/>
                          <a:latin typeface="Calibri"/>
                        </a:rPr>
                        <a:t>         34,521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lvl="0" algn="r" fontAlgn="b"/>
                      <a:r>
                        <a:rPr lang="en-US" sz="1600" b="0" i="0" u="none" strike="noStrike" dirty="0">
                          <a:solidFill>
                            <a:srgbClr val="000000"/>
                          </a:solidFill>
                          <a:effectLst/>
                          <a:latin typeface="Calibri"/>
                        </a:rPr>
                        <a:t>         413,745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09563">
                <a:tc>
                  <a:txBody>
                    <a:bodyPr/>
                    <a:lstStyle/>
                    <a:p>
                      <a:r>
                        <a:rPr lang="en-US" sz="1600" dirty="0" smtClean="0"/>
                        <a:t>Indonesia</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lvl="0" algn="r" fontAlgn="b"/>
                      <a:r>
                        <a:rPr lang="en-US" sz="1600" b="0" i="0" u="none" strike="noStrike">
                          <a:solidFill>
                            <a:srgbClr val="000000"/>
                          </a:solidFill>
                          <a:effectLst/>
                          <a:latin typeface="Calibri"/>
                        </a:rPr>
                        <a:t>           70,851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lvl="0" algn="r" fontAlgn="b"/>
                      <a:r>
                        <a:rPr lang="en-US" sz="1600" b="0" i="0" u="none" strike="noStrike" dirty="0">
                          <a:solidFill>
                            <a:srgbClr val="000000"/>
                          </a:solidFill>
                          <a:effectLst/>
                          <a:latin typeface="Calibri"/>
                        </a:rPr>
                        <a:t>           4,113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lvl="0" algn="r" fontAlgn="b"/>
                      <a:r>
                        <a:rPr lang="en-US" sz="1600" b="0" i="0" u="none" strike="noStrike" dirty="0">
                          <a:solidFill>
                            <a:srgbClr val="000000"/>
                          </a:solidFill>
                          <a:effectLst/>
                          <a:latin typeface="Calibri"/>
                        </a:rPr>
                        <a:t>           74,964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09563">
                <a:tc>
                  <a:txBody>
                    <a:bodyPr/>
                    <a:lstStyle/>
                    <a:p>
                      <a:r>
                        <a:rPr lang="en-US" sz="1600" dirty="0" smtClean="0"/>
                        <a:t>Maldives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lvl="0" algn="r" fontAlgn="b"/>
                      <a:r>
                        <a:rPr lang="en-US" sz="1600" b="0" i="0" u="none" strike="noStrike">
                          <a:solidFill>
                            <a:srgbClr val="000000"/>
                          </a:solidFill>
                          <a:effectLst/>
                          <a:latin typeface="Calibri"/>
                        </a:rPr>
                        <a:t>                 114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lvl="0" algn="r" fontAlgn="b"/>
                      <a:r>
                        <a:rPr lang="en-US" sz="1600" b="0" i="0" u="none" strike="noStrike">
                          <a:solidFill>
                            <a:srgbClr val="000000"/>
                          </a:solidFill>
                          <a:effectLst/>
                          <a:latin typeface="Calibri"/>
                        </a:rPr>
                        <a:t>                 14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lvl="0" algn="r" fontAlgn="b"/>
                      <a:r>
                        <a:rPr lang="en-US" sz="1600" b="0" i="0" u="none" strike="noStrike" dirty="0">
                          <a:solidFill>
                            <a:srgbClr val="000000"/>
                          </a:solidFill>
                          <a:effectLst/>
                          <a:latin typeface="Calibri"/>
                        </a:rPr>
                        <a:t>                 127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09563">
                <a:tc>
                  <a:txBody>
                    <a:bodyPr/>
                    <a:lstStyle/>
                    <a:p>
                      <a:r>
                        <a:rPr lang="en-US" sz="1600" dirty="0" smtClean="0"/>
                        <a:t>Myanmar</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lvl="0" algn="r" fontAlgn="b"/>
                      <a:r>
                        <a:rPr lang="en-US" sz="1600" b="0" i="0" u="none" strike="noStrike">
                          <a:solidFill>
                            <a:srgbClr val="000000"/>
                          </a:solidFill>
                          <a:effectLst/>
                          <a:latin typeface="Calibri"/>
                        </a:rPr>
                        <a:t>           12,838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lvl="0" algn="r" fontAlgn="b"/>
                      <a:r>
                        <a:rPr lang="en-US" sz="1600" b="0" i="0" u="none" strike="noStrike">
                          <a:solidFill>
                            <a:srgbClr val="000000"/>
                          </a:solidFill>
                          <a:effectLst/>
                          <a:latin typeface="Calibri"/>
                        </a:rPr>
                        <a:t>           1,379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lvl="0" algn="r" fontAlgn="b"/>
                      <a:r>
                        <a:rPr lang="en-US" sz="1600" b="0" i="0" u="none" strike="noStrike" dirty="0">
                          <a:solidFill>
                            <a:srgbClr val="000000"/>
                          </a:solidFill>
                          <a:effectLst/>
                          <a:latin typeface="Calibri"/>
                        </a:rPr>
                        <a:t>           14,217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09563">
                <a:tc>
                  <a:txBody>
                    <a:bodyPr/>
                    <a:lstStyle/>
                    <a:p>
                      <a:r>
                        <a:rPr lang="en-US" sz="1600" dirty="0" smtClean="0"/>
                        <a:t>Nepal</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lvl="0" algn="r" fontAlgn="b"/>
                      <a:r>
                        <a:rPr lang="en-US" sz="1600" b="0" i="0" u="none" strike="noStrike">
                          <a:solidFill>
                            <a:srgbClr val="000000"/>
                          </a:solidFill>
                          <a:effectLst/>
                          <a:latin typeface="Calibri"/>
                        </a:rPr>
                        <a:t>             8,536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lvl="0" algn="r" fontAlgn="b"/>
                      <a:r>
                        <a:rPr lang="en-US" sz="1600" b="0" i="0" u="none" strike="noStrike">
                          <a:solidFill>
                            <a:srgbClr val="000000"/>
                          </a:solidFill>
                          <a:effectLst/>
                          <a:latin typeface="Calibri"/>
                        </a:rPr>
                        <a:t>                  -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lvl="0" algn="r" fontAlgn="b"/>
                      <a:r>
                        <a:rPr lang="en-US" sz="1600" b="0" i="0" u="none" strike="noStrike" dirty="0">
                          <a:solidFill>
                            <a:srgbClr val="000000"/>
                          </a:solidFill>
                          <a:effectLst/>
                          <a:latin typeface="Calibri"/>
                        </a:rPr>
                        <a:t>             8,536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09563">
                <a:tc>
                  <a:txBody>
                    <a:bodyPr/>
                    <a:lstStyle/>
                    <a:p>
                      <a:r>
                        <a:rPr lang="en-US" sz="1600" dirty="0" smtClean="0"/>
                        <a:t>Sri Lanka</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lvl="0" algn="r" fontAlgn="b"/>
                      <a:r>
                        <a:rPr lang="en-US" sz="1600" b="0" i="0" u="none" strike="noStrike" dirty="0" smtClean="0">
                          <a:solidFill>
                            <a:srgbClr val="000000"/>
                          </a:solidFill>
                          <a:effectLst/>
                          <a:latin typeface="Calibri"/>
                        </a:rPr>
                        <a:t>5,440 </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lvl="0" algn="r" fontAlgn="b"/>
                      <a:r>
                        <a:rPr lang="en-US" sz="1600" b="0" i="0" u="none" strike="noStrike" dirty="0">
                          <a:solidFill>
                            <a:srgbClr val="000000"/>
                          </a:solidFill>
                          <a:effectLst/>
                          <a:latin typeface="Calibri"/>
                        </a:rPr>
                        <a:t>            </a:t>
                      </a:r>
                      <a:r>
                        <a:rPr lang="en-US" sz="1600" b="0" i="0" u="none" strike="noStrike" dirty="0" smtClean="0">
                          <a:solidFill>
                            <a:srgbClr val="000000"/>
                          </a:solidFill>
                          <a:effectLst/>
                          <a:latin typeface="Calibri"/>
                        </a:rPr>
                        <a:t>664 </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lvl="0" algn="r" fontAlgn="b"/>
                      <a:r>
                        <a:rPr lang="en-US" sz="1600" b="0" i="0" u="none" strike="noStrike" dirty="0">
                          <a:solidFill>
                            <a:srgbClr val="000000"/>
                          </a:solidFill>
                          <a:effectLst/>
                          <a:latin typeface="Calibri"/>
                        </a:rPr>
                        <a:t>        </a:t>
                      </a:r>
                      <a:r>
                        <a:rPr lang="en-US" sz="1600" b="0" i="0" u="none" strike="noStrike" dirty="0" smtClean="0">
                          <a:solidFill>
                            <a:srgbClr val="000000"/>
                          </a:solidFill>
                          <a:effectLst/>
                          <a:latin typeface="Calibri"/>
                        </a:rPr>
                        <a:t>6,104 </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09563">
                <a:tc>
                  <a:txBody>
                    <a:bodyPr/>
                    <a:lstStyle/>
                    <a:p>
                      <a:r>
                        <a:rPr lang="en-US" sz="1600" dirty="0" smtClean="0"/>
                        <a:t>Thailand</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lvl="0" algn="r" fontAlgn="b"/>
                      <a:r>
                        <a:rPr lang="en-US" sz="1600" b="0" i="0" u="none" strike="noStrike">
                          <a:solidFill>
                            <a:srgbClr val="000000"/>
                          </a:solidFill>
                          <a:effectLst/>
                          <a:latin typeface="Calibri"/>
                        </a:rPr>
                        <a:t>           11,203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lvl="0" algn="r" fontAlgn="b"/>
                      <a:r>
                        <a:rPr lang="en-US" sz="1600" b="0" i="0" u="none" strike="noStrike">
                          <a:solidFill>
                            <a:srgbClr val="000000"/>
                          </a:solidFill>
                          <a:effectLst/>
                          <a:latin typeface="Calibri"/>
                        </a:rPr>
                        <a:t>           1,238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lvl="0" algn="r" fontAlgn="b"/>
                      <a:r>
                        <a:rPr lang="en-US" sz="1600" b="0" i="0" u="none" strike="noStrike" dirty="0">
                          <a:solidFill>
                            <a:srgbClr val="000000"/>
                          </a:solidFill>
                          <a:effectLst/>
                          <a:latin typeface="Calibri"/>
                        </a:rPr>
                        <a:t>           12,441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09563">
                <a:tc>
                  <a:txBody>
                    <a:bodyPr/>
                    <a:lstStyle/>
                    <a:p>
                      <a:r>
                        <a:rPr lang="en-US" sz="1600" dirty="0" smtClean="0"/>
                        <a:t>Timor-Leste</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lvl="0" algn="r" fontAlgn="b"/>
                      <a:r>
                        <a:rPr lang="en-US" sz="1600" b="0" i="0" u="none" strike="noStrike" dirty="0">
                          <a:solidFill>
                            <a:srgbClr val="000000"/>
                          </a:solidFill>
                          <a:effectLst/>
                          <a:latin typeface="Calibri"/>
                        </a:rPr>
                        <a:t>                 487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lvl="0" algn="r" fontAlgn="b"/>
                      <a:r>
                        <a:rPr lang="en-US" sz="1600" b="0" i="0" u="none" strike="noStrike">
                          <a:solidFill>
                            <a:srgbClr val="000000"/>
                          </a:solidFill>
                          <a:effectLst/>
                          <a:latin typeface="Calibri"/>
                        </a:rPr>
                        <a:t>                  -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lvl="0" algn="r" fontAlgn="b"/>
                      <a:r>
                        <a:rPr lang="en-US" sz="1600" b="0" i="0" u="none" strike="noStrike" dirty="0">
                          <a:solidFill>
                            <a:srgbClr val="000000"/>
                          </a:solidFill>
                          <a:effectLst/>
                          <a:latin typeface="Calibri"/>
                        </a:rPr>
                        <a:t>                 487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09563">
                <a:tc>
                  <a:txBody>
                    <a:bodyPr/>
                    <a:lstStyle/>
                    <a:p>
                      <a:r>
                        <a:rPr lang="en-US" sz="1600" b="1" dirty="0" smtClean="0"/>
                        <a:t>SEAR RI</a:t>
                      </a: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r>
                        <a:rPr lang="en-US" sz="1600" b="1" i="0" u="none" strike="noStrike" dirty="0">
                          <a:solidFill>
                            <a:srgbClr val="000000"/>
                          </a:solidFill>
                          <a:effectLst>
                            <a:outerShdw blurRad="38100" dist="38100" dir="2700000" algn="tl">
                              <a:srgbClr val="000000">
                                <a:alpha val="43137"/>
                              </a:srgbClr>
                            </a:outerShdw>
                          </a:effectLst>
                          <a:latin typeface="Calibri"/>
                        </a:rPr>
                        <a:t>         555,692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r>
                        <a:rPr lang="en-US" sz="1600" b="1" i="0" u="none" strike="noStrike" dirty="0">
                          <a:solidFill>
                            <a:srgbClr val="000000"/>
                          </a:solidFill>
                          <a:effectLst>
                            <a:outerShdw blurRad="38100" dist="38100" dir="2700000" algn="tl">
                              <a:srgbClr val="000000">
                                <a:alpha val="43137"/>
                              </a:srgbClr>
                            </a:outerShdw>
                          </a:effectLst>
                          <a:latin typeface="Calibri"/>
                        </a:rPr>
                        <a:t>         49,314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r>
                        <a:rPr lang="en-US" sz="1600" b="1" i="0" u="none" strike="noStrike" dirty="0">
                          <a:solidFill>
                            <a:srgbClr val="000000"/>
                          </a:solidFill>
                          <a:effectLst>
                            <a:outerShdw blurRad="38100" dist="38100" dir="2700000" algn="tl">
                              <a:srgbClr val="000000">
                                <a:alpha val="43137"/>
                              </a:srgbClr>
                            </a:outerShdw>
                          </a:effectLst>
                          <a:latin typeface="Calibri"/>
                        </a:rPr>
                        <a:t>         </a:t>
                      </a:r>
                      <a:r>
                        <a:rPr lang="en-US" sz="1600" b="1" i="0" u="none" strike="noStrike" dirty="0">
                          <a:solidFill>
                            <a:srgbClr val="FF0000"/>
                          </a:solidFill>
                          <a:effectLst>
                            <a:outerShdw blurRad="38100" dist="38100" dir="2700000" algn="tl">
                              <a:srgbClr val="000000">
                                <a:alpha val="43137"/>
                              </a:srgbClr>
                            </a:outerShdw>
                          </a:effectLst>
                          <a:latin typeface="Calibri"/>
                        </a:rPr>
                        <a:t>605,006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09563">
                <a:tc>
                  <a:txBody>
                    <a:bodyPr/>
                    <a:lstStyle/>
                    <a:p>
                      <a:r>
                        <a:rPr lang="en-US" sz="1600" b="1" dirty="0" smtClean="0"/>
                        <a:t>SIA</a:t>
                      </a: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r>
                        <a:rPr lang="en-US" sz="1600" b="1" i="0" u="none" strike="noStrike" dirty="0" smtClean="0">
                          <a:solidFill>
                            <a:srgbClr val="000000"/>
                          </a:solidFill>
                          <a:effectLst>
                            <a:outerShdw blurRad="38100" dist="38100" dir="2700000" algn="tl">
                              <a:srgbClr val="000000">
                                <a:alpha val="43137"/>
                              </a:srgbClr>
                            </a:outerShdw>
                          </a:effectLst>
                          <a:latin typeface="Calibri"/>
                        </a:rPr>
                        <a:t>NA</a:t>
                      </a:r>
                      <a:endParaRPr lang="en-US" sz="1600" b="1" i="0" u="none" strike="noStrike" dirty="0">
                        <a:solidFill>
                          <a:srgbClr val="000000"/>
                        </a:solidFill>
                        <a:effectLst>
                          <a:outerShdw blurRad="38100" dist="38100" dir="2700000" algn="tl">
                            <a:srgbClr val="000000">
                              <a:alpha val="43137"/>
                            </a:srgbClr>
                          </a:outerShdw>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lvl="1" algn="l" fontAlgn="b"/>
                      <a:r>
                        <a:rPr lang="en-US" sz="1600" b="1" i="0" u="none" strike="noStrike" dirty="0" smtClean="0">
                          <a:solidFill>
                            <a:srgbClr val="000000"/>
                          </a:solidFill>
                          <a:effectLst>
                            <a:outerShdw blurRad="38100" dist="38100" dir="2700000" algn="tl">
                              <a:srgbClr val="000000">
                                <a:alpha val="43137"/>
                              </a:srgbClr>
                            </a:outerShdw>
                          </a:effectLst>
                          <a:latin typeface="Calibri"/>
                        </a:rPr>
                        <a:t>34,946</a:t>
                      </a:r>
                      <a:endParaRPr lang="en-US" sz="1600" b="1" i="0" u="none" strike="noStrike" dirty="0">
                        <a:solidFill>
                          <a:srgbClr val="000000"/>
                        </a:solidFill>
                        <a:effectLst>
                          <a:outerShdw blurRad="38100" dist="38100" dir="2700000" algn="tl">
                            <a:srgbClr val="000000">
                              <a:alpha val="43137"/>
                            </a:srgbClr>
                          </a:outerShdw>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lvl="1" algn="l" fontAlgn="b"/>
                      <a:r>
                        <a:rPr lang="en-US" sz="1600" b="1" i="0" u="none" strike="noStrike" dirty="0" smtClean="0">
                          <a:solidFill>
                            <a:srgbClr val="FF0000"/>
                          </a:solidFill>
                          <a:effectLst>
                            <a:outerShdw blurRad="38100" dist="38100" dir="2700000" algn="tl">
                              <a:srgbClr val="000000">
                                <a:alpha val="43137"/>
                              </a:srgbClr>
                            </a:outerShdw>
                          </a:effectLst>
                          <a:latin typeface="Calibri"/>
                        </a:rPr>
                        <a:t>34,946</a:t>
                      </a:r>
                      <a:endParaRPr lang="en-US" sz="1600" b="1" i="0" u="none" strike="noStrike" dirty="0">
                        <a:solidFill>
                          <a:srgbClr val="FF0000"/>
                        </a:solidFill>
                        <a:effectLst>
                          <a:outerShdw blurRad="38100" dist="38100" dir="2700000" algn="tl">
                            <a:srgbClr val="000000">
                              <a:alpha val="43137"/>
                            </a:srgbClr>
                          </a:outerShdw>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3" name="TextBox 2"/>
          <p:cNvSpPr txBox="1"/>
          <p:nvPr/>
        </p:nvSpPr>
        <p:spPr>
          <a:xfrm>
            <a:off x="827584" y="5805264"/>
            <a:ext cx="8064896" cy="954107"/>
          </a:xfrm>
          <a:prstGeom prst="rect">
            <a:avLst/>
          </a:prstGeom>
          <a:solidFill>
            <a:schemeClr val="bg1">
              <a:lumMod val="95000"/>
            </a:schemeClr>
          </a:solidFill>
        </p:spPr>
        <p:txBody>
          <a:bodyPr wrap="square" rtlCol="0">
            <a:spAutoFit/>
          </a:bodyPr>
          <a:lstStyle/>
          <a:p>
            <a:r>
              <a:rPr lang="en-US" sz="1400" dirty="0" smtClean="0"/>
              <a:t>16.5 deaths averted per 1000 population vaccinated with MCV-1 and 1.9 deaths averted  per 1000 population  vaccinated with MCV-2</a:t>
            </a:r>
          </a:p>
          <a:p>
            <a:r>
              <a:rPr lang="en-US" sz="1400" dirty="0" smtClean="0"/>
              <a:t>(GRISP)</a:t>
            </a:r>
          </a:p>
          <a:p>
            <a:r>
              <a:rPr lang="en-US" sz="1400" b="1" dirty="0" smtClean="0"/>
              <a:t>Source: GRISP 2015 and JRF data on number of children immunized</a:t>
            </a:r>
            <a:endParaRPr lang="en-US" sz="1400" b="1" dirty="0"/>
          </a:p>
        </p:txBody>
      </p:sp>
      <p:sp>
        <p:nvSpPr>
          <p:cNvPr id="5" name="Explosion 1 4"/>
          <p:cNvSpPr/>
          <p:nvPr/>
        </p:nvSpPr>
        <p:spPr>
          <a:xfrm>
            <a:off x="179512" y="404664"/>
            <a:ext cx="8244408" cy="5256584"/>
          </a:xfrm>
          <a:prstGeom prst="irregularSeal1">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b="1" dirty="0" smtClean="0">
                <a:solidFill>
                  <a:srgbClr val="FFFF00"/>
                </a:solidFill>
              </a:rPr>
              <a:t>Estimated 640 thousand deaths  averted in 2015 due to Measles vaccination alone  </a:t>
            </a:r>
            <a:endParaRPr lang="en-US" sz="2400" b="1" dirty="0">
              <a:solidFill>
                <a:srgbClr val="FFFF00"/>
              </a:solidFill>
            </a:endParaRPr>
          </a:p>
        </p:txBody>
      </p:sp>
    </p:spTree>
    <p:extLst>
      <p:ext uri="{BB962C8B-B14F-4D97-AF65-F5344CB8AC3E}">
        <p14:creationId xmlns:p14="http://schemas.microsoft.com/office/powerpoint/2010/main" val="21618764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229600" cy="864096"/>
          </a:xfrm>
        </p:spPr>
        <p:txBody>
          <a:bodyPr rtlCol="0">
            <a:noAutofit/>
          </a:bodyPr>
          <a:lstStyle/>
          <a:p>
            <a:pPr algn="l" fontAlgn="auto">
              <a:spcAft>
                <a:spcPts val="0"/>
              </a:spcAft>
              <a:defRPr/>
            </a:pPr>
            <a:r>
              <a:rPr lang="en-ZW" sz="3600" dirty="0">
                <a:solidFill>
                  <a:srgbClr val="0070C0"/>
                </a:solidFill>
                <a:latin typeface="Calibri" panose="020F0502020204030204" pitchFamily="34" charset="0"/>
                <a:ea typeface="+mn-ea"/>
                <a:cs typeface="Calibri" panose="020F0502020204030204" pitchFamily="34" charset="0"/>
              </a:rPr>
              <a:t>Local funding for measles SIAs, 2015-2016</a:t>
            </a:r>
          </a:p>
        </p:txBody>
      </p:sp>
      <p:sp>
        <p:nvSpPr>
          <p:cNvPr id="3" name="Content Placeholder 2"/>
          <p:cNvSpPr>
            <a:spLocks noGrp="1"/>
          </p:cNvSpPr>
          <p:nvPr>
            <p:ph sz="half" idx="1"/>
          </p:nvPr>
        </p:nvSpPr>
        <p:spPr>
          <a:xfrm>
            <a:off x="251520" y="1628800"/>
            <a:ext cx="2376264" cy="4525963"/>
          </a:xfrm>
        </p:spPr>
        <p:txBody>
          <a:bodyPr/>
          <a:lstStyle/>
          <a:p>
            <a:pPr marL="0" indent="0">
              <a:buNone/>
            </a:pPr>
            <a:r>
              <a:rPr lang="en-US" dirty="0" smtClean="0"/>
              <a:t>A total of </a:t>
            </a:r>
          </a:p>
          <a:p>
            <a:pPr marL="0" indent="0">
              <a:buNone/>
            </a:pPr>
            <a:r>
              <a:rPr lang="en-US" dirty="0" smtClean="0"/>
              <a:t>$341.5 million raised locally by these countries in 2015-2016</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3980069096"/>
              </p:ext>
            </p:extLst>
          </p:nvPr>
        </p:nvGraphicFramePr>
        <p:xfrm>
          <a:off x="2771800" y="963961"/>
          <a:ext cx="5904656" cy="5565574"/>
        </p:xfrm>
        <a:graphic>
          <a:graphicData uri="http://schemas.openxmlformats.org/drawingml/2006/table">
            <a:tbl>
              <a:tblPr firstRow="1" bandRow="1">
                <a:tableStyleId>{5C22544A-7EE6-4342-B048-85BDC9FD1C3A}</a:tableStyleId>
              </a:tblPr>
              <a:tblGrid>
                <a:gridCol w="1687045"/>
                <a:gridCol w="1265283"/>
                <a:gridCol w="1476164"/>
                <a:gridCol w="1476164"/>
              </a:tblGrid>
              <a:tr h="1029376">
                <a:tc>
                  <a:txBody>
                    <a:bodyPr/>
                    <a:lstStyle/>
                    <a:p>
                      <a:r>
                        <a:rPr lang="en-US" dirty="0" smtClean="0"/>
                        <a:t>Country</a:t>
                      </a:r>
                    </a:p>
                    <a:p>
                      <a:r>
                        <a:rPr lang="en-US" sz="1400" baseline="0" dirty="0" smtClean="0"/>
                        <a:t>Year</a:t>
                      </a:r>
                    </a:p>
                    <a:p>
                      <a:r>
                        <a:rPr lang="en-US" sz="1400" baseline="0" dirty="0" smtClean="0"/>
                        <a:t>Target Pop </a:t>
                      </a:r>
                      <a:endParaRPr lang="en-US" sz="1400" baseline="0" dirty="0"/>
                    </a:p>
                  </a:txBody>
                  <a:tcPr anchor="ctr"/>
                </a:tc>
                <a:tc>
                  <a:txBody>
                    <a:bodyPr/>
                    <a:lstStyle/>
                    <a:p>
                      <a:pPr algn="ctr"/>
                      <a:r>
                        <a:rPr lang="en-US" dirty="0" smtClean="0"/>
                        <a:t>Total Budget $</a:t>
                      </a:r>
                      <a:endParaRPr lang="en-US" dirty="0"/>
                    </a:p>
                  </a:txBody>
                  <a:tcPr anchor="ctr"/>
                </a:tc>
                <a:tc>
                  <a:txBody>
                    <a:bodyPr/>
                    <a:lstStyle/>
                    <a:p>
                      <a:pPr algn="ctr"/>
                      <a:r>
                        <a:rPr lang="en-US" dirty="0" smtClean="0"/>
                        <a:t>Amount Raised Locally $</a:t>
                      </a:r>
                      <a:endParaRPr lang="en-US" dirty="0"/>
                    </a:p>
                  </a:txBody>
                  <a:tcPr anchor="ctr"/>
                </a:tc>
                <a:tc>
                  <a:txBody>
                    <a:bodyPr/>
                    <a:lstStyle/>
                    <a:p>
                      <a:pPr algn="ctr"/>
                      <a:r>
                        <a:rPr lang="en-US" dirty="0" smtClean="0"/>
                        <a:t>Locally-raised</a:t>
                      </a:r>
                      <a:r>
                        <a:rPr lang="en-US" baseline="0" dirty="0" smtClean="0"/>
                        <a:t> </a:t>
                      </a:r>
                      <a:r>
                        <a:rPr lang="en-US" baseline="0" dirty="0" err="1" smtClean="0"/>
                        <a:t>amt</a:t>
                      </a:r>
                      <a:r>
                        <a:rPr lang="en-US" baseline="0" dirty="0" smtClean="0"/>
                        <a:t> $ / child</a:t>
                      </a:r>
                      <a:endParaRPr lang="en-US" dirty="0"/>
                    </a:p>
                  </a:txBody>
                  <a:tcPr anchor="ctr"/>
                </a:tc>
              </a:tr>
              <a:tr h="583313">
                <a:tc>
                  <a:txBody>
                    <a:bodyPr/>
                    <a:lstStyle/>
                    <a:p>
                      <a:r>
                        <a:rPr lang="en-US" sz="1400" dirty="0" smtClean="0"/>
                        <a:t>India 2015</a:t>
                      </a:r>
                    </a:p>
                    <a:p>
                      <a:r>
                        <a:rPr lang="en-US" sz="1400" dirty="0" smtClean="0"/>
                        <a:t>75.0 mil</a:t>
                      </a:r>
                      <a:endParaRPr lang="en-US" sz="1400" dirty="0"/>
                    </a:p>
                  </a:txBody>
                  <a:tcPr/>
                </a:tc>
                <a:tc>
                  <a:txBody>
                    <a:bodyPr/>
                    <a:lstStyle/>
                    <a:p>
                      <a:pPr algn="r"/>
                      <a:r>
                        <a:rPr lang="en-US" sz="1400" dirty="0" smtClean="0"/>
                        <a:t>105.750 mil</a:t>
                      </a:r>
                      <a:endParaRPr lang="en-US" sz="1400" dirty="0"/>
                    </a:p>
                  </a:txBody>
                  <a:tcPr/>
                </a:tc>
                <a:tc>
                  <a:txBody>
                    <a:bodyPr/>
                    <a:lstStyle/>
                    <a:p>
                      <a:pPr algn="r"/>
                      <a:r>
                        <a:rPr lang="en-US" sz="1400" dirty="0" smtClean="0"/>
                        <a:t>Nil</a:t>
                      </a:r>
                      <a:endParaRPr lang="en-US" sz="1400" dirty="0"/>
                    </a:p>
                  </a:txBody>
                  <a:tcPr/>
                </a:tc>
                <a:tc>
                  <a:txBody>
                    <a:bodyPr/>
                    <a:lstStyle/>
                    <a:p>
                      <a:pPr algn="ctr"/>
                      <a:r>
                        <a:rPr lang="en-US" sz="1400" dirty="0" smtClean="0"/>
                        <a:t>Nil</a:t>
                      </a:r>
                      <a:endParaRPr lang="en-US" sz="1400" dirty="0"/>
                    </a:p>
                  </a:txBody>
                  <a:tcPr/>
                </a:tc>
              </a:tr>
              <a:tr h="583313">
                <a:tc>
                  <a:txBody>
                    <a:bodyPr/>
                    <a:lstStyle/>
                    <a:p>
                      <a:r>
                        <a:rPr lang="en-US" sz="1400" dirty="0" smtClean="0"/>
                        <a:t>Myanmar 2015</a:t>
                      </a:r>
                    </a:p>
                    <a:p>
                      <a:r>
                        <a:rPr lang="en-US" sz="1400" dirty="0" smtClean="0"/>
                        <a:t>35.101 mil</a:t>
                      </a:r>
                      <a:endParaRPr lang="en-US" sz="1400" dirty="0"/>
                    </a:p>
                  </a:txBody>
                  <a:tcPr/>
                </a:tc>
                <a:tc>
                  <a:txBody>
                    <a:bodyPr/>
                    <a:lstStyle/>
                    <a:p>
                      <a:pPr algn="r"/>
                      <a:r>
                        <a:rPr lang="en-US" sz="1400" dirty="0" smtClean="0"/>
                        <a:t>18.473 mil</a:t>
                      </a:r>
                      <a:endParaRPr lang="en-US" sz="1400" dirty="0"/>
                    </a:p>
                  </a:txBody>
                  <a:tcPr/>
                </a:tc>
                <a:tc>
                  <a:txBody>
                    <a:bodyPr/>
                    <a:lstStyle/>
                    <a:p>
                      <a:pPr algn="r"/>
                      <a:r>
                        <a:rPr lang="en-US" sz="1400" dirty="0" smtClean="0"/>
                        <a:t>Nil</a:t>
                      </a:r>
                      <a:endParaRPr lang="en-US" sz="1400" dirty="0"/>
                    </a:p>
                  </a:txBody>
                  <a:tcPr/>
                </a:tc>
                <a:tc>
                  <a:txBody>
                    <a:bodyPr/>
                    <a:lstStyle/>
                    <a:p>
                      <a:pPr algn="ctr"/>
                      <a:r>
                        <a:rPr lang="en-US" sz="1400" dirty="0" smtClean="0"/>
                        <a:t>Nil</a:t>
                      </a:r>
                      <a:endParaRPr lang="en-US" sz="1400" dirty="0"/>
                    </a:p>
                  </a:txBody>
                  <a:tcPr/>
                </a:tc>
              </a:tr>
              <a:tr h="583313">
                <a:tc>
                  <a:txBody>
                    <a:bodyPr/>
                    <a:lstStyle/>
                    <a:p>
                      <a:r>
                        <a:rPr lang="en-US" sz="1400" dirty="0" smtClean="0"/>
                        <a:t>Nepal 2015</a:t>
                      </a:r>
                    </a:p>
                    <a:p>
                      <a:r>
                        <a:rPr lang="en-US" sz="1400" dirty="0" smtClean="0"/>
                        <a:t>2.807 mil</a:t>
                      </a:r>
                      <a:endParaRPr lang="en-US" sz="1400" dirty="0"/>
                    </a:p>
                  </a:txBody>
                  <a:tcPr/>
                </a:tc>
                <a:tc>
                  <a:txBody>
                    <a:bodyPr/>
                    <a:lstStyle/>
                    <a:p>
                      <a:pPr algn="r"/>
                      <a:r>
                        <a:rPr lang="en-US" sz="1400" dirty="0" smtClean="0"/>
                        <a:t>4.127 mil</a:t>
                      </a:r>
                      <a:endParaRPr lang="en-US" sz="1400" dirty="0"/>
                    </a:p>
                  </a:txBody>
                  <a:tcPr/>
                </a:tc>
                <a:tc>
                  <a:txBody>
                    <a:bodyPr/>
                    <a:lstStyle/>
                    <a:p>
                      <a:pPr algn="r"/>
                      <a:r>
                        <a:rPr lang="en-US" sz="1400" dirty="0" smtClean="0"/>
                        <a:t>4.127 mil</a:t>
                      </a:r>
                      <a:endParaRPr lang="en-US" sz="1400" dirty="0"/>
                    </a:p>
                  </a:txBody>
                  <a:tcPr/>
                </a:tc>
                <a:tc>
                  <a:txBody>
                    <a:bodyPr/>
                    <a:lstStyle/>
                    <a:p>
                      <a:pPr algn="ctr"/>
                      <a:r>
                        <a:rPr lang="en-US" sz="1400" dirty="0" smtClean="0"/>
                        <a:t>$1.47</a:t>
                      </a:r>
                      <a:endParaRPr lang="en-US" sz="1400" dirty="0"/>
                    </a:p>
                  </a:txBody>
                  <a:tcPr/>
                </a:tc>
              </a:tr>
              <a:tr h="583313">
                <a:tc>
                  <a:txBody>
                    <a:bodyPr/>
                    <a:lstStyle/>
                    <a:p>
                      <a:r>
                        <a:rPr lang="en-US" sz="1400" dirty="0" smtClean="0"/>
                        <a:t>Timor</a:t>
                      </a:r>
                      <a:r>
                        <a:rPr lang="en-US" sz="1400" baseline="0" dirty="0" smtClean="0"/>
                        <a:t> Leste 2015</a:t>
                      </a:r>
                    </a:p>
                    <a:p>
                      <a:r>
                        <a:rPr lang="en-US" sz="1400" baseline="0" dirty="0" smtClean="0"/>
                        <a:t>0.490 mil</a:t>
                      </a:r>
                      <a:endParaRPr lang="en-US" sz="1400" dirty="0"/>
                    </a:p>
                  </a:txBody>
                  <a:tcPr/>
                </a:tc>
                <a:tc>
                  <a:txBody>
                    <a:bodyPr/>
                    <a:lstStyle/>
                    <a:p>
                      <a:pPr algn="r"/>
                      <a:r>
                        <a:rPr lang="en-US" sz="1400" dirty="0" smtClean="0"/>
                        <a:t>0.970 mil</a:t>
                      </a:r>
                      <a:endParaRPr lang="en-US" sz="1400" dirty="0"/>
                    </a:p>
                  </a:txBody>
                  <a:tcPr/>
                </a:tc>
                <a:tc>
                  <a:txBody>
                    <a:bodyPr/>
                    <a:lstStyle/>
                    <a:p>
                      <a:pPr algn="r"/>
                      <a:r>
                        <a:rPr lang="en-US" sz="1400" dirty="0" smtClean="0"/>
                        <a:t>0.225 mil</a:t>
                      </a:r>
                      <a:endParaRPr lang="en-US" sz="1400" dirty="0"/>
                    </a:p>
                  </a:txBody>
                  <a:tcPr/>
                </a:tc>
                <a:tc>
                  <a:txBody>
                    <a:bodyPr/>
                    <a:lstStyle/>
                    <a:p>
                      <a:pPr algn="ctr"/>
                      <a:r>
                        <a:rPr lang="en-US" sz="1400" dirty="0" smtClean="0"/>
                        <a:t>$0.46</a:t>
                      </a:r>
                      <a:endParaRPr lang="en-US" sz="1400" dirty="0"/>
                    </a:p>
                  </a:txBody>
                  <a:tcPr/>
                </a:tc>
              </a:tr>
              <a:tr h="583313">
                <a:tc>
                  <a:txBody>
                    <a:bodyPr/>
                    <a:lstStyle/>
                    <a:p>
                      <a:r>
                        <a:rPr lang="en-US" sz="1400" dirty="0" smtClean="0"/>
                        <a:t>India 2016</a:t>
                      </a:r>
                    </a:p>
                    <a:p>
                      <a:r>
                        <a:rPr lang="en-US" sz="1400" dirty="0" smtClean="0"/>
                        <a:t>224.489 mil</a:t>
                      </a:r>
                      <a:endParaRPr lang="en-US" sz="1400" dirty="0"/>
                    </a:p>
                  </a:txBody>
                  <a:tcPr/>
                </a:tc>
                <a:tc>
                  <a:txBody>
                    <a:bodyPr/>
                    <a:lstStyle/>
                    <a:p>
                      <a:pPr algn="r"/>
                      <a:r>
                        <a:rPr lang="en-US" sz="1400" dirty="0" smtClean="0"/>
                        <a:t>329.999</a:t>
                      </a:r>
                      <a:r>
                        <a:rPr lang="en-US" sz="1400" baseline="0" dirty="0" smtClean="0"/>
                        <a:t> mil + Vaccines by GAVI</a:t>
                      </a:r>
                      <a:endParaRPr lang="en-US" sz="1400" dirty="0"/>
                    </a:p>
                  </a:txBody>
                  <a:tcPr/>
                </a:tc>
                <a:tc>
                  <a:txBody>
                    <a:bodyPr/>
                    <a:lstStyle/>
                    <a:p>
                      <a:pPr algn="r"/>
                      <a:r>
                        <a:rPr lang="en-US" sz="1400" dirty="0" smtClean="0"/>
                        <a:t>329.999 mil</a:t>
                      </a:r>
                      <a:endParaRPr lang="en-US" sz="1400" dirty="0"/>
                    </a:p>
                  </a:txBody>
                  <a:tcPr/>
                </a:tc>
                <a:tc>
                  <a:txBody>
                    <a:bodyPr/>
                    <a:lstStyle/>
                    <a:p>
                      <a:pPr algn="ctr"/>
                      <a:r>
                        <a:rPr lang="en-US" sz="1400" dirty="0" smtClean="0"/>
                        <a:t>$1.47</a:t>
                      </a:r>
                      <a:endParaRPr lang="en-US" sz="1400" dirty="0"/>
                    </a:p>
                  </a:txBody>
                  <a:tcPr/>
                </a:tc>
              </a:tr>
              <a:tr h="583313">
                <a:tc>
                  <a:txBody>
                    <a:bodyPr/>
                    <a:lstStyle/>
                    <a:p>
                      <a:r>
                        <a:rPr lang="en-US" sz="1400" dirty="0" smtClean="0"/>
                        <a:t>Indonesia 2016</a:t>
                      </a:r>
                    </a:p>
                    <a:p>
                      <a:r>
                        <a:rPr lang="en-US" sz="1400" dirty="0" smtClean="0"/>
                        <a:t>3.901 mil</a:t>
                      </a:r>
                      <a:endParaRPr lang="en-US" sz="1400" dirty="0"/>
                    </a:p>
                  </a:txBody>
                  <a:tcPr/>
                </a:tc>
                <a:tc>
                  <a:txBody>
                    <a:bodyPr/>
                    <a:lstStyle/>
                    <a:p>
                      <a:pPr algn="r"/>
                      <a:r>
                        <a:rPr lang="en-US" sz="1400" dirty="0" smtClean="0"/>
                        <a:t>6.085 mil</a:t>
                      </a:r>
                      <a:endParaRPr lang="en-US" sz="1400" dirty="0"/>
                    </a:p>
                  </a:txBody>
                  <a:tcPr/>
                </a:tc>
                <a:tc>
                  <a:txBody>
                    <a:bodyPr/>
                    <a:lstStyle/>
                    <a:p>
                      <a:pPr algn="r"/>
                      <a:r>
                        <a:rPr lang="en-US" sz="1400" dirty="0" smtClean="0"/>
                        <a:t>6.085 mil</a:t>
                      </a:r>
                      <a:endParaRPr lang="en-US" sz="1400" dirty="0"/>
                    </a:p>
                  </a:txBody>
                  <a:tcPr/>
                </a:tc>
                <a:tc>
                  <a:txBody>
                    <a:bodyPr/>
                    <a:lstStyle/>
                    <a:p>
                      <a:pPr algn="ctr"/>
                      <a:r>
                        <a:rPr lang="en-US" sz="1400" dirty="0" smtClean="0"/>
                        <a:t>$1.56</a:t>
                      </a:r>
                      <a:endParaRPr lang="en-US" sz="1400" dirty="0"/>
                    </a:p>
                  </a:txBody>
                  <a:tcPr/>
                </a:tc>
              </a:tr>
              <a:tr h="583313">
                <a:tc>
                  <a:txBody>
                    <a:bodyPr/>
                    <a:lstStyle/>
                    <a:p>
                      <a:r>
                        <a:rPr lang="en-US" sz="1400" dirty="0" smtClean="0"/>
                        <a:t>Nepal 2016</a:t>
                      </a:r>
                    </a:p>
                    <a:p>
                      <a:r>
                        <a:rPr lang="en-US" sz="1400" dirty="0" smtClean="0"/>
                        <a:t>2.877 mil</a:t>
                      </a:r>
                      <a:endParaRPr lang="en-US" sz="1400" dirty="0"/>
                    </a:p>
                  </a:txBody>
                  <a:tcPr/>
                </a:tc>
                <a:tc>
                  <a:txBody>
                    <a:bodyPr/>
                    <a:lstStyle/>
                    <a:p>
                      <a:pPr algn="r"/>
                      <a:r>
                        <a:rPr lang="en-US" sz="1400" dirty="0" smtClean="0"/>
                        <a:t>4.228 mil</a:t>
                      </a:r>
                      <a:endParaRPr lang="en-US" sz="1400" dirty="0"/>
                    </a:p>
                  </a:txBody>
                  <a:tcPr/>
                </a:tc>
                <a:tc>
                  <a:txBody>
                    <a:bodyPr/>
                    <a:lstStyle/>
                    <a:p>
                      <a:pPr algn="r"/>
                      <a:r>
                        <a:rPr lang="en-US" sz="1400" dirty="0" smtClean="0"/>
                        <a:t>1.021 mil</a:t>
                      </a:r>
                      <a:endParaRPr lang="en-US" sz="1400" dirty="0"/>
                    </a:p>
                  </a:txBody>
                  <a:tcPr/>
                </a:tc>
                <a:tc>
                  <a:txBody>
                    <a:bodyPr/>
                    <a:lstStyle/>
                    <a:p>
                      <a:pPr algn="ctr"/>
                      <a:r>
                        <a:rPr lang="en-US" sz="1400" dirty="0" smtClean="0"/>
                        <a:t>$0.35</a:t>
                      </a:r>
                      <a:endParaRPr lang="en-US" sz="1400" dirty="0"/>
                    </a:p>
                  </a:txBody>
                  <a:tcPr/>
                </a:tc>
              </a:tr>
              <a:tr h="288033">
                <a:tc>
                  <a:txBody>
                    <a:bodyPr/>
                    <a:lstStyle/>
                    <a:p>
                      <a:pPr algn="r"/>
                      <a:r>
                        <a:rPr lang="en-US" sz="1400" b="1" dirty="0" smtClean="0"/>
                        <a:t>Totals</a:t>
                      </a:r>
                      <a:endParaRPr lang="en-US" sz="1400" b="1" dirty="0"/>
                    </a:p>
                  </a:txBody>
                  <a:tcPr/>
                </a:tc>
                <a:tc>
                  <a:txBody>
                    <a:bodyPr/>
                    <a:lstStyle/>
                    <a:p>
                      <a:pPr algn="r"/>
                      <a:r>
                        <a:rPr lang="en-US" sz="1400" b="1" smtClean="0"/>
                        <a:t>469.632 mil</a:t>
                      </a:r>
                      <a:endParaRPr lang="en-US" sz="1400" b="1" dirty="0"/>
                    </a:p>
                  </a:txBody>
                  <a:tcPr/>
                </a:tc>
                <a:tc>
                  <a:txBody>
                    <a:bodyPr/>
                    <a:lstStyle/>
                    <a:p>
                      <a:pPr algn="r"/>
                      <a:r>
                        <a:rPr lang="en-US" sz="1400" b="1" dirty="0" smtClean="0"/>
                        <a:t>341,457 mil</a:t>
                      </a:r>
                      <a:endParaRPr lang="en-US" sz="1400" b="1" dirty="0"/>
                    </a:p>
                  </a:txBody>
                  <a:tcPr/>
                </a:tc>
                <a:tc>
                  <a:txBody>
                    <a:bodyPr/>
                    <a:lstStyle/>
                    <a:p>
                      <a:pPr algn="ctr"/>
                      <a:endParaRPr lang="en-US" sz="1400" b="1" dirty="0"/>
                    </a:p>
                  </a:txBody>
                  <a:tcPr/>
                </a:tc>
              </a:tr>
            </a:tbl>
          </a:graphicData>
        </a:graphic>
      </p:graphicFrame>
      <p:sp>
        <p:nvSpPr>
          <p:cNvPr id="4" name="TextBox 3"/>
          <p:cNvSpPr txBox="1"/>
          <p:nvPr/>
        </p:nvSpPr>
        <p:spPr>
          <a:xfrm>
            <a:off x="107504" y="6491621"/>
            <a:ext cx="2592376" cy="246221"/>
          </a:xfrm>
          <a:prstGeom prst="rect">
            <a:avLst/>
          </a:prstGeom>
          <a:noFill/>
        </p:spPr>
        <p:txBody>
          <a:bodyPr wrap="none" rtlCol="0">
            <a:spAutoFit/>
          </a:bodyPr>
          <a:lstStyle/>
          <a:p>
            <a:r>
              <a:rPr lang="en-US" sz="1000" dirty="0" smtClean="0"/>
              <a:t>Source: UNF Proposals for 2015 and 2016</a:t>
            </a:r>
            <a:endParaRPr lang="en-US" sz="1000" dirty="0"/>
          </a:p>
        </p:txBody>
      </p:sp>
    </p:spTree>
    <p:extLst>
      <p:ext uri="{BB962C8B-B14F-4D97-AF65-F5344CB8AC3E}">
        <p14:creationId xmlns:p14="http://schemas.microsoft.com/office/powerpoint/2010/main" val="3871494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rotWithShape="1">
          <a:blip r:embed="rId2" cstate="print">
            <a:extLst>
              <a:ext uri="{28A0092B-C50C-407E-A947-70E740481C1C}">
                <a14:useLocalDpi xmlns:a14="http://schemas.microsoft.com/office/drawing/2010/main" val="0"/>
              </a:ext>
            </a:extLst>
          </a:blip>
          <a:srcRect l="3987" t="5977" r="3987" b="5977"/>
          <a:stretch/>
        </p:blipFill>
        <p:spPr>
          <a:xfrm>
            <a:off x="531174" y="620687"/>
            <a:ext cx="7425202" cy="5560645"/>
          </a:xfrm>
          <a:prstGeom prst="rect">
            <a:avLst/>
          </a:prstGeom>
        </p:spPr>
      </p:pic>
      <p:sp>
        <p:nvSpPr>
          <p:cNvPr id="2" name="Title 1"/>
          <p:cNvSpPr>
            <a:spLocks noGrp="1"/>
          </p:cNvSpPr>
          <p:nvPr>
            <p:ph type="title"/>
          </p:nvPr>
        </p:nvSpPr>
        <p:spPr>
          <a:xfrm>
            <a:off x="76200" y="116632"/>
            <a:ext cx="8991600" cy="1143000"/>
          </a:xfrm>
          <a:effectLst>
            <a:outerShdw dist="17961" dir="2700000" algn="ctr" rotWithShape="0">
              <a:srgbClr val="96CCEE"/>
            </a:outerShdw>
          </a:effectLst>
        </p:spPr>
        <p:txBody>
          <a:bodyPr lIns="91424" tIns="45712" rIns="91424" bIns="45712" rtlCol="0">
            <a:noAutofit/>
          </a:bodyPr>
          <a:lstStyle/>
          <a:p>
            <a:pPr fontAlgn="base">
              <a:spcAft>
                <a:spcPct val="0"/>
              </a:spcAft>
              <a:defRPr/>
            </a:pPr>
            <a:r>
              <a:rPr lang="en-ZW" sz="3200" dirty="0">
                <a:solidFill>
                  <a:srgbClr val="0070C0"/>
                </a:solidFill>
                <a:latin typeface="Calibri" panose="020F0502020204030204" pitchFamily="34" charset="0"/>
                <a:ea typeface="+mn-ea"/>
                <a:cs typeface="Calibri" panose="020F0502020204030204" pitchFamily="34" charset="0"/>
              </a:rPr>
              <a:t>MCV2 introduction into routine EPI in (region) 2015-2016</a:t>
            </a:r>
          </a:p>
        </p:txBody>
      </p:sp>
      <p:sp>
        <p:nvSpPr>
          <p:cNvPr id="20483" name="TextBox 2"/>
          <p:cNvSpPr txBox="1">
            <a:spLocks noChangeArrowheads="1"/>
          </p:cNvSpPr>
          <p:nvPr/>
        </p:nvSpPr>
        <p:spPr bwMode="auto">
          <a:xfrm>
            <a:off x="755650" y="6305550"/>
            <a:ext cx="6671635" cy="400110"/>
          </a:xfrm>
          <a:prstGeom prst="rect">
            <a:avLst/>
          </a:prstGeom>
          <a:solidFill>
            <a:srgbClr val="66FF99"/>
          </a:solidFill>
          <a:ln w="9525">
            <a:noFill/>
            <a:miter lim="800000"/>
            <a:headEnd/>
            <a:tailEnd/>
          </a:ln>
        </p:spPr>
        <p:txBody>
          <a:bodyPr wrap="none">
            <a:spAutoFit/>
          </a:bodyPr>
          <a:lstStyle/>
          <a:p>
            <a:r>
              <a:rPr lang="en-ZW" sz="2000" b="1" dirty="0" smtClean="0">
                <a:latin typeface="Calibri" pitchFamily="34" charset="0"/>
              </a:rPr>
              <a:t>All eleven countries have introduced </a:t>
            </a:r>
            <a:r>
              <a:rPr lang="en-ZW" sz="2000" b="1" dirty="0">
                <a:latin typeface="Calibri" pitchFamily="34" charset="0"/>
              </a:rPr>
              <a:t>MCV2 by </a:t>
            </a:r>
            <a:r>
              <a:rPr lang="en-ZW" sz="2000" b="1" dirty="0" smtClean="0">
                <a:latin typeface="Calibri" pitchFamily="34" charset="0"/>
              </a:rPr>
              <a:t>February 2016</a:t>
            </a:r>
            <a:endParaRPr lang="en-ZW" sz="2000" b="1" dirty="0">
              <a:latin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519422145"/>
              </p:ext>
            </p:extLst>
          </p:nvPr>
        </p:nvGraphicFramePr>
        <p:xfrm>
          <a:off x="6372200" y="1484784"/>
          <a:ext cx="2376264" cy="2448276"/>
        </p:xfrm>
        <a:graphic>
          <a:graphicData uri="http://schemas.openxmlformats.org/drawingml/2006/table">
            <a:tbl>
              <a:tblPr>
                <a:tableStyleId>{5C22544A-7EE6-4342-B048-85BDC9FD1C3A}</a:tableStyleId>
              </a:tblPr>
              <a:tblGrid>
                <a:gridCol w="976039"/>
                <a:gridCol w="1400225"/>
              </a:tblGrid>
              <a:tr h="204023">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b="1" u="none" strike="noStrike" dirty="0">
                          <a:effectLst/>
                        </a:rPr>
                        <a:t>MCV-2 intro date</a:t>
                      </a:r>
                      <a:endParaRPr lang="en-US" sz="1100" b="1" i="0" u="none" strike="noStrike" dirty="0">
                        <a:solidFill>
                          <a:srgbClr val="000000"/>
                        </a:solidFill>
                        <a:effectLst/>
                        <a:latin typeface="Calibri"/>
                      </a:endParaRPr>
                    </a:p>
                  </a:txBody>
                  <a:tcPr marL="0" marR="0" marT="0" marB="0" anchor="b"/>
                </a:tc>
              </a:tr>
              <a:tr h="204023">
                <a:tc>
                  <a:txBody>
                    <a:bodyPr/>
                    <a:lstStyle/>
                    <a:p>
                      <a:pPr algn="l" fontAlgn="ctr"/>
                      <a:r>
                        <a:rPr lang="en-US" sz="1100" u="none" strike="noStrike">
                          <a:effectLst/>
                        </a:rPr>
                        <a:t>Bangladesh</a:t>
                      </a:r>
                      <a:endParaRPr lang="en-US" sz="1100" b="0" i="0" u="none" strike="noStrike">
                        <a:solidFill>
                          <a:srgbClr val="000000"/>
                        </a:solidFill>
                        <a:effectLst/>
                        <a:latin typeface="Calibri"/>
                      </a:endParaRPr>
                    </a:p>
                  </a:txBody>
                  <a:tcPr marL="0" marR="0" marT="0" marB="0" anchor="ctr"/>
                </a:tc>
                <a:tc>
                  <a:txBody>
                    <a:bodyPr/>
                    <a:lstStyle/>
                    <a:p>
                      <a:pPr algn="ctr" fontAlgn="ctr"/>
                      <a:r>
                        <a:rPr lang="en-US" sz="1100" u="none" strike="noStrike" dirty="0">
                          <a:effectLst/>
                        </a:rPr>
                        <a:t>2012</a:t>
                      </a:r>
                      <a:endParaRPr lang="en-US" sz="1100" b="0" i="0" u="none" strike="noStrike" dirty="0">
                        <a:solidFill>
                          <a:srgbClr val="000000"/>
                        </a:solidFill>
                        <a:effectLst/>
                        <a:latin typeface="Calibri"/>
                      </a:endParaRPr>
                    </a:p>
                  </a:txBody>
                  <a:tcPr marL="0" marR="0" marT="0" marB="0" anchor="ctr"/>
                </a:tc>
              </a:tr>
              <a:tr h="204023">
                <a:tc>
                  <a:txBody>
                    <a:bodyPr/>
                    <a:lstStyle/>
                    <a:p>
                      <a:pPr algn="l" fontAlgn="ctr"/>
                      <a:r>
                        <a:rPr lang="en-US" sz="1100" u="none" strike="noStrike">
                          <a:effectLst/>
                        </a:rPr>
                        <a:t>Bhutan</a:t>
                      </a:r>
                      <a:endParaRPr lang="en-US" sz="1100" b="0" i="0" u="none" strike="noStrike">
                        <a:solidFill>
                          <a:srgbClr val="000000"/>
                        </a:solidFill>
                        <a:effectLst/>
                        <a:latin typeface="Calibri"/>
                      </a:endParaRPr>
                    </a:p>
                  </a:txBody>
                  <a:tcPr marL="0" marR="0" marT="0" marB="0" anchor="ctr"/>
                </a:tc>
                <a:tc>
                  <a:txBody>
                    <a:bodyPr/>
                    <a:lstStyle/>
                    <a:p>
                      <a:pPr algn="ctr" fontAlgn="ctr"/>
                      <a:r>
                        <a:rPr lang="en-US" sz="1100" u="none" strike="noStrike">
                          <a:effectLst/>
                        </a:rPr>
                        <a:t>2006</a:t>
                      </a:r>
                      <a:endParaRPr lang="en-US" sz="1100" b="0" i="0" u="none" strike="noStrike">
                        <a:solidFill>
                          <a:srgbClr val="000000"/>
                        </a:solidFill>
                        <a:effectLst/>
                        <a:latin typeface="Calibri"/>
                      </a:endParaRPr>
                    </a:p>
                  </a:txBody>
                  <a:tcPr marL="0" marR="0" marT="0" marB="0" anchor="ctr"/>
                </a:tc>
              </a:tr>
              <a:tr h="204023">
                <a:tc>
                  <a:txBody>
                    <a:bodyPr/>
                    <a:lstStyle/>
                    <a:p>
                      <a:pPr algn="l" fontAlgn="ctr"/>
                      <a:r>
                        <a:rPr lang="en-US" sz="1100" u="none" strike="noStrike">
                          <a:effectLst/>
                        </a:rPr>
                        <a:t>DPRK</a:t>
                      </a:r>
                      <a:endParaRPr lang="en-US" sz="1100" b="0" i="0" u="none" strike="noStrike">
                        <a:solidFill>
                          <a:srgbClr val="000000"/>
                        </a:solidFill>
                        <a:effectLst/>
                        <a:latin typeface="Calibri"/>
                      </a:endParaRPr>
                    </a:p>
                  </a:txBody>
                  <a:tcPr marL="0" marR="0" marT="0" marB="0" anchor="ctr"/>
                </a:tc>
                <a:tc>
                  <a:txBody>
                    <a:bodyPr/>
                    <a:lstStyle/>
                    <a:p>
                      <a:pPr algn="ctr" fontAlgn="ctr"/>
                      <a:r>
                        <a:rPr lang="en-US" sz="1100" u="none" strike="noStrike">
                          <a:effectLst/>
                        </a:rPr>
                        <a:t>2008</a:t>
                      </a:r>
                      <a:endParaRPr lang="en-US" sz="1100" b="0" i="0" u="none" strike="noStrike">
                        <a:solidFill>
                          <a:srgbClr val="000000"/>
                        </a:solidFill>
                        <a:effectLst/>
                        <a:latin typeface="Calibri"/>
                      </a:endParaRPr>
                    </a:p>
                  </a:txBody>
                  <a:tcPr marL="0" marR="0" marT="0" marB="0" anchor="ctr"/>
                </a:tc>
              </a:tr>
              <a:tr h="204023">
                <a:tc>
                  <a:txBody>
                    <a:bodyPr/>
                    <a:lstStyle/>
                    <a:p>
                      <a:pPr algn="l" fontAlgn="ctr"/>
                      <a:r>
                        <a:rPr lang="en-US" sz="1100" u="none" strike="noStrike">
                          <a:effectLst/>
                        </a:rPr>
                        <a:t>India</a:t>
                      </a:r>
                      <a:endParaRPr lang="en-US" sz="1100" b="0" i="0" u="none" strike="noStrike">
                        <a:solidFill>
                          <a:srgbClr val="000000"/>
                        </a:solidFill>
                        <a:effectLst/>
                        <a:latin typeface="Calibri"/>
                      </a:endParaRPr>
                    </a:p>
                  </a:txBody>
                  <a:tcPr marL="0" marR="0" marT="0" marB="0" anchor="ctr"/>
                </a:tc>
                <a:tc>
                  <a:txBody>
                    <a:bodyPr/>
                    <a:lstStyle/>
                    <a:p>
                      <a:pPr algn="ctr" fontAlgn="ctr"/>
                      <a:r>
                        <a:rPr lang="en-US" sz="1100" u="none" strike="noStrike">
                          <a:effectLst/>
                        </a:rPr>
                        <a:t>2010</a:t>
                      </a:r>
                      <a:endParaRPr lang="en-US" sz="1100" b="0" i="0" u="none" strike="noStrike">
                        <a:solidFill>
                          <a:srgbClr val="000000"/>
                        </a:solidFill>
                        <a:effectLst/>
                        <a:latin typeface="Calibri"/>
                      </a:endParaRPr>
                    </a:p>
                  </a:txBody>
                  <a:tcPr marL="0" marR="0" marT="0" marB="0" anchor="ctr"/>
                </a:tc>
              </a:tr>
              <a:tr h="204023">
                <a:tc>
                  <a:txBody>
                    <a:bodyPr/>
                    <a:lstStyle/>
                    <a:p>
                      <a:pPr algn="l" fontAlgn="ctr"/>
                      <a:r>
                        <a:rPr lang="en-US" sz="1100" u="none" strike="noStrike">
                          <a:effectLst/>
                        </a:rPr>
                        <a:t>Indonesia</a:t>
                      </a:r>
                      <a:endParaRPr lang="en-US" sz="1100" b="0" i="0" u="none" strike="noStrike">
                        <a:solidFill>
                          <a:srgbClr val="000000"/>
                        </a:solidFill>
                        <a:effectLst/>
                        <a:latin typeface="Calibri"/>
                      </a:endParaRPr>
                    </a:p>
                  </a:txBody>
                  <a:tcPr marL="0" marR="0" marT="0" marB="0" anchor="ctr"/>
                </a:tc>
                <a:tc>
                  <a:txBody>
                    <a:bodyPr/>
                    <a:lstStyle/>
                    <a:p>
                      <a:pPr algn="ctr" fontAlgn="ctr"/>
                      <a:r>
                        <a:rPr lang="en-US" sz="1100" u="none" strike="noStrike" dirty="0">
                          <a:effectLst/>
                        </a:rPr>
                        <a:t>2004</a:t>
                      </a:r>
                      <a:endParaRPr lang="en-US" sz="1100" b="0" i="0" u="none" strike="noStrike" dirty="0">
                        <a:solidFill>
                          <a:srgbClr val="000000"/>
                        </a:solidFill>
                        <a:effectLst/>
                        <a:latin typeface="Calibri"/>
                      </a:endParaRPr>
                    </a:p>
                  </a:txBody>
                  <a:tcPr marL="0" marR="0" marT="0" marB="0" anchor="ctr"/>
                </a:tc>
              </a:tr>
              <a:tr h="204023">
                <a:tc>
                  <a:txBody>
                    <a:bodyPr/>
                    <a:lstStyle/>
                    <a:p>
                      <a:pPr algn="l" fontAlgn="ctr"/>
                      <a:r>
                        <a:rPr lang="en-US" sz="1100" u="none" strike="noStrike">
                          <a:effectLst/>
                        </a:rPr>
                        <a:t>Maldives</a:t>
                      </a:r>
                      <a:endParaRPr lang="en-US" sz="1100" b="0" i="0" u="none" strike="noStrike">
                        <a:solidFill>
                          <a:srgbClr val="000000"/>
                        </a:solidFill>
                        <a:effectLst/>
                        <a:latin typeface="Calibri"/>
                      </a:endParaRPr>
                    </a:p>
                  </a:txBody>
                  <a:tcPr marL="0" marR="0" marT="0" marB="0" anchor="ctr"/>
                </a:tc>
                <a:tc>
                  <a:txBody>
                    <a:bodyPr/>
                    <a:lstStyle/>
                    <a:p>
                      <a:pPr algn="ctr" fontAlgn="ctr"/>
                      <a:r>
                        <a:rPr lang="en-US" sz="1100" u="none" strike="noStrike">
                          <a:effectLst/>
                        </a:rPr>
                        <a:t>2006</a:t>
                      </a:r>
                      <a:endParaRPr lang="en-US" sz="1100" b="0" i="0" u="none" strike="noStrike">
                        <a:solidFill>
                          <a:srgbClr val="000000"/>
                        </a:solidFill>
                        <a:effectLst/>
                        <a:latin typeface="Calibri"/>
                      </a:endParaRPr>
                    </a:p>
                  </a:txBody>
                  <a:tcPr marL="0" marR="0" marT="0" marB="0" anchor="ctr"/>
                </a:tc>
              </a:tr>
              <a:tr h="204023">
                <a:tc>
                  <a:txBody>
                    <a:bodyPr/>
                    <a:lstStyle/>
                    <a:p>
                      <a:pPr algn="l" fontAlgn="ctr"/>
                      <a:r>
                        <a:rPr lang="en-US" sz="1100" u="none" strike="noStrike">
                          <a:effectLst/>
                        </a:rPr>
                        <a:t>Myanmar</a:t>
                      </a:r>
                      <a:endParaRPr lang="en-US" sz="1100" b="0" i="0" u="none" strike="noStrike">
                        <a:solidFill>
                          <a:srgbClr val="000000"/>
                        </a:solidFill>
                        <a:effectLst/>
                        <a:latin typeface="Calibri"/>
                      </a:endParaRPr>
                    </a:p>
                  </a:txBody>
                  <a:tcPr marL="0" marR="0" marT="0" marB="0" anchor="ctr"/>
                </a:tc>
                <a:tc>
                  <a:txBody>
                    <a:bodyPr/>
                    <a:lstStyle/>
                    <a:p>
                      <a:pPr algn="ctr" fontAlgn="ctr"/>
                      <a:r>
                        <a:rPr lang="en-US" sz="1100" u="none" strike="noStrike">
                          <a:effectLst/>
                        </a:rPr>
                        <a:t>2008</a:t>
                      </a:r>
                      <a:endParaRPr lang="en-US" sz="1100" b="0" i="0" u="none" strike="noStrike">
                        <a:solidFill>
                          <a:srgbClr val="000000"/>
                        </a:solidFill>
                        <a:effectLst/>
                        <a:latin typeface="Calibri"/>
                      </a:endParaRPr>
                    </a:p>
                  </a:txBody>
                  <a:tcPr marL="0" marR="0" marT="0" marB="0" anchor="ctr"/>
                </a:tc>
              </a:tr>
              <a:tr h="204023">
                <a:tc>
                  <a:txBody>
                    <a:bodyPr/>
                    <a:lstStyle/>
                    <a:p>
                      <a:pPr algn="l" fontAlgn="ctr"/>
                      <a:r>
                        <a:rPr lang="en-US" sz="1100" u="none" strike="noStrike">
                          <a:effectLst/>
                        </a:rPr>
                        <a:t>Nepal</a:t>
                      </a:r>
                      <a:endParaRPr lang="en-US" sz="1100" b="0" i="0" u="none" strike="noStrike">
                        <a:solidFill>
                          <a:srgbClr val="000000"/>
                        </a:solidFill>
                        <a:effectLst/>
                        <a:latin typeface="Calibri"/>
                      </a:endParaRPr>
                    </a:p>
                  </a:txBody>
                  <a:tcPr marL="0" marR="0" marT="0" marB="0" anchor="ctr"/>
                </a:tc>
                <a:tc>
                  <a:txBody>
                    <a:bodyPr/>
                    <a:lstStyle/>
                    <a:p>
                      <a:pPr algn="ctr" fontAlgn="ctr"/>
                      <a:r>
                        <a:rPr lang="en-US" sz="1100" u="none" strike="noStrike">
                          <a:effectLst/>
                        </a:rPr>
                        <a:t>2015</a:t>
                      </a:r>
                      <a:endParaRPr lang="en-US" sz="1100" b="0" i="0" u="none" strike="noStrike">
                        <a:solidFill>
                          <a:srgbClr val="000000"/>
                        </a:solidFill>
                        <a:effectLst/>
                        <a:latin typeface="Calibri"/>
                      </a:endParaRPr>
                    </a:p>
                  </a:txBody>
                  <a:tcPr marL="0" marR="0" marT="0" marB="0" anchor="ctr"/>
                </a:tc>
              </a:tr>
              <a:tr h="204023">
                <a:tc>
                  <a:txBody>
                    <a:bodyPr/>
                    <a:lstStyle/>
                    <a:p>
                      <a:pPr algn="l" fontAlgn="ctr"/>
                      <a:r>
                        <a:rPr lang="en-US" sz="1100" u="none" strike="noStrike">
                          <a:effectLst/>
                        </a:rPr>
                        <a:t>Sri Lanka</a:t>
                      </a:r>
                      <a:endParaRPr lang="en-US" sz="1100" b="0" i="0" u="none" strike="noStrike">
                        <a:solidFill>
                          <a:srgbClr val="000000"/>
                        </a:solidFill>
                        <a:effectLst/>
                        <a:latin typeface="Calibri"/>
                      </a:endParaRPr>
                    </a:p>
                  </a:txBody>
                  <a:tcPr marL="0" marR="0" marT="0" marB="0" anchor="ctr"/>
                </a:tc>
                <a:tc>
                  <a:txBody>
                    <a:bodyPr/>
                    <a:lstStyle/>
                    <a:p>
                      <a:pPr algn="ctr" fontAlgn="ctr"/>
                      <a:r>
                        <a:rPr lang="en-US" sz="1100" u="none" strike="noStrike">
                          <a:effectLst/>
                        </a:rPr>
                        <a:t>1996</a:t>
                      </a:r>
                      <a:endParaRPr lang="en-US" sz="1100" b="0" i="0" u="none" strike="noStrike">
                        <a:solidFill>
                          <a:srgbClr val="000000"/>
                        </a:solidFill>
                        <a:effectLst/>
                        <a:latin typeface="Calibri"/>
                      </a:endParaRPr>
                    </a:p>
                  </a:txBody>
                  <a:tcPr marL="0" marR="0" marT="0" marB="0" anchor="ctr"/>
                </a:tc>
              </a:tr>
              <a:tr h="204023">
                <a:tc>
                  <a:txBody>
                    <a:bodyPr/>
                    <a:lstStyle/>
                    <a:p>
                      <a:pPr algn="l" fontAlgn="ctr"/>
                      <a:r>
                        <a:rPr lang="en-US" sz="1100" u="none" strike="noStrike">
                          <a:effectLst/>
                        </a:rPr>
                        <a:t>Thailand</a:t>
                      </a:r>
                      <a:endParaRPr lang="en-US" sz="1100" b="0" i="0" u="none" strike="noStrike">
                        <a:solidFill>
                          <a:srgbClr val="000000"/>
                        </a:solidFill>
                        <a:effectLst/>
                        <a:latin typeface="Calibri"/>
                      </a:endParaRPr>
                    </a:p>
                  </a:txBody>
                  <a:tcPr marL="0" marR="0" marT="0" marB="0" anchor="ctr"/>
                </a:tc>
                <a:tc>
                  <a:txBody>
                    <a:bodyPr/>
                    <a:lstStyle/>
                    <a:p>
                      <a:pPr algn="ctr" fontAlgn="ctr"/>
                      <a:r>
                        <a:rPr lang="en-US" sz="1100" u="none" strike="noStrike">
                          <a:effectLst/>
                        </a:rPr>
                        <a:t>1996</a:t>
                      </a:r>
                      <a:endParaRPr lang="en-US" sz="1100" b="0" i="0" u="none" strike="noStrike">
                        <a:solidFill>
                          <a:srgbClr val="000000"/>
                        </a:solidFill>
                        <a:effectLst/>
                        <a:latin typeface="Calibri"/>
                      </a:endParaRPr>
                    </a:p>
                  </a:txBody>
                  <a:tcPr marL="0" marR="0" marT="0" marB="0" anchor="ctr"/>
                </a:tc>
              </a:tr>
              <a:tr h="204023">
                <a:tc>
                  <a:txBody>
                    <a:bodyPr/>
                    <a:lstStyle/>
                    <a:p>
                      <a:pPr algn="l" fontAlgn="ctr"/>
                      <a:r>
                        <a:rPr lang="en-US" sz="1100" u="none" strike="noStrike">
                          <a:effectLst/>
                        </a:rPr>
                        <a:t>Timor Leste</a:t>
                      </a:r>
                      <a:endParaRPr lang="en-US" sz="1100" b="0" i="0" u="none" strike="noStrike">
                        <a:solidFill>
                          <a:srgbClr val="000000"/>
                        </a:solidFill>
                        <a:effectLst/>
                        <a:latin typeface="Calibri"/>
                      </a:endParaRPr>
                    </a:p>
                  </a:txBody>
                  <a:tcPr marL="0" marR="0" marT="0" marB="0" anchor="ctr"/>
                </a:tc>
                <a:tc>
                  <a:txBody>
                    <a:bodyPr/>
                    <a:lstStyle/>
                    <a:p>
                      <a:pPr algn="ctr" fontAlgn="ctr"/>
                      <a:r>
                        <a:rPr lang="en-US" sz="1100" u="none" strike="noStrike" dirty="0" smtClean="0">
                          <a:effectLst/>
                        </a:rPr>
                        <a:t>2016</a:t>
                      </a:r>
                      <a:endParaRPr lang="en-US" sz="1100" b="0" i="0" u="none" strike="noStrike" dirty="0">
                        <a:solidFill>
                          <a:srgbClr val="000000"/>
                        </a:solidFill>
                        <a:effectLst/>
                        <a:latin typeface="Calibri"/>
                      </a:endParaRPr>
                    </a:p>
                  </a:txBody>
                  <a:tcPr marL="0" marR="0" marT="0" marB="0" anchor="ctr"/>
                </a:tc>
              </a:tr>
            </a:tbl>
          </a:graphicData>
        </a:graphic>
      </p:graphicFrame>
      <p:sp>
        <p:nvSpPr>
          <p:cNvPr id="21" name="AutoShape 20"/>
          <p:cNvSpPr>
            <a:spLocks noChangeAspect="1" noChangeArrowheads="1" noTextEdit="1"/>
          </p:cNvSpPr>
          <p:nvPr/>
        </p:nvSpPr>
        <p:spPr bwMode="auto">
          <a:xfrm>
            <a:off x="531813" y="5373688"/>
            <a:ext cx="2881312"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Rectangle 22"/>
          <p:cNvSpPr>
            <a:spLocks noChangeArrowheads="1"/>
          </p:cNvSpPr>
          <p:nvPr/>
        </p:nvSpPr>
        <p:spPr bwMode="auto">
          <a:xfrm>
            <a:off x="544513" y="5735638"/>
            <a:ext cx="263525" cy="131763"/>
          </a:xfrm>
          <a:prstGeom prst="rect">
            <a:avLst/>
          </a:prstGeom>
          <a:solidFill>
            <a:srgbClr val="FCAB92"/>
          </a:solidFill>
          <a:ln w="3">
            <a:solidFill>
              <a:srgbClr val="6E6E6E"/>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3" name="Rectangle 23"/>
          <p:cNvSpPr>
            <a:spLocks noChangeArrowheads="1"/>
          </p:cNvSpPr>
          <p:nvPr/>
        </p:nvSpPr>
        <p:spPr bwMode="auto">
          <a:xfrm>
            <a:off x="854075" y="5751513"/>
            <a:ext cx="111839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sz="800" dirty="0" smtClean="0">
                <a:solidFill>
                  <a:srgbClr val="000000"/>
                </a:solidFill>
                <a:latin typeface="Arial" pitchFamily="34" charset="0"/>
                <a:cs typeface="Arial" pitchFamily="34" charset="0"/>
              </a:rPr>
              <a:t>Introduced after 2014</a:t>
            </a:r>
            <a:endParaRPr lang="en-US" sz="800" dirty="0">
              <a:solidFill>
                <a:srgbClr val="000000"/>
              </a:solidFill>
              <a:latin typeface="Arial" pitchFamily="34" charset="0"/>
              <a:cs typeface="Arial" pitchFamily="34" charset="0"/>
            </a:endParaRPr>
          </a:p>
        </p:txBody>
      </p:sp>
      <p:sp>
        <p:nvSpPr>
          <p:cNvPr id="24" name="Rectangle 24"/>
          <p:cNvSpPr>
            <a:spLocks noChangeArrowheads="1"/>
          </p:cNvSpPr>
          <p:nvPr/>
        </p:nvSpPr>
        <p:spPr bwMode="auto">
          <a:xfrm>
            <a:off x="544513" y="5373216"/>
            <a:ext cx="263525" cy="131763"/>
          </a:xfrm>
          <a:prstGeom prst="rect">
            <a:avLst/>
          </a:prstGeom>
          <a:solidFill>
            <a:srgbClr val="A8FFE8"/>
          </a:solidFill>
          <a:ln w="3">
            <a:solidFill>
              <a:srgbClr val="6E6E6E"/>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5" name="Rectangle 25"/>
          <p:cNvSpPr>
            <a:spLocks noChangeArrowheads="1"/>
          </p:cNvSpPr>
          <p:nvPr/>
        </p:nvSpPr>
        <p:spPr bwMode="auto">
          <a:xfrm>
            <a:off x="854075" y="5389091"/>
            <a:ext cx="139942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800" dirty="0"/>
              <a:t>MCV2 already in EPI schedule</a:t>
            </a:r>
          </a:p>
        </p:txBody>
      </p:sp>
      <p:sp>
        <p:nvSpPr>
          <p:cNvPr id="26" name="Rectangle 26"/>
          <p:cNvSpPr>
            <a:spLocks noChangeArrowheads="1"/>
          </p:cNvSpPr>
          <p:nvPr/>
        </p:nvSpPr>
        <p:spPr bwMode="auto">
          <a:xfrm>
            <a:off x="544513" y="5568692"/>
            <a:ext cx="263525" cy="131763"/>
          </a:xfrm>
          <a:prstGeom prst="rect">
            <a:avLst/>
          </a:prstGeom>
          <a:solidFill>
            <a:srgbClr val="FFFFBE"/>
          </a:solidFill>
          <a:ln w="3">
            <a:solidFill>
              <a:srgbClr val="6E6E6E"/>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7" name="Rectangle 27"/>
          <p:cNvSpPr>
            <a:spLocks noChangeArrowheads="1"/>
          </p:cNvSpPr>
          <p:nvPr/>
        </p:nvSpPr>
        <p:spPr bwMode="auto">
          <a:xfrm>
            <a:off x="854075" y="5584567"/>
            <a:ext cx="104195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800" dirty="0"/>
              <a:t>Introduced </a:t>
            </a:r>
            <a:r>
              <a:rPr lang="en-US" sz="800" dirty="0" smtClean="0"/>
              <a:t>2007-2014</a:t>
            </a:r>
            <a:r>
              <a:rPr lang="en-US" sz="800" dirty="0" smtClean="0">
                <a:solidFill>
                  <a:srgbClr val="000000"/>
                </a:solidFill>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838904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4126" t="6590" r="4126" b="6590"/>
          <a:stretch/>
        </p:blipFill>
        <p:spPr>
          <a:xfrm>
            <a:off x="559544" y="612555"/>
            <a:ext cx="7426800" cy="5594789"/>
          </a:xfrm>
          <a:prstGeom prst="rect">
            <a:avLst/>
          </a:prstGeom>
        </p:spPr>
      </p:pic>
      <p:sp>
        <p:nvSpPr>
          <p:cNvPr id="2" name="Title 1"/>
          <p:cNvSpPr>
            <a:spLocks noGrp="1"/>
          </p:cNvSpPr>
          <p:nvPr>
            <p:ph type="title"/>
          </p:nvPr>
        </p:nvSpPr>
        <p:spPr>
          <a:xfrm>
            <a:off x="76200" y="125760"/>
            <a:ext cx="8991600" cy="1143000"/>
          </a:xfrm>
          <a:effectLst>
            <a:outerShdw dist="17961" dir="2700000" algn="ctr" rotWithShape="0">
              <a:srgbClr val="96CCEE"/>
            </a:outerShdw>
          </a:effectLst>
        </p:spPr>
        <p:txBody>
          <a:bodyPr lIns="91424" tIns="45712" rIns="91424" bIns="45712" rtlCol="0">
            <a:noAutofit/>
          </a:bodyPr>
          <a:lstStyle/>
          <a:p>
            <a:pPr fontAlgn="base">
              <a:spcAft>
                <a:spcPct val="0"/>
              </a:spcAft>
              <a:defRPr/>
            </a:pPr>
            <a:r>
              <a:rPr lang="en-ZW" sz="3200" dirty="0">
                <a:solidFill>
                  <a:srgbClr val="0070C0"/>
                </a:solidFill>
                <a:latin typeface="Calibri" panose="020F0502020204030204" pitchFamily="34" charset="0"/>
                <a:ea typeface="+mn-ea"/>
                <a:cs typeface="Calibri" panose="020F0502020204030204" pitchFamily="34" charset="0"/>
              </a:rPr>
              <a:t>Rubella-containing vaccine introduction in (region) 2015</a:t>
            </a:r>
          </a:p>
        </p:txBody>
      </p:sp>
      <p:sp>
        <p:nvSpPr>
          <p:cNvPr id="20483" name="TextBox 2"/>
          <p:cNvSpPr txBox="1">
            <a:spLocks noChangeArrowheads="1"/>
          </p:cNvSpPr>
          <p:nvPr/>
        </p:nvSpPr>
        <p:spPr bwMode="auto">
          <a:xfrm>
            <a:off x="755650" y="6305550"/>
            <a:ext cx="6632650" cy="400110"/>
          </a:xfrm>
          <a:prstGeom prst="rect">
            <a:avLst/>
          </a:prstGeom>
          <a:solidFill>
            <a:srgbClr val="66FF99"/>
          </a:solidFill>
          <a:ln w="9525">
            <a:noFill/>
            <a:miter lim="800000"/>
            <a:headEnd/>
            <a:tailEnd/>
          </a:ln>
        </p:spPr>
        <p:txBody>
          <a:bodyPr wrap="none">
            <a:spAutoFit/>
          </a:bodyPr>
          <a:lstStyle/>
          <a:p>
            <a:pPr marL="285750" indent="-285750">
              <a:buFont typeface="Arial" charset="0"/>
              <a:buChar char="•"/>
            </a:pPr>
            <a:r>
              <a:rPr lang="en-ZW" sz="2000" b="1" dirty="0" smtClean="0">
                <a:latin typeface="Calibri" pitchFamily="34" charset="0"/>
              </a:rPr>
              <a:t>All countries </a:t>
            </a:r>
            <a:r>
              <a:rPr lang="en-ZW" sz="2000" b="1" dirty="0">
                <a:latin typeface="Calibri" pitchFamily="34" charset="0"/>
              </a:rPr>
              <a:t>are expected to introduce </a:t>
            </a:r>
            <a:r>
              <a:rPr lang="en-ZW" sz="2000" b="1" dirty="0" smtClean="0">
                <a:latin typeface="Calibri" pitchFamily="34" charset="0"/>
              </a:rPr>
              <a:t>RCV </a:t>
            </a:r>
            <a:r>
              <a:rPr lang="en-ZW" sz="2000" b="1" dirty="0">
                <a:latin typeface="Calibri" pitchFamily="34" charset="0"/>
              </a:rPr>
              <a:t>by end </a:t>
            </a:r>
            <a:r>
              <a:rPr lang="en-ZW" sz="2000" b="1" dirty="0" smtClean="0">
                <a:latin typeface="Calibri" pitchFamily="34" charset="0"/>
              </a:rPr>
              <a:t>2018.</a:t>
            </a:r>
            <a:endParaRPr lang="en-ZW" sz="2000" b="1" dirty="0">
              <a:latin typeface="Calibri"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232962719"/>
              </p:ext>
            </p:extLst>
          </p:nvPr>
        </p:nvGraphicFramePr>
        <p:xfrm>
          <a:off x="6444208" y="1484784"/>
          <a:ext cx="2400300" cy="2263140"/>
        </p:xfrm>
        <a:graphic>
          <a:graphicData uri="http://schemas.openxmlformats.org/drawingml/2006/table">
            <a:tbl>
              <a:tblPr>
                <a:tableStyleId>{5C22544A-7EE6-4342-B048-85BDC9FD1C3A}</a:tableStyleId>
              </a:tblPr>
              <a:tblGrid>
                <a:gridCol w="751481"/>
                <a:gridCol w="1078074"/>
                <a:gridCol w="570745"/>
              </a:tblGrid>
              <a:tr h="190500">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b="1" u="none" strike="noStrike" dirty="0" smtClean="0">
                          <a:effectLst/>
                        </a:rPr>
                        <a:t>RCV-2 </a:t>
                      </a:r>
                      <a:r>
                        <a:rPr lang="en-US" sz="1100" b="1" u="none" strike="noStrike" dirty="0">
                          <a:effectLst/>
                        </a:rPr>
                        <a:t>intro date</a:t>
                      </a:r>
                      <a:endParaRPr lang="en-US" sz="1100" b="1" i="0" u="none" strike="noStrike" dirty="0">
                        <a:solidFill>
                          <a:srgbClr val="000000"/>
                        </a:solidFill>
                        <a:effectLst/>
                        <a:latin typeface="Calibri"/>
                      </a:endParaRPr>
                    </a:p>
                  </a:txBody>
                  <a:tcPr marL="0" marR="0" marT="0" marB="0" anchor="b"/>
                </a:tc>
                <a:tc>
                  <a:txBody>
                    <a:bodyPr/>
                    <a:lstStyle/>
                    <a:p>
                      <a:pPr algn="l" fontAlgn="b"/>
                      <a:r>
                        <a:rPr lang="en-US" sz="1100" b="1" u="none" strike="noStrike" dirty="0">
                          <a:effectLst/>
                        </a:rPr>
                        <a:t>Remarks</a:t>
                      </a:r>
                      <a:endParaRPr lang="en-US" sz="1100" b="1" i="0" u="none" strike="noStrike" dirty="0">
                        <a:solidFill>
                          <a:srgbClr val="000000"/>
                        </a:solidFill>
                        <a:effectLst/>
                        <a:latin typeface="Calibri"/>
                      </a:endParaRPr>
                    </a:p>
                  </a:txBody>
                  <a:tcPr marL="0" marR="0" marT="0" marB="0" anchor="b"/>
                </a:tc>
              </a:tr>
              <a:tr h="190500">
                <a:tc>
                  <a:txBody>
                    <a:bodyPr/>
                    <a:lstStyle/>
                    <a:p>
                      <a:pPr algn="l" fontAlgn="ctr"/>
                      <a:r>
                        <a:rPr lang="en-US" sz="1100" u="none" strike="noStrike">
                          <a:effectLst/>
                        </a:rPr>
                        <a:t>Bangladesh</a:t>
                      </a:r>
                      <a:endParaRPr lang="en-US" sz="1100" b="0" i="0" u="none" strike="noStrike">
                        <a:solidFill>
                          <a:srgbClr val="000000"/>
                        </a:solidFill>
                        <a:effectLst/>
                        <a:latin typeface="Calibri"/>
                      </a:endParaRPr>
                    </a:p>
                  </a:txBody>
                  <a:tcPr marL="0" marR="0" marT="0" marB="0" anchor="ctr"/>
                </a:tc>
                <a:tc>
                  <a:txBody>
                    <a:bodyPr/>
                    <a:lstStyle/>
                    <a:p>
                      <a:pPr algn="ctr" fontAlgn="ctr"/>
                      <a:r>
                        <a:rPr lang="en-US" sz="1100" u="none" strike="noStrike">
                          <a:effectLst/>
                        </a:rPr>
                        <a:t>2012</a:t>
                      </a:r>
                      <a:endParaRPr lang="en-US" sz="1100" b="0" i="0" u="none" strike="noStrike">
                        <a:solidFill>
                          <a:srgbClr val="000000"/>
                        </a:solidFill>
                        <a:effectLst/>
                        <a:latin typeface="Calibri"/>
                      </a:endParaRPr>
                    </a:p>
                  </a:txBody>
                  <a:tcPr marL="0" marR="0" marT="0" marB="0" anchor="ctr"/>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0" marR="0" marT="0" marB="0" anchor="b"/>
                </a:tc>
              </a:tr>
              <a:tr h="190500">
                <a:tc>
                  <a:txBody>
                    <a:bodyPr/>
                    <a:lstStyle/>
                    <a:p>
                      <a:pPr algn="l" fontAlgn="ctr"/>
                      <a:r>
                        <a:rPr lang="en-US" sz="1100" u="none" strike="noStrike">
                          <a:effectLst/>
                        </a:rPr>
                        <a:t>Bhutan</a:t>
                      </a:r>
                      <a:endParaRPr lang="en-US" sz="1100" b="0" i="0" u="none" strike="noStrike">
                        <a:solidFill>
                          <a:srgbClr val="000000"/>
                        </a:solidFill>
                        <a:effectLst/>
                        <a:latin typeface="Calibri"/>
                      </a:endParaRPr>
                    </a:p>
                  </a:txBody>
                  <a:tcPr marL="0" marR="0" marT="0" marB="0" anchor="ctr"/>
                </a:tc>
                <a:tc>
                  <a:txBody>
                    <a:bodyPr/>
                    <a:lstStyle/>
                    <a:p>
                      <a:pPr algn="ctr" fontAlgn="ctr"/>
                      <a:r>
                        <a:rPr lang="en-US" sz="1100" u="none" strike="noStrike">
                          <a:effectLst/>
                        </a:rPr>
                        <a:t>2006</a:t>
                      </a:r>
                      <a:endParaRPr lang="en-US" sz="1100" b="0" i="0" u="none" strike="noStrike">
                        <a:solidFill>
                          <a:srgbClr val="000000"/>
                        </a:solidFill>
                        <a:effectLst/>
                        <a:latin typeface="Calibri"/>
                      </a:endParaRPr>
                    </a:p>
                  </a:txBody>
                  <a:tcPr marL="0" marR="0" marT="0" marB="0" anchor="ctr"/>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0" marR="0" marT="0" marB="0" anchor="b"/>
                </a:tc>
              </a:tr>
              <a:tr h="148580">
                <a:tc>
                  <a:txBody>
                    <a:bodyPr/>
                    <a:lstStyle/>
                    <a:p>
                      <a:pPr algn="l" fontAlgn="ctr"/>
                      <a:r>
                        <a:rPr lang="en-US" sz="1100" u="none" strike="noStrike">
                          <a:effectLst/>
                        </a:rPr>
                        <a:t>DPRK</a:t>
                      </a:r>
                      <a:endParaRPr lang="en-US" sz="1100" b="0" i="0" u="none" strike="noStrike">
                        <a:solidFill>
                          <a:srgbClr val="000000"/>
                        </a:solidFill>
                        <a:effectLst/>
                        <a:latin typeface="Calibri"/>
                      </a:endParaRPr>
                    </a:p>
                  </a:txBody>
                  <a:tcPr marL="0" marR="0" marT="0" marB="0" anchor="ctr"/>
                </a:tc>
                <a:tc>
                  <a:txBody>
                    <a:bodyPr/>
                    <a:lstStyle/>
                    <a:p>
                      <a:pPr algn="ctr" fontAlgn="ctr"/>
                      <a:r>
                        <a:rPr lang="en-US" sz="1100" u="none" strike="noStrike">
                          <a:effectLst/>
                        </a:rPr>
                        <a:t>N</a:t>
                      </a:r>
                      <a:endParaRPr lang="en-US" sz="1100" b="0" i="0" u="none" strike="noStrike">
                        <a:solidFill>
                          <a:srgbClr val="000000"/>
                        </a:solidFill>
                        <a:effectLst/>
                        <a:latin typeface="Calibri"/>
                      </a:endParaRPr>
                    </a:p>
                  </a:txBody>
                  <a:tcPr marL="0" marR="0" marT="0" marB="0" anchor="ctr"/>
                </a:tc>
                <a:tc>
                  <a:txBody>
                    <a:bodyPr/>
                    <a:lstStyle/>
                    <a:p>
                      <a:pPr algn="r" fontAlgn="b"/>
                      <a:r>
                        <a:rPr lang="en-US" sz="1100" b="0" i="0" u="none" strike="noStrike" dirty="0" smtClean="0">
                          <a:solidFill>
                            <a:srgbClr val="000000"/>
                          </a:solidFill>
                          <a:effectLst/>
                          <a:latin typeface="Calibri"/>
                        </a:rPr>
                        <a:t>       2017</a:t>
                      </a:r>
                      <a:endParaRPr lang="en-US" sz="1100" b="0" i="0" u="none" strike="noStrike" dirty="0">
                        <a:solidFill>
                          <a:srgbClr val="000000"/>
                        </a:solidFill>
                        <a:effectLst/>
                        <a:latin typeface="Calibri"/>
                      </a:endParaRPr>
                    </a:p>
                  </a:txBody>
                  <a:tcPr marL="0" marR="0" marT="0" marB="0" anchor="b"/>
                </a:tc>
              </a:tr>
              <a:tr h="190500">
                <a:tc>
                  <a:txBody>
                    <a:bodyPr/>
                    <a:lstStyle/>
                    <a:p>
                      <a:pPr algn="l" fontAlgn="ctr"/>
                      <a:r>
                        <a:rPr lang="en-US" sz="1100" u="none" strike="noStrike">
                          <a:effectLst/>
                        </a:rPr>
                        <a:t>India</a:t>
                      </a:r>
                      <a:endParaRPr lang="en-US" sz="1100" b="0" i="0" u="none" strike="noStrike">
                        <a:solidFill>
                          <a:srgbClr val="000000"/>
                        </a:solidFill>
                        <a:effectLst/>
                        <a:latin typeface="Calibri"/>
                      </a:endParaRPr>
                    </a:p>
                  </a:txBody>
                  <a:tcPr marL="0" marR="0" marT="0" marB="0" anchor="ctr"/>
                </a:tc>
                <a:tc>
                  <a:txBody>
                    <a:bodyPr/>
                    <a:lstStyle/>
                    <a:p>
                      <a:pPr algn="ctr" fontAlgn="ctr"/>
                      <a:r>
                        <a:rPr lang="en-US" sz="1100" u="none" strike="noStrike">
                          <a:effectLst/>
                        </a:rPr>
                        <a:t>N</a:t>
                      </a:r>
                      <a:endParaRPr lang="en-US" sz="1100" b="0" i="0" u="none" strike="noStrike">
                        <a:solidFill>
                          <a:srgbClr val="000000"/>
                        </a:solidFill>
                        <a:effectLst/>
                        <a:latin typeface="Calibri"/>
                      </a:endParaRPr>
                    </a:p>
                  </a:txBody>
                  <a:tcPr marL="0" marR="0" marT="0" marB="0" anchor="ctr"/>
                </a:tc>
                <a:tc>
                  <a:txBody>
                    <a:bodyPr/>
                    <a:lstStyle/>
                    <a:p>
                      <a:pPr algn="r" fontAlgn="b"/>
                      <a:r>
                        <a:rPr lang="en-US" sz="1100" u="none" strike="noStrike" dirty="0" smtClean="0">
                          <a:effectLst/>
                        </a:rPr>
                        <a:t>2017</a:t>
                      </a:r>
                      <a:endParaRPr lang="en-US" sz="1100" b="0" i="0" u="none" strike="noStrike" dirty="0">
                        <a:solidFill>
                          <a:srgbClr val="000000"/>
                        </a:solidFill>
                        <a:effectLst/>
                        <a:latin typeface="Calibri"/>
                      </a:endParaRPr>
                    </a:p>
                  </a:txBody>
                  <a:tcPr marL="0" marR="0" marT="0" marB="0" anchor="b"/>
                </a:tc>
              </a:tr>
              <a:tr h="190500">
                <a:tc>
                  <a:txBody>
                    <a:bodyPr/>
                    <a:lstStyle/>
                    <a:p>
                      <a:pPr algn="l" fontAlgn="ctr"/>
                      <a:r>
                        <a:rPr lang="en-US" sz="1100" u="none" strike="noStrike">
                          <a:effectLst/>
                        </a:rPr>
                        <a:t>Indonesia</a:t>
                      </a:r>
                      <a:endParaRPr lang="en-US" sz="1100" b="0" i="0" u="none" strike="noStrike">
                        <a:solidFill>
                          <a:srgbClr val="000000"/>
                        </a:solidFill>
                        <a:effectLst/>
                        <a:latin typeface="Calibri"/>
                      </a:endParaRPr>
                    </a:p>
                  </a:txBody>
                  <a:tcPr marL="0" marR="0" marT="0" marB="0" anchor="ctr"/>
                </a:tc>
                <a:tc>
                  <a:txBody>
                    <a:bodyPr/>
                    <a:lstStyle/>
                    <a:p>
                      <a:pPr algn="ctr" fontAlgn="ctr"/>
                      <a:r>
                        <a:rPr lang="en-US" sz="1100" u="none" strike="noStrike">
                          <a:effectLst/>
                        </a:rPr>
                        <a:t>N</a:t>
                      </a:r>
                      <a:endParaRPr lang="en-US" sz="1100" b="0" i="0" u="none" strike="noStrike">
                        <a:solidFill>
                          <a:srgbClr val="000000"/>
                        </a:solidFill>
                        <a:effectLst/>
                        <a:latin typeface="Calibri"/>
                      </a:endParaRPr>
                    </a:p>
                  </a:txBody>
                  <a:tcPr marL="0" marR="0" marT="0" marB="0" anchor="ctr"/>
                </a:tc>
                <a:tc>
                  <a:txBody>
                    <a:bodyPr/>
                    <a:lstStyle/>
                    <a:p>
                      <a:pPr algn="r" fontAlgn="b"/>
                      <a:r>
                        <a:rPr lang="en-US" sz="1100" u="none" strike="noStrike" dirty="0" smtClean="0">
                          <a:effectLst/>
                        </a:rPr>
                        <a:t>2017</a:t>
                      </a:r>
                      <a:endParaRPr lang="en-US" sz="1100" b="0" i="0" u="none" strike="noStrike" dirty="0">
                        <a:solidFill>
                          <a:srgbClr val="000000"/>
                        </a:solidFill>
                        <a:effectLst/>
                        <a:latin typeface="Calibri"/>
                      </a:endParaRPr>
                    </a:p>
                  </a:txBody>
                  <a:tcPr marL="0" marR="0" marT="0" marB="0" anchor="b"/>
                </a:tc>
              </a:tr>
              <a:tr h="190500">
                <a:tc>
                  <a:txBody>
                    <a:bodyPr/>
                    <a:lstStyle/>
                    <a:p>
                      <a:pPr algn="l" fontAlgn="ctr"/>
                      <a:r>
                        <a:rPr lang="en-US" sz="1100" u="none" strike="noStrike">
                          <a:effectLst/>
                        </a:rPr>
                        <a:t>Maldives</a:t>
                      </a:r>
                      <a:endParaRPr lang="en-US" sz="1100" b="0" i="0" u="none" strike="noStrike">
                        <a:solidFill>
                          <a:srgbClr val="000000"/>
                        </a:solidFill>
                        <a:effectLst/>
                        <a:latin typeface="Calibri"/>
                      </a:endParaRPr>
                    </a:p>
                  </a:txBody>
                  <a:tcPr marL="0" marR="0" marT="0" marB="0" anchor="ctr"/>
                </a:tc>
                <a:tc>
                  <a:txBody>
                    <a:bodyPr/>
                    <a:lstStyle/>
                    <a:p>
                      <a:pPr algn="ctr" fontAlgn="ctr"/>
                      <a:r>
                        <a:rPr lang="en-US" sz="1100" u="none" strike="noStrike">
                          <a:effectLst/>
                        </a:rPr>
                        <a:t>2006</a:t>
                      </a:r>
                      <a:endParaRPr lang="en-US" sz="1100" b="0" i="0" u="none" strike="noStrike">
                        <a:solidFill>
                          <a:srgbClr val="000000"/>
                        </a:solidFill>
                        <a:effectLst/>
                        <a:latin typeface="Calibri"/>
                      </a:endParaRPr>
                    </a:p>
                  </a:txBody>
                  <a:tcPr marL="0" marR="0" marT="0" marB="0" anchor="ctr"/>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0" marR="0" marT="0" marB="0" anchor="b"/>
                </a:tc>
              </a:tr>
              <a:tr h="190500">
                <a:tc>
                  <a:txBody>
                    <a:bodyPr/>
                    <a:lstStyle/>
                    <a:p>
                      <a:pPr algn="l" fontAlgn="ctr"/>
                      <a:r>
                        <a:rPr lang="en-US" sz="1100" u="none" strike="noStrike">
                          <a:effectLst/>
                        </a:rPr>
                        <a:t>Myanmar</a:t>
                      </a:r>
                      <a:endParaRPr lang="en-US" sz="1100" b="0" i="0" u="none" strike="noStrike">
                        <a:solidFill>
                          <a:srgbClr val="000000"/>
                        </a:solidFill>
                        <a:effectLst/>
                        <a:latin typeface="Calibri"/>
                      </a:endParaRPr>
                    </a:p>
                  </a:txBody>
                  <a:tcPr marL="0" marR="0" marT="0" marB="0" anchor="ctr"/>
                </a:tc>
                <a:tc>
                  <a:txBody>
                    <a:bodyPr/>
                    <a:lstStyle/>
                    <a:p>
                      <a:pPr algn="ctr" fontAlgn="ctr"/>
                      <a:r>
                        <a:rPr lang="en-US" sz="1100" u="none" strike="noStrike">
                          <a:effectLst/>
                        </a:rPr>
                        <a:t>2015</a:t>
                      </a:r>
                      <a:endParaRPr lang="en-US" sz="1100" b="0" i="0" u="none" strike="noStrike">
                        <a:solidFill>
                          <a:srgbClr val="000000"/>
                        </a:solidFill>
                        <a:effectLst/>
                        <a:latin typeface="Calibri"/>
                      </a:endParaRPr>
                    </a:p>
                  </a:txBody>
                  <a:tcPr marL="0" marR="0" marT="0" marB="0" anchor="ctr"/>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0" marR="0" marT="0" marB="0" anchor="b"/>
                </a:tc>
              </a:tr>
              <a:tr h="190500">
                <a:tc>
                  <a:txBody>
                    <a:bodyPr/>
                    <a:lstStyle/>
                    <a:p>
                      <a:pPr algn="l" fontAlgn="ctr"/>
                      <a:r>
                        <a:rPr lang="en-US" sz="1100" u="none" strike="noStrike">
                          <a:effectLst/>
                        </a:rPr>
                        <a:t>Nepal</a:t>
                      </a:r>
                      <a:endParaRPr lang="en-US" sz="1100" b="0" i="0" u="none" strike="noStrike">
                        <a:solidFill>
                          <a:srgbClr val="000000"/>
                        </a:solidFill>
                        <a:effectLst/>
                        <a:latin typeface="Calibri"/>
                      </a:endParaRPr>
                    </a:p>
                  </a:txBody>
                  <a:tcPr marL="0" marR="0" marT="0" marB="0" anchor="ctr"/>
                </a:tc>
                <a:tc>
                  <a:txBody>
                    <a:bodyPr/>
                    <a:lstStyle/>
                    <a:p>
                      <a:pPr algn="ctr" fontAlgn="ctr"/>
                      <a:r>
                        <a:rPr lang="en-US" sz="1100" u="none" strike="noStrike">
                          <a:effectLst/>
                        </a:rPr>
                        <a:t>2013</a:t>
                      </a:r>
                      <a:endParaRPr lang="en-US" sz="1100" b="0" i="0" u="none" strike="noStrike">
                        <a:solidFill>
                          <a:srgbClr val="000000"/>
                        </a:solidFill>
                        <a:effectLst/>
                        <a:latin typeface="Calibri"/>
                      </a:endParaRPr>
                    </a:p>
                  </a:txBody>
                  <a:tcPr marL="0" marR="0" marT="0" marB="0" anchor="ctr"/>
                </a:tc>
                <a:tc>
                  <a:txBody>
                    <a:bodyPr/>
                    <a:lstStyle/>
                    <a:p>
                      <a:pPr algn="l" fontAlgn="b"/>
                      <a:r>
                        <a:rPr lang="en-US" sz="1100" u="none" strike="noStrike" dirty="0">
                          <a:effectLst/>
                        </a:rPr>
                        <a:t> </a:t>
                      </a:r>
                      <a:endParaRPr lang="en-US" sz="1100" u="none" strike="noStrike" dirty="0" smtClean="0">
                        <a:effectLst/>
                      </a:endParaRPr>
                    </a:p>
                  </a:txBody>
                  <a:tcPr marL="0" marR="0" marT="0" marB="0" anchor="b"/>
                </a:tc>
              </a:tr>
              <a:tr h="190500">
                <a:tc>
                  <a:txBody>
                    <a:bodyPr/>
                    <a:lstStyle/>
                    <a:p>
                      <a:pPr algn="l" fontAlgn="ctr"/>
                      <a:r>
                        <a:rPr lang="en-US" sz="1100" u="none" strike="noStrike">
                          <a:effectLst/>
                        </a:rPr>
                        <a:t>Sri Lanka</a:t>
                      </a:r>
                      <a:endParaRPr lang="en-US" sz="1100" b="0" i="0" u="none" strike="noStrike">
                        <a:solidFill>
                          <a:srgbClr val="000000"/>
                        </a:solidFill>
                        <a:effectLst/>
                        <a:latin typeface="Calibri"/>
                      </a:endParaRPr>
                    </a:p>
                  </a:txBody>
                  <a:tcPr marL="0" marR="0" marT="0" marB="0" anchor="ctr"/>
                </a:tc>
                <a:tc>
                  <a:txBody>
                    <a:bodyPr/>
                    <a:lstStyle/>
                    <a:p>
                      <a:pPr algn="ctr" fontAlgn="ctr"/>
                      <a:r>
                        <a:rPr lang="en-US" sz="1100" u="none" strike="noStrike">
                          <a:effectLst/>
                        </a:rPr>
                        <a:t>1996</a:t>
                      </a:r>
                      <a:endParaRPr lang="en-US" sz="1100" b="0" i="0" u="none" strike="noStrike">
                        <a:solidFill>
                          <a:srgbClr val="000000"/>
                        </a:solidFill>
                        <a:effectLst/>
                        <a:latin typeface="Calibri"/>
                      </a:endParaRPr>
                    </a:p>
                  </a:txBody>
                  <a:tcPr marL="0" marR="0" marT="0" marB="0" anchor="ctr"/>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0" marR="0" marT="0" marB="0" anchor="b"/>
                </a:tc>
              </a:tr>
              <a:tr h="190500">
                <a:tc>
                  <a:txBody>
                    <a:bodyPr/>
                    <a:lstStyle/>
                    <a:p>
                      <a:pPr algn="l" fontAlgn="ctr"/>
                      <a:r>
                        <a:rPr lang="en-US" sz="1100" u="none" strike="noStrike">
                          <a:effectLst/>
                        </a:rPr>
                        <a:t>Thailand</a:t>
                      </a:r>
                      <a:endParaRPr lang="en-US" sz="1100" b="0" i="0" u="none" strike="noStrike">
                        <a:solidFill>
                          <a:srgbClr val="000000"/>
                        </a:solidFill>
                        <a:effectLst/>
                        <a:latin typeface="Calibri"/>
                      </a:endParaRPr>
                    </a:p>
                  </a:txBody>
                  <a:tcPr marL="0" marR="0" marT="0" marB="0" anchor="ctr"/>
                </a:tc>
                <a:tc>
                  <a:txBody>
                    <a:bodyPr/>
                    <a:lstStyle/>
                    <a:p>
                      <a:pPr algn="ctr" fontAlgn="ctr"/>
                      <a:r>
                        <a:rPr lang="en-US" sz="1100" u="none" strike="noStrike">
                          <a:effectLst/>
                        </a:rPr>
                        <a:t>1993</a:t>
                      </a:r>
                      <a:endParaRPr lang="en-US" sz="1100" b="0" i="0" u="none" strike="noStrike">
                        <a:solidFill>
                          <a:srgbClr val="000000"/>
                        </a:solidFill>
                        <a:effectLst/>
                        <a:latin typeface="Calibri"/>
                      </a:endParaRPr>
                    </a:p>
                  </a:txBody>
                  <a:tcPr marL="0" marR="0" marT="0" marB="0" anchor="ctr"/>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0" marR="0" marT="0" marB="0" anchor="b"/>
                </a:tc>
              </a:tr>
              <a:tr h="190500">
                <a:tc>
                  <a:txBody>
                    <a:bodyPr/>
                    <a:lstStyle/>
                    <a:p>
                      <a:pPr algn="l" fontAlgn="ctr"/>
                      <a:r>
                        <a:rPr lang="en-US" sz="1100" u="none" strike="noStrike">
                          <a:effectLst/>
                        </a:rPr>
                        <a:t>Timor Leste</a:t>
                      </a:r>
                      <a:endParaRPr lang="en-US" sz="1100" b="0" i="0" u="none" strike="noStrike">
                        <a:solidFill>
                          <a:srgbClr val="000000"/>
                        </a:solidFill>
                        <a:effectLst/>
                        <a:latin typeface="Calibri"/>
                      </a:endParaRPr>
                    </a:p>
                  </a:txBody>
                  <a:tcPr marL="0" marR="0" marT="0" marB="0" anchor="ctr"/>
                </a:tc>
                <a:tc>
                  <a:txBody>
                    <a:bodyPr/>
                    <a:lstStyle/>
                    <a:p>
                      <a:pPr algn="ctr" fontAlgn="ctr"/>
                      <a:r>
                        <a:rPr lang="en-US" sz="1100" u="none" strike="noStrike" dirty="0" smtClean="0">
                          <a:effectLst/>
                        </a:rPr>
                        <a:t>2016</a:t>
                      </a:r>
                      <a:endParaRPr lang="en-US" sz="1100" b="0" i="0" u="none" strike="noStrike" dirty="0">
                        <a:solidFill>
                          <a:srgbClr val="000000"/>
                        </a:solidFill>
                        <a:effectLst/>
                        <a:latin typeface="Calibri"/>
                      </a:endParaRPr>
                    </a:p>
                  </a:txBody>
                  <a:tcPr marL="0" marR="0" marT="0" marB="0" anchor="ctr"/>
                </a:tc>
                <a:tc>
                  <a:txBody>
                    <a:bodyPr/>
                    <a:lstStyle/>
                    <a:p>
                      <a:pPr algn="r" fontAlgn="b"/>
                      <a:r>
                        <a:rPr lang="en-US" sz="1100" u="none" strike="noStrike" dirty="0" smtClean="0">
                          <a:effectLst/>
                        </a:rPr>
                        <a:t>Feb-16</a:t>
                      </a:r>
                      <a:endParaRPr lang="en-US" sz="1100" b="0" i="0" u="none" strike="noStrike" dirty="0">
                        <a:solidFill>
                          <a:srgbClr val="000000"/>
                        </a:solidFill>
                        <a:effectLst/>
                        <a:latin typeface="Calibri"/>
                      </a:endParaRPr>
                    </a:p>
                  </a:txBody>
                  <a:tcPr marL="0" marR="0" marT="0" marB="0" anchor="b"/>
                </a:tc>
              </a:tr>
            </a:tbl>
          </a:graphicData>
        </a:graphic>
      </p:graphicFrame>
      <p:sp>
        <p:nvSpPr>
          <p:cNvPr id="7" name="AutoShape 5"/>
          <p:cNvSpPr>
            <a:spLocks noChangeAspect="1" noChangeArrowheads="1" noTextEdit="1"/>
          </p:cNvSpPr>
          <p:nvPr/>
        </p:nvSpPr>
        <p:spPr bwMode="auto">
          <a:xfrm>
            <a:off x="1258888" y="5300663"/>
            <a:ext cx="2309812"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Rectangle 7"/>
          <p:cNvSpPr>
            <a:spLocks noChangeArrowheads="1"/>
          </p:cNvSpPr>
          <p:nvPr/>
        </p:nvSpPr>
        <p:spPr bwMode="auto">
          <a:xfrm>
            <a:off x="1263650" y="5485606"/>
            <a:ext cx="266700" cy="133350"/>
          </a:xfrm>
          <a:prstGeom prst="rect">
            <a:avLst/>
          </a:prstGeom>
          <a:solidFill>
            <a:srgbClr val="FCAB92"/>
          </a:solidFill>
          <a:ln w="3">
            <a:solidFill>
              <a:srgbClr val="6E6E6E"/>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 name="Rectangle 8"/>
          <p:cNvSpPr>
            <a:spLocks noChangeArrowheads="1"/>
          </p:cNvSpPr>
          <p:nvPr/>
        </p:nvSpPr>
        <p:spPr bwMode="auto">
          <a:xfrm>
            <a:off x="1576388" y="5501481"/>
            <a:ext cx="85760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Arial" pitchFamily="34" charset="0"/>
                <a:cs typeface="Arial" pitchFamily="34" charset="0"/>
              </a:rPr>
              <a:t>Introduced in 2015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9"/>
          <p:cNvSpPr>
            <a:spLocks noChangeArrowheads="1"/>
          </p:cNvSpPr>
          <p:nvPr/>
        </p:nvSpPr>
        <p:spPr bwMode="auto">
          <a:xfrm>
            <a:off x="1263650" y="5661025"/>
            <a:ext cx="266700" cy="133350"/>
          </a:xfrm>
          <a:prstGeom prst="rect">
            <a:avLst/>
          </a:prstGeom>
          <a:solidFill>
            <a:srgbClr val="BED2FF"/>
          </a:solidFill>
          <a:ln w="3">
            <a:solidFill>
              <a:srgbClr val="6E6E6E"/>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 name="Rectangle 10"/>
          <p:cNvSpPr>
            <a:spLocks noChangeArrowheads="1"/>
          </p:cNvSpPr>
          <p:nvPr/>
        </p:nvSpPr>
        <p:spPr bwMode="auto">
          <a:xfrm>
            <a:off x="1576388" y="5678488"/>
            <a:ext cx="1433085"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Arial" pitchFamily="34" charset="0"/>
                <a:cs typeface="Arial" pitchFamily="34" charset="0"/>
              </a:rPr>
              <a:t>Introduction planned after 2015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Rectangle 11"/>
          <p:cNvSpPr>
            <a:spLocks noChangeArrowheads="1"/>
          </p:cNvSpPr>
          <p:nvPr/>
        </p:nvSpPr>
        <p:spPr bwMode="auto">
          <a:xfrm>
            <a:off x="1263650" y="5100839"/>
            <a:ext cx="266700" cy="133350"/>
          </a:xfrm>
          <a:prstGeom prst="rect">
            <a:avLst/>
          </a:prstGeom>
          <a:solidFill>
            <a:srgbClr val="A8FFE8"/>
          </a:solidFill>
          <a:ln w="3">
            <a:solidFill>
              <a:srgbClr val="6E6E6E"/>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 name="Rectangle 12"/>
          <p:cNvSpPr>
            <a:spLocks noChangeArrowheads="1"/>
          </p:cNvSpPr>
          <p:nvPr/>
        </p:nvSpPr>
        <p:spPr bwMode="auto">
          <a:xfrm>
            <a:off x="1576388" y="5116714"/>
            <a:ext cx="1388201"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Arial" pitchFamily="34" charset="0"/>
                <a:cs typeface="Arial" pitchFamily="34" charset="0"/>
              </a:rPr>
              <a:t>RCV</a:t>
            </a:r>
            <a:r>
              <a:rPr kumimoji="0" lang="en-US" sz="800" b="0" i="0" u="none" strike="noStrike" cap="none" normalizeH="0" dirty="0" smtClean="0">
                <a:ln>
                  <a:noFill/>
                </a:ln>
                <a:solidFill>
                  <a:srgbClr val="000000"/>
                </a:solidFill>
                <a:effectLst/>
                <a:latin typeface="Arial" pitchFamily="34" charset="0"/>
                <a:cs typeface="Arial" pitchFamily="34" charset="0"/>
              </a:rPr>
              <a:t>  already  in EPI schedule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13"/>
          <p:cNvSpPr>
            <a:spLocks noChangeArrowheads="1"/>
          </p:cNvSpPr>
          <p:nvPr/>
        </p:nvSpPr>
        <p:spPr bwMode="auto">
          <a:xfrm>
            <a:off x="1263650" y="5300663"/>
            <a:ext cx="266700" cy="133350"/>
          </a:xfrm>
          <a:prstGeom prst="rect">
            <a:avLst/>
          </a:prstGeom>
          <a:solidFill>
            <a:srgbClr val="FFFFBE"/>
          </a:solidFill>
          <a:ln w="3">
            <a:solidFill>
              <a:srgbClr val="6E6E6E"/>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 name="Rectangle 14"/>
          <p:cNvSpPr>
            <a:spLocks noChangeArrowheads="1"/>
          </p:cNvSpPr>
          <p:nvPr/>
        </p:nvSpPr>
        <p:spPr bwMode="auto">
          <a:xfrm>
            <a:off x="1576388" y="5316538"/>
            <a:ext cx="101309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a:r>
              <a:rPr lang="en-US" sz="800" dirty="0" smtClean="0">
                <a:solidFill>
                  <a:srgbClr val="000000"/>
                </a:solidFill>
                <a:latin typeface="Arial" pitchFamily="34" charset="0"/>
                <a:cs typeface="Arial" pitchFamily="34" charset="0"/>
              </a:rPr>
              <a:t>Introduced 2011-2014</a:t>
            </a:r>
            <a:endParaRPr lang="en-US" sz="800"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20577641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47394" name="Group 226"/>
          <p:cNvGraphicFramePr>
            <a:graphicFrameLocks noGrp="1"/>
          </p:cNvGraphicFramePr>
          <p:nvPr>
            <p:extLst>
              <p:ext uri="{D42A27DB-BD31-4B8C-83A1-F6EECF244321}">
                <p14:modId xmlns:p14="http://schemas.microsoft.com/office/powerpoint/2010/main" val="948463388"/>
              </p:ext>
            </p:extLst>
          </p:nvPr>
        </p:nvGraphicFramePr>
        <p:xfrm>
          <a:off x="179388" y="1196973"/>
          <a:ext cx="8929687" cy="5266033"/>
        </p:xfrm>
        <a:graphic>
          <a:graphicData uri="http://schemas.openxmlformats.org/drawingml/2006/table">
            <a:tbl>
              <a:tblPr/>
              <a:tblGrid>
                <a:gridCol w="3168650"/>
                <a:gridCol w="863600"/>
                <a:gridCol w="792162"/>
                <a:gridCol w="863600"/>
                <a:gridCol w="792163"/>
                <a:gridCol w="720725"/>
                <a:gridCol w="792162"/>
                <a:gridCol w="936625"/>
              </a:tblGrid>
              <a:tr h="660653">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66"/>
                          </a:solidFill>
                          <a:effectLst/>
                          <a:latin typeface="Arial" charset="0"/>
                          <a:cs typeface="Arial" charset="0"/>
                        </a:rPr>
                        <a:t>Category </a:t>
                      </a:r>
                      <a:endParaRPr kumimoji="0" lang="en-US" sz="1400" b="0" i="0" u="none" strike="noStrike" cap="none" normalizeH="0" baseline="0" dirty="0" smtClean="0">
                        <a:ln>
                          <a:noFill/>
                        </a:ln>
                        <a:solidFill>
                          <a:srgbClr val="000066"/>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66"/>
                          </a:solidFill>
                          <a:effectLst/>
                          <a:latin typeface="Arial" charset="0"/>
                          <a:cs typeface="Arial" charset="0"/>
                        </a:rPr>
                        <a:t>Target 2020</a:t>
                      </a:r>
                      <a:endParaRPr kumimoji="0" lang="en-US" sz="1400" b="0" i="0" u="none" strike="noStrike" cap="none" normalizeH="0" baseline="0" dirty="0" smtClean="0">
                        <a:ln>
                          <a:noFill/>
                        </a:ln>
                        <a:solidFill>
                          <a:srgbClr val="000066"/>
                        </a:solidFill>
                        <a:effectLst/>
                        <a:latin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66"/>
                          </a:solidFill>
                          <a:effectLst/>
                          <a:latin typeface="Arial" charset="0"/>
                          <a:cs typeface="Arial" charset="0"/>
                        </a:rPr>
                        <a:t>2015</a:t>
                      </a:r>
                      <a:r>
                        <a:rPr kumimoji="0" lang="en-US" sz="1400" b="0" i="0" u="none" strike="noStrike" cap="none" normalizeH="0" baseline="0" dirty="0" smtClean="0">
                          <a:ln>
                            <a:noFill/>
                          </a:ln>
                          <a:solidFill>
                            <a:srgbClr val="000066"/>
                          </a:solidFill>
                          <a:effectLst/>
                          <a:latin typeface="Arial" charset="0"/>
                          <a:cs typeface="Arial" charset="0"/>
                        </a:rPr>
                        <a:t> </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66"/>
                          </a:solidFill>
                          <a:effectLst/>
                          <a:latin typeface="Arial" charset="0"/>
                          <a:cs typeface="Arial" charset="0"/>
                        </a:rPr>
                        <a:t>2014</a:t>
                      </a:r>
                      <a:endParaRPr kumimoji="0" lang="en-US" sz="1400" b="0" i="0" u="none" strike="noStrike" cap="none" normalizeH="0" baseline="0" dirty="0" smtClean="0">
                        <a:ln>
                          <a:noFill/>
                        </a:ln>
                        <a:solidFill>
                          <a:srgbClr val="000066"/>
                        </a:solidFill>
                        <a:effectLst/>
                        <a:latin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66"/>
                          </a:solidFill>
                          <a:effectLst/>
                          <a:latin typeface="Arial" charset="0"/>
                        </a:rPr>
                        <a:t>2013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0066"/>
                          </a:solidFill>
                          <a:effectLst/>
                          <a:latin typeface="Arial" charset="0"/>
                        </a:rPr>
                        <a:t>2012</a:t>
                      </a:r>
                      <a:endParaRPr kumimoji="0" lang="en-US" sz="1400" b="1" i="0" u="none" strike="noStrike" cap="none" normalizeH="0" baseline="0" dirty="0" smtClean="0">
                        <a:ln>
                          <a:noFill/>
                        </a:ln>
                        <a:solidFill>
                          <a:srgbClr val="000066"/>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0066"/>
                          </a:solidFill>
                          <a:effectLst/>
                          <a:latin typeface="Arial" charset="0"/>
                        </a:rPr>
                        <a:t>2011</a:t>
                      </a:r>
                      <a:endParaRPr kumimoji="0" lang="en-GB" sz="1400" b="1" i="0" u="none" strike="noStrike" cap="none" normalizeH="0" baseline="0" dirty="0" smtClean="0">
                        <a:ln>
                          <a:noFill/>
                        </a:ln>
                        <a:solidFill>
                          <a:srgbClr val="000066"/>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rgbClr val="000066"/>
                          </a:solidFill>
                          <a:effectLst/>
                          <a:latin typeface="Arial" charset="0"/>
                          <a:cs typeface="Arial" charset="0"/>
                        </a:rPr>
                        <a:t>Baseline</a:t>
                      </a:r>
                    </a:p>
                    <a:p>
                      <a:pPr marL="0" marR="0" lvl="0" indent="0" algn="ctr" defTabSz="914400" rtl="0" eaLnBrk="0" fontAlgn="t"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rgbClr val="000066"/>
                          </a:solidFill>
                          <a:effectLst/>
                          <a:latin typeface="Arial" charset="0"/>
                          <a:cs typeface="Arial" charset="0"/>
                        </a:rPr>
                        <a:t>2000</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r>
              <a:tr h="504537">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rgbClr val="000066"/>
                          </a:solidFill>
                          <a:effectLst/>
                          <a:latin typeface="Arial" charset="0"/>
                          <a:ea typeface="+mn-ea"/>
                          <a:cs typeface="Arial" charset="0"/>
                        </a:rPr>
                        <a:t>Incidence (% countries &lt; 5 per million population)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99"/>
                          </a:solidFill>
                          <a:effectLst/>
                          <a:latin typeface="Arial" charset="0"/>
                          <a:cs typeface="Arial" charset="0"/>
                        </a:rPr>
                        <a:t> 100%</a:t>
                      </a:r>
                      <a:endParaRPr kumimoji="0" lang="en-US" sz="1200" b="0" i="0" u="none" strike="noStrike" cap="none" normalizeH="0" baseline="0" dirty="0" smtClean="0">
                        <a:ln>
                          <a:noFill/>
                        </a:ln>
                        <a:solidFill>
                          <a:srgbClr val="000099"/>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kern="1200" cap="none" normalizeH="0" baseline="0" dirty="0" smtClean="0">
                          <a:ln>
                            <a:noFill/>
                          </a:ln>
                          <a:solidFill>
                            <a:srgbClr val="000099"/>
                          </a:solidFill>
                          <a:effectLst/>
                          <a:latin typeface="Arial" charset="0"/>
                          <a:ea typeface="+mn-ea"/>
                          <a:cs typeface="+mn-cs"/>
                        </a:rPr>
                        <a:t>55%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99"/>
                          </a:solidFill>
                          <a:effectLst/>
                          <a:latin typeface="Arial" charset="0"/>
                          <a:cs typeface="Arial" charset="0"/>
                        </a:rPr>
                        <a:t> </a:t>
                      </a:r>
                      <a:r>
                        <a:rPr kumimoji="0" lang="en-US" sz="1200" b="0" i="0" u="none" strike="noStrike" kern="1200" cap="none" normalizeH="0" baseline="0" dirty="0" smtClean="0">
                          <a:ln>
                            <a:noFill/>
                          </a:ln>
                          <a:solidFill>
                            <a:srgbClr val="000099"/>
                          </a:solidFill>
                          <a:effectLst/>
                          <a:latin typeface="Arial" charset="0"/>
                          <a:ea typeface="+mn-ea"/>
                          <a:cs typeface="+mn-cs"/>
                        </a:rPr>
                        <a:t>55%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99"/>
                          </a:solidFill>
                          <a:effectLst/>
                          <a:latin typeface="Arial" charset="0"/>
                        </a:rPr>
                        <a:t>45%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99"/>
                          </a:solidFill>
                          <a:effectLst/>
                          <a:latin typeface="Arial" charset="0"/>
                        </a:rPr>
                        <a:t>36%</a:t>
                      </a: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99"/>
                          </a:solidFill>
                          <a:effectLst/>
                          <a:latin typeface="Arial" charset="0"/>
                        </a:rPr>
                        <a:t>27%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99"/>
                          </a:solidFill>
                          <a:effectLst/>
                          <a:latin typeface="Arial" charset="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635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66"/>
                          </a:solidFill>
                          <a:effectLst/>
                          <a:latin typeface="Arial" charset="0"/>
                          <a:cs typeface="Arial" charset="0"/>
                        </a:rPr>
                        <a:t>Incidence of confirmed measles (confirmed by lab, epidemiologic linkage or clinically) per million population</a:t>
                      </a:r>
                      <a:endParaRPr kumimoji="0" lang="en-US" sz="1200" b="1" i="0" u="none" strike="noStrike" cap="none" normalizeH="0" baseline="0" dirty="0" smtClean="0">
                        <a:ln>
                          <a:noFill/>
                        </a:ln>
                        <a:solidFill>
                          <a:srgbClr val="000066"/>
                        </a:solidFill>
                        <a:effectLst/>
                        <a:latin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rgbClr val="000066"/>
                          </a:solidFill>
                          <a:effectLst/>
                          <a:latin typeface="Arial" charset="0"/>
                        </a:rPr>
                        <a:t>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bg1"/>
                          </a:solidFill>
                          <a:effectLst/>
                          <a:latin typeface="Arial" charset="0"/>
                          <a:ea typeface="+mn-ea"/>
                          <a:cs typeface="+mn-cs"/>
                        </a:rPr>
                        <a:t>16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bg1"/>
                          </a:solidFill>
                          <a:effectLst/>
                          <a:latin typeface="Arial" charset="0"/>
                          <a:ea typeface="+mn-ea"/>
                          <a:cs typeface="+mn-cs"/>
                        </a:rPr>
                        <a:t>22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bg1"/>
                          </a:solidFill>
                          <a:effectLst/>
                          <a:latin typeface="Arial" charset="0"/>
                          <a:ea typeface="+mn-ea"/>
                          <a:cs typeface="+mn-cs"/>
                        </a:rPr>
                        <a:t>16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bg1"/>
                          </a:solidFill>
                          <a:effectLst/>
                          <a:latin typeface="Arial" charset="0"/>
                          <a:ea typeface="+mn-ea"/>
                          <a:cs typeface="+mn-cs"/>
                        </a:rPr>
                        <a:t>26</a:t>
                      </a: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GB" sz="1400" b="1" i="0" u="none" strike="noStrike" kern="1200" cap="none" normalizeH="0" baseline="0" dirty="0" smtClean="0">
                          <a:ln>
                            <a:noFill/>
                          </a:ln>
                          <a:solidFill>
                            <a:schemeClr val="bg1"/>
                          </a:solidFill>
                          <a:effectLst/>
                          <a:latin typeface="Arial" charset="0"/>
                          <a:ea typeface="+mn-ea"/>
                          <a:cs typeface="+mn-cs"/>
                        </a:rPr>
                        <a:t>38</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GB" sz="1400" b="1" i="0" u="none" strike="noStrike" kern="1200" cap="none" normalizeH="0" baseline="0" dirty="0" smtClean="0">
                          <a:ln>
                            <a:noFill/>
                          </a:ln>
                          <a:solidFill>
                            <a:schemeClr val="bg1"/>
                          </a:solidFill>
                          <a:effectLst/>
                          <a:latin typeface="Arial" charset="0"/>
                          <a:ea typeface="+mn-ea"/>
                          <a:cs typeface="+mn-cs"/>
                        </a:rPr>
                        <a:t>70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r>
              <a:tr h="21646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800000"/>
                          </a:solidFill>
                          <a:effectLst/>
                          <a:latin typeface="Arial" charset="0"/>
                          <a:cs typeface="Arial" charset="0"/>
                        </a:rPr>
                        <a:t>High Quality Surveillance</a:t>
                      </a:r>
                      <a:endParaRPr kumimoji="0" lang="en-US" sz="1200" b="0" i="0" u="none" strike="noStrike" cap="none" normalizeH="0" baseline="0" dirty="0" smtClean="0">
                        <a:ln>
                          <a:noFill/>
                        </a:ln>
                        <a:solidFill>
                          <a:srgbClr val="8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99"/>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99"/>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99"/>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99"/>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99"/>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99"/>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99"/>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4537">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66"/>
                          </a:solidFill>
                          <a:effectLst/>
                          <a:latin typeface="Arial" charset="0"/>
                          <a:cs typeface="Arial" charset="0"/>
                        </a:rPr>
                        <a:t>National reporting of discarded measles cases (goal: ≥2 per 100,000 </a:t>
                      </a:r>
                      <a:r>
                        <a:rPr kumimoji="0" lang="en-US" sz="1200" b="1" i="0" u="none" strike="noStrike" cap="none" normalizeH="0" baseline="0" dirty="0" err="1" smtClean="0">
                          <a:ln>
                            <a:noFill/>
                          </a:ln>
                          <a:solidFill>
                            <a:srgbClr val="000066"/>
                          </a:solidFill>
                          <a:effectLst/>
                          <a:latin typeface="Arial" charset="0"/>
                          <a:cs typeface="Arial" charset="0"/>
                        </a:rPr>
                        <a:t>inhab</a:t>
                      </a:r>
                      <a:r>
                        <a:rPr kumimoji="0" lang="en-US" sz="1200" b="1" i="0" u="none" strike="noStrike" cap="none" normalizeH="0" baseline="0" dirty="0" smtClean="0">
                          <a:ln>
                            <a:noFill/>
                          </a:ln>
                          <a:solidFill>
                            <a:srgbClr val="000066"/>
                          </a:solidFill>
                          <a:effectLst/>
                          <a:latin typeface="Arial" charset="0"/>
                          <a:cs typeface="Arial" charset="0"/>
                        </a:rPr>
                        <a:t>)</a:t>
                      </a:r>
                      <a:endParaRPr kumimoji="0" lang="en-US" sz="1200" b="1" i="0" u="none" strike="noStrike" cap="none" normalizeH="0" baseline="0" dirty="0" smtClean="0">
                        <a:ln>
                          <a:noFill/>
                        </a:ln>
                        <a:solidFill>
                          <a:srgbClr val="000066"/>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 typeface="Wingdings" pitchFamily="2" charset="2"/>
                        <a:buNone/>
                        <a:tabLst/>
                      </a:pPr>
                      <a:r>
                        <a:rPr kumimoji="0" lang="en-US" sz="1200" b="1" i="0" u="sng" strike="noStrike" cap="none" normalizeH="0" baseline="0" dirty="0" smtClean="0">
                          <a:ln>
                            <a:noFill/>
                          </a:ln>
                          <a:solidFill>
                            <a:srgbClr val="000066"/>
                          </a:solidFill>
                          <a:effectLst/>
                          <a:latin typeface="Arial" charset="0"/>
                        </a:rPr>
                        <a:t>&gt;</a:t>
                      </a:r>
                      <a:r>
                        <a:rPr kumimoji="0" lang="en-US" sz="1200" b="1" i="0" u="none" strike="noStrike" cap="none" normalizeH="0" baseline="0" dirty="0" smtClean="0">
                          <a:ln>
                            <a:noFill/>
                          </a:ln>
                          <a:solidFill>
                            <a:srgbClr val="000066"/>
                          </a:solidFill>
                          <a:effectLst/>
                          <a:latin typeface="Arial" charset="0"/>
                        </a:rPr>
                        <a:t>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66"/>
                          </a:solidFill>
                          <a:effectLst/>
                          <a:latin typeface="Arial" charset="0"/>
                          <a:ea typeface="+mn-ea"/>
                          <a:cs typeface="+mn-cs"/>
                        </a:rPr>
                        <a:t>0.55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66"/>
                          </a:solidFill>
                          <a:effectLst/>
                          <a:latin typeface="Arial" charset="0"/>
                          <a:ea typeface="+mn-ea"/>
                          <a:cs typeface="+mn-cs"/>
                        </a:rPr>
                        <a:t>0.52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66"/>
                          </a:solidFill>
                          <a:effectLst/>
                          <a:latin typeface="Arial" charset="0"/>
                          <a:ea typeface="+mn-ea"/>
                          <a:cs typeface="+mn-cs"/>
                        </a:rPr>
                        <a:t>0.34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66"/>
                          </a:solidFill>
                          <a:effectLst/>
                          <a:latin typeface="Arial" charset="0"/>
                          <a:ea typeface="+mn-ea"/>
                          <a:cs typeface="+mn-cs"/>
                        </a:rPr>
                        <a:t>0.42</a:t>
                      </a: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66"/>
                          </a:solidFill>
                          <a:effectLst/>
                          <a:latin typeface="Arial" charset="0"/>
                          <a:ea typeface="+mn-ea"/>
                          <a:cs typeface="+mn-cs"/>
                        </a:rPr>
                        <a:t>ND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kern="1200" cap="none" normalizeH="0" baseline="0" smtClean="0">
                          <a:ln>
                            <a:noFill/>
                          </a:ln>
                          <a:solidFill>
                            <a:srgbClr val="000066"/>
                          </a:solidFill>
                          <a:effectLst/>
                          <a:latin typeface="Arial" charset="0"/>
                          <a:ea typeface="+mn-ea"/>
                          <a:cs typeface="+mn-cs"/>
                        </a:rPr>
                        <a:t>ND</a:t>
                      </a:r>
                      <a:endParaRPr kumimoji="0" lang="en-US" sz="1400" b="0" i="0" u="none" strike="noStrike" kern="1200" cap="none" normalizeH="0" baseline="0" dirty="0" smtClean="0">
                        <a:ln>
                          <a:noFill/>
                        </a:ln>
                        <a:solidFill>
                          <a:srgbClr val="000066"/>
                        </a:solidFill>
                        <a:effectLst/>
                        <a:latin typeface="Arial" charset="0"/>
                        <a:ea typeface="+mn-ea"/>
                        <a:cs typeface="+mn-cs"/>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r>
              <a:tr h="504537">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66"/>
                          </a:solidFill>
                          <a:effectLst/>
                          <a:latin typeface="Arial" charset="0"/>
                          <a:cs typeface="Arial" charset="0"/>
                        </a:rPr>
                        <a:t>% of 2</a:t>
                      </a:r>
                      <a:r>
                        <a:rPr kumimoji="0" lang="en-US" sz="1200" b="1" i="0" u="none" strike="noStrike" cap="none" normalizeH="0" baseline="30000" dirty="0" smtClean="0">
                          <a:ln>
                            <a:noFill/>
                          </a:ln>
                          <a:solidFill>
                            <a:srgbClr val="000066"/>
                          </a:solidFill>
                          <a:effectLst/>
                          <a:latin typeface="Arial" charset="0"/>
                          <a:cs typeface="Arial" charset="0"/>
                        </a:rPr>
                        <a:t>nd</a:t>
                      </a:r>
                      <a:r>
                        <a:rPr kumimoji="0" lang="en-US" sz="1200" b="1" i="0" u="none" strike="noStrike" cap="none" normalizeH="0" baseline="0" dirty="0" smtClean="0">
                          <a:ln>
                            <a:noFill/>
                          </a:ln>
                          <a:solidFill>
                            <a:srgbClr val="000066"/>
                          </a:solidFill>
                          <a:effectLst/>
                          <a:latin typeface="Arial" charset="0"/>
                          <a:cs typeface="Arial" charset="0"/>
                        </a:rPr>
                        <a:t> level admin units reporting </a:t>
                      </a:r>
                      <a:br>
                        <a:rPr kumimoji="0" lang="en-US" sz="1200" b="1" i="0" u="none" strike="noStrike" cap="none" normalizeH="0" baseline="0" dirty="0" smtClean="0">
                          <a:ln>
                            <a:noFill/>
                          </a:ln>
                          <a:solidFill>
                            <a:srgbClr val="000066"/>
                          </a:solidFill>
                          <a:effectLst/>
                          <a:latin typeface="Arial" charset="0"/>
                          <a:cs typeface="Arial" charset="0"/>
                        </a:rPr>
                      </a:br>
                      <a:r>
                        <a:rPr kumimoji="0" lang="en-US" sz="1200" b="1" i="0" u="none" strike="noStrike" cap="none" normalizeH="0" baseline="0" dirty="0" smtClean="0">
                          <a:ln>
                            <a:noFill/>
                          </a:ln>
                          <a:solidFill>
                            <a:srgbClr val="000066"/>
                          </a:solidFill>
                          <a:effectLst/>
                          <a:latin typeface="Arial" charset="0"/>
                          <a:cs typeface="Arial" charset="0"/>
                        </a:rPr>
                        <a:t>≥ 2/100 000 discarded measles cases</a:t>
                      </a:r>
                      <a:endParaRPr kumimoji="0" lang="en-US" sz="1200" b="1" i="0" u="none" strike="noStrike" cap="none" normalizeH="0" baseline="0" dirty="0" smtClean="0">
                        <a:ln>
                          <a:noFill/>
                        </a:ln>
                        <a:solidFill>
                          <a:srgbClr val="000066"/>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66"/>
                          </a:solidFill>
                          <a:effectLst/>
                          <a:latin typeface="Arial" charset="0"/>
                        </a:rPr>
                        <a:t>80%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66"/>
                          </a:solidFill>
                          <a:effectLst/>
                          <a:latin typeface="Arial" charset="0"/>
                          <a:ea typeface="+mn-ea"/>
                          <a:cs typeface="+mn-cs"/>
                        </a:rPr>
                        <a:t>ND</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66"/>
                          </a:solidFill>
                          <a:effectLst/>
                          <a:latin typeface="Arial" charset="0"/>
                          <a:ea typeface="+mn-ea"/>
                          <a:cs typeface="+mn-cs"/>
                        </a:rPr>
                        <a:t>ND</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66"/>
                          </a:solidFill>
                          <a:effectLst/>
                          <a:latin typeface="Arial" charset="0"/>
                          <a:ea typeface="+mn-ea"/>
                          <a:cs typeface="+mn-cs"/>
                        </a:rPr>
                        <a:t>ND</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66"/>
                          </a:solidFill>
                          <a:effectLst/>
                          <a:latin typeface="Arial" charset="0"/>
                          <a:ea typeface="+mn-ea"/>
                          <a:cs typeface="+mn-cs"/>
                        </a:rPr>
                        <a:t>ND</a:t>
                      </a: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66"/>
                          </a:solidFill>
                          <a:effectLst/>
                          <a:latin typeface="Arial" charset="0"/>
                          <a:ea typeface="+mn-ea"/>
                          <a:cs typeface="+mn-cs"/>
                        </a:rPr>
                        <a:t>ND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kern="1200" cap="none" normalizeH="0" baseline="0" smtClean="0">
                          <a:ln>
                            <a:noFill/>
                          </a:ln>
                          <a:solidFill>
                            <a:srgbClr val="000066"/>
                          </a:solidFill>
                          <a:effectLst/>
                          <a:latin typeface="Arial" charset="0"/>
                          <a:ea typeface="+mn-ea"/>
                          <a:cs typeface="+mn-cs"/>
                        </a:rPr>
                        <a:t>ND</a:t>
                      </a:r>
                      <a:endParaRPr kumimoji="0" lang="en-US" sz="1400" b="0" i="0" u="none" strike="noStrike" kern="1200" cap="none" normalizeH="0" baseline="0" dirty="0" smtClean="0">
                        <a:ln>
                          <a:noFill/>
                        </a:ln>
                        <a:solidFill>
                          <a:srgbClr val="000066"/>
                        </a:solidFill>
                        <a:effectLst/>
                        <a:latin typeface="Arial" charset="0"/>
                        <a:ea typeface="+mn-ea"/>
                        <a:cs typeface="+mn-cs"/>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r>
              <a:tr h="504537">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66"/>
                          </a:solidFill>
                          <a:effectLst/>
                          <a:latin typeface="Arial" charset="0"/>
                          <a:cs typeface="Arial" charset="0"/>
                        </a:rPr>
                        <a:t>% of suspected cases with adequate blood specimens</a:t>
                      </a:r>
                      <a:endParaRPr kumimoji="0" lang="en-US" sz="1200" b="1" i="0" u="none" strike="noStrike" cap="none" normalizeH="0" baseline="0" dirty="0" smtClean="0">
                        <a:ln>
                          <a:noFill/>
                        </a:ln>
                        <a:solidFill>
                          <a:srgbClr val="000066"/>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66"/>
                          </a:solidFill>
                          <a:effectLst/>
                          <a:latin typeface="Arial" charset="0"/>
                        </a:rPr>
                        <a:t>80%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66"/>
                          </a:solidFill>
                          <a:effectLst/>
                          <a:latin typeface="Arial" charset="0"/>
                          <a:ea typeface="+mn-ea"/>
                          <a:cs typeface="+mn-cs"/>
                        </a:rPr>
                        <a:t>32%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66"/>
                          </a:solidFill>
                          <a:effectLst/>
                          <a:latin typeface="Arial" charset="0"/>
                          <a:ea typeface="+mn-ea"/>
                          <a:cs typeface="+mn-cs"/>
                        </a:rPr>
                        <a:t>24%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66"/>
                          </a:solidFill>
                          <a:effectLst/>
                          <a:latin typeface="Arial" charset="0"/>
                          <a:ea typeface="+mn-ea"/>
                          <a:cs typeface="+mn-cs"/>
                        </a:rPr>
                        <a:t>22%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66"/>
                          </a:solidFill>
                          <a:effectLst/>
                          <a:latin typeface="Arial" charset="0"/>
                          <a:ea typeface="+mn-ea"/>
                          <a:cs typeface="+mn-cs"/>
                        </a:rPr>
                        <a:t>17%</a:t>
                      </a: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66"/>
                          </a:solidFill>
                          <a:effectLst/>
                          <a:latin typeface="Arial" charset="0"/>
                          <a:ea typeface="+mn-ea"/>
                          <a:cs typeface="+mn-cs"/>
                        </a:rPr>
                        <a:t>ND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66"/>
                          </a:solidFill>
                          <a:effectLst/>
                          <a:latin typeface="Arial" charset="0"/>
                          <a:ea typeface="+mn-ea"/>
                          <a:cs typeface="+mn-cs"/>
                        </a:rPr>
                        <a:t>ND</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r>
              <a:tr h="238708">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800000"/>
                          </a:solidFill>
                          <a:effectLst/>
                          <a:latin typeface="Arial" charset="0"/>
                          <a:cs typeface="Arial" charset="0"/>
                        </a:rPr>
                        <a:t>High Population Immunity</a:t>
                      </a:r>
                      <a:endParaRPr kumimoji="0" lang="en-US" sz="1200" b="0" i="0" u="none" strike="noStrike" cap="none" normalizeH="0" baseline="0" dirty="0" smtClean="0">
                        <a:ln>
                          <a:noFill/>
                        </a:ln>
                        <a:solidFill>
                          <a:srgbClr val="8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99"/>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99"/>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99"/>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99"/>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99"/>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99"/>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99"/>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376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66"/>
                          </a:solidFill>
                          <a:effectLst/>
                          <a:latin typeface="Arial" charset="0"/>
                        </a:rPr>
                        <a:t>% countries with MCV1 &gt;90%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66"/>
                          </a:solidFill>
                          <a:effectLst/>
                          <a:latin typeface="Arial" charset="0"/>
                        </a:rPr>
                        <a:t>100%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66"/>
                          </a:solidFill>
                          <a:effectLst/>
                          <a:latin typeface="Arial" charset="0"/>
                          <a:ea typeface="+mn-ea"/>
                          <a:cs typeface="+mn-cs"/>
                        </a:rPr>
                        <a:t>45%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66"/>
                          </a:solidFill>
                          <a:effectLst/>
                          <a:latin typeface="Arial" charset="0"/>
                        </a:rPr>
                        <a:t>45%</a:t>
                      </a:r>
                      <a:endParaRPr kumimoji="0" lang="en-US" sz="1400" b="1" i="0" u="none" strike="noStrike" cap="none" normalizeH="0" baseline="0" dirty="0" smtClean="0">
                        <a:ln>
                          <a:noFill/>
                        </a:ln>
                        <a:solidFill>
                          <a:srgbClr val="000066"/>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66"/>
                          </a:solidFill>
                          <a:effectLst/>
                          <a:latin typeface="Arial" charset="0"/>
                        </a:rPr>
                        <a:t>45%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66"/>
                          </a:solidFill>
                          <a:effectLst/>
                          <a:latin typeface="Arial" charset="0"/>
                        </a:rPr>
                        <a:t>45%</a:t>
                      </a: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66"/>
                          </a:solidFill>
                          <a:effectLst/>
                          <a:latin typeface="Arial" charset="0"/>
                        </a:rPr>
                        <a:t>45%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0066"/>
                          </a:solidFill>
                          <a:effectLst/>
                          <a:latin typeface="Arial" charset="0"/>
                        </a:rPr>
                        <a:t>27%</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3300"/>
                    </a:solidFill>
                  </a:tcPr>
                </a:tc>
              </a:tr>
              <a:tr h="42376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66"/>
                          </a:solidFill>
                          <a:effectLst/>
                          <a:latin typeface="Arial" charset="0"/>
                        </a:rPr>
                        <a:t>% countries with MCV1 &gt;80% in all </a:t>
                      </a:r>
                      <a:r>
                        <a:rPr kumimoji="0" lang="en-US" sz="1200" b="1" i="0" u="none" strike="noStrike" cap="none" normalizeH="0" baseline="0" dirty="0" err="1" smtClean="0">
                          <a:ln>
                            <a:noFill/>
                          </a:ln>
                          <a:solidFill>
                            <a:srgbClr val="000066"/>
                          </a:solidFill>
                          <a:effectLst/>
                          <a:latin typeface="Arial" charset="0"/>
                        </a:rPr>
                        <a:t>dist</a:t>
                      </a:r>
                      <a:endParaRPr kumimoji="0" lang="en-US" sz="1200" b="1" i="0" u="none" strike="noStrike" cap="none" normalizeH="0" baseline="0" dirty="0" smtClean="0">
                        <a:ln>
                          <a:noFill/>
                        </a:ln>
                        <a:solidFill>
                          <a:srgbClr val="000066"/>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66"/>
                          </a:solidFill>
                          <a:effectLst/>
                          <a:latin typeface="Arial" charset="0"/>
                        </a:rPr>
                        <a:t>100%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66"/>
                          </a:solidFill>
                          <a:effectLst/>
                          <a:latin typeface="Arial" charset="0"/>
                          <a:ea typeface="+mn-ea"/>
                          <a:cs typeface="+mn-cs"/>
                        </a:rPr>
                        <a:t>64%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66"/>
                          </a:solidFill>
                          <a:effectLst/>
                          <a:latin typeface="Arial" charset="0"/>
                        </a:rPr>
                        <a:t>64%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66"/>
                          </a:solidFill>
                          <a:effectLst/>
                          <a:latin typeface="Arial" charset="0"/>
                        </a:rPr>
                        <a:t>64%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66"/>
                          </a:solidFill>
                          <a:effectLst/>
                          <a:latin typeface="Arial" charset="0"/>
                        </a:rPr>
                        <a:t>45%</a:t>
                      </a: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66"/>
                          </a:solidFill>
                          <a:effectLst/>
                          <a:latin typeface="Arial" charset="0"/>
                        </a:rPr>
                        <a:t>55%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66"/>
                          </a:solidFill>
                          <a:effectLst/>
                          <a:latin typeface="Arial" charset="0"/>
                        </a:rPr>
                        <a:t>ND</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3300"/>
                    </a:solidFill>
                  </a:tcPr>
                </a:tc>
              </a:tr>
              <a:tr h="42376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66"/>
                          </a:solidFill>
                          <a:effectLst/>
                          <a:latin typeface="Arial" charset="0"/>
                          <a:cs typeface="Arial" charset="0"/>
                        </a:rPr>
                        <a:t>% SIAs with all districts &gt;95%</a:t>
                      </a:r>
                      <a:endParaRPr kumimoji="0" lang="en-US" sz="1200" b="1" i="0" u="none" strike="noStrike" cap="none" normalizeH="0" baseline="0" dirty="0" smtClean="0">
                        <a:ln>
                          <a:noFill/>
                        </a:ln>
                        <a:solidFill>
                          <a:srgbClr val="000066"/>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66"/>
                          </a:solidFill>
                          <a:effectLst/>
                          <a:latin typeface="Arial" charset="0"/>
                        </a:rPr>
                        <a:t>100%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66"/>
                          </a:solidFill>
                          <a:effectLst/>
                          <a:latin typeface="Arial" charset="0"/>
                        </a:rPr>
                        <a:t>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66"/>
                          </a:solidFill>
                          <a:effectLst/>
                          <a:latin typeface="Arial" charset="0"/>
                        </a:rPr>
                        <a:t>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66"/>
                          </a:solidFill>
                          <a:effectLst/>
                          <a:latin typeface="Arial" charset="0"/>
                        </a:rPr>
                        <a:t>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66"/>
                          </a:solidFill>
                          <a:effectLst/>
                          <a:latin typeface="Arial" charset="0"/>
                        </a:rPr>
                        <a:t>0</a:t>
                      </a: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66"/>
                          </a:solidFill>
                          <a:effectLst/>
                          <a:latin typeface="Arial"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0066"/>
                          </a:solidFill>
                          <a:effectLst/>
                          <a:latin typeface="Arial"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3300"/>
                    </a:solidFill>
                  </a:tcPr>
                </a:tc>
              </a:tr>
            </a:tbl>
          </a:graphicData>
        </a:graphic>
      </p:graphicFrame>
      <p:sp>
        <p:nvSpPr>
          <p:cNvPr id="647276" name="Rectangle 108"/>
          <p:cNvSpPr>
            <a:spLocks noChangeArrowheads="1"/>
          </p:cNvSpPr>
          <p:nvPr/>
        </p:nvSpPr>
        <p:spPr bwMode="auto">
          <a:xfrm>
            <a:off x="0" y="26621"/>
            <a:ext cx="91440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GB" altLang="zh-CN" sz="2800" dirty="0">
                <a:solidFill>
                  <a:srgbClr val="0070C0"/>
                </a:solidFill>
                <a:latin typeface="Arial" charset="0"/>
                <a:ea typeface="宋体" pitchFamily="2" charset="-122"/>
              </a:rPr>
              <a:t>Indicators of Progress Towards Measles </a:t>
            </a:r>
            <a:r>
              <a:rPr lang="en-GB" altLang="zh-CN" sz="2800" dirty="0" smtClean="0">
                <a:solidFill>
                  <a:srgbClr val="0070C0"/>
                </a:solidFill>
                <a:latin typeface="Arial" charset="0"/>
                <a:ea typeface="宋体" pitchFamily="2" charset="-122"/>
              </a:rPr>
              <a:t>(and Rubella) Elimination SEA </a:t>
            </a:r>
            <a:r>
              <a:rPr lang="en-GB" altLang="zh-CN" sz="2800" dirty="0">
                <a:solidFill>
                  <a:srgbClr val="0070C0"/>
                </a:solidFill>
                <a:latin typeface="Arial" charset="0"/>
                <a:ea typeface="宋体" pitchFamily="2" charset="-122"/>
              </a:rPr>
              <a:t>Region </a:t>
            </a:r>
            <a:r>
              <a:rPr lang="en-GB" altLang="zh-CN" sz="2800" dirty="0" smtClean="0">
                <a:solidFill>
                  <a:srgbClr val="0070C0"/>
                </a:solidFill>
                <a:latin typeface="Arial" charset="0"/>
                <a:ea typeface="宋体" pitchFamily="2" charset="-122"/>
              </a:rPr>
              <a:t>2000-2015</a:t>
            </a:r>
            <a:r>
              <a:rPr lang="en-US" altLang="zh-CN" sz="2800" b="0" dirty="0" smtClean="0">
                <a:solidFill>
                  <a:srgbClr val="0070C0"/>
                </a:solidFill>
                <a:latin typeface="Arial" charset="0"/>
                <a:ea typeface="宋体" pitchFamily="2" charset="-122"/>
              </a:rPr>
              <a:t> </a:t>
            </a:r>
            <a:endParaRPr lang="en-US" altLang="zh-CN" sz="2800" b="0" dirty="0">
              <a:solidFill>
                <a:srgbClr val="0070C0"/>
              </a:solidFill>
              <a:latin typeface="Arial" charset="0"/>
              <a:ea typeface="宋体" pitchFamily="2" charset="-122"/>
            </a:endParaRPr>
          </a:p>
        </p:txBody>
      </p:sp>
      <p:sp>
        <p:nvSpPr>
          <p:cNvPr id="647278" name="Text Box 110"/>
          <p:cNvSpPr txBox="1">
            <a:spLocks noChangeArrowheads="1"/>
          </p:cNvSpPr>
          <p:nvPr/>
        </p:nvSpPr>
        <p:spPr bwMode="auto">
          <a:xfrm>
            <a:off x="0" y="6613525"/>
            <a:ext cx="176368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1000" dirty="0" smtClean="0">
                <a:latin typeface="Arial" charset="0"/>
              </a:rPr>
              <a:t>Data: WHO/UNICEF JRF</a:t>
            </a:r>
            <a:endParaRPr lang="en-US" sz="1000" dirty="0">
              <a:latin typeface="Arial" charset="0"/>
            </a:endParaRPr>
          </a:p>
        </p:txBody>
      </p:sp>
      <p:sp>
        <p:nvSpPr>
          <p:cNvPr id="5" name="Text Box 110"/>
          <p:cNvSpPr txBox="1">
            <a:spLocks noChangeArrowheads="1"/>
          </p:cNvSpPr>
          <p:nvPr/>
        </p:nvSpPr>
        <p:spPr bwMode="auto">
          <a:xfrm>
            <a:off x="7236296" y="6613524"/>
            <a:ext cx="1335981"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1000" dirty="0" smtClean="0">
                <a:latin typeface="Arial" charset="0"/>
                <a:cs typeface="Arial" charset="0"/>
              </a:rPr>
              <a:t>ND=No data</a:t>
            </a:r>
            <a:endParaRPr lang="en-US" sz="1000" dirty="0">
              <a:latin typeface="Arial" charset="0"/>
            </a:endParaRPr>
          </a:p>
        </p:txBody>
      </p:sp>
    </p:spTree>
    <p:extLst>
      <p:ext uri="{BB962C8B-B14F-4D97-AF65-F5344CB8AC3E}">
        <p14:creationId xmlns:p14="http://schemas.microsoft.com/office/powerpoint/2010/main" val="11264997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0" y="-171400"/>
            <a:ext cx="9144000" cy="1143000"/>
          </a:xfrm>
        </p:spPr>
        <p:txBody>
          <a:bodyPr>
            <a:normAutofit/>
          </a:bodyPr>
          <a:lstStyle/>
          <a:p>
            <a:pPr eaLnBrk="1" fontAlgn="base" hangingPunct="1">
              <a:spcAft>
                <a:spcPct val="0"/>
              </a:spcAft>
            </a:pPr>
            <a:r>
              <a:rPr lang="en-US" sz="3600" dirty="0">
                <a:solidFill>
                  <a:srgbClr val="0070C0"/>
                </a:solidFill>
                <a:latin typeface="Calibri" panose="020F0502020204030204" pitchFamily="34" charset="0"/>
                <a:ea typeface="+mn-ea"/>
                <a:cs typeface="Calibri" panose="020F0502020204030204" pitchFamily="34" charset="0"/>
              </a:rPr>
              <a:t>Measles Surveillance 2016</a:t>
            </a:r>
          </a:p>
        </p:txBody>
      </p:sp>
      <p:sp>
        <p:nvSpPr>
          <p:cNvPr id="6148" name="Slide Number Placeholder 3"/>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8F6A793-5FAB-40F1-8E28-2696B8D6CC4A}" type="slidenum">
              <a:rPr lang="en-GB"/>
              <a:pPr eaLnBrk="1" hangingPunct="1"/>
              <a:t>16</a:t>
            </a:fld>
            <a:endParaRPr lang="en-GB"/>
          </a:p>
        </p:txBody>
      </p:sp>
      <p:sp>
        <p:nvSpPr>
          <p:cNvPr id="5" name="Content Placeholder 2"/>
          <p:cNvSpPr txBox="1">
            <a:spLocks/>
          </p:cNvSpPr>
          <p:nvPr/>
        </p:nvSpPr>
        <p:spPr>
          <a:xfrm>
            <a:off x="350363" y="908720"/>
            <a:ext cx="8458200" cy="55446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0000"/>
              </a:lnSpc>
              <a:spcBef>
                <a:spcPts val="600"/>
              </a:spcBef>
              <a:spcAft>
                <a:spcPts val="600"/>
              </a:spcAft>
              <a:buNone/>
            </a:pPr>
            <a:r>
              <a:rPr lang="en-US" sz="2400" dirty="0" smtClean="0"/>
              <a:t>Laboratory supported case-based surveillance for MR gradually evolving in the Region , though great challenges remain</a:t>
            </a:r>
          </a:p>
          <a:p>
            <a:pPr lvl="1">
              <a:lnSpc>
                <a:spcPct val="110000"/>
              </a:lnSpc>
              <a:spcBef>
                <a:spcPts val="600"/>
              </a:spcBef>
              <a:spcAft>
                <a:spcPts val="600"/>
              </a:spcAft>
            </a:pPr>
            <a:r>
              <a:rPr lang="en-US" sz="2000" dirty="0" smtClean="0"/>
              <a:t>Approximately 2700 </a:t>
            </a:r>
            <a:r>
              <a:rPr lang="en-US" sz="2000" b="1" dirty="0" smtClean="0"/>
              <a:t>suspected</a:t>
            </a:r>
            <a:r>
              <a:rPr lang="en-US" sz="2000" dirty="0" smtClean="0"/>
              <a:t> </a:t>
            </a:r>
            <a:r>
              <a:rPr lang="en-US" sz="2000" b="1" dirty="0" smtClean="0"/>
              <a:t>outbreaks</a:t>
            </a:r>
            <a:r>
              <a:rPr lang="en-US" sz="2000" dirty="0" smtClean="0"/>
              <a:t> reported in the region with only </a:t>
            </a:r>
            <a:r>
              <a:rPr lang="en-US" sz="2000" b="1" dirty="0" smtClean="0"/>
              <a:t>57% investigated</a:t>
            </a:r>
          </a:p>
          <a:p>
            <a:pPr lvl="1">
              <a:lnSpc>
                <a:spcPct val="110000"/>
              </a:lnSpc>
              <a:spcBef>
                <a:spcPts val="600"/>
              </a:spcBef>
              <a:spcAft>
                <a:spcPts val="600"/>
              </a:spcAft>
            </a:pPr>
            <a:r>
              <a:rPr lang="en-US" sz="2000" dirty="0" smtClean="0"/>
              <a:t>Sample collection and transportation is a challenge due to need of specialized skills and cold chain </a:t>
            </a:r>
            <a:endParaRPr lang="en-US" sz="2000" dirty="0"/>
          </a:p>
        </p:txBody>
      </p:sp>
    </p:spTree>
    <p:extLst>
      <p:ext uri="{BB962C8B-B14F-4D97-AF65-F5344CB8AC3E}">
        <p14:creationId xmlns:p14="http://schemas.microsoft.com/office/powerpoint/2010/main" val="41658963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528" y="72008"/>
            <a:ext cx="8855968" cy="476672"/>
          </a:xfrm>
        </p:spPr>
        <p:txBody>
          <a:bodyPr>
            <a:noAutofit/>
          </a:bodyPr>
          <a:lstStyle/>
          <a:p>
            <a:r>
              <a:rPr lang="en-US" sz="3600" dirty="0" smtClean="0"/>
              <a:t>Measles-Rubella Surveillance Indicators - 2015</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25273336"/>
              </p:ext>
            </p:extLst>
          </p:nvPr>
        </p:nvGraphicFramePr>
        <p:xfrm>
          <a:off x="336580" y="908718"/>
          <a:ext cx="8447856" cy="4896550"/>
        </p:xfrm>
        <a:graphic>
          <a:graphicData uri="http://schemas.openxmlformats.org/drawingml/2006/table">
            <a:tbl>
              <a:tblPr firstRow="1" bandRow="1">
                <a:tableStyleId>{5C22544A-7EE6-4342-B048-85BDC9FD1C3A}</a:tableStyleId>
              </a:tblPr>
              <a:tblGrid>
                <a:gridCol w="1335511"/>
                <a:gridCol w="1838617"/>
                <a:gridCol w="1355373"/>
                <a:gridCol w="2168598"/>
                <a:gridCol w="1749757"/>
              </a:tblGrid>
              <a:tr h="1356442">
                <a:tc>
                  <a:txBody>
                    <a:bodyPr/>
                    <a:lstStyle/>
                    <a:p>
                      <a:pPr algn="ctr" fontAlgn="b"/>
                      <a:r>
                        <a:rPr lang="en-US" sz="1200" b="1" i="0" u="none" strike="noStrike" dirty="0">
                          <a:solidFill>
                            <a:schemeClr val="tx1"/>
                          </a:solidFill>
                          <a:effectLst/>
                          <a:latin typeface="Arial"/>
                        </a:rPr>
                        <a:t>Country</a:t>
                      </a:r>
                    </a:p>
                  </a:txBody>
                  <a:tcPr marL="9525" marR="9525" marT="9525" marB="0" anchor="ctr"/>
                </a:tc>
                <a:tc>
                  <a:txBody>
                    <a:bodyPr/>
                    <a:lstStyle/>
                    <a:p>
                      <a:pPr marL="0" algn="ctr" defTabSz="914400" rtl="0" eaLnBrk="1" fontAlgn="b" latinLnBrk="0" hangingPunct="1"/>
                      <a:r>
                        <a:rPr lang="en-US" sz="1200" b="1" i="0" u="none" strike="noStrike" kern="1200" dirty="0">
                          <a:solidFill>
                            <a:schemeClr val="tx1"/>
                          </a:solidFill>
                          <a:effectLst/>
                          <a:latin typeface="Arial"/>
                          <a:ea typeface="+mn-ea"/>
                          <a:cs typeface="+mn-cs"/>
                        </a:rPr>
                        <a:t>Proportion of all suspected measles and rubella cases that have had an adequate investigation initiated within 48 hours of notification</a:t>
                      </a:r>
                    </a:p>
                  </a:txBody>
                  <a:tcPr marL="9525" marR="9525" marT="9525" marB="0" anchor="ctr"/>
                </a:tc>
                <a:tc>
                  <a:txBody>
                    <a:bodyPr/>
                    <a:lstStyle/>
                    <a:p>
                      <a:pPr marL="0" algn="ctr" defTabSz="914400" rtl="0" eaLnBrk="1" fontAlgn="b" latinLnBrk="0" hangingPunct="1"/>
                      <a:r>
                        <a:rPr lang="en-US" sz="1200" b="1" i="0" u="none" strike="noStrike" kern="1200" dirty="0">
                          <a:solidFill>
                            <a:schemeClr val="tx1"/>
                          </a:solidFill>
                          <a:effectLst/>
                          <a:latin typeface="Arial"/>
                          <a:ea typeface="+mn-ea"/>
                          <a:cs typeface="+mn-cs"/>
                        </a:rPr>
                        <a:t>Discarded non-measles non-rubella </a:t>
                      </a:r>
                      <a:r>
                        <a:rPr lang="en-US" sz="1200" b="1" i="0" u="none" strike="noStrike" kern="1200" dirty="0" smtClean="0">
                          <a:solidFill>
                            <a:schemeClr val="tx1"/>
                          </a:solidFill>
                          <a:effectLst/>
                          <a:latin typeface="Arial"/>
                          <a:ea typeface="+mn-ea"/>
                          <a:cs typeface="+mn-cs"/>
                        </a:rPr>
                        <a:t>incidence </a:t>
                      </a:r>
                      <a:r>
                        <a:rPr lang="en-US" sz="1200" b="1" i="0" u="none" strike="noStrike" kern="1200" dirty="0">
                          <a:solidFill>
                            <a:schemeClr val="tx1"/>
                          </a:solidFill>
                          <a:effectLst/>
                          <a:latin typeface="Arial"/>
                          <a:ea typeface="+mn-ea"/>
                          <a:cs typeface="+mn-cs"/>
                        </a:rPr>
                        <a:t>per 100,000 total population</a:t>
                      </a:r>
                    </a:p>
                  </a:txBody>
                  <a:tcPr marL="9525" marR="9525" marT="9525" marB="0" anchor="ctr"/>
                </a:tc>
                <a:tc>
                  <a:txBody>
                    <a:bodyPr/>
                    <a:lstStyle/>
                    <a:p>
                      <a:pPr marL="0" algn="ctr" defTabSz="914400" rtl="0" eaLnBrk="1" fontAlgn="b" latinLnBrk="0" hangingPunct="1"/>
                      <a:r>
                        <a:rPr lang="en-US" sz="1200" b="1" i="0" u="none" strike="noStrike" kern="1200" dirty="0">
                          <a:solidFill>
                            <a:schemeClr val="tx1"/>
                          </a:solidFill>
                          <a:effectLst/>
                          <a:latin typeface="Arial"/>
                          <a:ea typeface="+mn-ea"/>
                          <a:cs typeface="+mn-cs"/>
                        </a:rPr>
                        <a:t>Proportion of subnational administrative units reporting at least two discarded non-measles non-rubella cases per 100,000 total population</a:t>
                      </a:r>
                    </a:p>
                  </a:txBody>
                  <a:tcPr marL="9525" marR="9525" marT="9525" marB="0" anchor="ctr"/>
                </a:tc>
                <a:tc>
                  <a:txBody>
                    <a:bodyPr/>
                    <a:lstStyle/>
                    <a:p>
                      <a:pPr marL="0" algn="ctr" defTabSz="914400" rtl="0" eaLnBrk="1" fontAlgn="b" latinLnBrk="0" hangingPunct="1"/>
                      <a:r>
                        <a:rPr lang="en-US" sz="1200" b="1" i="0" u="none" strike="noStrike" kern="1200" dirty="0">
                          <a:solidFill>
                            <a:schemeClr val="tx1"/>
                          </a:solidFill>
                          <a:effectLst/>
                          <a:latin typeface="Arial"/>
                          <a:ea typeface="+mn-ea"/>
                          <a:cs typeface="+mn-cs"/>
                        </a:rPr>
                        <a:t>Proportion of sub-national surveillance units reporting to the national level on time</a:t>
                      </a:r>
                    </a:p>
                  </a:txBody>
                  <a:tcPr marL="9525" marR="9525" marT="9525" marB="0" anchor="ctr"/>
                </a:tc>
              </a:tr>
              <a:tr h="321828">
                <a:tc>
                  <a:txBody>
                    <a:bodyPr/>
                    <a:lstStyle/>
                    <a:p>
                      <a:pPr algn="l" fontAlgn="b"/>
                      <a:r>
                        <a:rPr lang="en-US" sz="1400" b="0" i="0" u="none" strike="noStrike" dirty="0" smtClean="0">
                          <a:effectLst/>
                          <a:latin typeface="Arial"/>
                        </a:rPr>
                        <a:t>Bangladesh</a:t>
                      </a:r>
                      <a:endParaRPr lang="en-US" sz="1400" b="0" i="0" u="none" strike="noStrike" dirty="0">
                        <a:effectLst/>
                        <a:latin typeface="Arial"/>
                      </a:endParaRPr>
                    </a:p>
                  </a:txBody>
                  <a:tcPr marL="9525" marR="9525" marT="9525" marB="0" anchor="ctr"/>
                </a:tc>
                <a:tc>
                  <a:txBody>
                    <a:bodyPr/>
                    <a:lstStyle/>
                    <a:p>
                      <a:pPr marL="0" algn="ctr" defTabSz="914400" rtl="0" eaLnBrk="1" fontAlgn="b" latinLnBrk="0" hangingPunct="1"/>
                      <a:r>
                        <a:rPr lang="en-US" sz="1400" b="0" i="0" u="none" strike="noStrike" kern="1200" dirty="0" smtClean="0">
                          <a:solidFill>
                            <a:schemeClr val="dk1"/>
                          </a:solidFill>
                          <a:effectLst/>
                          <a:latin typeface="Arial"/>
                          <a:ea typeface="+mn-ea"/>
                          <a:cs typeface="+mn-cs"/>
                        </a:rPr>
                        <a:t>91</a:t>
                      </a:r>
                      <a:endParaRPr lang="en-US" sz="1400" b="0" i="0" u="none" strike="noStrike" kern="1200" dirty="0">
                        <a:solidFill>
                          <a:schemeClr val="dk1"/>
                        </a:solidFill>
                        <a:effectLst/>
                        <a:latin typeface="Arial"/>
                        <a:ea typeface="+mn-ea"/>
                        <a:cs typeface="+mn-cs"/>
                      </a:endParaRPr>
                    </a:p>
                  </a:txBody>
                  <a:tcPr marL="9525" marR="9525" marT="9525" marB="0" anchor="ctr">
                    <a:solidFill>
                      <a:srgbClr val="00B050"/>
                    </a:solidFill>
                  </a:tcPr>
                </a:tc>
                <a:tc>
                  <a:txBody>
                    <a:bodyPr/>
                    <a:lstStyle/>
                    <a:p>
                      <a:pPr marL="0" algn="ctr" defTabSz="914400" rtl="0" eaLnBrk="1" fontAlgn="b" latinLnBrk="0" hangingPunct="1"/>
                      <a:r>
                        <a:rPr lang="en-US" sz="1400" b="0" i="0" u="none" strike="noStrike" kern="1200" dirty="0" smtClean="0">
                          <a:solidFill>
                            <a:schemeClr val="dk1"/>
                          </a:solidFill>
                          <a:effectLst/>
                          <a:latin typeface="Arial"/>
                          <a:ea typeface="+mn-ea"/>
                          <a:cs typeface="+mn-cs"/>
                        </a:rPr>
                        <a:t>1.85</a:t>
                      </a:r>
                      <a:endParaRPr lang="en-US" sz="1400" b="0" i="0" u="none" strike="noStrike" kern="1200" dirty="0">
                        <a:solidFill>
                          <a:schemeClr val="dk1"/>
                        </a:solidFill>
                        <a:effectLst/>
                        <a:latin typeface="Arial"/>
                        <a:ea typeface="+mn-ea"/>
                        <a:cs typeface="+mn-cs"/>
                      </a:endParaRPr>
                    </a:p>
                  </a:txBody>
                  <a:tcPr marL="9525" marR="9525" marT="9525" marB="0" anchor="ctr">
                    <a:solidFill>
                      <a:srgbClr val="FFFF00"/>
                    </a:solidFill>
                  </a:tcPr>
                </a:tc>
                <a:tc>
                  <a:txBody>
                    <a:bodyPr/>
                    <a:lstStyle/>
                    <a:p>
                      <a:pPr marL="0" algn="ctr" defTabSz="914400" rtl="0" eaLnBrk="1" fontAlgn="b" latinLnBrk="0" hangingPunct="1"/>
                      <a:r>
                        <a:rPr lang="en-US" sz="1400" b="0" i="0" u="none" strike="noStrike" kern="1200" dirty="0" smtClean="0">
                          <a:solidFill>
                            <a:schemeClr val="dk1"/>
                          </a:solidFill>
                          <a:effectLst/>
                          <a:latin typeface="Arial"/>
                          <a:ea typeface="+mn-ea"/>
                          <a:cs typeface="+mn-cs"/>
                        </a:rPr>
                        <a:t>38</a:t>
                      </a:r>
                      <a:endParaRPr lang="en-US" sz="1400" b="0" i="0" u="none" strike="noStrike" kern="1200" dirty="0">
                        <a:solidFill>
                          <a:schemeClr val="dk1"/>
                        </a:solidFill>
                        <a:effectLst/>
                        <a:latin typeface="Arial"/>
                        <a:ea typeface="+mn-ea"/>
                        <a:cs typeface="+mn-cs"/>
                      </a:endParaRPr>
                    </a:p>
                  </a:txBody>
                  <a:tcPr marL="9525" marR="9525" marT="9525" marB="0" anchor="ctr">
                    <a:solidFill>
                      <a:srgbClr val="E997DD"/>
                    </a:solidFill>
                  </a:tcPr>
                </a:tc>
                <a:tc>
                  <a:txBody>
                    <a:bodyPr/>
                    <a:lstStyle/>
                    <a:p>
                      <a:pPr marL="0" algn="ctr" defTabSz="914400" rtl="0" eaLnBrk="1" fontAlgn="b" latinLnBrk="0" hangingPunct="1"/>
                      <a:r>
                        <a:rPr lang="en-US" sz="1400" b="0" i="0" u="none" strike="noStrike" kern="1200" dirty="0" smtClean="0">
                          <a:solidFill>
                            <a:schemeClr val="dk1"/>
                          </a:solidFill>
                          <a:effectLst/>
                          <a:latin typeface="Arial"/>
                          <a:ea typeface="+mn-ea"/>
                          <a:cs typeface="+mn-cs"/>
                        </a:rPr>
                        <a:t>92</a:t>
                      </a:r>
                      <a:endParaRPr lang="en-US" sz="1400" b="0" i="0" u="none" strike="noStrike" kern="1200" dirty="0">
                        <a:solidFill>
                          <a:schemeClr val="dk1"/>
                        </a:solidFill>
                        <a:effectLst/>
                        <a:latin typeface="Arial"/>
                        <a:ea typeface="+mn-ea"/>
                        <a:cs typeface="+mn-cs"/>
                      </a:endParaRPr>
                    </a:p>
                  </a:txBody>
                  <a:tcPr marL="9525" marR="9525" marT="9525" marB="0" anchor="ctr">
                    <a:solidFill>
                      <a:srgbClr val="00B050"/>
                    </a:solidFill>
                  </a:tcPr>
                </a:tc>
              </a:tr>
              <a:tr h="321828">
                <a:tc>
                  <a:txBody>
                    <a:bodyPr/>
                    <a:lstStyle/>
                    <a:p>
                      <a:pPr algn="l" fontAlgn="b"/>
                      <a:r>
                        <a:rPr lang="en-US" sz="1400" b="0" i="0" u="none" strike="noStrike" dirty="0" smtClean="0">
                          <a:effectLst/>
                          <a:latin typeface="Arial"/>
                        </a:rPr>
                        <a:t>Bhutan</a:t>
                      </a:r>
                      <a:endParaRPr lang="en-US" sz="1400" b="0" i="0" u="none" strike="noStrike" dirty="0">
                        <a:effectLst/>
                        <a:latin typeface="Arial"/>
                      </a:endParaRPr>
                    </a:p>
                  </a:txBody>
                  <a:tcPr marL="9525" marR="9525" marT="9525" marB="0" anchor="ctr"/>
                </a:tc>
                <a:tc>
                  <a:txBody>
                    <a:bodyPr/>
                    <a:lstStyle/>
                    <a:p>
                      <a:pPr marL="0" algn="ctr" defTabSz="914400" rtl="0" eaLnBrk="1" fontAlgn="b" latinLnBrk="0" hangingPunct="1"/>
                      <a:r>
                        <a:rPr lang="en-US" sz="1400" b="0" i="0" u="none" strike="noStrike" kern="1200" dirty="0" smtClean="0">
                          <a:solidFill>
                            <a:schemeClr val="dk1"/>
                          </a:solidFill>
                          <a:effectLst/>
                          <a:latin typeface="Arial"/>
                          <a:ea typeface="+mn-ea"/>
                          <a:cs typeface="+mn-cs"/>
                        </a:rPr>
                        <a:t>83</a:t>
                      </a:r>
                      <a:endParaRPr lang="en-US" sz="1400" b="0" i="0" u="none" strike="noStrike" kern="1200" dirty="0">
                        <a:solidFill>
                          <a:schemeClr val="dk1"/>
                        </a:solidFill>
                        <a:effectLst/>
                        <a:latin typeface="Arial"/>
                        <a:ea typeface="+mn-ea"/>
                        <a:cs typeface="+mn-cs"/>
                      </a:endParaRPr>
                    </a:p>
                  </a:txBody>
                  <a:tcPr marL="9525" marR="9525" marT="9525" marB="0" anchor="ctr">
                    <a:solidFill>
                      <a:srgbClr val="00B050"/>
                    </a:solidFill>
                  </a:tcPr>
                </a:tc>
                <a:tc>
                  <a:txBody>
                    <a:bodyPr/>
                    <a:lstStyle/>
                    <a:p>
                      <a:pPr marL="0" algn="ctr" defTabSz="914400" rtl="0" eaLnBrk="1" fontAlgn="b" latinLnBrk="0" hangingPunct="1"/>
                      <a:r>
                        <a:rPr lang="en-US" sz="1400" b="0" i="0" u="none" strike="noStrike" kern="1200" dirty="0" smtClean="0">
                          <a:solidFill>
                            <a:schemeClr val="dk1"/>
                          </a:solidFill>
                          <a:effectLst/>
                          <a:latin typeface="Arial"/>
                          <a:ea typeface="+mn-ea"/>
                          <a:cs typeface="+mn-cs"/>
                        </a:rPr>
                        <a:t>0.67</a:t>
                      </a:r>
                      <a:endParaRPr lang="en-US" sz="1400" b="0" i="0" u="none" strike="noStrike" kern="1200" dirty="0">
                        <a:solidFill>
                          <a:schemeClr val="dk1"/>
                        </a:solidFill>
                        <a:effectLst/>
                        <a:latin typeface="Arial"/>
                        <a:ea typeface="+mn-ea"/>
                        <a:cs typeface="+mn-cs"/>
                      </a:endParaRPr>
                    </a:p>
                  </a:txBody>
                  <a:tcPr marL="9525" marR="9525" marT="9525" marB="0" anchor="ctr">
                    <a:solidFill>
                      <a:srgbClr val="E997DD"/>
                    </a:solidFill>
                  </a:tcPr>
                </a:tc>
                <a:tc>
                  <a:txBody>
                    <a:bodyPr/>
                    <a:lstStyle/>
                    <a:p>
                      <a:pPr marL="0" algn="ctr" defTabSz="914400" rtl="0" eaLnBrk="1" fontAlgn="b" latinLnBrk="0" hangingPunct="1"/>
                      <a:r>
                        <a:rPr lang="en-US" sz="1400" b="0" i="0" u="none" strike="noStrike" kern="1200" dirty="0" smtClean="0">
                          <a:solidFill>
                            <a:schemeClr val="dk1"/>
                          </a:solidFill>
                          <a:effectLst/>
                          <a:latin typeface="Arial"/>
                          <a:ea typeface="+mn-ea"/>
                          <a:cs typeface="+mn-cs"/>
                        </a:rPr>
                        <a:t>-</a:t>
                      </a:r>
                      <a:endParaRPr lang="en-US" sz="1400" b="0" i="0" u="none" strike="noStrike" kern="1200" dirty="0">
                        <a:solidFill>
                          <a:schemeClr val="dk1"/>
                        </a:solidFill>
                        <a:effectLst/>
                        <a:latin typeface="Arial"/>
                        <a:ea typeface="+mn-ea"/>
                        <a:cs typeface="+mn-cs"/>
                      </a:endParaRPr>
                    </a:p>
                  </a:txBody>
                  <a:tcPr marL="9525" marR="9525" marT="9525" marB="0" anchor="ctr">
                    <a:solidFill>
                      <a:schemeClr val="bg1">
                        <a:lumMod val="65000"/>
                      </a:schemeClr>
                    </a:solidFill>
                  </a:tcPr>
                </a:tc>
                <a:tc>
                  <a:txBody>
                    <a:bodyPr/>
                    <a:lstStyle/>
                    <a:p>
                      <a:pPr marL="0" algn="ctr" defTabSz="914400" rtl="0" eaLnBrk="1" fontAlgn="b" latinLnBrk="0" hangingPunct="1"/>
                      <a:r>
                        <a:rPr lang="en-US" sz="1400" b="0" i="0" u="none" strike="noStrike" kern="1200" dirty="0" smtClean="0">
                          <a:solidFill>
                            <a:schemeClr val="dk1"/>
                          </a:solidFill>
                          <a:effectLst/>
                          <a:latin typeface="Arial"/>
                          <a:ea typeface="+mn-ea"/>
                          <a:cs typeface="+mn-cs"/>
                        </a:rPr>
                        <a:t>-</a:t>
                      </a:r>
                      <a:endParaRPr lang="en-US" sz="1400" b="0" i="0" u="none" strike="noStrike" kern="1200" dirty="0">
                        <a:solidFill>
                          <a:schemeClr val="dk1"/>
                        </a:solidFill>
                        <a:effectLst/>
                        <a:latin typeface="Arial"/>
                        <a:ea typeface="+mn-ea"/>
                        <a:cs typeface="+mn-cs"/>
                      </a:endParaRPr>
                    </a:p>
                  </a:txBody>
                  <a:tcPr marL="9525" marR="9525" marT="9525" marB="0" anchor="ctr">
                    <a:solidFill>
                      <a:schemeClr val="bg1">
                        <a:lumMod val="65000"/>
                      </a:schemeClr>
                    </a:solidFill>
                  </a:tcPr>
                </a:tc>
              </a:tr>
              <a:tr h="321828">
                <a:tc>
                  <a:txBody>
                    <a:bodyPr/>
                    <a:lstStyle/>
                    <a:p>
                      <a:pPr algn="l" fontAlgn="ctr"/>
                      <a:r>
                        <a:rPr lang="en-US" sz="1400" b="0" i="0" u="none" strike="noStrike" dirty="0" smtClean="0">
                          <a:effectLst/>
                          <a:latin typeface="Arial"/>
                        </a:rPr>
                        <a:t>DPR Korea</a:t>
                      </a:r>
                      <a:endParaRPr lang="en-US" sz="1400" b="0" i="0" u="none" strike="noStrike" dirty="0">
                        <a:effectLst/>
                        <a:latin typeface="Arial"/>
                      </a:endParaRPr>
                    </a:p>
                  </a:txBody>
                  <a:tcPr marL="9525" marR="9525" marT="9525" marB="0" anchor="ctr"/>
                </a:tc>
                <a:tc>
                  <a:txBody>
                    <a:bodyPr/>
                    <a:lstStyle/>
                    <a:p>
                      <a:pPr marL="0" algn="ctr" defTabSz="914400" rtl="0" eaLnBrk="1" fontAlgn="b" latinLnBrk="0" hangingPunct="1"/>
                      <a:r>
                        <a:rPr lang="en-US" sz="1400" b="0" i="0" u="none" strike="noStrike" kern="1200" dirty="0" smtClean="0">
                          <a:solidFill>
                            <a:schemeClr val="dk1"/>
                          </a:solidFill>
                          <a:effectLst/>
                          <a:latin typeface="Arial"/>
                          <a:ea typeface="+mn-ea"/>
                          <a:cs typeface="+mn-cs"/>
                        </a:rPr>
                        <a:t>96</a:t>
                      </a:r>
                      <a:endParaRPr lang="en-US" sz="1400" b="0" i="0" u="none" strike="noStrike" kern="1200" dirty="0">
                        <a:solidFill>
                          <a:schemeClr val="dk1"/>
                        </a:solidFill>
                        <a:effectLst/>
                        <a:latin typeface="Arial"/>
                        <a:ea typeface="+mn-ea"/>
                        <a:cs typeface="+mn-cs"/>
                      </a:endParaRPr>
                    </a:p>
                  </a:txBody>
                  <a:tcPr marL="9525" marR="9525" marT="9525" marB="0" anchor="ctr">
                    <a:solidFill>
                      <a:srgbClr val="00B050"/>
                    </a:solidFill>
                  </a:tcPr>
                </a:tc>
                <a:tc>
                  <a:txBody>
                    <a:bodyPr/>
                    <a:lstStyle/>
                    <a:p>
                      <a:pPr marL="0" algn="ctr" defTabSz="914400" rtl="0" eaLnBrk="1" fontAlgn="b" latinLnBrk="0" hangingPunct="1"/>
                      <a:r>
                        <a:rPr lang="en-US" sz="1400" b="0" i="0" u="none" strike="noStrike" kern="1200" dirty="0" smtClean="0">
                          <a:solidFill>
                            <a:schemeClr val="dk1"/>
                          </a:solidFill>
                          <a:effectLst/>
                          <a:latin typeface="Arial"/>
                          <a:ea typeface="+mn-ea"/>
                          <a:cs typeface="+mn-cs"/>
                        </a:rPr>
                        <a:t>0.30</a:t>
                      </a:r>
                      <a:endParaRPr lang="en-US" sz="1400" b="0" i="0" u="none" strike="noStrike" kern="1200" dirty="0">
                        <a:solidFill>
                          <a:schemeClr val="dk1"/>
                        </a:solidFill>
                        <a:effectLst/>
                        <a:latin typeface="Arial"/>
                        <a:ea typeface="+mn-ea"/>
                        <a:cs typeface="+mn-cs"/>
                      </a:endParaRPr>
                    </a:p>
                  </a:txBody>
                  <a:tcPr marL="9525" marR="9525" marT="9525" marB="0" anchor="ctr">
                    <a:solidFill>
                      <a:srgbClr val="E997DD"/>
                    </a:solidFill>
                  </a:tcPr>
                </a:tc>
                <a:tc>
                  <a:txBody>
                    <a:bodyPr/>
                    <a:lstStyle/>
                    <a:p>
                      <a:pPr marL="0" algn="ctr" defTabSz="914400" rtl="0" eaLnBrk="1" fontAlgn="b" latinLnBrk="0" hangingPunct="1"/>
                      <a:r>
                        <a:rPr lang="en-US" sz="1400" b="0" i="0" u="none" strike="noStrike" kern="1200" dirty="0" smtClean="0">
                          <a:solidFill>
                            <a:schemeClr val="dk1"/>
                          </a:solidFill>
                          <a:effectLst/>
                          <a:latin typeface="Arial"/>
                          <a:ea typeface="+mn-ea"/>
                          <a:cs typeface="+mn-cs"/>
                        </a:rPr>
                        <a:t>-</a:t>
                      </a:r>
                      <a:endParaRPr lang="en-US" sz="1400" b="0" i="0" u="none" strike="noStrike" kern="1200" dirty="0">
                        <a:solidFill>
                          <a:schemeClr val="dk1"/>
                        </a:solidFill>
                        <a:effectLst/>
                        <a:latin typeface="Arial"/>
                        <a:ea typeface="+mn-ea"/>
                        <a:cs typeface="+mn-cs"/>
                      </a:endParaRPr>
                    </a:p>
                  </a:txBody>
                  <a:tcPr marL="9525" marR="9525" marT="9525" marB="0" anchor="ctr">
                    <a:solidFill>
                      <a:schemeClr val="bg1">
                        <a:lumMod val="65000"/>
                      </a:schemeClr>
                    </a:solidFill>
                  </a:tcPr>
                </a:tc>
                <a:tc>
                  <a:txBody>
                    <a:bodyPr/>
                    <a:lstStyle/>
                    <a:p>
                      <a:pPr marL="0" algn="ctr" defTabSz="914400" rtl="0" eaLnBrk="1" fontAlgn="b" latinLnBrk="0" hangingPunct="1"/>
                      <a:r>
                        <a:rPr lang="en-US" sz="1400" b="0" i="0" u="none" strike="noStrike" kern="1200" dirty="0" smtClean="0">
                          <a:solidFill>
                            <a:schemeClr val="dk1"/>
                          </a:solidFill>
                          <a:effectLst/>
                          <a:latin typeface="Arial"/>
                          <a:ea typeface="+mn-ea"/>
                          <a:cs typeface="+mn-cs"/>
                        </a:rPr>
                        <a:t>100</a:t>
                      </a:r>
                      <a:endParaRPr lang="en-US" sz="1400" b="0" i="0" u="none" strike="noStrike" kern="1200" dirty="0">
                        <a:solidFill>
                          <a:schemeClr val="dk1"/>
                        </a:solidFill>
                        <a:effectLst/>
                        <a:latin typeface="Arial"/>
                        <a:ea typeface="+mn-ea"/>
                        <a:cs typeface="+mn-cs"/>
                      </a:endParaRPr>
                    </a:p>
                  </a:txBody>
                  <a:tcPr marL="9525" marR="9525" marT="9525" marB="0" anchor="ctr">
                    <a:solidFill>
                      <a:srgbClr val="00B050"/>
                    </a:solidFill>
                  </a:tcPr>
                </a:tc>
              </a:tr>
              <a:tr h="321828">
                <a:tc>
                  <a:txBody>
                    <a:bodyPr/>
                    <a:lstStyle/>
                    <a:p>
                      <a:pPr algn="l" fontAlgn="ctr"/>
                      <a:r>
                        <a:rPr lang="en-US" sz="1400" b="0" i="0" u="none" strike="noStrike" dirty="0" smtClean="0">
                          <a:effectLst/>
                          <a:latin typeface="Arial"/>
                        </a:rPr>
                        <a:t>India</a:t>
                      </a:r>
                      <a:endParaRPr lang="en-US" sz="1400" b="0" i="0" u="none" strike="noStrike" dirty="0">
                        <a:effectLst/>
                        <a:latin typeface="Arial"/>
                      </a:endParaRPr>
                    </a:p>
                  </a:txBody>
                  <a:tcPr marL="9525" marR="9525" marT="9525" marB="0" anchor="ctr"/>
                </a:tc>
                <a:tc>
                  <a:txBody>
                    <a:bodyPr/>
                    <a:lstStyle/>
                    <a:p>
                      <a:pPr marL="0" algn="ctr" defTabSz="914400" rtl="0" eaLnBrk="1" fontAlgn="b" latinLnBrk="0" hangingPunct="1"/>
                      <a:r>
                        <a:rPr lang="en-US" sz="1400" b="0" i="0" u="none" strike="noStrike" kern="1200" dirty="0" smtClean="0">
                          <a:solidFill>
                            <a:schemeClr val="dk1"/>
                          </a:solidFill>
                          <a:effectLst/>
                          <a:latin typeface="Arial"/>
                          <a:ea typeface="+mn-ea"/>
                          <a:cs typeface="+mn-cs"/>
                        </a:rPr>
                        <a:t>-</a:t>
                      </a:r>
                      <a:endParaRPr lang="en-US" sz="1400" b="0" i="0" u="none" strike="noStrike" kern="1200" dirty="0">
                        <a:solidFill>
                          <a:schemeClr val="dk1"/>
                        </a:solidFill>
                        <a:effectLst/>
                        <a:latin typeface="Arial"/>
                        <a:ea typeface="+mn-ea"/>
                        <a:cs typeface="+mn-cs"/>
                      </a:endParaRPr>
                    </a:p>
                  </a:txBody>
                  <a:tcPr marL="9525" marR="9525" marT="9525" marB="0" anchor="ctr">
                    <a:solidFill>
                      <a:schemeClr val="bg1">
                        <a:lumMod val="65000"/>
                      </a:schemeClr>
                    </a:solidFill>
                  </a:tcPr>
                </a:tc>
                <a:tc>
                  <a:txBody>
                    <a:bodyPr/>
                    <a:lstStyle/>
                    <a:p>
                      <a:pPr marL="0" algn="ctr" defTabSz="914400" rtl="0" eaLnBrk="1" fontAlgn="b" latinLnBrk="0" hangingPunct="1"/>
                      <a:r>
                        <a:rPr lang="en-US" sz="1400" b="0" i="0" u="none" strike="noStrike" kern="1200" dirty="0" smtClean="0">
                          <a:solidFill>
                            <a:schemeClr val="dk1"/>
                          </a:solidFill>
                          <a:effectLst/>
                          <a:latin typeface="Arial"/>
                          <a:ea typeface="+mn-ea"/>
                          <a:cs typeface="+mn-cs"/>
                        </a:rPr>
                        <a:t>0.38</a:t>
                      </a:r>
                      <a:endParaRPr lang="en-US" sz="1400" b="0" i="0" u="none" strike="noStrike" kern="1200" dirty="0">
                        <a:solidFill>
                          <a:schemeClr val="dk1"/>
                        </a:solidFill>
                        <a:effectLst/>
                        <a:latin typeface="Arial"/>
                        <a:ea typeface="+mn-ea"/>
                        <a:cs typeface="+mn-cs"/>
                      </a:endParaRPr>
                    </a:p>
                  </a:txBody>
                  <a:tcPr marL="9525" marR="9525" marT="9525" marB="0" anchor="ctr">
                    <a:solidFill>
                      <a:srgbClr val="E997DD"/>
                    </a:solidFill>
                  </a:tcPr>
                </a:tc>
                <a:tc>
                  <a:txBody>
                    <a:bodyPr/>
                    <a:lstStyle/>
                    <a:p>
                      <a:pPr marL="0" algn="ctr" defTabSz="914400" rtl="0" eaLnBrk="1" fontAlgn="b" latinLnBrk="0" hangingPunct="1"/>
                      <a:r>
                        <a:rPr lang="en-US" sz="1400" b="0" i="0" u="none" strike="noStrike" kern="1200" dirty="0" smtClean="0">
                          <a:solidFill>
                            <a:schemeClr val="dk1"/>
                          </a:solidFill>
                          <a:effectLst/>
                          <a:latin typeface="Arial"/>
                          <a:ea typeface="+mn-ea"/>
                          <a:cs typeface="+mn-cs"/>
                        </a:rPr>
                        <a:t>-</a:t>
                      </a:r>
                      <a:endParaRPr lang="en-US" sz="1400" b="0" i="0" u="none" strike="noStrike" kern="1200" dirty="0">
                        <a:solidFill>
                          <a:schemeClr val="dk1"/>
                        </a:solidFill>
                        <a:effectLst/>
                        <a:latin typeface="Arial"/>
                        <a:ea typeface="+mn-ea"/>
                        <a:cs typeface="+mn-cs"/>
                      </a:endParaRPr>
                    </a:p>
                  </a:txBody>
                  <a:tcPr marL="9525" marR="9525" marT="9525" marB="0" anchor="ctr">
                    <a:solidFill>
                      <a:schemeClr val="bg1">
                        <a:lumMod val="65000"/>
                      </a:schemeClr>
                    </a:solidFill>
                  </a:tcPr>
                </a:tc>
                <a:tc>
                  <a:txBody>
                    <a:bodyPr/>
                    <a:lstStyle/>
                    <a:p>
                      <a:pPr marL="0" algn="ctr" defTabSz="914400" rtl="0" eaLnBrk="1" fontAlgn="b" latinLnBrk="0" hangingPunct="1"/>
                      <a:r>
                        <a:rPr lang="en-US" sz="1400" b="0" i="0" u="none" strike="noStrike" kern="1200" dirty="0" smtClean="0">
                          <a:solidFill>
                            <a:schemeClr val="dk1"/>
                          </a:solidFill>
                          <a:effectLst/>
                          <a:latin typeface="Arial"/>
                          <a:ea typeface="+mn-ea"/>
                          <a:cs typeface="+mn-cs"/>
                        </a:rPr>
                        <a:t>92</a:t>
                      </a:r>
                      <a:endParaRPr lang="en-US" sz="1400" b="0" i="0" u="none" strike="noStrike" kern="1200" dirty="0">
                        <a:solidFill>
                          <a:schemeClr val="dk1"/>
                        </a:solidFill>
                        <a:effectLst/>
                        <a:latin typeface="Arial"/>
                        <a:ea typeface="+mn-ea"/>
                        <a:cs typeface="+mn-cs"/>
                      </a:endParaRPr>
                    </a:p>
                  </a:txBody>
                  <a:tcPr marL="9525" marR="9525" marT="9525" marB="0" anchor="ctr">
                    <a:solidFill>
                      <a:srgbClr val="00B050"/>
                    </a:solidFill>
                  </a:tcPr>
                </a:tc>
              </a:tr>
              <a:tr h="321828">
                <a:tc>
                  <a:txBody>
                    <a:bodyPr/>
                    <a:lstStyle/>
                    <a:p>
                      <a:pPr algn="l" fontAlgn="ctr"/>
                      <a:r>
                        <a:rPr lang="en-US" sz="1400" b="0" i="0" u="none" strike="noStrike" dirty="0" smtClean="0">
                          <a:effectLst/>
                          <a:latin typeface="Arial"/>
                        </a:rPr>
                        <a:t>Indonesia</a:t>
                      </a:r>
                      <a:endParaRPr lang="en-US" sz="1400" b="0" i="0" u="none" strike="noStrike" dirty="0">
                        <a:effectLst/>
                        <a:latin typeface="Arial"/>
                      </a:endParaRPr>
                    </a:p>
                  </a:txBody>
                  <a:tcPr marL="9525" marR="9525" marT="9525" marB="0" anchor="ctr"/>
                </a:tc>
                <a:tc>
                  <a:txBody>
                    <a:bodyPr/>
                    <a:lstStyle/>
                    <a:p>
                      <a:pPr marL="0" algn="ctr" defTabSz="914400" rtl="0" eaLnBrk="1" fontAlgn="b" latinLnBrk="0" hangingPunct="1"/>
                      <a:r>
                        <a:rPr lang="en-US" sz="1400" b="0" i="0" u="none" strike="noStrike" kern="1200" dirty="0" smtClean="0">
                          <a:solidFill>
                            <a:schemeClr val="dk1"/>
                          </a:solidFill>
                          <a:effectLst/>
                          <a:latin typeface="Arial"/>
                          <a:ea typeface="+mn-ea"/>
                          <a:cs typeface="+mn-cs"/>
                        </a:rPr>
                        <a:t>44</a:t>
                      </a:r>
                      <a:endParaRPr lang="en-US" sz="1400" b="0" i="0" u="none" strike="noStrike" kern="1200" dirty="0">
                        <a:solidFill>
                          <a:schemeClr val="dk1"/>
                        </a:solidFill>
                        <a:effectLst/>
                        <a:latin typeface="Arial"/>
                        <a:ea typeface="+mn-ea"/>
                        <a:cs typeface="+mn-cs"/>
                      </a:endParaRPr>
                    </a:p>
                  </a:txBody>
                  <a:tcPr marL="0" marR="0" marT="0" marB="0" anchor="ctr">
                    <a:solidFill>
                      <a:srgbClr val="E997DD"/>
                    </a:solidFill>
                  </a:tcPr>
                </a:tc>
                <a:tc>
                  <a:txBody>
                    <a:bodyPr/>
                    <a:lstStyle/>
                    <a:p>
                      <a:pPr marL="0" algn="ctr" defTabSz="914400" rtl="0" eaLnBrk="1" fontAlgn="b" latinLnBrk="0" hangingPunct="1"/>
                      <a:r>
                        <a:rPr lang="en-US" sz="1400" b="0" i="0" u="none" strike="noStrike" kern="1200" dirty="0" smtClean="0">
                          <a:solidFill>
                            <a:schemeClr val="dk1"/>
                          </a:solidFill>
                          <a:effectLst/>
                          <a:latin typeface="Arial"/>
                          <a:ea typeface="+mn-ea"/>
                          <a:cs typeface="+mn-cs"/>
                        </a:rPr>
                        <a:t>0.62</a:t>
                      </a:r>
                      <a:endParaRPr lang="en-US" sz="1400" b="0" i="0" u="none" strike="noStrike" kern="1200" dirty="0">
                        <a:solidFill>
                          <a:schemeClr val="dk1"/>
                        </a:solidFill>
                        <a:effectLst/>
                        <a:latin typeface="Arial"/>
                        <a:ea typeface="+mn-ea"/>
                        <a:cs typeface="+mn-cs"/>
                      </a:endParaRPr>
                    </a:p>
                  </a:txBody>
                  <a:tcPr marL="0" marR="0" marT="0" marB="0" anchor="ctr">
                    <a:solidFill>
                      <a:srgbClr val="E997DD"/>
                    </a:solidFill>
                  </a:tcPr>
                </a:tc>
                <a:tc>
                  <a:txBody>
                    <a:bodyPr/>
                    <a:lstStyle/>
                    <a:p>
                      <a:pPr marL="0" algn="ctr" defTabSz="914400" rtl="0" eaLnBrk="1" fontAlgn="b" latinLnBrk="0" hangingPunct="1"/>
                      <a:r>
                        <a:rPr lang="en-US" sz="1400" b="0" i="0" u="none" strike="noStrike" kern="1200" dirty="0" smtClean="0">
                          <a:solidFill>
                            <a:schemeClr val="dk1"/>
                          </a:solidFill>
                          <a:effectLst/>
                          <a:latin typeface="Arial"/>
                          <a:ea typeface="+mn-ea"/>
                          <a:cs typeface="+mn-cs"/>
                        </a:rPr>
                        <a:t>-</a:t>
                      </a:r>
                      <a:endParaRPr lang="en-US" sz="1400" b="0" i="0" u="none" strike="noStrike" kern="1200" dirty="0">
                        <a:solidFill>
                          <a:schemeClr val="dk1"/>
                        </a:solidFill>
                        <a:effectLst/>
                        <a:latin typeface="Arial"/>
                        <a:ea typeface="+mn-ea"/>
                        <a:cs typeface="+mn-cs"/>
                      </a:endParaRPr>
                    </a:p>
                  </a:txBody>
                  <a:tcPr marL="0" marR="0" marT="0" marB="0" anchor="ctr">
                    <a:solidFill>
                      <a:schemeClr val="bg1">
                        <a:lumMod val="65000"/>
                      </a:schemeClr>
                    </a:solidFill>
                  </a:tcPr>
                </a:tc>
                <a:tc>
                  <a:txBody>
                    <a:bodyPr/>
                    <a:lstStyle/>
                    <a:p>
                      <a:pPr marL="0" algn="ctr" defTabSz="914400" rtl="0" eaLnBrk="1" fontAlgn="b" latinLnBrk="0" hangingPunct="1"/>
                      <a:r>
                        <a:rPr lang="en-US" sz="1400" b="0" i="0" u="none" strike="noStrike" kern="1200" dirty="0" smtClean="0">
                          <a:solidFill>
                            <a:schemeClr val="dk1"/>
                          </a:solidFill>
                          <a:effectLst/>
                          <a:latin typeface="Arial"/>
                          <a:ea typeface="+mn-ea"/>
                          <a:cs typeface="+mn-cs"/>
                        </a:rPr>
                        <a:t>38</a:t>
                      </a:r>
                      <a:endParaRPr lang="en-US" sz="1400" b="0" i="0" u="none" strike="noStrike" kern="1200" dirty="0">
                        <a:solidFill>
                          <a:schemeClr val="dk1"/>
                        </a:solidFill>
                        <a:effectLst/>
                        <a:latin typeface="Arial"/>
                        <a:ea typeface="+mn-ea"/>
                        <a:cs typeface="+mn-cs"/>
                      </a:endParaRPr>
                    </a:p>
                  </a:txBody>
                  <a:tcPr marL="0" marR="0" marT="0" marB="0" anchor="ctr">
                    <a:solidFill>
                      <a:srgbClr val="E997DD"/>
                    </a:solidFill>
                  </a:tcPr>
                </a:tc>
              </a:tr>
              <a:tr h="321828">
                <a:tc>
                  <a:txBody>
                    <a:bodyPr/>
                    <a:lstStyle/>
                    <a:p>
                      <a:pPr algn="l" fontAlgn="ctr"/>
                      <a:r>
                        <a:rPr lang="en-US" sz="1400" b="0" i="0" u="none" strike="noStrike" dirty="0" smtClean="0">
                          <a:effectLst/>
                          <a:latin typeface="Arial"/>
                        </a:rPr>
                        <a:t>Maldives</a:t>
                      </a:r>
                      <a:endParaRPr lang="en-US" sz="1400" b="0" i="0" u="none" strike="noStrike" dirty="0">
                        <a:effectLst/>
                        <a:latin typeface="Arial"/>
                      </a:endParaRPr>
                    </a:p>
                  </a:txBody>
                  <a:tcPr marL="9525" marR="9525" marT="9525" marB="0" anchor="ctr"/>
                </a:tc>
                <a:tc>
                  <a:txBody>
                    <a:bodyPr/>
                    <a:lstStyle/>
                    <a:p>
                      <a:pPr marL="0" algn="ctr" defTabSz="914400" rtl="0" eaLnBrk="1" fontAlgn="b" latinLnBrk="0" hangingPunct="1"/>
                      <a:r>
                        <a:rPr lang="en-US" sz="1400" b="0" i="0" u="none" strike="noStrike" kern="1200" dirty="0" smtClean="0">
                          <a:solidFill>
                            <a:schemeClr val="dk1"/>
                          </a:solidFill>
                          <a:effectLst/>
                          <a:latin typeface="Arial"/>
                          <a:ea typeface="+mn-ea"/>
                          <a:cs typeface="+mn-cs"/>
                        </a:rPr>
                        <a:t>82</a:t>
                      </a:r>
                      <a:endParaRPr lang="en-US" sz="1400" b="0" i="0" u="none" strike="noStrike" kern="1200" dirty="0">
                        <a:solidFill>
                          <a:schemeClr val="dk1"/>
                        </a:solidFill>
                        <a:effectLst/>
                        <a:latin typeface="Arial"/>
                        <a:ea typeface="+mn-ea"/>
                        <a:cs typeface="+mn-cs"/>
                      </a:endParaRPr>
                    </a:p>
                  </a:txBody>
                  <a:tcPr marL="9525" marR="9525" marT="9525" marB="0" anchor="ctr">
                    <a:solidFill>
                      <a:srgbClr val="00B050"/>
                    </a:solidFill>
                  </a:tcPr>
                </a:tc>
                <a:tc>
                  <a:txBody>
                    <a:bodyPr/>
                    <a:lstStyle/>
                    <a:p>
                      <a:pPr marL="0" algn="ctr" defTabSz="914400" rtl="0" eaLnBrk="1" fontAlgn="b" latinLnBrk="0" hangingPunct="1"/>
                      <a:r>
                        <a:rPr lang="en-US" sz="1400" b="0" i="0" u="none" strike="noStrike" kern="1200" dirty="0" smtClean="0">
                          <a:solidFill>
                            <a:schemeClr val="dk1"/>
                          </a:solidFill>
                          <a:effectLst/>
                          <a:latin typeface="Arial"/>
                          <a:ea typeface="+mn-ea"/>
                          <a:cs typeface="+mn-cs"/>
                        </a:rPr>
                        <a:t>2.34</a:t>
                      </a:r>
                      <a:endParaRPr lang="en-US" sz="1400" b="0" i="0" u="none" strike="noStrike" kern="1200" dirty="0">
                        <a:solidFill>
                          <a:schemeClr val="dk1"/>
                        </a:solidFill>
                        <a:effectLst/>
                        <a:latin typeface="Arial"/>
                        <a:ea typeface="+mn-ea"/>
                        <a:cs typeface="+mn-cs"/>
                      </a:endParaRPr>
                    </a:p>
                  </a:txBody>
                  <a:tcPr marL="9525" marR="9525" marT="9525" marB="0" anchor="ctr">
                    <a:solidFill>
                      <a:srgbClr val="00B050"/>
                    </a:solidFill>
                  </a:tcPr>
                </a:tc>
                <a:tc>
                  <a:txBody>
                    <a:bodyPr/>
                    <a:lstStyle/>
                    <a:p>
                      <a:pPr marL="0" algn="ctr" defTabSz="914400" rtl="0" eaLnBrk="1" fontAlgn="b" latinLnBrk="0" hangingPunct="1"/>
                      <a:r>
                        <a:rPr lang="en-US" sz="1400" b="0" i="0" u="none" strike="noStrike" kern="1200" dirty="0" smtClean="0">
                          <a:solidFill>
                            <a:schemeClr val="dk1"/>
                          </a:solidFill>
                          <a:effectLst/>
                          <a:latin typeface="Arial"/>
                          <a:ea typeface="+mn-ea"/>
                          <a:cs typeface="+mn-cs"/>
                        </a:rPr>
                        <a:t>-</a:t>
                      </a:r>
                      <a:endParaRPr lang="en-US" sz="1400" b="0" i="0" u="none" strike="noStrike" kern="1200" dirty="0">
                        <a:solidFill>
                          <a:schemeClr val="dk1"/>
                        </a:solidFill>
                        <a:effectLst/>
                        <a:latin typeface="Arial"/>
                        <a:ea typeface="+mn-ea"/>
                        <a:cs typeface="+mn-cs"/>
                      </a:endParaRPr>
                    </a:p>
                  </a:txBody>
                  <a:tcPr marL="9525" marR="9525" marT="9525" marB="0" anchor="ctr">
                    <a:solidFill>
                      <a:schemeClr val="bg1">
                        <a:lumMod val="65000"/>
                      </a:schemeClr>
                    </a:solidFill>
                  </a:tcPr>
                </a:tc>
                <a:tc>
                  <a:txBody>
                    <a:bodyPr/>
                    <a:lstStyle/>
                    <a:p>
                      <a:pPr marL="0" algn="ctr" defTabSz="914400" rtl="0" eaLnBrk="1" fontAlgn="b" latinLnBrk="0" hangingPunct="1"/>
                      <a:r>
                        <a:rPr lang="en-US" sz="1400" b="0" i="0" u="none" strike="noStrike" kern="1200" dirty="0" smtClean="0">
                          <a:solidFill>
                            <a:schemeClr val="dk1"/>
                          </a:solidFill>
                          <a:effectLst/>
                          <a:latin typeface="Arial"/>
                          <a:ea typeface="+mn-ea"/>
                          <a:cs typeface="+mn-cs"/>
                        </a:rPr>
                        <a:t>100</a:t>
                      </a:r>
                      <a:endParaRPr lang="en-US" sz="1400" b="0" i="0" u="none" strike="noStrike" kern="1200" dirty="0">
                        <a:solidFill>
                          <a:schemeClr val="dk1"/>
                        </a:solidFill>
                        <a:effectLst/>
                        <a:latin typeface="Arial"/>
                        <a:ea typeface="+mn-ea"/>
                        <a:cs typeface="+mn-cs"/>
                      </a:endParaRPr>
                    </a:p>
                  </a:txBody>
                  <a:tcPr marL="9525" marR="9525" marT="9525" marB="0" anchor="ctr">
                    <a:solidFill>
                      <a:srgbClr val="00B050"/>
                    </a:solidFill>
                  </a:tcPr>
                </a:tc>
              </a:tr>
              <a:tr h="321828">
                <a:tc>
                  <a:txBody>
                    <a:bodyPr/>
                    <a:lstStyle/>
                    <a:p>
                      <a:pPr algn="l" fontAlgn="ctr"/>
                      <a:r>
                        <a:rPr lang="en-US" sz="1400" b="0" i="0" u="none" strike="noStrike" dirty="0" smtClean="0">
                          <a:effectLst/>
                          <a:latin typeface="Arial"/>
                        </a:rPr>
                        <a:t>Myanmar</a:t>
                      </a:r>
                      <a:endParaRPr lang="en-US" sz="1400" b="0" i="0" u="none" strike="noStrike" dirty="0">
                        <a:effectLst/>
                        <a:latin typeface="Arial"/>
                      </a:endParaRPr>
                    </a:p>
                  </a:txBody>
                  <a:tcPr marL="9525" marR="9525" marT="9525" marB="0" anchor="ctr"/>
                </a:tc>
                <a:tc>
                  <a:txBody>
                    <a:bodyPr/>
                    <a:lstStyle/>
                    <a:p>
                      <a:pPr marL="0" algn="ctr" defTabSz="914400" rtl="0" eaLnBrk="1" fontAlgn="b" latinLnBrk="0" hangingPunct="1"/>
                      <a:r>
                        <a:rPr lang="en-US" sz="1400" b="0" i="0" u="none" strike="noStrike" kern="1200" dirty="0" smtClean="0">
                          <a:solidFill>
                            <a:schemeClr val="dk1"/>
                          </a:solidFill>
                          <a:effectLst/>
                          <a:latin typeface="Arial"/>
                          <a:ea typeface="+mn-ea"/>
                          <a:cs typeface="+mn-cs"/>
                        </a:rPr>
                        <a:t>57</a:t>
                      </a:r>
                      <a:endParaRPr lang="en-US" sz="1400" b="0" i="0" u="none" strike="noStrike" kern="1200" dirty="0">
                        <a:solidFill>
                          <a:schemeClr val="dk1"/>
                        </a:solidFill>
                        <a:effectLst/>
                        <a:latin typeface="Arial"/>
                        <a:ea typeface="+mn-ea"/>
                        <a:cs typeface="+mn-cs"/>
                      </a:endParaRPr>
                    </a:p>
                  </a:txBody>
                  <a:tcPr marL="9525" marR="9525" marT="9525" marB="0" anchor="ctr">
                    <a:solidFill>
                      <a:srgbClr val="E997DD"/>
                    </a:solidFill>
                  </a:tcPr>
                </a:tc>
                <a:tc>
                  <a:txBody>
                    <a:bodyPr/>
                    <a:lstStyle/>
                    <a:p>
                      <a:pPr marL="0" algn="ctr" defTabSz="914400" rtl="0" eaLnBrk="1" fontAlgn="b" latinLnBrk="0" hangingPunct="1"/>
                      <a:r>
                        <a:rPr lang="en-US" sz="1400" b="0" i="0" u="none" strike="noStrike" kern="1200" dirty="0" smtClean="0">
                          <a:solidFill>
                            <a:schemeClr val="dk1"/>
                          </a:solidFill>
                          <a:effectLst/>
                          <a:latin typeface="Arial"/>
                          <a:ea typeface="+mn-ea"/>
                          <a:cs typeface="+mn-cs"/>
                        </a:rPr>
                        <a:t>0.39</a:t>
                      </a:r>
                      <a:endParaRPr lang="en-US" sz="1400" b="0" i="0" u="none" strike="noStrike" kern="1200" dirty="0">
                        <a:solidFill>
                          <a:schemeClr val="dk1"/>
                        </a:solidFill>
                        <a:effectLst/>
                        <a:latin typeface="Arial"/>
                        <a:ea typeface="+mn-ea"/>
                        <a:cs typeface="+mn-cs"/>
                      </a:endParaRPr>
                    </a:p>
                  </a:txBody>
                  <a:tcPr marL="9525" marR="9525" marT="9525" marB="0" anchor="ctr">
                    <a:solidFill>
                      <a:srgbClr val="E997DD"/>
                    </a:solidFill>
                  </a:tcPr>
                </a:tc>
                <a:tc>
                  <a:txBody>
                    <a:bodyPr/>
                    <a:lstStyle/>
                    <a:p>
                      <a:pPr marL="0" algn="ctr" defTabSz="914400" rtl="0" eaLnBrk="1" fontAlgn="b" latinLnBrk="0" hangingPunct="1"/>
                      <a:r>
                        <a:rPr lang="en-US" sz="1400" b="0" i="0" u="none" strike="noStrike" kern="1200" dirty="0" smtClean="0">
                          <a:solidFill>
                            <a:schemeClr val="dk1"/>
                          </a:solidFill>
                          <a:effectLst/>
                          <a:latin typeface="Arial"/>
                          <a:ea typeface="+mn-ea"/>
                          <a:cs typeface="+mn-cs"/>
                        </a:rPr>
                        <a:t>-</a:t>
                      </a:r>
                      <a:endParaRPr lang="en-US" sz="1400" b="0" i="0" u="none" strike="noStrike" kern="1200" dirty="0">
                        <a:solidFill>
                          <a:schemeClr val="dk1"/>
                        </a:solidFill>
                        <a:effectLst/>
                        <a:latin typeface="Arial"/>
                        <a:ea typeface="+mn-ea"/>
                        <a:cs typeface="+mn-cs"/>
                      </a:endParaRPr>
                    </a:p>
                  </a:txBody>
                  <a:tcPr marL="9525" marR="9525" marT="9525" marB="0" anchor="ctr">
                    <a:solidFill>
                      <a:schemeClr val="bg1">
                        <a:lumMod val="65000"/>
                      </a:schemeClr>
                    </a:solidFill>
                  </a:tcPr>
                </a:tc>
                <a:tc>
                  <a:txBody>
                    <a:bodyPr/>
                    <a:lstStyle/>
                    <a:p>
                      <a:pPr marL="0" algn="ctr" defTabSz="914400" rtl="0" eaLnBrk="1" fontAlgn="b" latinLnBrk="0" hangingPunct="1"/>
                      <a:r>
                        <a:rPr lang="en-US" sz="1400" b="0" i="0" u="none" strike="noStrike" kern="1200" dirty="0" smtClean="0">
                          <a:solidFill>
                            <a:schemeClr val="dk1"/>
                          </a:solidFill>
                          <a:effectLst/>
                          <a:latin typeface="Arial"/>
                          <a:ea typeface="+mn-ea"/>
                          <a:cs typeface="+mn-cs"/>
                        </a:rPr>
                        <a:t>-</a:t>
                      </a:r>
                      <a:endParaRPr lang="en-US" sz="1400" b="0" i="0" u="none" strike="noStrike" kern="1200" dirty="0">
                        <a:solidFill>
                          <a:schemeClr val="dk1"/>
                        </a:solidFill>
                        <a:effectLst/>
                        <a:latin typeface="Arial"/>
                        <a:ea typeface="+mn-ea"/>
                        <a:cs typeface="+mn-cs"/>
                      </a:endParaRPr>
                    </a:p>
                  </a:txBody>
                  <a:tcPr marL="9525" marR="9525" marT="9525" marB="0" anchor="ctr">
                    <a:solidFill>
                      <a:schemeClr val="bg1">
                        <a:lumMod val="65000"/>
                      </a:schemeClr>
                    </a:solidFill>
                  </a:tcPr>
                </a:tc>
              </a:tr>
              <a:tr h="321828">
                <a:tc>
                  <a:txBody>
                    <a:bodyPr/>
                    <a:lstStyle/>
                    <a:p>
                      <a:pPr algn="l" fontAlgn="ctr"/>
                      <a:r>
                        <a:rPr lang="en-US" sz="1400" b="0" i="0" u="none" strike="noStrike" dirty="0" smtClean="0">
                          <a:effectLst/>
                          <a:latin typeface="Arial"/>
                        </a:rPr>
                        <a:t>Nepal</a:t>
                      </a:r>
                      <a:endParaRPr lang="en-US" sz="1400" b="0" i="0" u="none" strike="noStrike" dirty="0">
                        <a:effectLst/>
                        <a:latin typeface="Arial"/>
                      </a:endParaRPr>
                    </a:p>
                  </a:txBody>
                  <a:tcPr marL="9525" marR="9525" marT="9525" marB="0" anchor="ctr"/>
                </a:tc>
                <a:tc>
                  <a:txBody>
                    <a:bodyPr/>
                    <a:lstStyle/>
                    <a:p>
                      <a:pPr marL="0" algn="ctr" defTabSz="914400" rtl="0" eaLnBrk="1" fontAlgn="b" latinLnBrk="0" hangingPunct="1"/>
                      <a:r>
                        <a:rPr lang="en-US" sz="1400" b="0" i="0" u="none" strike="noStrike" kern="1200" dirty="0" smtClean="0">
                          <a:solidFill>
                            <a:schemeClr val="dk1"/>
                          </a:solidFill>
                          <a:effectLst/>
                          <a:latin typeface="Arial"/>
                          <a:ea typeface="+mn-ea"/>
                          <a:cs typeface="+mn-cs"/>
                        </a:rPr>
                        <a:t>17</a:t>
                      </a:r>
                      <a:endParaRPr lang="en-US" sz="1400" b="0" i="0" u="none" strike="noStrike" kern="1200" dirty="0">
                        <a:solidFill>
                          <a:schemeClr val="dk1"/>
                        </a:solidFill>
                        <a:effectLst/>
                        <a:latin typeface="Arial"/>
                        <a:ea typeface="+mn-ea"/>
                        <a:cs typeface="+mn-cs"/>
                      </a:endParaRPr>
                    </a:p>
                  </a:txBody>
                  <a:tcPr marL="9525" marR="9525" marT="9525" marB="0" anchor="ctr">
                    <a:solidFill>
                      <a:srgbClr val="E997DD"/>
                    </a:solidFill>
                  </a:tcPr>
                </a:tc>
                <a:tc>
                  <a:txBody>
                    <a:bodyPr/>
                    <a:lstStyle/>
                    <a:p>
                      <a:pPr marL="0" algn="ctr" defTabSz="914400" rtl="0" eaLnBrk="1" fontAlgn="b" latinLnBrk="0" hangingPunct="1"/>
                      <a:r>
                        <a:rPr lang="en-US" sz="1400" b="0" i="0" u="none" strike="noStrike" kern="1200" dirty="0" smtClean="0">
                          <a:solidFill>
                            <a:schemeClr val="dk1"/>
                          </a:solidFill>
                          <a:effectLst/>
                          <a:latin typeface="Arial"/>
                          <a:ea typeface="+mn-ea"/>
                          <a:cs typeface="+mn-cs"/>
                        </a:rPr>
                        <a:t>0.85</a:t>
                      </a:r>
                      <a:endParaRPr lang="en-US" sz="1400" b="0" i="0" u="none" strike="noStrike" kern="1200" dirty="0">
                        <a:solidFill>
                          <a:schemeClr val="dk1"/>
                        </a:solidFill>
                        <a:effectLst/>
                        <a:latin typeface="Arial"/>
                        <a:ea typeface="+mn-ea"/>
                        <a:cs typeface="+mn-cs"/>
                      </a:endParaRPr>
                    </a:p>
                  </a:txBody>
                  <a:tcPr marL="9525" marR="9525" marT="9525" marB="0" anchor="ctr">
                    <a:solidFill>
                      <a:srgbClr val="E997DD"/>
                    </a:solidFill>
                  </a:tcPr>
                </a:tc>
                <a:tc>
                  <a:txBody>
                    <a:bodyPr/>
                    <a:lstStyle/>
                    <a:p>
                      <a:pPr marL="0" algn="ctr" defTabSz="914400" rtl="0" eaLnBrk="1" fontAlgn="b" latinLnBrk="0" hangingPunct="1"/>
                      <a:r>
                        <a:rPr lang="en-US" sz="1400" b="0" i="0" u="none" strike="noStrike" kern="1200" dirty="0" smtClean="0">
                          <a:solidFill>
                            <a:schemeClr val="dk1"/>
                          </a:solidFill>
                          <a:effectLst/>
                          <a:latin typeface="Arial"/>
                          <a:ea typeface="+mn-ea"/>
                          <a:cs typeface="+mn-cs"/>
                        </a:rPr>
                        <a:t>12</a:t>
                      </a:r>
                      <a:endParaRPr lang="en-US" sz="1400" b="0" i="0" u="none" strike="noStrike" kern="1200" dirty="0">
                        <a:solidFill>
                          <a:schemeClr val="dk1"/>
                        </a:solidFill>
                        <a:effectLst/>
                        <a:latin typeface="Arial"/>
                        <a:ea typeface="+mn-ea"/>
                        <a:cs typeface="+mn-cs"/>
                      </a:endParaRPr>
                    </a:p>
                  </a:txBody>
                  <a:tcPr marL="9525" marR="9525" marT="9525" marB="0" anchor="ctr">
                    <a:solidFill>
                      <a:srgbClr val="E997DD"/>
                    </a:solidFill>
                  </a:tcPr>
                </a:tc>
                <a:tc>
                  <a:txBody>
                    <a:bodyPr/>
                    <a:lstStyle/>
                    <a:p>
                      <a:pPr marL="0" algn="ctr" defTabSz="914400" rtl="0" eaLnBrk="1" fontAlgn="b" latinLnBrk="0" hangingPunct="1"/>
                      <a:r>
                        <a:rPr lang="en-US" sz="1400" b="0" i="0" u="none" strike="noStrike" kern="1200" dirty="0" smtClean="0">
                          <a:solidFill>
                            <a:schemeClr val="dk1"/>
                          </a:solidFill>
                          <a:effectLst/>
                          <a:latin typeface="Arial"/>
                          <a:ea typeface="+mn-ea"/>
                          <a:cs typeface="+mn-cs"/>
                        </a:rPr>
                        <a:t>89</a:t>
                      </a:r>
                      <a:endParaRPr lang="en-US" sz="1400" b="0" i="0" u="none" strike="noStrike" kern="1200" dirty="0">
                        <a:solidFill>
                          <a:schemeClr val="dk1"/>
                        </a:solidFill>
                        <a:effectLst/>
                        <a:latin typeface="Arial"/>
                        <a:ea typeface="+mn-ea"/>
                        <a:cs typeface="+mn-cs"/>
                      </a:endParaRPr>
                    </a:p>
                  </a:txBody>
                  <a:tcPr marL="9525" marR="9525" marT="9525" marB="0" anchor="ctr">
                    <a:solidFill>
                      <a:srgbClr val="00B050"/>
                    </a:solidFill>
                  </a:tcPr>
                </a:tc>
              </a:tr>
              <a:tr h="321828">
                <a:tc>
                  <a:txBody>
                    <a:bodyPr/>
                    <a:lstStyle/>
                    <a:p>
                      <a:pPr algn="l" fontAlgn="b"/>
                      <a:r>
                        <a:rPr lang="en-US" sz="1400" b="0" i="0" u="none" strike="noStrike" dirty="0" smtClean="0">
                          <a:effectLst/>
                          <a:latin typeface="Arial"/>
                        </a:rPr>
                        <a:t>Sri Lanka</a:t>
                      </a:r>
                      <a:endParaRPr lang="en-US" sz="1400" b="0" i="0" u="none" strike="noStrike" dirty="0">
                        <a:effectLst/>
                        <a:latin typeface="Arial"/>
                      </a:endParaRPr>
                    </a:p>
                  </a:txBody>
                  <a:tcPr marL="9525" marR="9525" marT="9525" marB="0" anchor="ctr"/>
                </a:tc>
                <a:tc>
                  <a:txBody>
                    <a:bodyPr/>
                    <a:lstStyle/>
                    <a:p>
                      <a:pPr marL="0" algn="ctr" defTabSz="914400" rtl="0" eaLnBrk="1" fontAlgn="b" latinLnBrk="0" hangingPunct="1"/>
                      <a:r>
                        <a:rPr lang="en-US" sz="1400" b="0" i="0" u="none" strike="noStrike" kern="1200" dirty="0" smtClean="0">
                          <a:solidFill>
                            <a:schemeClr val="dk1"/>
                          </a:solidFill>
                          <a:effectLst/>
                          <a:latin typeface="Arial"/>
                          <a:ea typeface="+mn-ea"/>
                          <a:cs typeface="+mn-cs"/>
                        </a:rPr>
                        <a:t>-</a:t>
                      </a:r>
                      <a:endParaRPr lang="en-US" sz="1400" b="0" i="0" u="none" strike="noStrike" kern="1200" dirty="0">
                        <a:solidFill>
                          <a:schemeClr val="dk1"/>
                        </a:solidFill>
                        <a:effectLst/>
                        <a:latin typeface="Arial"/>
                        <a:ea typeface="+mn-ea"/>
                        <a:cs typeface="+mn-cs"/>
                      </a:endParaRPr>
                    </a:p>
                  </a:txBody>
                  <a:tcPr marL="9525" marR="9525" marT="9525" marB="0" anchor="ctr">
                    <a:solidFill>
                      <a:schemeClr val="bg1">
                        <a:lumMod val="65000"/>
                      </a:schemeClr>
                    </a:solidFill>
                  </a:tcPr>
                </a:tc>
                <a:tc>
                  <a:txBody>
                    <a:bodyPr/>
                    <a:lstStyle/>
                    <a:p>
                      <a:pPr marL="0" algn="ctr" defTabSz="914400" rtl="0" eaLnBrk="1" fontAlgn="b" latinLnBrk="0" hangingPunct="1"/>
                      <a:r>
                        <a:rPr lang="en-US" sz="1400" b="0" i="0" u="none" strike="noStrike" kern="1200" dirty="0" smtClean="0">
                          <a:solidFill>
                            <a:schemeClr val="dk1"/>
                          </a:solidFill>
                          <a:effectLst/>
                          <a:latin typeface="Arial"/>
                          <a:ea typeface="+mn-ea"/>
                          <a:cs typeface="+mn-cs"/>
                        </a:rPr>
                        <a:t>4.00</a:t>
                      </a:r>
                      <a:endParaRPr lang="en-US" sz="1400" b="0" i="0" u="none" strike="noStrike" kern="1200" dirty="0">
                        <a:solidFill>
                          <a:schemeClr val="dk1"/>
                        </a:solidFill>
                        <a:effectLst/>
                        <a:latin typeface="Arial"/>
                        <a:ea typeface="+mn-ea"/>
                        <a:cs typeface="+mn-cs"/>
                      </a:endParaRPr>
                    </a:p>
                  </a:txBody>
                  <a:tcPr marL="9525" marR="9525" marT="9525" marB="0" anchor="ctr">
                    <a:solidFill>
                      <a:srgbClr val="00B050"/>
                    </a:solidFill>
                  </a:tcPr>
                </a:tc>
                <a:tc>
                  <a:txBody>
                    <a:bodyPr/>
                    <a:lstStyle/>
                    <a:p>
                      <a:pPr marL="0" algn="ctr" defTabSz="914400" rtl="0" eaLnBrk="1" fontAlgn="b" latinLnBrk="0" hangingPunct="1"/>
                      <a:r>
                        <a:rPr lang="en-US" sz="1400" b="0" i="0" u="none" strike="noStrike" kern="1200" dirty="0" smtClean="0">
                          <a:solidFill>
                            <a:schemeClr val="dk1"/>
                          </a:solidFill>
                          <a:effectLst/>
                          <a:latin typeface="Arial"/>
                          <a:ea typeface="+mn-ea"/>
                          <a:cs typeface="+mn-cs"/>
                        </a:rPr>
                        <a:t>-</a:t>
                      </a:r>
                      <a:endParaRPr lang="en-US" sz="1400" b="0" i="0" u="none" strike="noStrike" kern="1200" dirty="0">
                        <a:solidFill>
                          <a:schemeClr val="dk1"/>
                        </a:solidFill>
                        <a:effectLst/>
                        <a:latin typeface="Arial"/>
                        <a:ea typeface="+mn-ea"/>
                        <a:cs typeface="+mn-cs"/>
                      </a:endParaRPr>
                    </a:p>
                  </a:txBody>
                  <a:tcPr marL="9525" marR="9525" marT="9525" marB="0" anchor="ctr">
                    <a:solidFill>
                      <a:schemeClr val="bg1">
                        <a:lumMod val="65000"/>
                      </a:schemeClr>
                    </a:solidFill>
                  </a:tcPr>
                </a:tc>
                <a:tc>
                  <a:txBody>
                    <a:bodyPr/>
                    <a:lstStyle/>
                    <a:p>
                      <a:pPr marL="0" algn="ctr" defTabSz="914400" rtl="0" eaLnBrk="1" fontAlgn="b" latinLnBrk="0" hangingPunct="1"/>
                      <a:r>
                        <a:rPr lang="en-US" sz="1400" b="0" i="0" u="none" strike="noStrike" kern="1200" dirty="0" smtClean="0">
                          <a:solidFill>
                            <a:schemeClr val="dk1"/>
                          </a:solidFill>
                          <a:effectLst/>
                          <a:latin typeface="Arial"/>
                          <a:ea typeface="+mn-ea"/>
                          <a:cs typeface="+mn-cs"/>
                        </a:rPr>
                        <a:t>100</a:t>
                      </a:r>
                      <a:endParaRPr lang="en-US" sz="1400" b="0" i="0" u="none" strike="noStrike" kern="1200" dirty="0">
                        <a:solidFill>
                          <a:schemeClr val="dk1"/>
                        </a:solidFill>
                        <a:effectLst/>
                        <a:latin typeface="Arial"/>
                        <a:ea typeface="+mn-ea"/>
                        <a:cs typeface="+mn-cs"/>
                      </a:endParaRPr>
                    </a:p>
                  </a:txBody>
                  <a:tcPr marL="9525" marR="9525" marT="9525" marB="0" anchor="ctr">
                    <a:solidFill>
                      <a:srgbClr val="00B050"/>
                    </a:solidFill>
                  </a:tcPr>
                </a:tc>
              </a:tr>
              <a:tr h="321828">
                <a:tc>
                  <a:txBody>
                    <a:bodyPr/>
                    <a:lstStyle/>
                    <a:p>
                      <a:pPr algn="l" fontAlgn="b"/>
                      <a:r>
                        <a:rPr lang="en-US" sz="1400" b="0" i="0" u="none" strike="noStrike" dirty="0" smtClean="0">
                          <a:effectLst/>
                          <a:latin typeface="Arial"/>
                        </a:rPr>
                        <a:t>Thailand</a:t>
                      </a:r>
                      <a:endParaRPr lang="en-US" sz="1400" b="0" i="0" u="none" strike="noStrike" dirty="0">
                        <a:effectLst/>
                        <a:latin typeface="Arial"/>
                      </a:endParaRPr>
                    </a:p>
                  </a:txBody>
                  <a:tcPr marL="9525" marR="9525" marT="9525" marB="0" anchor="ctr"/>
                </a:tc>
                <a:tc>
                  <a:txBody>
                    <a:bodyPr/>
                    <a:lstStyle/>
                    <a:p>
                      <a:pPr marL="0" algn="ctr" defTabSz="914400" rtl="0" eaLnBrk="1" fontAlgn="b" latinLnBrk="0" hangingPunct="1"/>
                      <a:r>
                        <a:rPr lang="en-US" sz="1400" b="0" i="0" u="none" strike="noStrike" kern="1200" dirty="0" smtClean="0">
                          <a:solidFill>
                            <a:schemeClr val="dk1"/>
                          </a:solidFill>
                          <a:effectLst/>
                          <a:latin typeface="Arial"/>
                          <a:ea typeface="+mn-ea"/>
                          <a:cs typeface="+mn-cs"/>
                        </a:rPr>
                        <a:t>30</a:t>
                      </a:r>
                      <a:endParaRPr lang="en-US" sz="1400" b="0" i="0" u="none" strike="noStrike" kern="1200" dirty="0">
                        <a:solidFill>
                          <a:schemeClr val="dk1"/>
                        </a:solidFill>
                        <a:effectLst/>
                        <a:latin typeface="Arial"/>
                        <a:ea typeface="+mn-ea"/>
                        <a:cs typeface="+mn-cs"/>
                      </a:endParaRPr>
                    </a:p>
                  </a:txBody>
                  <a:tcPr marL="9525" marR="9525" marT="9525" marB="0" anchor="ctr">
                    <a:solidFill>
                      <a:srgbClr val="E997DD"/>
                    </a:solidFill>
                  </a:tcPr>
                </a:tc>
                <a:tc>
                  <a:txBody>
                    <a:bodyPr/>
                    <a:lstStyle/>
                    <a:p>
                      <a:pPr marL="0" algn="ctr" defTabSz="914400" rtl="0" eaLnBrk="1" fontAlgn="b" latinLnBrk="0" hangingPunct="1"/>
                      <a:r>
                        <a:rPr lang="en-US" sz="1400" b="0" i="0" u="none" strike="noStrike" kern="1200" dirty="0" smtClean="0">
                          <a:solidFill>
                            <a:schemeClr val="dk1"/>
                          </a:solidFill>
                          <a:effectLst/>
                          <a:latin typeface="Arial"/>
                          <a:ea typeface="+mn-ea"/>
                          <a:cs typeface="+mn-cs"/>
                        </a:rPr>
                        <a:t>0.58</a:t>
                      </a:r>
                      <a:endParaRPr lang="en-US" sz="1400" b="0" i="0" u="none" strike="noStrike" kern="1200" dirty="0">
                        <a:solidFill>
                          <a:schemeClr val="dk1"/>
                        </a:solidFill>
                        <a:effectLst/>
                        <a:latin typeface="Arial"/>
                        <a:ea typeface="+mn-ea"/>
                        <a:cs typeface="+mn-cs"/>
                      </a:endParaRPr>
                    </a:p>
                  </a:txBody>
                  <a:tcPr marL="9525" marR="9525" marT="9525" marB="0" anchor="ctr">
                    <a:solidFill>
                      <a:srgbClr val="E997DD"/>
                    </a:solidFill>
                  </a:tcPr>
                </a:tc>
                <a:tc>
                  <a:txBody>
                    <a:bodyPr/>
                    <a:lstStyle/>
                    <a:p>
                      <a:pPr marL="0" algn="ctr" defTabSz="914400" rtl="0" eaLnBrk="1" fontAlgn="b" latinLnBrk="0" hangingPunct="1"/>
                      <a:r>
                        <a:rPr lang="en-US" sz="1400" b="0" i="0" u="none" strike="noStrike" kern="1200" dirty="0" smtClean="0">
                          <a:solidFill>
                            <a:schemeClr val="dk1"/>
                          </a:solidFill>
                          <a:effectLst/>
                          <a:latin typeface="Arial"/>
                          <a:ea typeface="+mn-ea"/>
                          <a:cs typeface="+mn-cs"/>
                        </a:rPr>
                        <a:t>9</a:t>
                      </a:r>
                      <a:endParaRPr lang="en-US" sz="1400" b="0" i="0" u="none" strike="noStrike" kern="1200" dirty="0">
                        <a:solidFill>
                          <a:schemeClr val="dk1"/>
                        </a:solidFill>
                        <a:effectLst/>
                        <a:latin typeface="Arial"/>
                        <a:ea typeface="+mn-ea"/>
                        <a:cs typeface="+mn-cs"/>
                      </a:endParaRPr>
                    </a:p>
                  </a:txBody>
                  <a:tcPr marL="9525" marR="9525" marT="9525" marB="0" anchor="ctr">
                    <a:solidFill>
                      <a:srgbClr val="FFCCFF"/>
                    </a:solidFill>
                  </a:tcPr>
                </a:tc>
                <a:tc>
                  <a:txBody>
                    <a:bodyPr/>
                    <a:lstStyle/>
                    <a:p>
                      <a:pPr marL="0" algn="ctr" defTabSz="914400" rtl="0" eaLnBrk="1" fontAlgn="b" latinLnBrk="0" hangingPunct="1"/>
                      <a:r>
                        <a:rPr lang="en-US" sz="1400" b="0" i="0" u="none" strike="noStrike" kern="1200" dirty="0" smtClean="0">
                          <a:solidFill>
                            <a:schemeClr val="dk1"/>
                          </a:solidFill>
                          <a:effectLst/>
                          <a:latin typeface="Arial"/>
                          <a:ea typeface="+mn-ea"/>
                          <a:cs typeface="+mn-cs"/>
                        </a:rPr>
                        <a:t>-</a:t>
                      </a:r>
                      <a:endParaRPr lang="en-US" sz="1400" b="0" i="0" u="none" strike="noStrike" kern="1200" dirty="0">
                        <a:solidFill>
                          <a:schemeClr val="dk1"/>
                        </a:solidFill>
                        <a:effectLst/>
                        <a:latin typeface="Arial"/>
                        <a:ea typeface="+mn-ea"/>
                        <a:cs typeface="+mn-cs"/>
                      </a:endParaRPr>
                    </a:p>
                  </a:txBody>
                  <a:tcPr marL="9525" marR="9525" marT="9525" marB="0" anchor="ctr">
                    <a:solidFill>
                      <a:schemeClr val="bg1">
                        <a:lumMod val="65000"/>
                      </a:schemeClr>
                    </a:solidFill>
                  </a:tcPr>
                </a:tc>
              </a:tr>
              <a:tr h="321828">
                <a:tc>
                  <a:txBody>
                    <a:bodyPr/>
                    <a:lstStyle/>
                    <a:p>
                      <a:pPr algn="l" fontAlgn="b"/>
                      <a:r>
                        <a:rPr lang="en-US" sz="1400" b="0" i="0" u="none" strike="noStrike" dirty="0" smtClean="0">
                          <a:effectLst/>
                          <a:latin typeface="Arial"/>
                        </a:rPr>
                        <a:t>Timor</a:t>
                      </a:r>
                      <a:r>
                        <a:rPr lang="en-US" sz="1400" b="0" i="0" u="none" strike="noStrike" baseline="0" dirty="0" smtClean="0">
                          <a:effectLst/>
                          <a:latin typeface="Arial"/>
                        </a:rPr>
                        <a:t> Leste</a:t>
                      </a:r>
                      <a:endParaRPr lang="en-US" sz="1400" b="0" i="0" u="none" strike="noStrike" dirty="0">
                        <a:effectLst/>
                        <a:latin typeface="Arial"/>
                      </a:endParaRPr>
                    </a:p>
                  </a:txBody>
                  <a:tcPr marL="9525" marR="9525" marT="9525" marB="0" anchor="ctr"/>
                </a:tc>
                <a:tc>
                  <a:txBody>
                    <a:bodyPr/>
                    <a:lstStyle/>
                    <a:p>
                      <a:pPr marL="0" algn="ctr" defTabSz="914400" rtl="0" eaLnBrk="1" fontAlgn="b" latinLnBrk="0" hangingPunct="1"/>
                      <a:r>
                        <a:rPr lang="en-US" sz="1400" b="0" i="0" u="none" strike="noStrike" kern="1200" dirty="0" smtClean="0">
                          <a:solidFill>
                            <a:schemeClr val="dk1"/>
                          </a:solidFill>
                          <a:effectLst/>
                          <a:latin typeface="Arial"/>
                          <a:ea typeface="+mn-ea"/>
                          <a:cs typeface="+mn-cs"/>
                        </a:rPr>
                        <a:t>94</a:t>
                      </a:r>
                      <a:endParaRPr lang="en-US" sz="1400" b="0" i="0" u="none" strike="noStrike" kern="1200" dirty="0">
                        <a:solidFill>
                          <a:schemeClr val="dk1"/>
                        </a:solidFill>
                        <a:effectLst/>
                        <a:latin typeface="Arial"/>
                        <a:ea typeface="+mn-ea"/>
                        <a:cs typeface="+mn-cs"/>
                      </a:endParaRPr>
                    </a:p>
                  </a:txBody>
                  <a:tcPr marL="0" marR="0" marT="0" marB="0" anchor="ctr">
                    <a:solidFill>
                      <a:srgbClr val="00B050"/>
                    </a:solidFill>
                  </a:tcPr>
                </a:tc>
                <a:tc>
                  <a:txBody>
                    <a:bodyPr/>
                    <a:lstStyle/>
                    <a:p>
                      <a:pPr marL="0" algn="ctr" defTabSz="914400" rtl="0" eaLnBrk="1" fontAlgn="b" latinLnBrk="0" hangingPunct="1"/>
                      <a:r>
                        <a:rPr lang="en-US" sz="1400" b="0" i="0" u="none" strike="noStrike" kern="1200" dirty="0" smtClean="0">
                          <a:solidFill>
                            <a:schemeClr val="dk1"/>
                          </a:solidFill>
                          <a:effectLst/>
                          <a:latin typeface="Arial"/>
                          <a:ea typeface="+mn-ea"/>
                          <a:cs typeface="+mn-cs"/>
                        </a:rPr>
                        <a:t>1.4</a:t>
                      </a:r>
                      <a:endParaRPr lang="en-US" sz="1400" b="0" i="0" u="none" strike="noStrike" kern="1200" dirty="0">
                        <a:solidFill>
                          <a:schemeClr val="dk1"/>
                        </a:solidFill>
                        <a:effectLst/>
                        <a:latin typeface="Arial"/>
                        <a:ea typeface="+mn-ea"/>
                        <a:cs typeface="+mn-cs"/>
                      </a:endParaRPr>
                    </a:p>
                  </a:txBody>
                  <a:tcPr marL="0" marR="0" marT="0" marB="0" anchor="ctr">
                    <a:solidFill>
                      <a:srgbClr val="FFFF00"/>
                    </a:solidFill>
                  </a:tcPr>
                </a:tc>
                <a:tc>
                  <a:txBody>
                    <a:bodyPr/>
                    <a:lstStyle/>
                    <a:p>
                      <a:pPr marL="0" algn="ctr" defTabSz="914400" rtl="0" eaLnBrk="1" fontAlgn="b" latinLnBrk="0" hangingPunct="1"/>
                      <a:r>
                        <a:rPr lang="en-US" sz="1400" b="0" i="0" u="none" strike="noStrike" kern="1200" dirty="0" smtClean="0">
                          <a:solidFill>
                            <a:schemeClr val="dk1"/>
                          </a:solidFill>
                          <a:effectLst/>
                          <a:latin typeface="Arial"/>
                          <a:ea typeface="+mn-ea"/>
                          <a:cs typeface="+mn-cs"/>
                        </a:rPr>
                        <a:t>-</a:t>
                      </a:r>
                      <a:endParaRPr lang="en-US" sz="1400" b="0" i="0" u="none" strike="noStrike" kern="1200" dirty="0">
                        <a:solidFill>
                          <a:schemeClr val="dk1"/>
                        </a:solidFill>
                        <a:effectLst/>
                        <a:latin typeface="Arial"/>
                        <a:ea typeface="+mn-ea"/>
                        <a:cs typeface="+mn-cs"/>
                      </a:endParaRPr>
                    </a:p>
                  </a:txBody>
                  <a:tcPr marL="0" marR="0" marT="0" marB="0" anchor="ctr">
                    <a:solidFill>
                      <a:schemeClr val="bg1">
                        <a:lumMod val="65000"/>
                      </a:schemeClr>
                    </a:solidFill>
                  </a:tcPr>
                </a:tc>
                <a:tc>
                  <a:txBody>
                    <a:bodyPr/>
                    <a:lstStyle/>
                    <a:p>
                      <a:pPr marL="0" algn="ctr" defTabSz="914400" rtl="0" eaLnBrk="1" fontAlgn="b" latinLnBrk="0" hangingPunct="1"/>
                      <a:r>
                        <a:rPr lang="en-US" sz="1400" b="0" i="0" u="none" strike="noStrike" kern="1200" dirty="0" smtClean="0">
                          <a:solidFill>
                            <a:schemeClr val="dk1"/>
                          </a:solidFill>
                          <a:effectLst/>
                          <a:latin typeface="Arial"/>
                          <a:ea typeface="+mn-ea"/>
                          <a:cs typeface="+mn-cs"/>
                        </a:rPr>
                        <a:t>100</a:t>
                      </a:r>
                      <a:endParaRPr lang="en-US" sz="1400" b="0" i="0" u="none" strike="noStrike" kern="1200" dirty="0">
                        <a:solidFill>
                          <a:schemeClr val="dk1"/>
                        </a:solidFill>
                        <a:effectLst/>
                        <a:latin typeface="Arial"/>
                        <a:ea typeface="+mn-ea"/>
                        <a:cs typeface="+mn-cs"/>
                      </a:endParaRPr>
                    </a:p>
                  </a:txBody>
                  <a:tcPr marL="0" marR="0" marT="0" marB="0" anchor="ctr">
                    <a:solidFill>
                      <a:srgbClr val="00B050"/>
                    </a:solidFill>
                  </a:tcPr>
                </a:tc>
              </a:tr>
            </a:tbl>
          </a:graphicData>
        </a:graphic>
      </p:graphicFrame>
      <p:grpSp>
        <p:nvGrpSpPr>
          <p:cNvPr id="15" name="Group 14"/>
          <p:cNvGrpSpPr/>
          <p:nvPr/>
        </p:nvGrpSpPr>
        <p:grpSpPr>
          <a:xfrm>
            <a:off x="1835696" y="6021288"/>
            <a:ext cx="5597715" cy="371212"/>
            <a:chOff x="1835696" y="6397920"/>
            <a:chExt cx="5597715" cy="371212"/>
          </a:xfrm>
        </p:grpSpPr>
        <p:sp>
          <p:nvSpPr>
            <p:cNvPr id="7" name="Rectangle 6"/>
            <p:cNvSpPr/>
            <p:nvPr/>
          </p:nvSpPr>
          <p:spPr>
            <a:xfrm>
              <a:off x="1835696" y="6506872"/>
              <a:ext cx="360040" cy="144016"/>
            </a:xfrm>
            <a:prstGeom prst="rect">
              <a:avLst/>
            </a:prstGeom>
            <a:solidFill>
              <a:srgbClr val="E997DD"/>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123728" y="6399800"/>
              <a:ext cx="960904" cy="369332"/>
            </a:xfrm>
            <a:prstGeom prst="rect">
              <a:avLst/>
            </a:prstGeom>
            <a:noFill/>
          </p:spPr>
          <p:txBody>
            <a:bodyPr wrap="none" rtlCol="0">
              <a:spAutoFit/>
            </a:bodyPr>
            <a:lstStyle/>
            <a:p>
              <a:r>
                <a:rPr lang="en-US" dirty="0" smtClean="0"/>
                <a:t>Not met</a:t>
              </a:r>
              <a:endParaRPr lang="en-US" dirty="0"/>
            </a:p>
          </p:txBody>
        </p:sp>
        <p:sp>
          <p:nvSpPr>
            <p:cNvPr id="9" name="Rectangle 8"/>
            <p:cNvSpPr/>
            <p:nvPr/>
          </p:nvSpPr>
          <p:spPr>
            <a:xfrm>
              <a:off x="3395072" y="6506872"/>
              <a:ext cx="360040" cy="144016"/>
            </a:xfrm>
            <a:prstGeom prst="rect">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683104" y="6399800"/>
              <a:ext cx="688009" cy="369332"/>
            </a:xfrm>
            <a:prstGeom prst="rect">
              <a:avLst/>
            </a:prstGeom>
            <a:noFill/>
          </p:spPr>
          <p:txBody>
            <a:bodyPr wrap="none" rtlCol="0">
              <a:spAutoFit/>
            </a:bodyPr>
            <a:lstStyle/>
            <a:p>
              <a:r>
                <a:rPr lang="en-US" dirty="0" smtClean="0"/>
                <a:t>Close</a:t>
              </a:r>
              <a:endParaRPr lang="en-US" dirty="0"/>
            </a:p>
          </p:txBody>
        </p:sp>
        <p:sp>
          <p:nvSpPr>
            <p:cNvPr id="11" name="Rectangle 10"/>
            <p:cNvSpPr/>
            <p:nvPr/>
          </p:nvSpPr>
          <p:spPr>
            <a:xfrm>
              <a:off x="4716016" y="6504992"/>
              <a:ext cx="360040" cy="144016"/>
            </a:xfrm>
            <a:prstGeom prst="rect">
              <a:avLst/>
            </a:prstGeom>
            <a:solidFill>
              <a:srgbClr val="00B05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013284" y="6397920"/>
              <a:ext cx="1050672" cy="369332"/>
            </a:xfrm>
            <a:prstGeom prst="rect">
              <a:avLst/>
            </a:prstGeom>
            <a:noFill/>
          </p:spPr>
          <p:txBody>
            <a:bodyPr wrap="none" rtlCol="0">
              <a:spAutoFit/>
            </a:bodyPr>
            <a:lstStyle/>
            <a:p>
              <a:r>
                <a:rPr lang="en-US" dirty="0" smtClean="0"/>
                <a:t>Fully met</a:t>
              </a:r>
              <a:endParaRPr lang="en-US" dirty="0"/>
            </a:p>
          </p:txBody>
        </p:sp>
        <p:sp>
          <p:nvSpPr>
            <p:cNvPr id="13" name="Rectangle 12"/>
            <p:cNvSpPr/>
            <p:nvPr/>
          </p:nvSpPr>
          <p:spPr>
            <a:xfrm>
              <a:off x="6221856" y="6506872"/>
              <a:ext cx="360040" cy="144016"/>
            </a:xfrm>
            <a:prstGeom prst="rect">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509888" y="6399800"/>
              <a:ext cx="923523" cy="369332"/>
            </a:xfrm>
            <a:prstGeom prst="rect">
              <a:avLst/>
            </a:prstGeom>
            <a:noFill/>
          </p:spPr>
          <p:txBody>
            <a:bodyPr wrap="none" rtlCol="0">
              <a:spAutoFit/>
            </a:bodyPr>
            <a:lstStyle/>
            <a:p>
              <a:r>
                <a:rPr lang="en-US" dirty="0" smtClean="0"/>
                <a:t>No data</a:t>
              </a:r>
              <a:endParaRPr lang="en-US" dirty="0"/>
            </a:p>
          </p:txBody>
        </p:sp>
      </p:grpSp>
      <p:sp>
        <p:nvSpPr>
          <p:cNvPr id="16" name="Title 1"/>
          <p:cNvSpPr txBox="1">
            <a:spLocks/>
          </p:cNvSpPr>
          <p:nvPr/>
        </p:nvSpPr>
        <p:spPr>
          <a:xfrm>
            <a:off x="107504" y="6458408"/>
            <a:ext cx="3575600" cy="2829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pPr>
            <a:r>
              <a:rPr lang="en-US" sz="1050" dirty="0" smtClean="0"/>
              <a:t>Source: SEAR Weekly VPD bulletin and JRF as of 15 June 2016</a:t>
            </a:r>
            <a:endParaRPr lang="en-US" sz="1050" dirty="0"/>
          </a:p>
        </p:txBody>
      </p:sp>
      <p:sp>
        <p:nvSpPr>
          <p:cNvPr id="17" name="Rounded Rectangle 16"/>
          <p:cNvSpPr/>
          <p:nvPr/>
        </p:nvSpPr>
        <p:spPr>
          <a:xfrm>
            <a:off x="3491880" y="1052736"/>
            <a:ext cx="1404156" cy="4824536"/>
          </a:xfrm>
          <a:prstGeom prst="roundRect">
            <a:avLst/>
          </a:prstGeom>
          <a:solidFill>
            <a:srgbClr val="FFCCFF">
              <a:alpha val="36078"/>
            </a:srgbClr>
          </a:solidFill>
          <a:ln w="2857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Explosion 1 17"/>
          <p:cNvSpPr/>
          <p:nvPr/>
        </p:nvSpPr>
        <p:spPr>
          <a:xfrm>
            <a:off x="1536172" y="1657400"/>
            <a:ext cx="6048672" cy="3530272"/>
          </a:xfrm>
          <a:prstGeom prst="irregularSeal1">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FFFF00"/>
                </a:solidFill>
              </a:rPr>
              <a:t>Of expected ~37,000 non-measles non rubella, only 9,800 reported- </a:t>
            </a:r>
          </a:p>
          <a:p>
            <a:pPr algn="ctr"/>
            <a:r>
              <a:rPr lang="en-US" sz="2400" b="1" dirty="0" smtClean="0">
                <a:solidFill>
                  <a:srgbClr val="FFFF00"/>
                </a:solidFill>
                <a:effectLst>
                  <a:outerShdw blurRad="38100" dist="38100" dir="2700000" algn="tl">
                    <a:srgbClr val="000000">
                      <a:alpha val="43137"/>
                    </a:srgbClr>
                  </a:outerShdw>
                </a:effectLst>
              </a:rPr>
              <a:t>26% capture rate </a:t>
            </a:r>
            <a:endParaRPr lang="en-US" sz="24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47515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116632"/>
            <a:ext cx="8229600" cy="778098"/>
          </a:xfrm>
        </p:spPr>
        <p:txBody>
          <a:bodyPr>
            <a:noAutofit/>
          </a:bodyPr>
          <a:lstStyle/>
          <a:p>
            <a:pPr eaLnBrk="1" hangingPunct="1"/>
            <a:r>
              <a:rPr lang="en-US" sz="3200" dirty="0">
                <a:solidFill>
                  <a:srgbClr val="0070C0"/>
                </a:solidFill>
                <a:latin typeface="Calibri" panose="020F0502020204030204" pitchFamily="34" charset="0"/>
                <a:ea typeface="+mn-ea"/>
                <a:cs typeface="Calibri" panose="020F0502020204030204" pitchFamily="34" charset="0"/>
              </a:rPr>
              <a:t>Measles-Rubella Surveillance 2015- </a:t>
            </a:r>
            <a:br>
              <a:rPr lang="en-US" sz="3200" dirty="0">
                <a:solidFill>
                  <a:srgbClr val="0070C0"/>
                </a:solidFill>
                <a:latin typeface="Calibri" panose="020F0502020204030204" pitchFamily="34" charset="0"/>
                <a:ea typeface="+mn-ea"/>
                <a:cs typeface="Calibri" panose="020F0502020204030204" pitchFamily="34" charset="0"/>
              </a:rPr>
            </a:br>
            <a:r>
              <a:rPr lang="en-US" sz="3200" dirty="0">
                <a:solidFill>
                  <a:srgbClr val="0070C0"/>
                </a:solidFill>
                <a:latin typeface="Calibri" panose="020F0502020204030204" pitchFamily="34" charset="0"/>
                <a:ea typeface="+mn-ea"/>
                <a:cs typeface="Calibri" panose="020F0502020204030204" pitchFamily="34" charset="0"/>
              </a:rPr>
              <a:t>Incidence by country </a:t>
            </a:r>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4167" t="9359" r="4167" b="9359"/>
          <a:stretch/>
        </p:blipFill>
        <p:spPr>
          <a:xfrm>
            <a:off x="4408664" y="1628800"/>
            <a:ext cx="4540017" cy="3384376"/>
          </a:xfrm>
          <a:prstGeom prst="rect">
            <a:avLst/>
          </a:prstGeom>
          <a:ln>
            <a:solidFill>
              <a:schemeClr val="tx1"/>
            </a:solidFill>
          </a:ln>
        </p:spPr>
      </p:pic>
      <p:graphicFrame>
        <p:nvGraphicFramePr>
          <p:cNvPr id="6" name="Table 5"/>
          <p:cNvGraphicFramePr>
            <a:graphicFrameLocks noGrp="1"/>
          </p:cNvGraphicFramePr>
          <p:nvPr>
            <p:extLst>
              <p:ext uri="{D42A27DB-BD31-4B8C-83A1-F6EECF244321}">
                <p14:modId xmlns:p14="http://schemas.microsoft.com/office/powerpoint/2010/main" val="3322735523"/>
              </p:ext>
            </p:extLst>
          </p:nvPr>
        </p:nvGraphicFramePr>
        <p:xfrm>
          <a:off x="107504" y="1634097"/>
          <a:ext cx="4176464" cy="4151966"/>
        </p:xfrm>
        <a:graphic>
          <a:graphicData uri="http://schemas.openxmlformats.org/drawingml/2006/table">
            <a:tbl>
              <a:tblPr>
                <a:tableStyleId>{5C22544A-7EE6-4342-B048-85BDC9FD1C3A}</a:tableStyleId>
              </a:tblPr>
              <a:tblGrid>
                <a:gridCol w="1656184"/>
                <a:gridCol w="1208815"/>
                <a:gridCol w="1311465"/>
              </a:tblGrid>
              <a:tr h="304601">
                <a:tc>
                  <a:txBody>
                    <a:bodyPr/>
                    <a:lstStyle/>
                    <a:p>
                      <a:pPr algn="r" fontAlgn="ctr"/>
                      <a:r>
                        <a:rPr lang="en-US" sz="1600" b="1" i="0" u="none" strike="noStrike" dirty="0" smtClean="0">
                          <a:solidFill>
                            <a:srgbClr val="000000"/>
                          </a:solidFill>
                          <a:effectLst/>
                          <a:latin typeface="Calibri"/>
                        </a:rPr>
                        <a:t>Incidence per million </a:t>
                      </a:r>
                      <a:r>
                        <a:rPr lang="en-US" sz="1600" b="1" i="0" u="none" strike="noStrike" dirty="0" smtClean="0">
                          <a:solidFill>
                            <a:srgbClr val="000000"/>
                          </a:solidFill>
                          <a:effectLst/>
                          <a:latin typeface="Calibri"/>
                          <a:sym typeface="Wingdings" panose="05000000000000000000" pitchFamily="2" charset="2"/>
                        </a:rPr>
                        <a:t> </a:t>
                      </a:r>
                      <a:endParaRPr lang="en-US" sz="1600" b="1" i="0" u="none" strike="noStrike" dirty="0">
                        <a:solidFill>
                          <a:srgbClr val="000000"/>
                        </a:solidFill>
                        <a:effectLst/>
                        <a:latin typeface="Calibri"/>
                      </a:endParaRPr>
                    </a:p>
                  </a:txBody>
                  <a:tcPr marL="8447" marR="8447" marT="84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600" b="1" i="0" u="none" strike="noStrike" dirty="0" smtClean="0">
                          <a:solidFill>
                            <a:srgbClr val="000000"/>
                          </a:solidFill>
                          <a:effectLst/>
                          <a:latin typeface="Calibri"/>
                        </a:rPr>
                        <a:t>Measles</a:t>
                      </a:r>
                      <a:endParaRPr lang="en-US" sz="1600" b="1" i="0" u="none" strike="noStrike" dirty="0">
                        <a:solidFill>
                          <a:srgbClr val="000000"/>
                        </a:solidFill>
                        <a:effectLst/>
                        <a:latin typeface="Calibri"/>
                      </a:endParaRPr>
                    </a:p>
                  </a:txBody>
                  <a:tcPr marL="8447" marR="8447" marT="84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600" b="1" i="0" u="none" strike="noStrike" dirty="0" smtClean="0">
                          <a:solidFill>
                            <a:srgbClr val="000000"/>
                          </a:solidFill>
                          <a:effectLst/>
                          <a:latin typeface="Calibri"/>
                        </a:rPr>
                        <a:t>Rubella</a:t>
                      </a:r>
                      <a:endParaRPr lang="en-US" sz="1600" b="1" i="0" u="none" strike="noStrike" dirty="0">
                        <a:solidFill>
                          <a:srgbClr val="000000"/>
                        </a:solidFill>
                        <a:effectLst/>
                        <a:latin typeface="Calibri"/>
                      </a:endParaRPr>
                    </a:p>
                  </a:txBody>
                  <a:tcPr marL="8447" marR="8447" marT="84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04601">
                <a:tc>
                  <a:txBody>
                    <a:bodyPr/>
                    <a:lstStyle/>
                    <a:p>
                      <a:pPr algn="l" fontAlgn="ctr"/>
                      <a:r>
                        <a:rPr lang="en-US" sz="1600" u="none" strike="noStrike" dirty="0">
                          <a:effectLst/>
                        </a:rPr>
                        <a:t>Bangladesh</a:t>
                      </a:r>
                      <a:endParaRPr lang="en-US" sz="1600" b="0" i="0" u="none" strike="noStrike" dirty="0">
                        <a:solidFill>
                          <a:srgbClr val="000000"/>
                        </a:solidFill>
                        <a:effectLst/>
                        <a:latin typeface="Calibri"/>
                      </a:endParaRPr>
                    </a:p>
                  </a:txBody>
                  <a:tcPr marL="8447" marR="8447" marT="84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1600" u="none" strike="noStrike" kern="1200" dirty="0">
                          <a:solidFill>
                            <a:schemeClr val="dk1"/>
                          </a:solidFill>
                          <a:effectLst/>
                          <a:latin typeface="+mn-lt"/>
                          <a:ea typeface="+mn-ea"/>
                          <a:cs typeface="+mn-cs"/>
                        </a:rPr>
                        <a:t>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600" u="none" strike="noStrike" kern="1200" dirty="0">
                          <a:solidFill>
                            <a:schemeClr val="dk1"/>
                          </a:solidFill>
                          <a:effectLst/>
                          <a:latin typeface="+mn-lt"/>
                          <a:ea typeface="+mn-ea"/>
                          <a:cs typeface="+mn-cs"/>
                        </a:rPr>
                        <a:t>24.4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r>
              <a:tr h="289998">
                <a:tc>
                  <a:txBody>
                    <a:bodyPr/>
                    <a:lstStyle/>
                    <a:p>
                      <a:pPr algn="l" fontAlgn="ctr"/>
                      <a:r>
                        <a:rPr lang="en-US" sz="1600" u="none" strike="noStrike">
                          <a:effectLst/>
                        </a:rPr>
                        <a:t>Bhutan</a:t>
                      </a:r>
                      <a:endParaRPr lang="en-US" sz="1600" b="0" i="0" u="none" strike="noStrike">
                        <a:solidFill>
                          <a:srgbClr val="000000"/>
                        </a:solidFill>
                        <a:effectLst/>
                        <a:latin typeface="Calibri"/>
                      </a:endParaRPr>
                    </a:p>
                  </a:txBody>
                  <a:tcPr marL="8447" marR="8447" marT="84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1600" u="none" strike="noStrike" kern="1200" dirty="0">
                          <a:solidFill>
                            <a:schemeClr val="dk1"/>
                          </a:solidFill>
                          <a:effectLst/>
                          <a:latin typeface="+mn-lt"/>
                          <a:ea typeface="+mn-ea"/>
                          <a:cs typeface="+mn-cs"/>
                        </a:rPr>
                        <a:t>14.5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fontAlgn="ctr"/>
                      <a:r>
                        <a:rPr lang="en-US" sz="1600" u="none" strike="noStrike" kern="1200" dirty="0">
                          <a:solidFill>
                            <a:schemeClr val="dk1"/>
                          </a:solidFill>
                          <a:effectLst/>
                          <a:latin typeface="+mn-lt"/>
                          <a:ea typeface="+mn-ea"/>
                          <a:cs typeface="+mn-cs"/>
                        </a:rPr>
                        <a:t>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66"/>
                    </a:solidFill>
                  </a:tcPr>
                </a:tc>
              </a:tr>
              <a:tr h="304601">
                <a:tc>
                  <a:txBody>
                    <a:bodyPr/>
                    <a:lstStyle/>
                    <a:p>
                      <a:pPr algn="l" fontAlgn="ctr"/>
                      <a:r>
                        <a:rPr lang="en-US" sz="1600" u="none" strike="noStrike">
                          <a:effectLst/>
                        </a:rPr>
                        <a:t>DPRK</a:t>
                      </a:r>
                      <a:endParaRPr lang="en-US" sz="1600" b="0" i="0" u="none" strike="noStrike">
                        <a:solidFill>
                          <a:srgbClr val="000000"/>
                        </a:solidFill>
                        <a:effectLst/>
                        <a:latin typeface="Calibri"/>
                      </a:endParaRPr>
                    </a:p>
                  </a:txBody>
                  <a:tcPr marL="8447" marR="8447" marT="84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1600" u="none" strike="noStrike" kern="1200" dirty="0">
                          <a:solidFill>
                            <a:schemeClr val="dk1"/>
                          </a:solidFill>
                          <a:effectLst/>
                          <a:latin typeface="+mn-lt"/>
                          <a:ea typeface="+mn-ea"/>
                          <a:cs typeface="+mn-cs"/>
                        </a:rPr>
                        <a:t>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66"/>
                    </a:solidFill>
                  </a:tcPr>
                </a:tc>
                <a:tc>
                  <a:txBody>
                    <a:bodyPr/>
                    <a:lstStyle/>
                    <a:p>
                      <a:pPr algn="ctr" fontAlgn="ctr"/>
                      <a:r>
                        <a:rPr lang="en-US" sz="1600" u="none" strike="noStrike" kern="1200" dirty="0">
                          <a:solidFill>
                            <a:schemeClr val="dk1"/>
                          </a:solidFill>
                          <a:effectLst/>
                          <a:latin typeface="+mn-lt"/>
                          <a:ea typeface="+mn-ea"/>
                          <a:cs typeface="+mn-cs"/>
                        </a:rPr>
                        <a:t>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66"/>
                    </a:solidFill>
                  </a:tcPr>
                </a:tc>
              </a:tr>
              <a:tr h="304601">
                <a:tc>
                  <a:txBody>
                    <a:bodyPr/>
                    <a:lstStyle/>
                    <a:p>
                      <a:pPr algn="l" fontAlgn="ctr"/>
                      <a:r>
                        <a:rPr lang="en-US" sz="1600" u="none" strike="noStrike" dirty="0" smtClean="0">
                          <a:effectLst/>
                        </a:rPr>
                        <a:t>India*</a:t>
                      </a:r>
                      <a:endParaRPr lang="en-US" sz="1600" b="0" i="0" u="none" strike="noStrike" dirty="0">
                        <a:solidFill>
                          <a:srgbClr val="000000"/>
                        </a:solidFill>
                        <a:effectLst/>
                        <a:latin typeface="Calibri"/>
                      </a:endParaRPr>
                    </a:p>
                  </a:txBody>
                  <a:tcPr marL="8447" marR="8447" marT="84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1600" u="none" strike="noStrike" kern="1200" dirty="0">
                          <a:solidFill>
                            <a:schemeClr val="dk1"/>
                          </a:solidFill>
                          <a:effectLst/>
                          <a:latin typeface="+mn-lt"/>
                          <a:ea typeface="+mn-ea"/>
                          <a:cs typeface="+mn-cs"/>
                        </a:rPr>
                        <a:t>19.9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fontAlgn="ctr"/>
                      <a:r>
                        <a:rPr lang="en-US" sz="1600" u="none" strike="noStrike" kern="1200" dirty="0">
                          <a:solidFill>
                            <a:schemeClr val="dk1"/>
                          </a:solidFill>
                          <a:effectLst/>
                          <a:latin typeface="+mn-lt"/>
                          <a:ea typeface="+mn-ea"/>
                          <a:cs typeface="+mn-cs"/>
                        </a:rPr>
                        <a:t>38.5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r>
              <a:tr h="304601">
                <a:tc>
                  <a:txBody>
                    <a:bodyPr/>
                    <a:lstStyle/>
                    <a:p>
                      <a:pPr algn="l" fontAlgn="ctr"/>
                      <a:r>
                        <a:rPr lang="en-US" sz="1600" u="none" strike="noStrike" dirty="0" smtClean="0">
                          <a:effectLst/>
                        </a:rPr>
                        <a:t>Indonesia*</a:t>
                      </a:r>
                      <a:endParaRPr lang="en-US" sz="1600" b="0" i="0" u="none" strike="noStrike" dirty="0">
                        <a:solidFill>
                          <a:srgbClr val="000000"/>
                        </a:solidFill>
                        <a:effectLst/>
                        <a:latin typeface="Calibri"/>
                      </a:endParaRPr>
                    </a:p>
                  </a:txBody>
                  <a:tcPr marL="8447" marR="8447" marT="84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1600" u="none" strike="noStrike" kern="1200" dirty="0">
                          <a:solidFill>
                            <a:schemeClr val="dk1"/>
                          </a:solidFill>
                          <a:effectLst/>
                          <a:latin typeface="+mn-lt"/>
                          <a:ea typeface="+mn-ea"/>
                          <a:cs typeface="+mn-cs"/>
                        </a:rPr>
                        <a:t>3.2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600" u="none" strike="noStrike" kern="1200" dirty="0">
                          <a:solidFill>
                            <a:schemeClr val="dk1"/>
                          </a:solidFill>
                          <a:effectLst/>
                          <a:latin typeface="+mn-lt"/>
                          <a:ea typeface="+mn-ea"/>
                          <a:cs typeface="+mn-cs"/>
                        </a:rPr>
                        <a:t> </a:t>
                      </a:r>
                      <a:r>
                        <a:rPr lang="en-US" sz="1600" u="none" strike="noStrike" kern="1200" dirty="0" smtClean="0">
                          <a:solidFill>
                            <a:schemeClr val="dk1"/>
                          </a:solidFill>
                          <a:effectLst/>
                          <a:latin typeface="+mn-lt"/>
                          <a:ea typeface="+mn-ea"/>
                          <a:cs typeface="+mn-cs"/>
                        </a:rPr>
                        <a:t>no</a:t>
                      </a:r>
                      <a:r>
                        <a:rPr lang="en-US" sz="1600" u="none" strike="noStrike" kern="1200" baseline="0" dirty="0" smtClean="0">
                          <a:solidFill>
                            <a:schemeClr val="dk1"/>
                          </a:solidFill>
                          <a:effectLst/>
                          <a:latin typeface="+mn-lt"/>
                          <a:ea typeface="+mn-ea"/>
                          <a:cs typeface="+mn-cs"/>
                        </a:rPr>
                        <a:t> data</a:t>
                      </a:r>
                      <a:endParaRPr lang="en-US" sz="16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r>
              <a:tr h="304601">
                <a:tc>
                  <a:txBody>
                    <a:bodyPr/>
                    <a:lstStyle/>
                    <a:p>
                      <a:pPr algn="l" fontAlgn="ctr"/>
                      <a:r>
                        <a:rPr lang="en-US" sz="1600" u="none" strike="noStrike">
                          <a:effectLst/>
                        </a:rPr>
                        <a:t>Maldives</a:t>
                      </a:r>
                      <a:endParaRPr lang="en-US" sz="1600" b="0" i="0" u="none" strike="noStrike">
                        <a:solidFill>
                          <a:srgbClr val="000000"/>
                        </a:solidFill>
                        <a:effectLst/>
                        <a:latin typeface="Calibri"/>
                      </a:endParaRPr>
                    </a:p>
                  </a:txBody>
                  <a:tcPr marL="8447" marR="8447" marT="84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1600" u="none" strike="noStrike" kern="1200" dirty="0">
                          <a:solidFill>
                            <a:schemeClr val="dk1"/>
                          </a:solidFill>
                          <a:effectLst/>
                          <a:latin typeface="+mn-lt"/>
                          <a:ea typeface="+mn-ea"/>
                          <a:cs typeface="+mn-cs"/>
                        </a:rPr>
                        <a:t>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66"/>
                    </a:solidFill>
                  </a:tcPr>
                </a:tc>
                <a:tc>
                  <a:txBody>
                    <a:bodyPr/>
                    <a:lstStyle/>
                    <a:p>
                      <a:pPr algn="ctr" fontAlgn="ctr"/>
                      <a:r>
                        <a:rPr lang="en-US" sz="1600" u="none" strike="noStrike" kern="1200" dirty="0">
                          <a:solidFill>
                            <a:schemeClr val="dk1"/>
                          </a:solidFill>
                          <a:effectLst/>
                          <a:latin typeface="+mn-lt"/>
                          <a:ea typeface="+mn-ea"/>
                          <a:cs typeface="+mn-cs"/>
                        </a:rPr>
                        <a:t>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66"/>
                    </a:solidFill>
                  </a:tcPr>
                </a:tc>
              </a:tr>
              <a:tr h="304601">
                <a:tc>
                  <a:txBody>
                    <a:bodyPr/>
                    <a:lstStyle/>
                    <a:p>
                      <a:pPr algn="l" fontAlgn="ctr"/>
                      <a:r>
                        <a:rPr lang="en-US" sz="1600" u="none" strike="noStrike">
                          <a:effectLst/>
                        </a:rPr>
                        <a:t>Myanmar</a:t>
                      </a:r>
                      <a:endParaRPr lang="en-US" sz="1600" b="0" i="0" u="none" strike="noStrike">
                        <a:solidFill>
                          <a:srgbClr val="000000"/>
                        </a:solidFill>
                        <a:effectLst/>
                        <a:latin typeface="Calibri"/>
                      </a:endParaRPr>
                    </a:p>
                  </a:txBody>
                  <a:tcPr marL="8447" marR="8447" marT="84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1600" u="none" strike="noStrike" kern="1200" dirty="0">
                          <a:solidFill>
                            <a:schemeClr val="dk1"/>
                          </a:solidFill>
                          <a:effectLst/>
                          <a:latin typeface="+mn-lt"/>
                          <a:ea typeface="+mn-ea"/>
                          <a:cs typeface="+mn-cs"/>
                        </a:rPr>
                        <a:t>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600" u="none" strike="noStrike" kern="1200" dirty="0">
                          <a:solidFill>
                            <a:schemeClr val="dk1"/>
                          </a:solidFill>
                          <a:effectLst/>
                          <a:latin typeface="+mn-lt"/>
                          <a:ea typeface="+mn-ea"/>
                          <a:cs typeface="+mn-cs"/>
                        </a:rPr>
                        <a:t>5.8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r>
              <a:tr h="304601">
                <a:tc>
                  <a:txBody>
                    <a:bodyPr/>
                    <a:lstStyle/>
                    <a:p>
                      <a:pPr algn="l" fontAlgn="ctr"/>
                      <a:r>
                        <a:rPr lang="en-US" sz="1600" u="none" strike="noStrike">
                          <a:effectLst/>
                        </a:rPr>
                        <a:t>Nepal</a:t>
                      </a:r>
                      <a:endParaRPr lang="en-US" sz="1600" b="0" i="0" u="none" strike="noStrike">
                        <a:solidFill>
                          <a:srgbClr val="000000"/>
                        </a:solidFill>
                        <a:effectLst/>
                        <a:latin typeface="Calibri"/>
                      </a:endParaRPr>
                    </a:p>
                  </a:txBody>
                  <a:tcPr marL="8447" marR="8447" marT="84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1600" u="none" strike="noStrike" kern="1200" dirty="0">
                          <a:solidFill>
                            <a:schemeClr val="dk1"/>
                          </a:solidFill>
                          <a:effectLst/>
                          <a:latin typeface="+mn-lt"/>
                          <a:ea typeface="+mn-ea"/>
                          <a:cs typeface="+mn-cs"/>
                        </a:rPr>
                        <a:t>57.7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fontAlgn="ctr"/>
                      <a:r>
                        <a:rPr lang="en-US" sz="1600" u="none" strike="noStrike" kern="1200" dirty="0">
                          <a:solidFill>
                            <a:schemeClr val="dk1"/>
                          </a:solidFill>
                          <a:effectLst/>
                          <a:latin typeface="+mn-lt"/>
                          <a:ea typeface="+mn-ea"/>
                          <a:cs typeface="+mn-cs"/>
                        </a:rPr>
                        <a:t>257.8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r>
              <a:tr h="304601">
                <a:tc>
                  <a:txBody>
                    <a:bodyPr/>
                    <a:lstStyle/>
                    <a:p>
                      <a:pPr algn="l" fontAlgn="ctr"/>
                      <a:r>
                        <a:rPr lang="en-US" sz="1600" u="none" strike="noStrike">
                          <a:effectLst/>
                        </a:rPr>
                        <a:t>Sri Lanka</a:t>
                      </a:r>
                      <a:endParaRPr lang="en-US" sz="1600" b="0" i="0" u="none" strike="noStrike">
                        <a:solidFill>
                          <a:srgbClr val="000000"/>
                        </a:solidFill>
                        <a:effectLst/>
                        <a:latin typeface="Calibri"/>
                      </a:endParaRPr>
                    </a:p>
                  </a:txBody>
                  <a:tcPr marL="8447" marR="8447" marT="84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1600" u="none" strike="noStrike" kern="1200" dirty="0">
                          <a:solidFill>
                            <a:schemeClr val="dk1"/>
                          </a:solidFill>
                          <a:effectLst/>
                          <a:latin typeface="+mn-lt"/>
                          <a:ea typeface="+mn-ea"/>
                          <a:cs typeface="+mn-cs"/>
                        </a:rPr>
                        <a:t>74.8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fontAlgn="ctr"/>
                      <a:r>
                        <a:rPr lang="en-US" sz="1600" u="none" strike="noStrike" kern="1200" dirty="0">
                          <a:solidFill>
                            <a:schemeClr val="dk1"/>
                          </a:solidFill>
                          <a:effectLst/>
                          <a:latin typeface="+mn-lt"/>
                          <a:ea typeface="+mn-ea"/>
                          <a:cs typeface="+mn-cs"/>
                        </a:rPr>
                        <a:t>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04601">
                <a:tc>
                  <a:txBody>
                    <a:bodyPr/>
                    <a:lstStyle/>
                    <a:p>
                      <a:pPr algn="l" fontAlgn="ctr"/>
                      <a:r>
                        <a:rPr lang="en-US" sz="1600" u="none" strike="noStrike">
                          <a:effectLst/>
                        </a:rPr>
                        <a:t>Thaliand</a:t>
                      </a:r>
                      <a:endParaRPr lang="en-US" sz="1600" b="0" i="0" u="none" strike="noStrike">
                        <a:solidFill>
                          <a:srgbClr val="000000"/>
                        </a:solidFill>
                        <a:effectLst/>
                        <a:latin typeface="Calibri"/>
                      </a:endParaRPr>
                    </a:p>
                  </a:txBody>
                  <a:tcPr marL="8447" marR="8447" marT="84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1600" u="none" strike="noStrike" kern="1200" dirty="0">
                          <a:solidFill>
                            <a:schemeClr val="dk1"/>
                          </a:solidFill>
                          <a:effectLst/>
                          <a:latin typeface="+mn-lt"/>
                          <a:ea typeface="+mn-ea"/>
                          <a:cs typeface="+mn-cs"/>
                        </a:rPr>
                        <a:t>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600" u="none" strike="noStrike" kern="1200" dirty="0">
                          <a:solidFill>
                            <a:schemeClr val="dk1"/>
                          </a:solidFill>
                          <a:effectLst/>
                          <a:latin typeface="+mn-lt"/>
                          <a:ea typeface="+mn-ea"/>
                          <a:cs typeface="+mn-cs"/>
                        </a:rPr>
                        <a:t> </a:t>
                      </a:r>
                      <a:r>
                        <a:rPr lang="en-US" sz="1600" u="none" strike="noStrike" kern="1200" dirty="0" smtClean="0">
                          <a:solidFill>
                            <a:schemeClr val="dk1"/>
                          </a:solidFill>
                          <a:effectLst/>
                          <a:latin typeface="+mn-lt"/>
                          <a:ea typeface="+mn-ea"/>
                          <a:cs typeface="+mn-cs"/>
                        </a:rPr>
                        <a:t>no data</a:t>
                      </a:r>
                      <a:endParaRPr lang="en-US" sz="16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r>
              <a:tr h="304601">
                <a:tc>
                  <a:txBody>
                    <a:bodyPr/>
                    <a:lstStyle/>
                    <a:p>
                      <a:pPr algn="l" fontAlgn="ctr"/>
                      <a:r>
                        <a:rPr lang="en-US" sz="1600" u="none" strike="noStrike">
                          <a:effectLst/>
                        </a:rPr>
                        <a:t>Timor-Leste</a:t>
                      </a:r>
                      <a:endParaRPr lang="en-US" sz="1600" b="0" i="0" u="none" strike="noStrike">
                        <a:solidFill>
                          <a:srgbClr val="000000"/>
                        </a:solidFill>
                        <a:effectLst/>
                        <a:latin typeface="Calibri"/>
                      </a:endParaRPr>
                    </a:p>
                  </a:txBody>
                  <a:tcPr marL="8447" marR="8447" marT="84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1600" u="none" strike="noStrike" kern="1200" dirty="0">
                          <a:solidFill>
                            <a:schemeClr val="dk1"/>
                          </a:solidFill>
                          <a:effectLst/>
                          <a:latin typeface="+mn-lt"/>
                          <a:ea typeface="+mn-ea"/>
                          <a:cs typeface="+mn-cs"/>
                        </a:rPr>
                        <a:t>38.6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fontAlgn="ctr"/>
                      <a:r>
                        <a:rPr lang="en-US" sz="1600" u="none" strike="noStrike" kern="1200" dirty="0">
                          <a:solidFill>
                            <a:schemeClr val="dk1"/>
                          </a:solidFill>
                          <a:effectLst/>
                          <a:latin typeface="+mn-lt"/>
                          <a:ea typeface="+mn-ea"/>
                          <a:cs typeface="+mn-cs"/>
                        </a:rPr>
                        <a:t>8.3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r>
              <a:tr h="319831">
                <a:tc>
                  <a:txBody>
                    <a:bodyPr/>
                    <a:lstStyle/>
                    <a:p>
                      <a:pPr algn="l" fontAlgn="ctr"/>
                      <a:r>
                        <a:rPr lang="en-US" sz="1600" b="1" u="none" strike="noStrike" dirty="0">
                          <a:effectLst/>
                        </a:rPr>
                        <a:t>SEAR</a:t>
                      </a:r>
                      <a:endParaRPr lang="en-US" sz="1600" b="1" i="0" u="none" strike="noStrike" dirty="0">
                        <a:solidFill>
                          <a:srgbClr val="000000"/>
                        </a:solidFill>
                        <a:effectLst/>
                        <a:latin typeface="Calibri"/>
                      </a:endParaRPr>
                    </a:p>
                  </a:txBody>
                  <a:tcPr marL="8447" marR="8447" marT="84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1600" b="1" u="none" strike="noStrike" kern="1200" dirty="0">
                          <a:solidFill>
                            <a:schemeClr val="dk1"/>
                          </a:solidFill>
                          <a:effectLst/>
                          <a:latin typeface="+mn-lt"/>
                          <a:ea typeface="+mn-ea"/>
                          <a:cs typeface="+mn-cs"/>
                        </a:rPr>
                        <a:t>15.9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fontAlgn="ctr"/>
                      <a:r>
                        <a:rPr lang="en-US" sz="1600" b="1" u="none" strike="noStrike" kern="1200" dirty="0">
                          <a:solidFill>
                            <a:schemeClr val="dk1"/>
                          </a:solidFill>
                          <a:effectLst/>
                          <a:latin typeface="+mn-lt"/>
                          <a:ea typeface="+mn-ea"/>
                          <a:cs typeface="+mn-cs"/>
                        </a:rPr>
                        <a:t>38.7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r>
            </a:tbl>
          </a:graphicData>
        </a:graphic>
      </p:graphicFrame>
      <p:sp>
        <p:nvSpPr>
          <p:cNvPr id="4" name="TextBox 3"/>
          <p:cNvSpPr txBox="1"/>
          <p:nvPr/>
        </p:nvSpPr>
        <p:spPr>
          <a:xfrm>
            <a:off x="521361" y="6176336"/>
            <a:ext cx="5850839" cy="276999"/>
          </a:xfrm>
          <a:prstGeom prst="rect">
            <a:avLst/>
          </a:prstGeom>
          <a:noFill/>
        </p:spPr>
        <p:txBody>
          <a:bodyPr wrap="square" rtlCol="0">
            <a:spAutoFit/>
          </a:bodyPr>
          <a:lstStyle/>
          <a:p>
            <a:r>
              <a:rPr lang="en-US" sz="1200" dirty="0" smtClean="0"/>
              <a:t>*Note: India and Indonesia are yet to fully expand the case-based surveillance nationwide.</a:t>
            </a:r>
            <a:endParaRPr lang="en-US" sz="1200" dirty="0"/>
          </a:p>
        </p:txBody>
      </p:sp>
      <p:sp>
        <p:nvSpPr>
          <p:cNvPr id="2" name="TextBox 1"/>
          <p:cNvSpPr txBox="1"/>
          <p:nvPr/>
        </p:nvSpPr>
        <p:spPr>
          <a:xfrm>
            <a:off x="4408664" y="5085184"/>
            <a:ext cx="4540017" cy="646331"/>
          </a:xfrm>
          <a:prstGeom prst="rect">
            <a:avLst/>
          </a:prstGeom>
          <a:solidFill>
            <a:schemeClr val="tx1"/>
          </a:solidFill>
        </p:spPr>
        <p:txBody>
          <a:bodyPr wrap="square" rtlCol="0">
            <a:spAutoFit/>
          </a:bodyPr>
          <a:lstStyle/>
          <a:p>
            <a:r>
              <a:rPr lang="en-US" b="1" dirty="0" smtClean="0">
                <a:solidFill>
                  <a:schemeClr val="bg1"/>
                </a:solidFill>
                <a:effectLst>
                  <a:outerShdw blurRad="38100" dist="38100" dir="2700000" algn="tl">
                    <a:srgbClr val="000000">
                      <a:alpha val="43137"/>
                    </a:srgbClr>
                  </a:outerShdw>
                </a:effectLst>
              </a:rPr>
              <a:t>Measles Incidence </a:t>
            </a:r>
            <a:r>
              <a:rPr lang="en-US" dirty="0" smtClean="0"/>
              <a:t>–</a:t>
            </a:r>
          </a:p>
          <a:p>
            <a:r>
              <a:rPr lang="en-US" dirty="0" smtClean="0"/>
              <a:t> </a:t>
            </a:r>
            <a:r>
              <a:rPr lang="en-US" u="sng" dirty="0" smtClean="0">
                <a:solidFill>
                  <a:srgbClr val="FF0000"/>
                </a:solidFill>
              </a:rPr>
              <a:t>&gt;</a:t>
            </a:r>
            <a:r>
              <a:rPr lang="en-US" dirty="0" smtClean="0">
                <a:solidFill>
                  <a:srgbClr val="FF0000"/>
                </a:solidFill>
              </a:rPr>
              <a:t>5/million</a:t>
            </a:r>
            <a:r>
              <a:rPr lang="en-US" dirty="0" smtClean="0"/>
              <a:t>; </a:t>
            </a:r>
            <a:r>
              <a:rPr lang="en-US" dirty="0" smtClean="0">
                <a:solidFill>
                  <a:srgbClr val="FFFF00"/>
                </a:solidFill>
              </a:rPr>
              <a:t>&lt;5 per million, </a:t>
            </a:r>
            <a:r>
              <a:rPr lang="en-US" dirty="0" smtClean="0">
                <a:solidFill>
                  <a:srgbClr val="00B050"/>
                </a:solidFill>
              </a:rPr>
              <a:t>zero cases </a:t>
            </a:r>
            <a:endParaRPr lang="en-US" dirty="0">
              <a:solidFill>
                <a:srgbClr val="00B050"/>
              </a:solidFill>
            </a:endParaRPr>
          </a:p>
        </p:txBody>
      </p:sp>
    </p:spTree>
    <p:extLst>
      <p:ext uri="{BB962C8B-B14F-4D97-AF65-F5344CB8AC3E}">
        <p14:creationId xmlns:p14="http://schemas.microsoft.com/office/powerpoint/2010/main" val="25819498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562074"/>
          </a:xfrm>
        </p:spPr>
        <p:txBody>
          <a:bodyPr>
            <a:noAutofit/>
          </a:bodyPr>
          <a:lstStyle/>
          <a:p>
            <a:r>
              <a:rPr lang="en-US" sz="3200" b="1" dirty="0" smtClean="0"/>
              <a:t>Suspected Measles Outbreaks, SEAR, 2015</a:t>
            </a:r>
            <a:endParaRPr lang="en-US" sz="32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19570751"/>
              </p:ext>
            </p:extLst>
          </p:nvPr>
        </p:nvGraphicFramePr>
        <p:xfrm>
          <a:off x="323530" y="764704"/>
          <a:ext cx="8651301" cy="5762173"/>
        </p:xfrm>
        <a:graphic>
          <a:graphicData uri="http://schemas.openxmlformats.org/drawingml/2006/table">
            <a:tbl>
              <a:tblPr firstRow="1" lastRow="1" bandRow="1">
                <a:tableStyleId>{7DF18680-E054-41AD-8BC1-D1AEF772440D}</a:tableStyleId>
              </a:tblPr>
              <a:tblGrid>
                <a:gridCol w="1235900"/>
                <a:gridCol w="924251"/>
                <a:gridCol w="1042831"/>
                <a:gridCol w="1191807"/>
                <a:gridCol w="1191807"/>
                <a:gridCol w="1828805"/>
                <a:gridCol w="1235900"/>
              </a:tblGrid>
              <a:tr h="424031">
                <a:tc>
                  <a:txBody>
                    <a:bodyPr/>
                    <a:lstStyle/>
                    <a:p>
                      <a:pPr algn="l" fontAlgn="b"/>
                      <a:r>
                        <a:rPr lang="en-US" sz="1400" u="none" strike="noStrike" dirty="0" smtClean="0">
                          <a:solidFill>
                            <a:schemeClr val="tx1"/>
                          </a:solidFill>
                          <a:effectLst/>
                        </a:rPr>
                        <a:t>Country</a:t>
                      </a:r>
                      <a:endParaRPr lang="en-US" sz="1400" b="1" i="0" u="none" strike="noStrike" dirty="0">
                        <a:solidFill>
                          <a:schemeClr val="tx1"/>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b"/>
                      <a:r>
                        <a:rPr lang="en-US" sz="1400" u="none" strike="noStrike" dirty="0">
                          <a:solidFill>
                            <a:schemeClr val="tx1"/>
                          </a:solidFill>
                          <a:effectLst/>
                        </a:rPr>
                        <a:t>Total Outbreaks</a:t>
                      </a:r>
                      <a:endParaRPr lang="en-US" sz="1400" b="1" i="0" u="none" strike="noStrike" dirty="0">
                        <a:solidFill>
                          <a:schemeClr val="tx1"/>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b"/>
                      <a:r>
                        <a:rPr lang="en-US" sz="1400" u="none" strike="noStrike" dirty="0">
                          <a:solidFill>
                            <a:schemeClr val="tx1"/>
                          </a:solidFill>
                          <a:effectLst/>
                        </a:rPr>
                        <a:t>Investigated</a:t>
                      </a:r>
                      <a:endParaRPr lang="en-US" sz="1400" b="1" i="0" u="none" strike="noStrike" dirty="0">
                        <a:solidFill>
                          <a:schemeClr val="tx1"/>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b"/>
                      <a:r>
                        <a:rPr lang="en-US" sz="1400" u="none" strike="noStrike" dirty="0" smtClean="0">
                          <a:solidFill>
                            <a:schemeClr val="tx1"/>
                          </a:solidFill>
                          <a:effectLst/>
                        </a:rPr>
                        <a:t>Lab Confirmed</a:t>
                      </a:r>
                      <a:r>
                        <a:rPr lang="en-US" sz="1400" u="none" strike="noStrike" baseline="0" dirty="0" smtClean="0">
                          <a:solidFill>
                            <a:schemeClr val="tx1"/>
                          </a:solidFill>
                          <a:effectLst/>
                        </a:rPr>
                        <a:t> </a:t>
                      </a:r>
                      <a:r>
                        <a:rPr lang="en-US" sz="1400" u="none" strike="noStrike" dirty="0" smtClean="0">
                          <a:solidFill>
                            <a:schemeClr val="tx1"/>
                          </a:solidFill>
                          <a:effectLst/>
                        </a:rPr>
                        <a:t>Measles</a:t>
                      </a:r>
                      <a:endParaRPr lang="en-US" sz="1400" b="1" i="0" u="none" strike="noStrike" dirty="0">
                        <a:solidFill>
                          <a:schemeClr val="tx1"/>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b"/>
                      <a:r>
                        <a:rPr lang="en-US" sz="1400" u="none" strike="noStrike" dirty="0" smtClean="0">
                          <a:solidFill>
                            <a:schemeClr val="tx1"/>
                          </a:solidFill>
                          <a:effectLst/>
                        </a:rPr>
                        <a:t>Lab</a:t>
                      </a:r>
                      <a:r>
                        <a:rPr lang="en-US" sz="1400" u="none" strike="noStrike" baseline="0" dirty="0" smtClean="0">
                          <a:solidFill>
                            <a:schemeClr val="tx1"/>
                          </a:solidFill>
                          <a:effectLst/>
                        </a:rPr>
                        <a:t> </a:t>
                      </a:r>
                      <a:r>
                        <a:rPr lang="en-US" sz="1400" u="none" strike="noStrike" dirty="0" smtClean="0">
                          <a:solidFill>
                            <a:schemeClr val="tx1"/>
                          </a:solidFill>
                          <a:effectLst/>
                        </a:rPr>
                        <a:t>Confirmed</a:t>
                      </a:r>
                      <a:r>
                        <a:rPr lang="en-US" sz="1400" u="none" strike="noStrike" baseline="0" dirty="0" smtClean="0">
                          <a:solidFill>
                            <a:schemeClr val="tx1"/>
                          </a:solidFill>
                          <a:effectLst/>
                        </a:rPr>
                        <a:t> </a:t>
                      </a:r>
                      <a:r>
                        <a:rPr lang="en-US" sz="1400" u="none" strike="noStrike" dirty="0" smtClean="0">
                          <a:solidFill>
                            <a:schemeClr val="tx1"/>
                          </a:solidFill>
                          <a:effectLst/>
                        </a:rPr>
                        <a:t>Rubella</a:t>
                      </a:r>
                      <a:endParaRPr lang="en-US" sz="1400" b="1" i="0" u="none" strike="noStrike" dirty="0">
                        <a:solidFill>
                          <a:schemeClr val="tx1"/>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b"/>
                      <a:r>
                        <a:rPr lang="en-US" sz="1400" u="none" strike="noStrike" dirty="0" smtClean="0">
                          <a:solidFill>
                            <a:schemeClr val="tx1"/>
                          </a:solidFill>
                          <a:effectLst/>
                        </a:rPr>
                        <a:t>Lab Confirmed Mix </a:t>
                      </a:r>
                      <a:r>
                        <a:rPr lang="en-US" sz="1400" u="none" strike="noStrike" dirty="0">
                          <a:solidFill>
                            <a:schemeClr val="tx1"/>
                          </a:solidFill>
                          <a:effectLst/>
                        </a:rPr>
                        <a:t>(Measles &amp; Rubella)</a:t>
                      </a:r>
                      <a:endParaRPr lang="en-US" sz="1400" b="1" i="0" u="none" strike="noStrike" dirty="0">
                        <a:solidFill>
                          <a:schemeClr val="tx1"/>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b"/>
                      <a:r>
                        <a:rPr lang="en-US" sz="1400" u="none" strike="noStrike" dirty="0" smtClean="0">
                          <a:solidFill>
                            <a:schemeClr val="tx1"/>
                          </a:solidFill>
                          <a:effectLst/>
                        </a:rPr>
                        <a:t>Negative </a:t>
                      </a:r>
                      <a:r>
                        <a:rPr lang="en-US" sz="1400" u="none" strike="noStrike" dirty="0">
                          <a:solidFill>
                            <a:schemeClr val="tx1"/>
                          </a:solidFill>
                          <a:effectLst/>
                        </a:rPr>
                        <a:t>(Measles &amp; Rubella)</a:t>
                      </a:r>
                      <a:endParaRPr lang="en-US" sz="1400" b="1" i="0" u="none" strike="noStrike" dirty="0">
                        <a:solidFill>
                          <a:schemeClr val="tx1"/>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424031">
                <a:tc>
                  <a:txBody>
                    <a:bodyPr/>
                    <a:lstStyle/>
                    <a:p>
                      <a:pPr lvl="0" algn="l" fontAlgn="b"/>
                      <a:r>
                        <a:rPr lang="en-US" sz="1800" u="none" strike="noStrike" dirty="0">
                          <a:solidFill>
                            <a:schemeClr val="tx1"/>
                          </a:solidFill>
                          <a:effectLst/>
                        </a:rPr>
                        <a:t>Bangladesh</a:t>
                      </a:r>
                      <a:endParaRPr lang="en-US" sz="18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68</a:t>
                      </a:r>
                      <a:endParaRPr lang="en-US" sz="18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68</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4</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3</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2</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50</a:t>
                      </a:r>
                      <a:endParaRPr lang="en-US" sz="18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24031">
                <a:tc>
                  <a:txBody>
                    <a:bodyPr/>
                    <a:lstStyle/>
                    <a:p>
                      <a:pPr lvl="0" algn="l" fontAlgn="b"/>
                      <a:r>
                        <a:rPr lang="en-US" sz="1800" u="none" strike="noStrike" dirty="0">
                          <a:solidFill>
                            <a:schemeClr val="tx1"/>
                          </a:solidFill>
                          <a:effectLst/>
                        </a:rPr>
                        <a:t>Bhutan</a:t>
                      </a:r>
                      <a:endParaRPr lang="en-US" sz="18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2</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2</a:t>
                      </a:r>
                      <a:endParaRPr lang="en-US" sz="18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1</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1</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24031">
                <a:tc>
                  <a:txBody>
                    <a:bodyPr/>
                    <a:lstStyle/>
                    <a:p>
                      <a:pPr lvl="0" algn="l" fontAlgn="b"/>
                      <a:r>
                        <a:rPr lang="en-US" sz="1800" u="none" strike="noStrike" dirty="0">
                          <a:solidFill>
                            <a:schemeClr val="tx1"/>
                          </a:solidFill>
                          <a:effectLst/>
                        </a:rPr>
                        <a:t>DPR Korea</a:t>
                      </a:r>
                      <a:endParaRPr lang="en-US" sz="18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0</a:t>
                      </a:r>
                      <a:endParaRPr lang="en-US" sz="18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24031">
                <a:tc>
                  <a:txBody>
                    <a:bodyPr/>
                    <a:lstStyle/>
                    <a:p>
                      <a:pPr lvl="0" algn="l" fontAlgn="b"/>
                      <a:r>
                        <a:rPr lang="en-US" sz="1800" u="none" strike="noStrike" dirty="0">
                          <a:solidFill>
                            <a:schemeClr val="tx1"/>
                          </a:solidFill>
                          <a:effectLst/>
                        </a:rPr>
                        <a:t>India</a:t>
                      </a:r>
                      <a:endParaRPr lang="en-US" sz="18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2569</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1425</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974</a:t>
                      </a:r>
                      <a:endParaRPr lang="en-US" sz="18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91</a:t>
                      </a:r>
                      <a:endParaRPr lang="en-US" sz="18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33</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179</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24031">
                <a:tc>
                  <a:txBody>
                    <a:bodyPr/>
                    <a:lstStyle/>
                    <a:p>
                      <a:pPr lvl="0" algn="l" fontAlgn="b"/>
                      <a:r>
                        <a:rPr lang="en-US" sz="1800" u="none" strike="noStrike" dirty="0">
                          <a:solidFill>
                            <a:schemeClr val="tx1"/>
                          </a:solidFill>
                          <a:effectLst/>
                        </a:rPr>
                        <a:t>Indonesia</a:t>
                      </a:r>
                      <a:endParaRPr lang="en-US" sz="18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68</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46</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19</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7</a:t>
                      </a:r>
                      <a:endParaRPr lang="en-US" sz="18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1</a:t>
                      </a:r>
                      <a:endParaRPr lang="en-US" sz="18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5</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24031">
                <a:tc>
                  <a:txBody>
                    <a:bodyPr/>
                    <a:lstStyle/>
                    <a:p>
                      <a:pPr lvl="0" algn="l" fontAlgn="b"/>
                      <a:r>
                        <a:rPr lang="en-US" sz="1800" u="none" strike="noStrike" dirty="0">
                          <a:solidFill>
                            <a:schemeClr val="tx1"/>
                          </a:solidFill>
                          <a:effectLst/>
                        </a:rPr>
                        <a:t>Maldives</a:t>
                      </a:r>
                      <a:endParaRPr lang="en-US" sz="18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0</a:t>
                      </a:r>
                      <a:endParaRPr lang="en-US" sz="18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24031">
                <a:tc>
                  <a:txBody>
                    <a:bodyPr/>
                    <a:lstStyle/>
                    <a:p>
                      <a:pPr lvl="0" algn="l" fontAlgn="b"/>
                      <a:r>
                        <a:rPr lang="en-US" sz="1800" u="none" strike="noStrike" dirty="0">
                          <a:solidFill>
                            <a:schemeClr val="tx1"/>
                          </a:solidFill>
                          <a:effectLst/>
                        </a:rPr>
                        <a:t>Myanmar</a:t>
                      </a:r>
                      <a:endParaRPr lang="en-US" sz="18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1</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1</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0</a:t>
                      </a:r>
                      <a:endParaRPr lang="en-US" sz="18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0</a:t>
                      </a:r>
                      <a:endParaRPr lang="en-US" sz="18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1</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24031">
                <a:tc>
                  <a:txBody>
                    <a:bodyPr/>
                    <a:lstStyle/>
                    <a:p>
                      <a:pPr lvl="0" algn="l" fontAlgn="b"/>
                      <a:r>
                        <a:rPr lang="en-US" sz="1800" u="none" strike="noStrike" dirty="0">
                          <a:solidFill>
                            <a:schemeClr val="tx1"/>
                          </a:solidFill>
                          <a:effectLst/>
                        </a:rPr>
                        <a:t>Nepal</a:t>
                      </a:r>
                      <a:endParaRPr lang="en-US" sz="18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9</a:t>
                      </a:r>
                      <a:endParaRPr lang="en-US" sz="18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9</a:t>
                      </a:r>
                      <a:endParaRPr lang="en-US" sz="18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6</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0</a:t>
                      </a:r>
                      <a:endParaRPr lang="en-US" sz="18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3</a:t>
                      </a:r>
                      <a:endParaRPr lang="en-US" sz="18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24031">
                <a:tc>
                  <a:txBody>
                    <a:bodyPr/>
                    <a:lstStyle/>
                    <a:p>
                      <a:pPr lvl="0" algn="l" fontAlgn="b"/>
                      <a:r>
                        <a:rPr lang="en-US" sz="1800" u="none" strike="noStrike" dirty="0">
                          <a:solidFill>
                            <a:schemeClr val="tx1"/>
                          </a:solidFill>
                          <a:effectLst/>
                        </a:rPr>
                        <a:t>Sri Lanka</a:t>
                      </a:r>
                      <a:endParaRPr lang="en-US" sz="18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1</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1</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1</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0</a:t>
                      </a:r>
                      <a:endParaRPr lang="en-US" sz="18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24031">
                <a:tc>
                  <a:txBody>
                    <a:bodyPr/>
                    <a:lstStyle/>
                    <a:p>
                      <a:pPr lvl="0" algn="l" fontAlgn="b"/>
                      <a:r>
                        <a:rPr lang="en-US" sz="1800" u="none" strike="noStrike" dirty="0">
                          <a:solidFill>
                            <a:schemeClr val="tx1"/>
                          </a:solidFill>
                          <a:effectLst/>
                        </a:rPr>
                        <a:t>Thailand</a:t>
                      </a:r>
                      <a:endParaRPr lang="en-US" sz="18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11</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11</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1</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3</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7</a:t>
                      </a:r>
                      <a:endParaRPr lang="en-US" sz="18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48227">
                <a:tc>
                  <a:txBody>
                    <a:bodyPr/>
                    <a:lstStyle/>
                    <a:p>
                      <a:pPr lvl="0" algn="l" fontAlgn="b"/>
                      <a:r>
                        <a:rPr lang="en-US" sz="1800" u="none" strike="noStrike" dirty="0">
                          <a:solidFill>
                            <a:schemeClr val="tx1"/>
                          </a:solidFill>
                          <a:effectLst/>
                        </a:rPr>
                        <a:t>Timor </a:t>
                      </a:r>
                      <a:r>
                        <a:rPr lang="en-US" sz="1800" u="none" strike="noStrike" dirty="0" err="1">
                          <a:solidFill>
                            <a:schemeClr val="tx1"/>
                          </a:solidFill>
                          <a:effectLst/>
                        </a:rPr>
                        <a:t>Leste</a:t>
                      </a:r>
                      <a:endParaRPr lang="en-US" sz="18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0</a:t>
                      </a:r>
                      <a:endParaRPr lang="en-US" sz="18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0</a:t>
                      </a:r>
                      <a:endParaRPr lang="en-US" sz="18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24031">
                <a:tc>
                  <a:txBody>
                    <a:bodyPr/>
                    <a:lstStyle/>
                    <a:p>
                      <a:pPr algn="l" fontAlgn="b"/>
                      <a:r>
                        <a:rPr lang="en-US" sz="1800" u="none" strike="noStrike">
                          <a:solidFill>
                            <a:schemeClr val="tx1"/>
                          </a:solidFill>
                          <a:effectLst/>
                        </a:rPr>
                        <a:t>SEAR</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2729</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1563</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1006</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105</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36</a:t>
                      </a:r>
                      <a:endParaRPr lang="en-US" sz="1800" b="0" i="0" u="none" strike="noStrike">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245</a:t>
                      </a:r>
                      <a:endParaRPr lang="en-US" sz="18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Rounded Rectangle 2"/>
          <p:cNvSpPr/>
          <p:nvPr/>
        </p:nvSpPr>
        <p:spPr>
          <a:xfrm>
            <a:off x="179512" y="2636912"/>
            <a:ext cx="8964488" cy="864096"/>
          </a:xfrm>
          <a:prstGeom prst="roundRect">
            <a:avLst/>
          </a:prstGeom>
          <a:solidFill>
            <a:srgbClr val="EB3421">
              <a:alpha val="30196"/>
            </a:srgbClr>
          </a:solidFill>
          <a:ln>
            <a:solidFill>
              <a:srgbClr val="EB34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54771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normAutofit/>
          </a:bodyPr>
          <a:lstStyle/>
          <a:p>
            <a:r>
              <a:rPr lang="en-GB" sz="3600" dirty="0">
                <a:solidFill>
                  <a:srgbClr val="0070C0"/>
                </a:solidFill>
              </a:rPr>
              <a:t>Regional Measles and Rubella Goals</a:t>
            </a:r>
          </a:p>
        </p:txBody>
      </p:sp>
      <p:sp>
        <p:nvSpPr>
          <p:cNvPr id="3076" name="Rectangle 3"/>
          <p:cNvSpPr>
            <a:spLocks noGrp="1" noChangeArrowheads="1"/>
          </p:cNvSpPr>
          <p:nvPr>
            <p:ph idx="1"/>
          </p:nvPr>
        </p:nvSpPr>
        <p:spPr>
          <a:xfrm>
            <a:off x="395536" y="1988840"/>
            <a:ext cx="8394104" cy="2692896"/>
          </a:xfrm>
        </p:spPr>
        <p:txBody>
          <a:bodyPr/>
          <a:lstStyle/>
          <a:p>
            <a:pPr marL="0" indent="0" algn="ctr">
              <a:buNone/>
            </a:pPr>
            <a:r>
              <a:rPr lang="en-US" dirty="0"/>
              <a:t>66th Meeting of the SEAR Regional Committee in September 2013 in New Delhi resolved </a:t>
            </a:r>
            <a:r>
              <a:rPr lang="en-US" dirty="0" smtClean="0"/>
              <a:t>to adopt </a:t>
            </a:r>
            <a:r>
              <a:rPr lang="en-US" dirty="0"/>
              <a:t>the goal of </a:t>
            </a:r>
            <a:r>
              <a:rPr lang="en-US" b="1" dirty="0"/>
              <a:t>measles elimination </a:t>
            </a:r>
            <a:r>
              <a:rPr lang="en-US" b="1" dirty="0" smtClean="0"/>
              <a:t>and rubella/CRS </a:t>
            </a:r>
            <a:r>
              <a:rPr lang="en-US" b="1" dirty="0"/>
              <a:t>control</a:t>
            </a:r>
            <a:r>
              <a:rPr lang="en-US" dirty="0"/>
              <a:t> in the South-East Asia </a:t>
            </a:r>
            <a:r>
              <a:rPr lang="en-US" dirty="0" smtClean="0"/>
              <a:t>Region </a:t>
            </a:r>
            <a:r>
              <a:rPr lang="en-US" dirty="0"/>
              <a:t>by </a:t>
            </a:r>
            <a:r>
              <a:rPr lang="en-US" b="1" dirty="0"/>
              <a:t>2020</a:t>
            </a:r>
          </a:p>
          <a:p>
            <a:pPr eaLnBrk="1" hangingPunct="1"/>
            <a:endParaRPr lang="en-US" dirty="0" smtClean="0"/>
          </a:p>
        </p:txBody>
      </p:sp>
      <p:sp>
        <p:nvSpPr>
          <p:cNvPr id="3074"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09E8258-A83A-4B87-B370-FB362FC904BD}" type="slidenum">
              <a:rPr lang="en-GB"/>
              <a:pPr eaLnBrk="1" hangingPunct="1"/>
              <a:t>2</a:t>
            </a:fld>
            <a:endParaRPr lang="en-GB" dirty="0"/>
          </a:p>
        </p:txBody>
      </p:sp>
      <p:sp>
        <p:nvSpPr>
          <p:cNvPr id="5" name="Pentagon 4"/>
          <p:cNvSpPr/>
          <p:nvPr/>
        </p:nvSpPr>
        <p:spPr>
          <a:xfrm>
            <a:off x="3203848" y="5157192"/>
            <a:ext cx="2952328" cy="1152128"/>
          </a:xfrm>
          <a:prstGeom prst="homePlate">
            <a:avLst>
              <a:gd name="adj" fmla="val 2380"/>
            </a:avLst>
          </a:prstGeom>
          <a:solidFill>
            <a:srgbClr val="0070C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dirty="0" smtClean="0">
                <a:solidFill>
                  <a:srgbClr val="FFFF00"/>
                </a:solidFill>
                <a:effectLst>
                  <a:outerShdw blurRad="38100" dist="38100" dir="2700000" algn="tl">
                    <a:srgbClr val="000000">
                      <a:alpha val="43137"/>
                    </a:srgbClr>
                  </a:outerShdw>
                </a:effectLst>
              </a:rPr>
              <a:t>1655 days remaining </a:t>
            </a:r>
            <a:endParaRPr lang="en-US" sz="3200" b="1"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base">
              <a:spcAft>
                <a:spcPct val="0"/>
              </a:spcAft>
            </a:pPr>
            <a:r>
              <a:rPr lang="en-US" sz="3200" dirty="0">
                <a:solidFill>
                  <a:srgbClr val="0070C0"/>
                </a:solidFill>
                <a:latin typeface="Calibri" panose="020F0502020204030204" pitchFamily="34" charset="0"/>
                <a:ea typeface="+mn-ea"/>
                <a:cs typeface="Calibri" panose="020F0502020204030204" pitchFamily="34" charset="0"/>
              </a:rPr>
              <a:t>Distribution by age and vaccination status, from measles outbreaks in SEAR countries, 2015-16</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59462057"/>
              </p:ext>
            </p:extLst>
          </p:nvPr>
        </p:nvGraphicFramePr>
        <p:xfrm>
          <a:off x="755576" y="1700808"/>
          <a:ext cx="7344047" cy="38781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221145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579296" cy="1143000"/>
          </a:xfrm>
        </p:spPr>
        <p:txBody>
          <a:bodyPr vert="horz" lIns="91440" tIns="45720" rIns="91440" bIns="45720" rtlCol="0" anchor="ctr">
            <a:noAutofit/>
          </a:bodyPr>
          <a:lstStyle/>
          <a:p>
            <a:pPr fontAlgn="base">
              <a:spcAft>
                <a:spcPct val="0"/>
              </a:spcAft>
            </a:pPr>
            <a:r>
              <a:rPr lang="en-US" sz="3200" dirty="0">
                <a:solidFill>
                  <a:srgbClr val="0070C0"/>
                </a:solidFill>
                <a:latin typeface="Calibri" panose="020F0502020204030204" pitchFamily="34" charset="0"/>
                <a:ea typeface="+mn-ea"/>
                <a:cs typeface="Calibri" panose="020F0502020204030204" pitchFamily="34" charset="0"/>
              </a:rPr>
              <a:t>Distribution by age and vaccination status, from measles outbreaks in selected countries, 2015-16</a:t>
            </a:r>
            <a:endParaRPr lang="en-ZW" sz="3200" dirty="0">
              <a:solidFill>
                <a:srgbClr val="0070C0"/>
              </a:solidFill>
              <a:latin typeface="Calibri" panose="020F0502020204030204" pitchFamily="34" charset="0"/>
              <a:ea typeface="+mn-ea"/>
              <a:cs typeface="Calibri" panose="020F0502020204030204" pitchFamily="34" charset="0"/>
            </a:endParaRPr>
          </a:p>
        </p:txBody>
      </p:sp>
      <p:sp>
        <p:nvSpPr>
          <p:cNvPr id="7" name="TextBox 6"/>
          <p:cNvSpPr txBox="1"/>
          <p:nvPr/>
        </p:nvSpPr>
        <p:spPr>
          <a:xfrm>
            <a:off x="441547" y="6296223"/>
            <a:ext cx="4188967" cy="307777"/>
          </a:xfrm>
          <a:prstGeom prst="rect">
            <a:avLst/>
          </a:prstGeom>
          <a:solidFill>
            <a:schemeClr val="tx2">
              <a:lumMod val="40000"/>
              <a:lumOff val="60000"/>
            </a:schemeClr>
          </a:solidFill>
        </p:spPr>
        <p:txBody>
          <a:bodyPr wrap="none" rtlCol="0">
            <a:spAutoFit/>
          </a:bodyPr>
          <a:lstStyle>
            <a:defPPr>
              <a:defRPr lang="en-US"/>
            </a:defPPr>
            <a:lvl1pPr>
              <a:defRPr sz="1400" b="1"/>
            </a:lvl1pPr>
          </a:lstStyle>
          <a:p>
            <a:pPr fontAlgn="base">
              <a:spcBef>
                <a:spcPct val="0"/>
              </a:spcBef>
              <a:spcAft>
                <a:spcPct val="0"/>
              </a:spcAft>
            </a:pPr>
            <a:r>
              <a:rPr lang="en-ZW" dirty="0">
                <a:solidFill>
                  <a:prstClr val="black"/>
                </a:solidFill>
                <a:latin typeface="Arial" charset="0"/>
                <a:cs typeface="Arial" charset="0"/>
              </a:rPr>
              <a:t>Confirmed measles, </a:t>
            </a:r>
            <a:r>
              <a:rPr lang="en-ZW" dirty="0" smtClean="0">
                <a:solidFill>
                  <a:prstClr val="black"/>
                </a:solidFill>
                <a:latin typeface="Arial" charset="0"/>
                <a:cs typeface="Arial" charset="0"/>
              </a:rPr>
              <a:t>Sri Lanka, 2015 </a:t>
            </a:r>
            <a:r>
              <a:rPr lang="en-ZW" dirty="0">
                <a:solidFill>
                  <a:prstClr val="black"/>
                </a:solidFill>
                <a:latin typeface="Arial" charset="0"/>
                <a:cs typeface="Arial" charset="0"/>
              </a:rPr>
              <a:t>(N= </a:t>
            </a:r>
            <a:r>
              <a:rPr lang="en-ZW" dirty="0" smtClean="0">
                <a:solidFill>
                  <a:prstClr val="black"/>
                </a:solidFill>
                <a:latin typeface="Arial" charset="0"/>
                <a:cs typeface="Arial" charset="0"/>
              </a:rPr>
              <a:t>1297)</a:t>
            </a:r>
            <a:endParaRPr lang="en-ZW" dirty="0">
              <a:solidFill>
                <a:prstClr val="black"/>
              </a:solidFill>
              <a:latin typeface="Arial" charset="0"/>
              <a:cs typeface="Arial" charset="0"/>
            </a:endParaRPr>
          </a:p>
        </p:txBody>
      </p:sp>
      <p:sp>
        <p:nvSpPr>
          <p:cNvPr id="8" name="TextBox 7"/>
          <p:cNvSpPr txBox="1"/>
          <p:nvPr/>
        </p:nvSpPr>
        <p:spPr>
          <a:xfrm>
            <a:off x="435817" y="3505200"/>
            <a:ext cx="3849131" cy="307777"/>
          </a:xfrm>
          <a:prstGeom prst="rect">
            <a:avLst/>
          </a:prstGeom>
          <a:solidFill>
            <a:schemeClr val="tx2">
              <a:lumMod val="40000"/>
              <a:lumOff val="60000"/>
            </a:schemeClr>
          </a:solidFill>
        </p:spPr>
        <p:txBody>
          <a:bodyPr wrap="none" rtlCol="0">
            <a:spAutoFit/>
          </a:bodyPr>
          <a:lstStyle/>
          <a:p>
            <a:pPr fontAlgn="base">
              <a:spcBef>
                <a:spcPct val="0"/>
              </a:spcBef>
              <a:spcAft>
                <a:spcPct val="0"/>
              </a:spcAft>
            </a:pPr>
            <a:r>
              <a:rPr lang="en-ZW" sz="1400" b="1" dirty="0">
                <a:solidFill>
                  <a:prstClr val="black"/>
                </a:solidFill>
                <a:latin typeface="Arial" charset="0"/>
                <a:cs typeface="Arial" charset="0"/>
              </a:rPr>
              <a:t>Confirmed </a:t>
            </a:r>
            <a:r>
              <a:rPr lang="en-ZW" sz="1400" b="1" dirty="0" smtClean="0">
                <a:solidFill>
                  <a:prstClr val="black"/>
                </a:solidFill>
                <a:latin typeface="Arial" charset="0"/>
                <a:cs typeface="Arial" charset="0"/>
              </a:rPr>
              <a:t>measles, India, 2015 </a:t>
            </a:r>
            <a:r>
              <a:rPr lang="en-ZW" sz="1400" b="1" dirty="0">
                <a:solidFill>
                  <a:prstClr val="black"/>
                </a:solidFill>
                <a:latin typeface="Arial" charset="0"/>
                <a:cs typeface="Arial" charset="0"/>
              </a:rPr>
              <a:t>(</a:t>
            </a:r>
            <a:r>
              <a:rPr lang="en-ZW" sz="1400" b="1" dirty="0" smtClean="0">
                <a:solidFill>
                  <a:prstClr val="black"/>
                </a:solidFill>
                <a:latin typeface="Arial" charset="0"/>
                <a:cs typeface="Arial" charset="0"/>
              </a:rPr>
              <a:t>N= 23,728)</a:t>
            </a:r>
            <a:endParaRPr lang="en-ZW" sz="1400" b="1" dirty="0">
              <a:solidFill>
                <a:prstClr val="black"/>
              </a:solidFill>
              <a:latin typeface="Arial" charset="0"/>
              <a:cs typeface="Arial" charset="0"/>
            </a:endParaRPr>
          </a:p>
        </p:txBody>
      </p:sp>
      <p:sp>
        <p:nvSpPr>
          <p:cNvPr id="9" name="TextBox 8"/>
          <p:cNvSpPr txBox="1"/>
          <p:nvPr/>
        </p:nvSpPr>
        <p:spPr>
          <a:xfrm>
            <a:off x="4975843" y="3497974"/>
            <a:ext cx="4147289" cy="307777"/>
          </a:xfrm>
          <a:prstGeom prst="rect">
            <a:avLst/>
          </a:prstGeom>
          <a:solidFill>
            <a:schemeClr val="tx2">
              <a:lumMod val="40000"/>
              <a:lumOff val="60000"/>
            </a:schemeClr>
          </a:solidFill>
        </p:spPr>
        <p:txBody>
          <a:bodyPr wrap="none" rtlCol="0">
            <a:spAutoFit/>
          </a:bodyPr>
          <a:lstStyle>
            <a:defPPr>
              <a:defRPr lang="en-US"/>
            </a:defPPr>
            <a:lvl1pPr>
              <a:defRPr sz="1400" b="1"/>
            </a:lvl1pPr>
          </a:lstStyle>
          <a:p>
            <a:pPr fontAlgn="base">
              <a:spcBef>
                <a:spcPct val="0"/>
              </a:spcBef>
              <a:spcAft>
                <a:spcPct val="0"/>
              </a:spcAft>
            </a:pPr>
            <a:r>
              <a:rPr lang="en-ZW" dirty="0">
                <a:solidFill>
                  <a:prstClr val="black"/>
                </a:solidFill>
                <a:latin typeface="Arial" charset="0"/>
                <a:cs typeface="Arial" charset="0"/>
              </a:rPr>
              <a:t>Confirmed measles, </a:t>
            </a:r>
            <a:r>
              <a:rPr lang="en-ZW" dirty="0" smtClean="0">
                <a:solidFill>
                  <a:prstClr val="black"/>
                </a:solidFill>
                <a:latin typeface="Arial" charset="0"/>
                <a:cs typeface="Arial" charset="0"/>
              </a:rPr>
              <a:t>Bangladesh, 2015 </a:t>
            </a:r>
            <a:r>
              <a:rPr lang="en-ZW" dirty="0">
                <a:solidFill>
                  <a:prstClr val="black"/>
                </a:solidFill>
                <a:latin typeface="Arial" charset="0"/>
                <a:cs typeface="Arial" charset="0"/>
              </a:rPr>
              <a:t>(N= </a:t>
            </a:r>
            <a:r>
              <a:rPr lang="en-ZW" dirty="0" smtClean="0">
                <a:solidFill>
                  <a:prstClr val="black"/>
                </a:solidFill>
                <a:latin typeface="Arial" charset="0"/>
                <a:cs typeface="Arial" charset="0"/>
              </a:rPr>
              <a:t>78)</a:t>
            </a:r>
            <a:endParaRPr lang="en-ZW" dirty="0">
              <a:solidFill>
                <a:prstClr val="black"/>
              </a:solidFill>
              <a:latin typeface="Arial" charset="0"/>
              <a:cs typeface="Arial" charset="0"/>
            </a:endParaRPr>
          </a:p>
        </p:txBody>
      </p:sp>
      <p:graphicFrame>
        <p:nvGraphicFramePr>
          <p:cNvPr id="12" name="Chart 11"/>
          <p:cNvGraphicFramePr>
            <a:graphicFrameLocks/>
          </p:cNvGraphicFramePr>
          <p:nvPr>
            <p:extLst>
              <p:ext uri="{D42A27DB-BD31-4B8C-83A1-F6EECF244321}">
                <p14:modId xmlns:p14="http://schemas.microsoft.com/office/powerpoint/2010/main" val="719409483"/>
              </p:ext>
            </p:extLst>
          </p:nvPr>
        </p:nvGraphicFramePr>
        <p:xfrm>
          <a:off x="398866" y="1260184"/>
          <a:ext cx="3962400" cy="205499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a:graphicFrameLocks/>
          </p:cNvGraphicFramePr>
          <p:nvPr>
            <p:extLst>
              <p:ext uri="{D42A27DB-BD31-4B8C-83A1-F6EECF244321}">
                <p14:modId xmlns:p14="http://schemas.microsoft.com/office/powerpoint/2010/main" val="247534013"/>
              </p:ext>
            </p:extLst>
          </p:nvPr>
        </p:nvGraphicFramePr>
        <p:xfrm>
          <a:off x="443457" y="4110306"/>
          <a:ext cx="3962400" cy="205499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p:cNvGraphicFramePr>
            <a:graphicFrameLocks/>
          </p:cNvGraphicFramePr>
          <p:nvPr>
            <p:extLst>
              <p:ext uri="{D42A27DB-BD31-4B8C-83A1-F6EECF244321}">
                <p14:modId xmlns:p14="http://schemas.microsoft.com/office/powerpoint/2010/main" val="3675331763"/>
              </p:ext>
            </p:extLst>
          </p:nvPr>
        </p:nvGraphicFramePr>
        <p:xfrm>
          <a:off x="4996711" y="1268760"/>
          <a:ext cx="4147289" cy="2054998"/>
        </p:xfrm>
        <a:graphic>
          <a:graphicData uri="http://schemas.openxmlformats.org/drawingml/2006/chart">
            <c:chart xmlns:c="http://schemas.openxmlformats.org/drawingml/2006/chart" xmlns:r="http://schemas.openxmlformats.org/officeDocument/2006/relationships" r:id="rId5"/>
          </a:graphicData>
        </a:graphic>
      </p:graphicFrame>
      <p:sp>
        <p:nvSpPr>
          <p:cNvPr id="10" name="TextBox 9"/>
          <p:cNvSpPr txBox="1"/>
          <p:nvPr/>
        </p:nvSpPr>
        <p:spPr>
          <a:xfrm>
            <a:off x="5004048" y="6262989"/>
            <a:ext cx="3740126" cy="307777"/>
          </a:xfrm>
          <a:prstGeom prst="rect">
            <a:avLst/>
          </a:prstGeom>
          <a:solidFill>
            <a:schemeClr val="tx2">
              <a:lumMod val="40000"/>
              <a:lumOff val="60000"/>
            </a:schemeClr>
          </a:solidFill>
        </p:spPr>
        <p:txBody>
          <a:bodyPr wrap="none" rtlCol="0">
            <a:spAutoFit/>
          </a:bodyPr>
          <a:lstStyle>
            <a:defPPr>
              <a:defRPr lang="en-US"/>
            </a:defPPr>
            <a:lvl1pPr>
              <a:defRPr sz="1400" b="1"/>
            </a:lvl1pPr>
          </a:lstStyle>
          <a:p>
            <a:pPr fontAlgn="base">
              <a:spcBef>
                <a:spcPct val="0"/>
              </a:spcBef>
              <a:spcAft>
                <a:spcPct val="0"/>
              </a:spcAft>
            </a:pPr>
            <a:r>
              <a:rPr lang="en-ZW" dirty="0">
                <a:solidFill>
                  <a:prstClr val="black"/>
                </a:solidFill>
                <a:latin typeface="Arial" charset="0"/>
                <a:cs typeface="Arial" charset="0"/>
              </a:rPr>
              <a:t>Confirmed measles, </a:t>
            </a:r>
            <a:r>
              <a:rPr lang="en-ZW" dirty="0" smtClean="0">
                <a:solidFill>
                  <a:prstClr val="black"/>
                </a:solidFill>
                <a:latin typeface="Arial" charset="0"/>
                <a:cs typeface="Arial" charset="0"/>
              </a:rPr>
              <a:t>Maldives, 2015 </a:t>
            </a:r>
            <a:r>
              <a:rPr lang="en-ZW" dirty="0">
                <a:solidFill>
                  <a:prstClr val="black"/>
                </a:solidFill>
                <a:latin typeface="Arial" charset="0"/>
                <a:cs typeface="Arial" charset="0"/>
              </a:rPr>
              <a:t>(N= </a:t>
            </a:r>
            <a:r>
              <a:rPr lang="en-ZW" dirty="0" smtClean="0">
                <a:solidFill>
                  <a:prstClr val="black"/>
                </a:solidFill>
                <a:latin typeface="Arial" charset="0"/>
                <a:cs typeface="Arial" charset="0"/>
              </a:rPr>
              <a:t>0)</a:t>
            </a:r>
            <a:endParaRPr lang="en-ZW" dirty="0">
              <a:solidFill>
                <a:prstClr val="black"/>
              </a:solidFill>
              <a:latin typeface="Arial" charset="0"/>
              <a:cs typeface="Arial" charset="0"/>
            </a:endParaRPr>
          </a:p>
        </p:txBody>
      </p:sp>
      <p:graphicFrame>
        <p:nvGraphicFramePr>
          <p:cNvPr id="11" name="Chart 10"/>
          <p:cNvGraphicFramePr>
            <a:graphicFrameLocks/>
          </p:cNvGraphicFramePr>
          <p:nvPr>
            <p:extLst>
              <p:ext uri="{D42A27DB-BD31-4B8C-83A1-F6EECF244321}">
                <p14:modId xmlns:p14="http://schemas.microsoft.com/office/powerpoint/2010/main" val="3909199288"/>
              </p:ext>
            </p:extLst>
          </p:nvPr>
        </p:nvGraphicFramePr>
        <p:xfrm>
          <a:off x="5005958" y="4077072"/>
          <a:ext cx="3962400" cy="2054998"/>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3040572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Graphic spid="12" grpId="0">
        <p:bldAsOne/>
      </p:bldGraphic>
      <p:bldGraphic spid="13" grpId="0">
        <p:bldAsOne/>
      </p:bldGraphic>
      <p:bldGraphic spid="14" grpId="0">
        <p:bldAsOne/>
      </p:bldGraphic>
      <p:bldP spid="10" grpId="0" animBg="1"/>
      <p:bldGraphic spid="11"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vert="horz" lIns="91440" tIns="45720" rIns="91440" bIns="45720" rtlCol="0" anchor="ctr">
            <a:noAutofit/>
          </a:bodyPr>
          <a:lstStyle/>
          <a:p>
            <a:pPr fontAlgn="base">
              <a:spcAft>
                <a:spcPct val="0"/>
              </a:spcAft>
            </a:pPr>
            <a:r>
              <a:rPr lang="en-ZW" sz="3200" dirty="0">
                <a:solidFill>
                  <a:srgbClr val="0070C0"/>
                </a:solidFill>
                <a:latin typeface="Calibri" panose="020F0502020204030204" pitchFamily="34" charset="0"/>
                <a:ea typeface="+mn-ea"/>
                <a:cs typeface="Calibri" panose="020F0502020204030204" pitchFamily="34" charset="0"/>
              </a:rPr>
              <a:t>Confirmed Rubella cases by age and vaccination status, selected countries, 2015</a:t>
            </a:r>
          </a:p>
        </p:txBody>
      </p:sp>
      <p:sp>
        <p:nvSpPr>
          <p:cNvPr id="7" name="TextBox 6"/>
          <p:cNvSpPr txBox="1"/>
          <p:nvPr/>
        </p:nvSpPr>
        <p:spPr>
          <a:xfrm>
            <a:off x="4716016" y="3505200"/>
            <a:ext cx="3509935" cy="307777"/>
          </a:xfrm>
          <a:prstGeom prst="rect">
            <a:avLst/>
          </a:prstGeom>
          <a:solidFill>
            <a:schemeClr val="tx2">
              <a:lumMod val="40000"/>
              <a:lumOff val="60000"/>
            </a:schemeClr>
          </a:solidFill>
        </p:spPr>
        <p:txBody>
          <a:bodyPr wrap="none" rtlCol="0">
            <a:spAutoFit/>
          </a:bodyPr>
          <a:lstStyle>
            <a:defPPr>
              <a:defRPr lang="en-US"/>
            </a:defPPr>
            <a:lvl1pPr>
              <a:defRPr sz="1400" b="1"/>
            </a:lvl1pPr>
          </a:lstStyle>
          <a:p>
            <a:r>
              <a:rPr lang="en-ZW" dirty="0">
                <a:solidFill>
                  <a:prstClr val="black"/>
                </a:solidFill>
              </a:rPr>
              <a:t>Confirmed </a:t>
            </a:r>
            <a:r>
              <a:rPr lang="en-ZW" dirty="0" smtClean="0">
                <a:solidFill>
                  <a:prstClr val="black"/>
                </a:solidFill>
              </a:rPr>
              <a:t>Rubella, Indonesia, 2015 </a:t>
            </a:r>
            <a:r>
              <a:rPr lang="en-ZW" dirty="0">
                <a:solidFill>
                  <a:prstClr val="black"/>
                </a:solidFill>
              </a:rPr>
              <a:t>(N= </a:t>
            </a:r>
            <a:r>
              <a:rPr lang="en-ZW" dirty="0" smtClean="0">
                <a:solidFill>
                  <a:prstClr val="black"/>
                </a:solidFill>
              </a:rPr>
              <a:t>108)</a:t>
            </a:r>
            <a:endParaRPr lang="en-ZW" dirty="0">
              <a:solidFill>
                <a:prstClr val="black"/>
              </a:solidFill>
            </a:endParaRPr>
          </a:p>
        </p:txBody>
      </p:sp>
      <p:sp>
        <p:nvSpPr>
          <p:cNvPr id="8" name="TextBox 7"/>
          <p:cNvSpPr txBox="1"/>
          <p:nvPr/>
        </p:nvSpPr>
        <p:spPr>
          <a:xfrm>
            <a:off x="435817" y="3505200"/>
            <a:ext cx="3293530" cy="307777"/>
          </a:xfrm>
          <a:prstGeom prst="rect">
            <a:avLst/>
          </a:prstGeom>
          <a:solidFill>
            <a:schemeClr val="tx2">
              <a:lumMod val="40000"/>
              <a:lumOff val="60000"/>
            </a:schemeClr>
          </a:solidFill>
        </p:spPr>
        <p:txBody>
          <a:bodyPr wrap="none" rtlCol="0">
            <a:spAutoFit/>
          </a:bodyPr>
          <a:lstStyle/>
          <a:p>
            <a:r>
              <a:rPr lang="en-ZW" sz="1400" b="1" dirty="0">
                <a:solidFill>
                  <a:prstClr val="black"/>
                </a:solidFill>
              </a:rPr>
              <a:t>Confirmed </a:t>
            </a:r>
            <a:r>
              <a:rPr lang="en-ZW" sz="1400" b="1" dirty="0" smtClean="0">
                <a:solidFill>
                  <a:prstClr val="black"/>
                </a:solidFill>
              </a:rPr>
              <a:t>Rubella, India, 2015 </a:t>
            </a:r>
            <a:r>
              <a:rPr lang="en-ZW" sz="1400" b="1" dirty="0">
                <a:solidFill>
                  <a:prstClr val="black"/>
                </a:solidFill>
              </a:rPr>
              <a:t>(</a:t>
            </a:r>
            <a:r>
              <a:rPr lang="en-ZW" sz="1400" b="1" dirty="0" smtClean="0">
                <a:solidFill>
                  <a:prstClr val="black"/>
                </a:solidFill>
              </a:rPr>
              <a:t>N= 2,590)</a:t>
            </a:r>
            <a:endParaRPr lang="en-ZW" sz="1400" b="1" dirty="0">
              <a:solidFill>
                <a:prstClr val="black"/>
              </a:solidFill>
            </a:endParaRPr>
          </a:p>
        </p:txBody>
      </p:sp>
      <p:sp>
        <p:nvSpPr>
          <p:cNvPr id="9" name="TextBox 8"/>
          <p:cNvSpPr txBox="1"/>
          <p:nvPr/>
        </p:nvSpPr>
        <p:spPr>
          <a:xfrm>
            <a:off x="395536" y="6248400"/>
            <a:ext cx="3588483" cy="307777"/>
          </a:xfrm>
          <a:prstGeom prst="rect">
            <a:avLst/>
          </a:prstGeom>
          <a:solidFill>
            <a:schemeClr val="tx2">
              <a:lumMod val="40000"/>
              <a:lumOff val="60000"/>
            </a:schemeClr>
          </a:solidFill>
        </p:spPr>
        <p:txBody>
          <a:bodyPr wrap="none" rtlCol="0">
            <a:spAutoFit/>
          </a:bodyPr>
          <a:lstStyle>
            <a:defPPr>
              <a:defRPr lang="en-US"/>
            </a:defPPr>
            <a:lvl1pPr>
              <a:defRPr sz="1400" b="1"/>
            </a:lvl1pPr>
          </a:lstStyle>
          <a:p>
            <a:r>
              <a:rPr lang="en-ZW" dirty="0">
                <a:solidFill>
                  <a:prstClr val="black"/>
                </a:solidFill>
              </a:rPr>
              <a:t>Confirmed </a:t>
            </a:r>
            <a:r>
              <a:rPr lang="en-ZW" dirty="0" smtClean="0">
                <a:solidFill>
                  <a:prstClr val="black"/>
                </a:solidFill>
              </a:rPr>
              <a:t>Rubella, Bangladesh, 2015 </a:t>
            </a:r>
            <a:r>
              <a:rPr lang="en-ZW" dirty="0">
                <a:solidFill>
                  <a:prstClr val="black"/>
                </a:solidFill>
              </a:rPr>
              <a:t>(N= </a:t>
            </a:r>
            <a:r>
              <a:rPr lang="en-ZW" dirty="0" smtClean="0">
                <a:solidFill>
                  <a:prstClr val="black"/>
                </a:solidFill>
              </a:rPr>
              <a:t>48 </a:t>
            </a:r>
            <a:r>
              <a:rPr lang="en-ZW" dirty="0">
                <a:solidFill>
                  <a:prstClr val="black"/>
                </a:solidFill>
              </a:rPr>
              <a:t>)</a:t>
            </a:r>
          </a:p>
        </p:txBody>
      </p:sp>
      <p:sp>
        <p:nvSpPr>
          <p:cNvPr id="11" name="TextBox 10"/>
          <p:cNvSpPr txBox="1"/>
          <p:nvPr/>
        </p:nvSpPr>
        <p:spPr>
          <a:xfrm>
            <a:off x="5004048" y="6245423"/>
            <a:ext cx="3037050" cy="307777"/>
          </a:xfrm>
          <a:prstGeom prst="rect">
            <a:avLst/>
          </a:prstGeom>
          <a:solidFill>
            <a:schemeClr val="tx2">
              <a:lumMod val="40000"/>
              <a:lumOff val="60000"/>
            </a:schemeClr>
          </a:solidFill>
        </p:spPr>
        <p:txBody>
          <a:bodyPr wrap="none" rtlCol="0">
            <a:spAutoFit/>
          </a:bodyPr>
          <a:lstStyle>
            <a:defPPr>
              <a:defRPr lang="en-US"/>
            </a:defPPr>
            <a:lvl1pPr>
              <a:defRPr sz="1400" b="1"/>
            </a:lvl1pPr>
          </a:lstStyle>
          <a:p>
            <a:r>
              <a:rPr lang="en-ZW" dirty="0">
                <a:solidFill>
                  <a:prstClr val="black"/>
                </a:solidFill>
              </a:rPr>
              <a:t>Confirmed </a:t>
            </a:r>
            <a:r>
              <a:rPr lang="en-ZW" dirty="0" smtClean="0">
                <a:solidFill>
                  <a:prstClr val="black"/>
                </a:solidFill>
              </a:rPr>
              <a:t>Rubella, Nepal, 2015 </a:t>
            </a:r>
            <a:r>
              <a:rPr lang="en-ZW" dirty="0">
                <a:solidFill>
                  <a:prstClr val="black"/>
                </a:solidFill>
              </a:rPr>
              <a:t>(N= </a:t>
            </a:r>
            <a:r>
              <a:rPr lang="en-ZW" dirty="0" smtClean="0">
                <a:solidFill>
                  <a:prstClr val="black"/>
                </a:solidFill>
              </a:rPr>
              <a:t>0)</a:t>
            </a:r>
            <a:endParaRPr lang="en-ZW" dirty="0">
              <a:solidFill>
                <a:prstClr val="black"/>
              </a:solidFill>
            </a:endParaRPr>
          </a:p>
        </p:txBody>
      </p:sp>
      <p:graphicFrame>
        <p:nvGraphicFramePr>
          <p:cNvPr id="12" name="Chart 11"/>
          <p:cNvGraphicFramePr>
            <a:graphicFrameLocks/>
          </p:cNvGraphicFramePr>
          <p:nvPr>
            <p:extLst>
              <p:ext uri="{D42A27DB-BD31-4B8C-83A1-F6EECF244321}">
                <p14:modId xmlns:p14="http://schemas.microsoft.com/office/powerpoint/2010/main" val="324366119"/>
              </p:ext>
            </p:extLst>
          </p:nvPr>
        </p:nvGraphicFramePr>
        <p:xfrm>
          <a:off x="398866" y="1260184"/>
          <a:ext cx="3962400" cy="205499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p:cNvGraphicFramePr>
            <a:graphicFrameLocks/>
          </p:cNvGraphicFramePr>
          <p:nvPr>
            <p:extLst>
              <p:ext uri="{D42A27DB-BD31-4B8C-83A1-F6EECF244321}">
                <p14:modId xmlns:p14="http://schemas.microsoft.com/office/powerpoint/2010/main" val="1092352266"/>
              </p:ext>
            </p:extLst>
          </p:nvPr>
        </p:nvGraphicFramePr>
        <p:xfrm>
          <a:off x="4689728" y="1268760"/>
          <a:ext cx="3962400" cy="205499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Chart 16"/>
          <p:cNvGraphicFramePr>
            <a:graphicFrameLocks/>
          </p:cNvGraphicFramePr>
          <p:nvPr>
            <p:extLst>
              <p:ext uri="{D42A27DB-BD31-4B8C-83A1-F6EECF244321}">
                <p14:modId xmlns:p14="http://schemas.microsoft.com/office/powerpoint/2010/main" val="915629135"/>
              </p:ext>
            </p:extLst>
          </p:nvPr>
        </p:nvGraphicFramePr>
        <p:xfrm>
          <a:off x="435817" y="4005064"/>
          <a:ext cx="3962400" cy="205499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8" name="Chart 17"/>
          <p:cNvGraphicFramePr>
            <a:graphicFrameLocks/>
          </p:cNvGraphicFramePr>
          <p:nvPr>
            <p:extLst>
              <p:ext uri="{D42A27DB-BD31-4B8C-83A1-F6EECF244321}">
                <p14:modId xmlns:p14="http://schemas.microsoft.com/office/powerpoint/2010/main" val="3764148350"/>
              </p:ext>
            </p:extLst>
          </p:nvPr>
        </p:nvGraphicFramePr>
        <p:xfrm>
          <a:off x="4729708" y="4005064"/>
          <a:ext cx="3962400" cy="2054998"/>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3361959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13732" y="0"/>
            <a:ext cx="9130268" cy="1143000"/>
          </a:xfrm>
        </p:spPr>
        <p:txBody>
          <a:bodyPr>
            <a:normAutofit/>
          </a:bodyPr>
          <a:lstStyle/>
          <a:p>
            <a:pPr fontAlgn="base">
              <a:spcAft>
                <a:spcPct val="0"/>
              </a:spcAft>
            </a:pPr>
            <a:r>
              <a:rPr lang="en-GB" sz="3600" dirty="0">
                <a:solidFill>
                  <a:srgbClr val="0070C0"/>
                </a:solidFill>
                <a:latin typeface="Calibri" panose="020F0502020204030204" pitchFamily="34" charset="0"/>
                <a:ea typeface="+mn-ea"/>
                <a:cs typeface="Calibri" panose="020F0502020204030204" pitchFamily="34" charset="0"/>
              </a:rPr>
              <a:t>Routine strengthening activities</a:t>
            </a:r>
          </a:p>
        </p:txBody>
      </p:sp>
      <p:sp>
        <p:nvSpPr>
          <p:cNvPr id="8196" name="Rectangle 3"/>
          <p:cNvSpPr>
            <a:spLocks noGrp="1" noChangeArrowheads="1"/>
          </p:cNvSpPr>
          <p:nvPr>
            <p:ph idx="1"/>
          </p:nvPr>
        </p:nvSpPr>
        <p:spPr>
          <a:xfrm>
            <a:off x="395536" y="1268760"/>
            <a:ext cx="8229600" cy="4525963"/>
          </a:xfrm>
        </p:spPr>
        <p:txBody>
          <a:bodyPr>
            <a:noAutofit/>
          </a:bodyPr>
          <a:lstStyle/>
          <a:p>
            <a:pPr eaLnBrk="1" hangingPunct="1"/>
            <a:r>
              <a:rPr lang="en-GB" sz="2400" dirty="0" smtClean="0"/>
              <a:t>Stand alone activities to increase MCV1 coverage- </a:t>
            </a:r>
          </a:p>
          <a:p>
            <a:pPr lvl="1"/>
            <a:r>
              <a:rPr lang="en-GB" sz="2000" dirty="0" smtClean="0"/>
              <a:t>AI approach in Nepal to declare Fully Immunized Villages</a:t>
            </a:r>
          </a:p>
          <a:p>
            <a:pPr lvl="1"/>
            <a:r>
              <a:rPr lang="en-GB" sz="2000" dirty="0" smtClean="0"/>
              <a:t>Indradhanus approach in India-PIRI</a:t>
            </a:r>
          </a:p>
          <a:p>
            <a:pPr lvl="1"/>
            <a:r>
              <a:rPr lang="en-US" sz="2000" dirty="0"/>
              <a:t>Accountability frame work as DTFI and STFI in all </a:t>
            </a:r>
            <a:r>
              <a:rPr lang="en-US" sz="2000" dirty="0" smtClean="0"/>
              <a:t>states of India </a:t>
            </a:r>
            <a:endParaRPr lang="en-US" sz="2000" dirty="0"/>
          </a:p>
          <a:p>
            <a:pPr lvl="1"/>
            <a:r>
              <a:rPr lang="en-US" sz="2000" dirty="0" smtClean="0"/>
              <a:t>MLM </a:t>
            </a:r>
            <a:r>
              <a:rPr lang="en-US" sz="2000" dirty="0"/>
              <a:t>trainings targeting districts with low MCV1 </a:t>
            </a:r>
            <a:r>
              <a:rPr lang="en-US" sz="2000" dirty="0" smtClean="0"/>
              <a:t>coverage in Bangladesh</a:t>
            </a:r>
          </a:p>
          <a:p>
            <a:pPr lvl="1"/>
            <a:r>
              <a:rPr lang="en-GB" sz="2000" dirty="0"/>
              <a:t>Enhancing micro plans in Timor </a:t>
            </a:r>
            <a:r>
              <a:rPr lang="en-GB" sz="2000" dirty="0" err="1" smtClean="0"/>
              <a:t>Leste</a:t>
            </a:r>
            <a:endParaRPr lang="en-GB" sz="2000" dirty="0" smtClean="0"/>
          </a:p>
          <a:p>
            <a:pPr lvl="1"/>
            <a:r>
              <a:rPr lang="en-US" sz="2000" dirty="0" smtClean="0"/>
              <a:t>Regular </a:t>
            </a:r>
            <a:r>
              <a:rPr lang="en-US" sz="2000" dirty="0"/>
              <a:t>routine immunization monitoring and feedback </a:t>
            </a:r>
          </a:p>
          <a:p>
            <a:pPr eaLnBrk="1" hangingPunct="1"/>
            <a:r>
              <a:rPr lang="en-GB" sz="2400" dirty="0" smtClean="0"/>
              <a:t>Activities as part of ongoing measles activities (SIAs or MSD introduction)</a:t>
            </a:r>
          </a:p>
          <a:p>
            <a:pPr lvl="1"/>
            <a:r>
              <a:rPr lang="en-GB" sz="2000" dirty="0" smtClean="0"/>
              <a:t>Strengthening Cold chain in Nepal and Timor </a:t>
            </a:r>
            <a:r>
              <a:rPr lang="en-GB" sz="2000" dirty="0" err="1" smtClean="0"/>
              <a:t>Leste</a:t>
            </a:r>
            <a:endParaRPr lang="en-GB" sz="2000" dirty="0" smtClean="0"/>
          </a:p>
          <a:p>
            <a:pPr lvl="1"/>
            <a:r>
              <a:rPr lang="en-US" sz="2000" dirty="0"/>
              <a:t>MSD at 15 months replaced with MR 2nd dose in mid </a:t>
            </a:r>
            <a:r>
              <a:rPr lang="en-US" sz="2000" dirty="0" smtClean="0"/>
              <a:t>2015 in Bangladesh</a:t>
            </a:r>
          </a:p>
          <a:p>
            <a:pPr eaLnBrk="1" hangingPunct="1"/>
            <a:r>
              <a:rPr lang="en-GB" sz="2400" dirty="0" smtClean="0"/>
              <a:t>Plans for Regional Immunization Week</a:t>
            </a:r>
          </a:p>
          <a:p>
            <a:pPr marL="457200" lvl="1" indent="0">
              <a:buNone/>
            </a:pPr>
            <a:endParaRPr lang="en-GB" sz="2000" dirty="0" smtClean="0"/>
          </a:p>
          <a:p>
            <a:r>
              <a:rPr lang="en-GB" sz="2400" dirty="0" smtClean="0"/>
              <a:t>Others</a:t>
            </a:r>
          </a:p>
        </p:txBody>
      </p:sp>
      <p:sp>
        <p:nvSpPr>
          <p:cNvPr id="8194"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17F69AE-8DAD-42B1-8FF5-08FE06B2B387}" type="slidenum">
              <a:rPr lang="en-GB"/>
              <a:pPr eaLnBrk="1" hangingPunct="1"/>
              <a:t>23</a:t>
            </a:fld>
            <a:endParaRPr lang="en-GB"/>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35476"/>
            <a:ext cx="9144000" cy="1143000"/>
          </a:xfrm>
        </p:spPr>
        <p:txBody>
          <a:bodyPr>
            <a:normAutofit/>
          </a:bodyPr>
          <a:lstStyle/>
          <a:p>
            <a:pPr fontAlgn="base">
              <a:spcAft>
                <a:spcPct val="0"/>
              </a:spcAft>
            </a:pPr>
            <a:r>
              <a:rPr lang="en-GB" sz="3600" dirty="0">
                <a:solidFill>
                  <a:srgbClr val="0070C0"/>
                </a:solidFill>
                <a:latin typeface="Calibri" panose="020F0502020204030204" pitchFamily="34" charset="0"/>
                <a:ea typeface="+mn-ea"/>
                <a:cs typeface="Calibri" panose="020F0502020204030204" pitchFamily="34" charset="0"/>
              </a:rPr>
              <a:t>Regional and National Verification</a:t>
            </a:r>
          </a:p>
        </p:txBody>
      </p:sp>
      <p:sp>
        <p:nvSpPr>
          <p:cNvPr id="3" name="Espace réservé du contenu 2"/>
          <p:cNvSpPr>
            <a:spLocks noGrp="1"/>
          </p:cNvSpPr>
          <p:nvPr>
            <p:ph idx="1"/>
          </p:nvPr>
        </p:nvSpPr>
        <p:spPr>
          <a:xfrm>
            <a:off x="539552" y="1412776"/>
            <a:ext cx="8229600" cy="4525963"/>
          </a:xfrm>
        </p:spPr>
        <p:txBody>
          <a:bodyPr/>
          <a:lstStyle/>
          <a:p>
            <a:r>
              <a:rPr lang="en-GB" dirty="0" smtClean="0"/>
              <a:t>Status of RVC</a:t>
            </a:r>
          </a:p>
          <a:p>
            <a:pPr lvl="1"/>
            <a:r>
              <a:rPr lang="en-GB" dirty="0" smtClean="0"/>
              <a:t>Formed in April 2016</a:t>
            </a:r>
          </a:p>
          <a:p>
            <a:pPr lvl="1"/>
            <a:r>
              <a:rPr lang="en-GB" dirty="0" smtClean="0"/>
              <a:t>First meetings planned for 1-4</a:t>
            </a:r>
            <a:r>
              <a:rPr lang="en-GB" baseline="30000" dirty="0" smtClean="0"/>
              <a:t>th</a:t>
            </a:r>
            <a:r>
              <a:rPr lang="en-GB" dirty="0" smtClean="0"/>
              <a:t> August 2016</a:t>
            </a:r>
          </a:p>
          <a:p>
            <a:r>
              <a:rPr lang="en-GB" dirty="0" smtClean="0"/>
              <a:t>Status of NVC</a:t>
            </a:r>
          </a:p>
          <a:p>
            <a:pPr lvl="1"/>
            <a:r>
              <a:rPr lang="en-GB" dirty="0" smtClean="0"/>
              <a:t>10/11countries with NVC</a:t>
            </a:r>
          </a:p>
          <a:p>
            <a:pPr lvl="1"/>
            <a:r>
              <a:rPr lang="en-GB" dirty="0" smtClean="0"/>
              <a:t>Reporting of countries to RVC not started, planned to start from August 2016.</a:t>
            </a:r>
            <a:endParaRPr lang="en-GB" dirty="0"/>
          </a:p>
        </p:txBody>
      </p:sp>
      <p:sp>
        <p:nvSpPr>
          <p:cNvPr id="4" name="Espace réservé du numéro de diapositive 3"/>
          <p:cNvSpPr>
            <a:spLocks noGrp="1"/>
          </p:cNvSpPr>
          <p:nvPr>
            <p:ph type="sldNum" sz="quarter" idx="12"/>
          </p:nvPr>
        </p:nvSpPr>
        <p:spPr/>
        <p:txBody>
          <a:bodyPr/>
          <a:lstStyle/>
          <a:p>
            <a:pPr>
              <a:defRPr/>
            </a:pPr>
            <a:fld id="{F131147F-50C8-46BA-818D-839B56EF0695}" type="slidenum">
              <a:rPr lang="en-GB" smtClean="0"/>
              <a:pPr>
                <a:defRPr/>
              </a:pPr>
              <a:t>24</a:t>
            </a:fld>
            <a:endParaRPr lang="en-GB"/>
          </a:p>
        </p:txBody>
      </p:sp>
    </p:spTree>
    <p:extLst>
      <p:ext uri="{BB962C8B-B14F-4D97-AF65-F5344CB8AC3E}">
        <p14:creationId xmlns:p14="http://schemas.microsoft.com/office/powerpoint/2010/main" val="6351904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0" y="0"/>
            <a:ext cx="9144000" cy="908720"/>
          </a:xfrm>
        </p:spPr>
        <p:txBody>
          <a:bodyPr>
            <a:normAutofit/>
          </a:bodyPr>
          <a:lstStyle/>
          <a:p>
            <a:pPr fontAlgn="base">
              <a:spcAft>
                <a:spcPct val="0"/>
              </a:spcAft>
            </a:pPr>
            <a:r>
              <a:rPr lang="en-GB" sz="3200" b="1" dirty="0">
                <a:solidFill>
                  <a:srgbClr val="0070C0"/>
                </a:solidFill>
                <a:latin typeface="Calibri" panose="020F0502020204030204" pitchFamily="34" charset="0"/>
                <a:ea typeface="+mn-ea"/>
                <a:cs typeface="Calibri" panose="020F0502020204030204" pitchFamily="34" charset="0"/>
              </a:rPr>
              <a:t>Challenges to achieving regional goals</a:t>
            </a:r>
          </a:p>
        </p:txBody>
      </p:sp>
      <p:sp>
        <p:nvSpPr>
          <p:cNvPr id="9220" name="Rectangle 3"/>
          <p:cNvSpPr>
            <a:spLocks noGrp="1" noChangeArrowheads="1"/>
          </p:cNvSpPr>
          <p:nvPr>
            <p:ph idx="1"/>
          </p:nvPr>
        </p:nvSpPr>
        <p:spPr>
          <a:xfrm>
            <a:off x="457200" y="1340768"/>
            <a:ext cx="8229600" cy="4785395"/>
          </a:xfrm>
        </p:spPr>
        <p:txBody>
          <a:bodyPr>
            <a:normAutofit fontScale="92500" lnSpcReduction="10000"/>
          </a:bodyPr>
          <a:lstStyle/>
          <a:p>
            <a:pPr marL="342900" lvl="2" indent="-342900">
              <a:lnSpc>
                <a:spcPct val="110000"/>
              </a:lnSpc>
              <a:spcBef>
                <a:spcPts val="0"/>
              </a:spcBef>
              <a:spcAft>
                <a:spcPts val="600"/>
              </a:spcAft>
            </a:pPr>
            <a:r>
              <a:rPr lang="en-US" dirty="0"/>
              <a:t>Increasing routine immunization coverage to &gt;95%</a:t>
            </a:r>
          </a:p>
          <a:p>
            <a:pPr marL="914400" lvl="4" indent="-457200">
              <a:lnSpc>
                <a:spcPct val="110000"/>
              </a:lnSpc>
              <a:spcBef>
                <a:spcPts val="0"/>
              </a:spcBef>
              <a:spcAft>
                <a:spcPts val="600"/>
              </a:spcAft>
            </a:pPr>
            <a:r>
              <a:rPr lang="en-US" dirty="0"/>
              <a:t>Can’t rely on repeated SIAs as in polio eradication</a:t>
            </a:r>
          </a:p>
          <a:p>
            <a:pPr marL="914400" lvl="4" indent="-457200">
              <a:lnSpc>
                <a:spcPct val="110000"/>
              </a:lnSpc>
              <a:spcBef>
                <a:spcPts val="0"/>
              </a:spcBef>
              <a:spcAft>
                <a:spcPts val="600"/>
              </a:spcAft>
            </a:pPr>
            <a:r>
              <a:rPr lang="en-US" dirty="0"/>
              <a:t>No greater challenge</a:t>
            </a:r>
          </a:p>
          <a:p>
            <a:pPr marL="0" lvl="2" indent="-285750" defTabSz="355600">
              <a:lnSpc>
                <a:spcPct val="110000"/>
              </a:lnSpc>
              <a:spcBef>
                <a:spcPts val="0"/>
              </a:spcBef>
              <a:spcAft>
                <a:spcPts val="600"/>
              </a:spcAft>
            </a:pPr>
            <a:r>
              <a:rPr lang="en-US" dirty="0"/>
              <a:t>Surveillance quality- Having elimination standard surveillance </a:t>
            </a:r>
          </a:p>
          <a:p>
            <a:pPr marL="457200" lvl="3" indent="-285750" defTabSz="355600">
              <a:lnSpc>
                <a:spcPct val="110000"/>
              </a:lnSpc>
              <a:spcBef>
                <a:spcPts val="0"/>
              </a:spcBef>
              <a:spcAft>
                <a:spcPts val="600"/>
              </a:spcAft>
            </a:pPr>
            <a:r>
              <a:rPr lang="en-US" dirty="0"/>
              <a:t>Care seeking behavior</a:t>
            </a:r>
          </a:p>
          <a:p>
            <a:pPr marL="457200" lvl="3" indent="-285750" defTabSz="355600">
              <a:lnSpc>
                <a:spcPct val="110000"/>
              </a:lnSpc>
              <a:spcBef>
                <a:spcPts val="0"/>
              </a:spcBef>
              <a:spcAft>
                <a:spcPts val="600"/>
              </a:spcAft>
            </a:pPr>
            <a:r>
              <a:rPr lang="en-US" dirty="0"/>
              <a:t>Challenges with reporting and sample collection</a:t>
            </a:r>
          </a:p>
          <a:p>
            <a:pPr marL="457200" lvl="3" indent="-285750" defTabSz="355600">
              <a:lnSpc>
                <a:spcPct val="110000"/>
              </a:lnSpc>
              <a:spcBef>
                <a:spcPts val="0"/>
              </a:spcBef>
              <a:spcAft>
                <a:spcPts val="600"/>
              </a:spcAft>
            </a:pPr>
            <a:r>
              <a:rPr lang="en-US" dirty="0"/>
              <a:t>Challenges with testing </a:t>
            </a:r>
          </a:p>
          <a:p>
            <a:pPr marL="0" lvl="2" indent="-285750">
              <a:lnSpc>
                <a:spcPct val="110000"/>
              </a:lnSpc>
              <a:spcBef>
                <a:spcPts val="0"/>
              </a:spcBef>
              <a:spcAft>
                <a:spcPts val="600"/>
              </a:spcAft>
            </a:pPr>
            <a:r>
              <a:rPr lang="en-US" dirty="0" smtClean="0"/>
              <a:t>The </a:t>
            </a:r>
            <a:r>
              <a:rPr lang="en-US" dirty="0"/>
              <a:t>large countries – India and </a:t>
            </a:r>
            <a:r>
              <a:rPr lang="en-US" dirty="0" smtClean="0"/>
              <a:t>Indonesia </a:t>
            </a:r>
          </a:p>
          <a:p>
            <a:pPr marL="0" lvl="2" indent="-285750">
              <a:lnSpc>
                <a:spcPct val="110000"/>
              </a:lnSpc>
              <a:spcBef>
                <a:spcPts val="0"/>
              </a:spcBef>
              <a:spcAft>
                <a:spcPts val="600"/>
              </a:spcAft>
            </a:pPr>
            <a:r>
              <a:rPr lang="en-US" dirty="0" smtClean="0"/>
              <a:t>Cross boarder movements </a:t>
            </a:r>
            <a:endParaRPr lang="en-US" dirty="0"/>
          </a:p>
          <a:p>
            <a:pPr marL="0" lvl="2" indent="-285750">
              <a:lnSpc>
                <a:spcPct val="110000"/>
              </a:lnSpc>
              <a:spcBef>
                <a:spcPts val="0"/>
              </a:spcBef>
              <a:spcAft>
                <a:spcPts val="600"/>
              </a:spcAft>
            </a:pPr>
            <a:r>
              <a:rPr lang="en-US" dirty="0"/>
              <a:t>Ensuring adequate vaccine supply</a:t>
            </a:r>
          </a:p>
          <a:p>
            <a:pPr marL="893763" lvl="4" indent="-441325">
              <a:lnSpc>
                <a:spcPct val="110000"/>
              </a:lnSpc>
              <a:spcBef>
                <a:spcPts val="0"/>
              </a:spcBef>
              <a:spcAft>
                <a:spcPts val="600"/>
              </a:spcAft>
            </a:pPr>
            <a:r>
              <a:rPr lang="en-US" dirty="0"/>
              <a:t>Only one WHO pre-qualified MR manufacturer, Serum Institute of India</a:t>
            </a:r>
          </a:p>
          <a:p>
            <a:pPr marL="0" lvl="2" indent="-285750">
              <a:lnSpc>
                <a:spcPct val="110000"/>
              </a:lnSpc>
              <a:spcBef>
                <a:spcPts val="0"/>
              </a:spcBef>
              <a:spcAft>
                <a:spcPts val="600"/>
              </a:spcAft>
            </a:pPr>
            <a:r>
              <a:rPr lang="en-US" dirty="0"/>
              <a:t>Ensuring adequate funding, and trained </a:t>
            </a:r>
            <a:r>
              <a:rPr lang="en-US" dirty="0" smtClean="0"/>
              <a:t>staff</a:t>
            </a:r>
            <a:endParaRPr lang="en-US" dirty="0"/>
          </a:p>
        </p:txBody>
      </p:sp>
      <p:sp>
        <p:nvSpPr>
          <p:cNvPr id="9218"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0C99D64-EAF2-4AA6-B741-6346309DE9FA}" type="slidenum">
              <a:rPr lang="en-GB"/>
              <a:pPr eaLnBrk="1" hangingPunct="1"/>
              <a:t>25</a:t>
            </a:fld>
            <a:endParaRPr lang="en-GB"/>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solidFill>
            <a:srgbClr val="1E7FB8"/>
          </a:solidFill>
          <a:ln w="9525">
            <a:noFill/>
            <a:miter lim="800000"/>
            <a:headEnd/>
            <a:tailEnd/>
          </a:ln>
          <a:effectLst>
            <a:outerShdw dist="17961" dir="2700000" algn="ctr" rotWithShape="0">
              <a:srgbClr val="96CCEE"/>
            </a:outerShdw>
          </a:effectLst>
        </p:spPr>
        <p:txBody>
          <a:bodyPr vert="horz" wrap="square" lIns="0" tIns="0" rIns="0" bIns="0" numCol="1" rtlCol="0" anchor="ctr" anchorCtr="0" compatLnSpc="1">
            <a:prstTxWarp prst="textNoShape">
              <a:avLst/>
            </a:prstTxWarp>
            <a:noAutofit/>
          </a:bodyPr>
          <a:lstStyle/>
          <a:p>
            <a:r>
              <a:rPr lang="en-GB" sz="4000" b="1" dirty="0" smtClean="0">
                <a:solidFill>
                  <a:schemeClr val="bg1"/>
                </a:solidFill>
                <a:effectLst>
                  <a:outerShdw blurRad="38100" dist="38100" dir="2700000" algn="tl">
                    <a:srgbClr val="000000">
                      <a:alpha val="43137"/>
                    </a:srgbClr>
                  </a:outerShdw>
                </a:effectLst>
              </a:rPr>
              <a:t>Programme Plans</a:t>
            </a:r>
            <a:br>
              <a:rPr lang="en-GB" sz="4000" b="1" dirty="0" smtClean="0">
                <a:solidFill>
                  <a:schemeClr val="bg1"/>
                </a:solidFill>
                <a:effectLst>
                  <a:outerShdw blurRad="38100" dist="38100" dir="2700000" algn="tl">
                    <a:srgbClr val="000000">
                      <a:alpha val="43137"/>
                    </a:srgbClr>
                  </a:outerShdw>
                </a:effectLst>
              </a:rPr>
            </a:br>
            <a:r>
              <a:rPr lang="en-GB" sz="4000" b="1" dirty="0" smtClean="0">
                <a:solidFill>
                  <a:schemeClr val="bg1"/>
                </a:solidFill>
                <a:effectLst>
                  <a:outerShdw blurRad="38100" dist="38100" dir="2700000" algn="tl">
                    <a:srgbClr val="000000">
                      <a:alpha val="43137"/>
                    </a:srgbClr>
                  </a:outerShdw>
                </a:effectLst>
              </a:rPr>
              <a:t> 2017-2018</a:t>
            </a:r>
            <a:endParaRPr lang="en-GB" sz="4000" b="1" dirty="0">
              <a:solidFill>
                <a:schemeClr val="bg1"/>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F131147F-50C8-46BA-818D-839B56EF0695}" type="slidenum">
              <a:rPr lang="en-GB" smtClean="0"/>
              <a:pPr>
                <a:defRPr/>
              </a:pPr>
              <a:t>26</a:t>
            </a:fld>
            <a:endParaRPr lang="en-GB"/>
          </a:p>
        </p:txBody>
      </p:sp>
    </p:spTree>
    <p:extLst>
      <p:ext uri="{BB962C8B-B14F-4D97-AF65-F5344CB8AC3E}">
        <p14:creationId xmlns:p14="http://schemas.microsoft.com/office/powerpoint/2010/main" val="10632754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normAutofit/>
          </a:bodyPr>
          <a:lstStyle/>
          <a:p>
            <a:pPr fontAlgn="base">
              <a:spcAft>
                <a:spcPct val="0"/>
              </a:spcAft>
            </a:pPr>
            <a:r>
              <a:rPr lang="en-GB" sz="3200" dirty="0">
                <a:solidFill>
                  <a:srgbClr val="0070C0"/>
                </a:solidFill>
                <a:latin typeface="Calibri" panose="020F0502020204030204" pitchFamily="34" charset="0"/>
                <a:ea typeface="+mn-ea"/>
                <a:cs typeface="Calibri" panose="020F0502020204030204" pitchFamily="34" charset="0"/>
              </a:rPr>
              <a:t>2017-2018 SIA plans and budget</a:t>
            </a:r>
          </a:p>
        </p:txBody>
      </p:sp>
      <p:sp>
        <p:nvSpPr>
          <p:cNvPr id="10242"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B8BBCEE-B92F-41C8-B7DD-CD70A65CF9C8}" type="slidenum">
              <a:rPr lang="en-GB"/>
              <a:pPr eaLnBrk="1" hangingPunct="1"/>
              <a:t>27</a:t>
            </a:fld>
            <a:endParaRPr lang="en-GB"/>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86857707"/>
              </p:ext>
            </p:extLst>
          </p:nvPr>
        </p:nvGraphicFramePr>
        <p:xfrm>
          <a:off x="457200" y="1600200"/>
          <a:ext cx="8435279" cy="2834640"/>
        </p:xfrm>
        <a:graphic>
          <a:graphicData uri="http://schemas.openxmlformats.org/drawingml/2006/table">
            <a:tbl>
              <a:tblPr firstRow="1" bandRow="1">
                <a:tableStyleId>{5C22544A-7EE6-4342-B048-85BDC9FD1C3A}</a:tableStyleId>
              </a:tblPr>
              <a:tblGrid>
                <a:gridCol w="1090464"/>
                <a:gridCol w="1008112"/>
                <a:gridCol w="1008160"/>
                <a:gridCol w="864048"/>
                <a:gridCol w="1449091"/>
                <a:gridCol w="1507702"/>
                <a:gridCol w="1507702"/>
              </a:tblGrid>
              <a:tr h="370840">
                <a:tc>
                  <a:txBody>
                    <a:bodyPr/>
                    <a:lstStyle/>
                    <a:p>
                      <a:r>
                        <a:rPr lang="en-US" dirty="0" smtClean="0"/>
                        <a:t>Country</a:t>
                      </a:r>
                      <a:endParaRPr lang="en-US" dirty="0"/>
                    </a:p>
                  </a:txBody>
                  <a:tcPr anchor="ctr"/>
                </a:tc>
                <a:tc>
                  <a:txBody>
                    <a:bodyPr/>
                    <a:lstStyle/>
                    <a:p>
                      <a:pPr algn="ctr"/>
                      <a:r>
                        <a:rPr lang="en-US" dirty="0" smtClean="0"/>
                        <a:t>Vaccine</a:t>
                      </a:r>
                      <a:endParaRPr lang="en-US" dirty="0"/>
                    </a:p>
                  </a:txBody>
                  <a:tcPr anchor="ctr"/>
                </a:tc>
                <a:tc>
                  <a:txBody>
                    <a:bodyPr/>
                    <a:lstStyle/>
                    <a:p>
                      <a:pPr algn="ctr"/>
                      <a:r>
                        <a:rPr lang="en-US" dirty="0" smtClean="0"/>
                        <a:t>Target</a:t>
                      </a:r>
                      <a:r>
                        <a:rPr lang="en-US" baseline="0" dirty="0" smtClean="0"/>
                        <a:t> Age</a:t>
                      </a:r>
                      <a:endParaRPr lang="en-US" dirty="0"/>
                    </a:p>
                  </a:txBody>
                  <a:tcPr anchor="ctr"/>
                </a:tc>
                <a:tc>
                  <a:txBody>
                    <a:bodyPr/>
                    <a:lstStyle/>
                    <a:p>
                      <a:pPr algn="ctr"/>
                      <a:r>
                        <a:rPr lang="en-US" dirty="0" smtClean="0"/>
                        <a:t>Dates</a:t>
                      </a:r>
                      <a:endParaRPr lang="en-US" dirty="0"/>
                    </a:p>
                  </a:txBody>
                  <a:tcPr anchor="ctr"/>
                </a:tc>
                <a:tc>
                  <a:txBody>
                    <a:bodyPr/>
                    <a:lstStyle/>
                    <a:p>
                      <a:pPr algn="ctr"/>
                      <a:r>
                        <a:rPr lang="en-US" dirty="0" smtClean="0"/>
                        <a:t>Geographic Extent</a:t>
                      </a:r>
                      <a:endParaRPr lang="en-US" dirty="0"/>
                    </a:p>
                  </a:txBody>
                  <a:tcPr anchor="ctr"/>
                </a:tc>
                <a:tc>
                  <a:txBody>
                    <a:bodyPr/>
                    <a:lstStyle/>
                    <a:p>
                      <a:pPr algn="ctr"/>
                      <a:r>
                        <a:rPr lang="en-US" dirty="0" smtClean="0"/>
                        <a:t>Other </a:t>
                      </a:r>
                      <a:r>
                        <a:rPr lang="en-US" dirty="0" err="1" smtClean="0"/>
                        <a:t>intervent</a:t>
                      </a:r>
                      <a:endParaRPr lang="en-US" dirty="0"/>
                    </a:p>
                  </a:txBody>
                  <a:tcPr anchor="ctr"/>
                </a:tc>
                <a:tc>
                  <a:txBody>
                    <a:bodyPr/>
                    <a:lstStyle/>
                    <a:p>
                      <a:pPr algn="ctr"/>
                      <a:r>
                        <a:rPr lang="en-US" dirty="0" smtClean="0"/>
                        <a:t>Funding source</a:t>
                      </a:r>
                      <a:endParaRPr lang="en-US" dirty="0"/>
                    </a:p>
                  </a:txBody>
                  <a:tcPr anchor="ctr"/>
                </a:tc>
              </a:tr>
              <a:tr h="370840">
                <a:tc>
                  <a:txBody>
                    <a:bodyPr/>
                    <a:lstStyle/>
                    <a:p>
                      <a:r>
                        <a:rPr lang="en-US" dirty="0" smtClean="0"/>
                        <a:t>Indonesia</a:t>
                      </a:r>
                      <a:endParaRPr lang="en-US" dirty="0"/>
                    </a:p>
                  </a:txBody>
                  <a:tcPr anchor="ctr"/>
                </a:tc>
                <a:tc>
                  <a:txBody>
                    <a:bodyPr/>
                    <a:lstStyle/>
                    <a:p>
                      <a:pPr algn="ctr"/>
                      <a:r>
                        <a:rPr lang="en-US" dirty="0" smtClean="0"/>
                        <a:t>Measles</a:t>
                      </a:r>
                      <a:endParaRPr lang="en-US" dirty="0"/>
                    </a:p>
                  </a:txBody>
                  <a:tcPr anchor="ctr"/>
                </a:tc>
                <a:tc>
                  <a:txBody>
                    <a:bodyPr/>
                    <a:lstStyle/>
                    <a:p>
                      <a:pPr algn="ctr"/>
                      <a:r>
                        <a:rPr lang="en-US" dirty="0" smtClean="0"/>
                        <a:t>9m-14y</a:t>
                      </a:r>
                      <a:endParaRPr lang="en-US" dirty="0"/>
                    </a:p>
                  </a:txBody>
                  <a:tcPr anchor="ctr"/>
                </a:tc>
                <a:tc>
                  <a:txBody>
                    <a:bodyPr/>
                    <a:lstStyle/>
                    <a:p>
                      <a:pPr algn="ctr"/>
                      <a:r>
                        <a:rPr lang="en-US" dirty="0" smtClean="0"/>
                        <a:t>Oct-16</a:t>
                      </a:r>
                      <a:endParaRPr lang="en-US" dirty="0"/>
                    </a:p>
                  </a:txBody>
                  <a:tcPr anchor="ctr"/>
                </a:tc>
                <a:tc>
                  <a:txBody>
                    <a:bodyPr/>
                    <a:lstStyle/>
                    <a:p>
                      <a:pPr algn="ctr"/>
                      <a:r>
                        <a:rPr lang="en-US" dirty="0" smtClean="0"/>
                        <a:t>High risk approach</a:t>
                      </a:r>
                      <a:endParaRPr lang="en-US" dirty="0"/>
                    </a:p>
                  </a:txBody>
                  <a:tcPr anchor="ctr"/>
                </a:tc>
                <a:tc>
                  <a:txBody>
                    <a:bodyPr/>
                    <a:lstStyle/>
                    <a:p>
                      <a:pPr algn="ctr"/>
                      <a:endParaRPr lang="en-US" dirty="0"/>
                    </a:p>
                  </a:txBody>
                  <a:tcPr anchor="ctr"/>
                </a:tc>
                <a:tc>
                  <a:txBody>
                    <a:bodyPr/>
                    <a:lstStyle/>
                    <a:p>
                      <a:pPr algn="ctr"/>
                      <a:r>
                        <a:rPr lang="en-US" dirty="0" smtClean="0"/>
                        <a:t>Self</a:t>
                      </a:r>
                      <a:endParaRPr lang="en-US" dirty="0"/>
                    </a:p>
                  </a:txBody>
                  <a:tcPr anchor="ctr"/>
                </a:tc>
              </a:tr>
              <a:tr h="370840">
                <a:tc>
                  <a:txBody>
                    <a:bodyPr/>
                    <a:lstStyle/>
                    <a:p>
                      <a:r>
                        <a:rPr lang="en-US" dirty="0" smtClean="0"/>
                        <a:t>India</a:t>
                      </a:r>
                      <a:endParaRPr lang="en-US" dirty="0"/>
                    </a:p>
                  </a:txBody>
                  <a:tcPr anchor="ctr"/>
                </a:tc>
                <a:tc>
                  <a:txBody>
                    <a:bodyPr/>
                    <a:lstStyle/>
                    <a:p>
                      <a:pPr algn="ctr"/>
                      <a:r>
                        <a:rPr lang="en-US" dirty="0" smtClean="0"/>
                        <a:t>MR</a:t>
                      </a:r>
                      <a:endParaRPr lang="en-US" dirty="0"/>
                    </a:p>
                  </a:txBody>
                  <a:tcPr anchor="ctr"/>
                </a:tc>
                <a:tc>
                  <a:txBody>
                    <a:bodyPr/>
                    <a:lstStyle/>
                    <a:p>
                      <a:pPr algn="ctr"/>
                      <a:r>
                        <a:rPr lang="en-US" dirty="0" smtClean="0"/>
                        <a:t>9m-14y</a:t>
                      </a:r>
                      <a:endParaRPr lang="en-US" dirty="0"/>
                    </a:p>
                  </a:txBody>
                  <a:tcPr anchor="ctr"/>
                </a:tc>
                <a:tc>
                  <a:txBody>
                    <a:bodyPr/>
                    <a:lstStyle/>
                    <a:p>
                      <a:pPr algn="ctr"/>
                      <a:r>
                        <a:rPr lang="en-US" dirty="0" smtClean="0"/>
                        <a:t>2016-17</a:t>
                      </a:r>
                      <a:endParaRPr lang="en-US" dirty="0"/>
                    </a:p>
                  </a:txBody>
                  <a:tcPr anchor="ctr"/>
                </a:tc>
                <a:tc>
                  <a:txBody>
                    <a:bodyPr/>
                    <a:lstStyle/>
                    <a:p>
                      <a:pPr algn="ctr"/>
                      <a:r>
                        <a:rPr lang="en-US" dirty="0" smtClean="0"/>
                        <a:t>Phased nation wide</a:t>
                      </a:r>
                      <a:endParaRPr lang="en-US" dirty="0"/>
                    </a:p>
                  </a:txBody>
                  <a:tcPr anchor="ctr"/>
                </a:tc>
                <a:tc>
                  <a:txBody>
                    <a:bodyPr/>
                    <a:lstStyle/>
                    <a:p>
                      <a:pPr algn="ctr"/>
                      <a:r>
                        <a:rPr lang="en-US" dirty="0" smtClean="0"/>
                        <a:t>In 4 phases</a:t>
                      </a:r>
                      <a:endParaRPr lang="en-US" dirty="0"/>
                    </a:p>
                  </a:txBody>
                  <a:tcPr anchor="ctr"/>
                </a:tc>
                <a:tc>
                  <a:txBody>
                    <a:bodyPr/>
                    <a:lstStyle/>
                    <a:p>
                      <a:pPr algn="ctr"/>
                      <a:r>
                        <a:rPr lang="en-US" dirty="0" smtClean="0"/>
                        <a:t>GAVI/Self/others</a:t>
                      </a:r>
                      <a:endParaRPr lang="en-US" dirty="0"/>
                    </a:p>
                  </a:txBody>
                  <a:tcPr anchor="ctr"/>
                </a:tc>
              </a:tr>
              <a:tr h="370840">
                <a:tc>
                  <a:txBody>
                    <a:bodyPr/>
                    <a:lstStyle/>
                    <a:p>
                      <a:r>
                        <a:rPr lang="en-US" dirty="0" smtClean="0"/>
                        <a:t>Indonesia</a:t>
                      </a:r>
                      <a:endParaRPr lang="en-US" dirty="0"/>
                    </a:p>
                  </a:txBody>
                  <a:tcPr anchor="ctr"/>
                </a:tc>
                <a:tc>
                  <a:txBody>
                    <a:bodyPr/>
                    <a:lstStyle/>
                    <a:p>
                      <a:pPr algn="ctr"/>
                      <a:r>
                        <a:rPr lang="en-US" dirty="0" smtClean="0"/>
                        <a:t>MR</a:t>
                      </a:r>
                      <a:endParaRPr lang="en-US" dirty="0"/>
                    </a:p>
                  </a:txBody>
                  <a:tcPr anchor="ctr"/>
                </a:tc>
                <a:tc>
                  <a:txBody>
                    <a:bodyPr/>
                    <a:lstStyle/>
                    <a:p>
                      <a:pPr algn="ctr"/>
                      <a:r>
                        <a:rPr lang="en-US" dirty="0" smtClean="0"/>
                        <a:t>9-59m</a:t>
                      </a:r>
                      <a:endParaRPr lang="en-US" dirty="0"/>
                    </a:p>
                  </a:txBody>
                  <a:tcPr anchor="ctr"/>
                </a:tc>
                <a:tc>
                  <a:txBody>
                    <a:bodyPr/>
                    <a:lstStyle/>
                    <a:p>
                      <a:pPr algn="ctr"/>
                      <a:r>
                        <a:rPr lang="en-US" dirty="0" smtClean="0"/>
                        <a:t>Q4 2017</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Phased nation wide</a:t>
                      </a:r>
                    </a:p>
                    <a:p>
                      <a:pPr algn="ctr"/>
                      <a:endParaRPr lang="en-US" dirty="0"/>
                    </a:p>
                  </a:txBody>
                  <a:tcPr anchor="ctr"/>
                </a:tc>
                <a:tc>
                  <a:txBody>
                    <a:bodyPr/>
                    <a:lstStyle/>
                    <a:p>
                      <a:pPr algn="ctr"/>
                      <a:r>
                        <a:rPr lang="en-US" dirty="0" smtClean="0"/>
                        <a:t>In 3 phases</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Self</a:t>
                      </a:r>
                    </a:p>
                    <a:p>
                      <a:pPr algn="ctr"/>
                      <a:endParaRPr lang="en-US" dirty="0"/>
                    </a:p>
                  </a:txBody>
                  <a:tcPr anchor="ct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noAutofit/>
          </a:bodyPr>
          <a:lstStyle/>
          <a:p>
            <a:pPr fontAlgn="base">
              <a:spcAft>
                <a:spcPct val="0"/>
              </a:spcAft>
            </a:pPr>
            <a:r>
              <a:rPr lang="en-GB" sz="3200" dirty="0">
                <a:solidFill>
                  <a:srgbClr val="0070C0"/>
                </a:solidFill>
                <a:latin typeface="Calibri" panose="020F0502020204030204" pitchFamily="34" charset="0"/>
                <a:ea typeface="+mn-ea"/>
                <a:cs typeface="Calibri" panose="020F0502020204030204" pitchFamily="34" charset="0"/>
              </a:rPr>
              <a:t>2016-2017 GAVI application and introduction plans for MSD, MR, measles</a:t>
            </a:r>
          </a:p>
        </p:txBody>
      </p:sp>
      <p:graphicFrame>
        <p:nvGraphicFramePr>
          <p:cNvPr id="2" name="Espace réservé du contenu 1"/>
          <p:cNvGraphicFramePr>
            <a:graphicFrameLocks noGrp="1"/>
          </p:cNvGraphicFramePr>
          <p:nvPr>
            <p:ph idx="1"/>
            <p:extLst>
              <p:ext uri="{D42A27DB-BD31-4B8C-83A1-F6EECF244321}">
                <p14:modId xmlns:p14="http://schemas.microsoft.com/office/powerpoint/2010/main" val="1697421409"/>
              </p:ext>
            </p:extLst>
          </p:nvPr>
        </p:nvGraphicFramePr>
        <p:xfrm>
          <a:off x="323528" y="1600200"/>
          <a:ext cx="8507288" cy="2570480"/>
        </p:xfrm>
        <a:graphic>
          <a:graphicData uri="http://schemas.openxmlformats.org/drawingml/2006/table">
            <a:tbl>
              <a:tblPr firstRow="1" bandRow="1">
                <a:tableStyleId>{5C22544A-7EE6-4342-B048-85BDC9FD1C3A}</a:tableStyleId>
              </a:tblPr>
              <a:tblGrid>
                <a:gridCol w="1371600"/>
                <a:gridCol w="1371600"/>
                <a:gridCol w="1371600"/>
                <a:gridCol w="1080120"/>
                <a:gridCol w="1296144"/>
                <a:gridCol w="2016224"/>
              </a:tblGrid>
              <a:tr h="370840">
                <a:tc>
                  <a:txBody>
                    <a:bodyPr/>
                    <a:lstStyle/>
                    <a:p>
                      <a:r>
                        <a:rPr lang="en-US" noProof="0" dirty="0" smtClean="0"/>
                        <a:t>Country</a:t>
                      </a:r>
                      <a:endParaRPr lang="en-US" noProof="0" dirty="0"/>
                    </a:p>
                  </a:txBody>
                  <a:tcPr anchor="ctr"/>
                </a:tc>
                <a:tc>
                  <a:txBody>
                    <a:bodyPr/>
                    <a:lstStyle/>
                    <a:p>
                      <a:r>
                        <a:rPr lang="en-US" noProof="0" dirty="0" smtClean="0"/>
                        <a:t>Vaccine</a:t>
                      </a:r>
                      <a:r>
                        <a:rPr lang="en-US" baseline="0" noProof="0" dirty="0" smtClean="0"/>
                        <a:t> (MSD, MR, M)</a:t>
                      </a:r>
                      <a:endParaRPr lang="en-US" noProof="0" dirty="0"/>
                    </a:p>
                  </a:txBody>
                  <a:tcPr anchor="ctr"/>
                </a:tc>
                <a:tc>
                  <a:txBody>
                    <a:bodyPr/>
                    <a:lstStyle/>
                    <a:p>
                      <a:r>
                        <a:rPr lang="en-US" noProof="0" dirty="0" smtClean="0"/>
                        <a:t>Year of Intro (or Measles</a:t>
                      </a:r>
                      <a:r>
                        <a:rPr lang="en-US" baseline="0" noProof="0" dirty="0" smtClean="0"/>
                        <a:t> SIA)</a:t>
                      </a:r>
                      <a:endParaRPr lang="en-US" noProof="0" dirty="0"/>
                    </a:p>
                  </a:txBody>
                  <a:tcPr anchor="ctr"/>
                </a:tc>
                <a:tc>
                  <a:txBody>
                    <a:bodyPr/>
                    <a:lstStyle/>
                    <a:p>
                      <a:r>
                        <a:rPr lang="en-US" noProof="0" dirty="0" smtClean="0"/>
                        <a:t>MCV1</a:t>
                      </a:r>
                      <a:r>
                        <a:rPr lang="en-US" baseline="0" noProof="0" dirty="0" smtClean="0"/>
                        <a:t> coverage (2012)</a:t>
                      </a:r>
                      <a:endParaRPr lang="en-US" noProof="0" dirty="0"/>
                    </a:p>
                  </a:txBody>
                  <a:tcPr anchor="ctr"/>
                </a:tc>
                <a:tc>
                  <a:txBody>
                    <a:bodyPr/>
                    <a:lstStyle/>
                    <a:p>
                      <a:r>
                        <a:rPr lang="en-US" noProof="0" dirty="0" smtClean="0"/>
                        <a:t>Year of planned GAVI</a:t>
                      </a:r>
                      <a:r>
                        <a:rPr lang="en-US" baseline="0" noProof="0" dirty="0" smtClean="0"/>
                        <a:t> application</a:t>
                      </a:r>
                      <a:endParaRPr lang="en-US" noProof="0" dirty="0"/>
                    </a:p>
                  </a:txBody>
                  <a:tcPr anchor="ctr"/>
                </a:tc>
                <a:tc>
                  <a:txBody>
                    <a:bodyPr/>
                    <a:lstStyle/>
                    <a:p>
                      <a:r>
                        <a:rPr lang="en-US" noProof="0" dirty="0" smtClean="0"/>
                        <a:t>Budget </a:t>
                      </a:r>
                      <a:r>
                        <a:rPr lang="en-US" baseline="0" noProof="0" dirty="0" smtClean="0"/>
                        <a:t> ( excluding surveillance and TA cost)</a:t>
                      </a:r>
                      <a:endParaRPr lang="en-US" noProof="0" dirty="0"/>
                    </a:p>
                  </a:txBody>
                  <a:tcPr anchor="ctr"/>
                </a:tc>
              </a:tr>
              <a:tr h="370840">
                <a:tc>
                  <a:txBody>
                    <a:bodyPr/>
                    <a:lstStyle/>
                    <a:p>
                      <a:r>
                        <a:rPr lang="fr-CH" dirty="0" smtClean="0"/>
                        <a:t>India</a:t>
                      </a:r>
                      <a:endParaRPr lang="fr-CH" dirty="0"/>
                    </a:p>
                  </a:txBody>
                  <a:tcPr/>
                </a:tc>
                <a:tc>
                  <a:txBody>
                    <a:bodyPr/>
                    <a:lstStyle/>
                    <a:p>
                      <a:r>
                        <a:rPr lang="fr-CH" dirty="0" smtClean="0"/>
                        <a:t>MR</a:t>
                      </a:r>
                      <a:endParaRPr lang="fr-CH" dirty="0"/>
                    </a:p>
                  </a:txBody>
                  <a:tcPr/>
                </a:tc>
                <a:tc>
                  <a:txBody>
                    <a:bodyPr/>
                    <a:lstStyle/>
                    <a:p>
                      <a:r>
                        <a:rPr lang="fr-CH" dirty="0" smtClean="0"/>
                        <a:t>2016</a:t>
                      </a:r>
                      <a:endParaRPr lang="fr-CH" dirty="0"/>
                    </a:p>
                  </a:txBody>
                  <a:tcPr/>
                </a:tc>
                <a:tc>
                  <a:txBody>
                    <a:bodyPr/>
                    <a:lstStyle/>
                    <a:p>
                      <a:endParaRPr lang="fr-CH" dirty="0"/>
                    </a:p>
                  </a:txBody>
                  <a:tcPr/>
                </a:tc>
                <a:tc>
                  <a:txBody>
                    <a:bodyPr/>
                    <a:lstStyle/>
                    <a:p>
                      <a:r>
                        <a:rPr lang="fr-CH" dirty="0" smtClean="0"/>
                        <a:t>2015</a:t>
                      </a:r>
                      <a:endParaRPr lang="fr-CH" dirty="0"/>
                    </a:p>
                  </a:txBody>
                  <a:tcPr/>
                </a:tc>
                <a:tc>
                  <a:txBody>
                    <a:bodyPr/>
                    <a:lstStyle/>
                    <a:p>
                      <a:r>
                        <a:rPr lang="fr-CH" dirty="0" smtClean="0"/>
                        <a:t>$329,998,548.00</a:t>
                      </a:r>
                    </a:p>
                    <a:p>
                      <a:endParaRPr lang="fr-CH" dirty="0"/>
                    </a:p>
                  </a:txBody>
                  <a:tcPr/>
                </a:tc>
              </a:tr>
              <a:tr h="370840">
                <a:tc>
                  <a:txBody>
                    <a:bodyPr/>
                    <a:lstStyle/>
                    <a:p>
                      <a:r>
                        <a:rPr lang="fr-CH" dirty="0" smtClean="0"/>
                        <a:t>Indonesia</a:t>
                      </a:r>
                      <a:endParaRPr lang="fr-CH" dirty="0"/>
                    </a:p>
                  </a:txBody>
                  <a:tcPr/>
                </a:tc>
                <a:tc>
                  <a:txBody>
                    <a:bodyPr/>
                    <a:lstStyle/>
                    <a:p>
                      <a:r>
                        <a:rPr lang="fr-CH" dirty="0" smtClean="0"/>
                        <a:t>MR</a:t>
                      </a:r>
                      <a:endParaRPr lang="fr-CH" dirty="0"/>
                    </a:p>
                  </a:txBody>
                  <a:tcPr/>
                </a:tc>
                <a:tc>
                  <a:txBody>
                    <a:bodyPr/>
                    <a:lstStyle/>
                    <a:p>
                      <a:r>
                        <a:rPr lang="fr-CH" dirty="0" smtClean="0"/>
                        <a:t>2017</a:t>
                      </a:r>
                      <a:endParaRPr lang="fr-CH" dirty="0"/>
                    </a:p>
                  </a:txBody>
                  <a:tcPr/>
                </a:tc>
                <a:tc>
                  <a:txBody>
                    <a:bodyPr/>
                    <a:lstStyle/>
                    <a:p>
                      <a:endParaRPr lang="fr-CH" dirty="0"/>
                    </a:p>
                  </a:txBody>
                  <a:tcPr/>
                </a:tc>
                <a:tc>
                  <a:txBody>
                    <a:bodyPr/>
                    <a:lstStyle/>
                    <a:p>
                      <a:r>
                        <a:rPr lang="fr-CH" dirty="0" smtClean="0"/>
                        <a:t>2016</a:t>
                      </a:r>
                      <a:endParaRPr lang="fr-CH" dirty="0"/>
                    </a:p>
                  </a:txBody>
                  <a:tcPr/>
                </a:tc>
                <a:tc>
                  <a:txBody>
                    <a:bodyPr/>
                    <a:lstStyle/>
                    <a:p>
                      <a:r>
                        <a:rPr lang="fr-CH" dirty="0" smtClean="0"/>
                        <a:t>$12,074,661.00</a:t>
                      </a:r>
                    </a:p>
                  </a:txBody>
                  <a:tcPr/>
                </a:tc>
              </a:tr>
              <a:tr h="370840">
                <a:tc>
                  <a:txBody>
                    <a:bodyPr/>
                    <a:lstStyle/>
                    <a:p>
                      <a:r>
                        <a:rPr lang="fr-CH" dirty="0" smtClean="0"/>
                        <a:t>DPR </a:t>
                      </a:r>
                      <a:r>
                        <a:rPr lang="fr-CH" dirty="0" err="1" smtClean="0"/>
                        <a:t>Korea</a:t>
                      </a:r>
                      <a:endParaRPr lang="fr-CH" dirty="0"/>
                    </a:p>
                  </a:txBody>
                  <a:tcPr/>
                </a:tc>
                <a:tc gridSpan="5">
                  <a:txBody>
                    <a:bodyPr/>
                    <a:lstStyle/>
                    <a:p>
                      <a:r>
                        <a:rPr lang="fr-CH" dirty="0" smtClean="0"/>
                        <a:t> JA </a:t>
                      </a:r>
                      <a:r>
                        <a:rPr lang="fr-CH" dirty="0" err="1" smtClean="0"/>
                        <a:t>ongoing</a:t>
                      </a:r>
                      <a:r>
                        <a:rPr lang="fr-CH" dirty="0" smtClean="0"/>
                        <a:t> </a:t>
                      </a:r>
                      <a:r>
                        <a:rPr lang="fr-CH" dirty="0" err="1" smtClean="0"/>
                        <a:t>now</a:t>
                      </a:r>
                      <a:r>
                        <a:rPr lang="fr-CH" dirty="0" smtClean="0"/>
                        <a:t>, discussion on MR introduction </a:t>
                      </a:r>
                      <a:endParaRPr lang="fr-CH" dirty="0"/>
                    </a:p>
                  </a:txBody>
                  <a:tcPr/>
                </a:tc>
                <a:tc hMerge="1">
                  <a:txBody>
                    <a:bodyPr/>
                    <a:lstStyle/>
                    <a:p>
                      <a:endParaRPr lang="fr-CH" dirty="0"/>
                    </a:p>
                  </a:txBody>
                  <a:tcPr/>
                </a:tc>
                <a:tc hMerge="1">
                  <a:txBody>
                    <a:bodyPr/>
                    <a:lstStyle/>
                    <a:p>
                      <a:endParaRPr lang="fr-CH" dirty="0"/>
                    </a:p>
                  </a:txBody>
                  <a:tcPr/>
                </a:tc>
                <a:tc hMerge="1">
                  <a:txBody>
                    <a:bodyPr/>
                    <a:lstStyle/>
                    <a:p>
                      <a:endParaRPr lang="fr-CH" dirty="0"/>
                    </a:p>
                  </a:txBody>
                  <a:tcPr/>
                </a:tc>
                <a:tc hMerge="1">
                  <a:txBody>
                    <a:bodyPr/>
                    <a:lstStyle/>
                    <a:p>
                      <a:endParaRPr lang="fr-CH" dirty="0" smtClean="0"/>
                    </a:p>
                  </a:txBody>
                  <a:tcPr/>
                </a:tc>
              </a:tr>
            </a:tbl>
          </a:graphicData>
        </a:graphic>
      </p:graphicFrame>
      <p:sp>
        <p:nvSpPr>
          <p:cNvPr id="11266"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0A98020-A891-43E4-B545-C88754393A6C}" type="slidenum">
              <a:rPr lang="en-GB">
                <a:solidFill>
                  <a:srgbClr val="000000"/>
                </a:solidFill>
              </a:rPr>
              <a:pPr eaLnBrk="1" hangingPunct="1"/>
              <a:t>28</a:t>
            </a:fld>
            <a:endParaRPr lang="en-GB">
              <a:solidFill>
                <a:srgbClr val="0000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normAutofit/>
          </a:bodyPr>
          <a:lstStyle/>
          <a:p>
            <a:pPr fontAlgn="base">
              <a:spcAft>
                <a:spcPct val="0"/>
              </a:spcAft>
            </a:pPr>
            <a:r>
              <a:rPr lang="en-GB" sz="3200" dirty="0">
                <a:solidFill>
                  <a:srgbClr val="0070C0"/>
                </a:solidFill>
                <a:latin typeface="Calibri" panose="020F0502020204030204" pitchFamily="34" charset="0"/>
                <a:ea typeface="+mn-ea"/>
                <a:cs typeface="Calibri" panose="020F0502020204030204" pitchFamily="34" charset="0"/>
              </a:rPr>
              <a:t>Support for Rubella and MSD introduction plans and SIAs in 2017</a:t>
            </a:r>
          </a:p>
        </p:txBody>
      </p:sp>
      <p:sp>
        <p:nvSpPr>
          <p:cNvPr id="12292" name="Rectangle 3"/>
          <p:cNvSpPr>
            <a:spLocks noGrp="1" noChangeArrowheads="1"/>
          </p:cNvSpPr>
          <p:nvPr>
            <p:ph idx="1"/>
          </p:nvPr>
        </p:nvSpPr>
        <p:spPr/>
        <p:txBody>
          <a:bodyPr>
            <a:normAutofit fontScale="70000" lnSpcReduction="20000"/>
          </a:bodyPr>
          <a:lstStyle/>
          <a:p>
            <a:pPr eaLnBrk="1" hangingPunct="1"/>
            <a:r>
              <a:rPr lang="en-US" dirty="0" smtClean="0"/>
              <a:t>India plan still under discussion</a:t>
            </a:r>
          </a:p>
          <a:p>
            <a:pPr lvl="1"/>
            <a:r>
              <a:rPr lang="en-US" dirty="0" smtClean="0"/>
              <a:t>GAVI has provided indication of support for 50% of vaccines</a:t>
            </a:r>
          </a:p>
          <a:p>
            <a:pPr eaLnBrk="1" hangingPunct="1"/>
            <a:r>
              <a:rPr lang="en-US" dirty="0" smtClean="0"/>
              <a:t>Indonesia funding self</a:t>
            </a:r>
          </a:p>
          <a:p>
            <a:pPr lvl="1"/>
            <a:r>
              <a:rPr lang="en-US" dirty="0" smtClean="0"/>
              <a:t>Applied for funding with GAVI </a:t>
            </a:r>
          </a:p>
          <a:p>
            <a:pPr eaLnBrk="1" hangingPunct="1"/>
            <a:r>
              <a:rPr lang="en-US" dirty="0" smtClean="0"/>
              <a:t>DPRK may be funded by some regional INGOs</a:t>
            </a:r>
            <a:endParaRPr lang="en-US" dirty="0"/>
          </a:p>
          <a:p>
            <a:pPr eaLnBrk="1" hangingPunct="1"/>
            <a:r>
              <a:rPr lang="en-US" dirty="0" smtClean="0"/>
              <a:t>Joint </a:t>
            </a:r>
            <a:r>
              <a:rPr lang="en-US" dirty="0" smtClean="0"/>
              <a:t>Appraisals with GAVI</a:t>
            </a:r>
          </a:p>
          <a:p>
            <a:pPr lvl="1"/>
            <a:r>
              <a:rPr lang="en-US" dirty="0"/>
              <a:t>Bangladesh - August 16 onward</a:t>
            </a:r>
          </a:p>
          <a:p>
            <a:pPr lvl="1"/>
            <a:r>
              <a:rPr lang="en-US" dirty="0" smtClean="0"/>
              <a:t>DPRK- Ongoing</a:t>
            </a:r>
          </a:p>
          <a:p>
            <a:pPr lvl="1"/>
            <a:r>
              <a:rPr lang="en-US" dirty="0"/>
              <a:t>India - scheduled for August, dates not yet </a:t>
            </a:r>
            <a:r>
              <a:rPr lang="en-US" dirty="0" smtClean="0"/>
              <a:t>finalized</a:t>
            </a:r>
          </a:p>
          <a:p>
            <a:pPr lvl="1"/>
            <a:r>
              <a:rPr lang="en-US" dirty="0"/>
              <a:t>I</a:t>
            </a:r>
            <a:r>
              <a:rPr lang="en-US" dirty="0" smtClean="0"/>
              <a:t>ndonesia- 25th </a:t>
            </a:r>
            <a:r>
              <a:rPr lang="en-US" dirty="0"/>
              <a:t>July to 2nd August</a:t>
            </a:r>
          </a:p>
          <a:p>
            <a:pPr lvl="1"/>
            <a:r>
              <a:rPr lang="en-US" dirty="0" smtClean="0"/>
              <a:t>Myanmar </a:t>
            </a:r>
            <a:r>
              <a:rPr lang="en-US" dirty="0"/>
              <a:t>: 27 June to 5th July . No RO participation,  </a:t>
            </a:r>
            <a:endParaRPr lang="en-US" sz="3600" dirty="0"/>
          </a:p>
          <a:p>
            <a:pPr lvl="1"/>
            <a:r>
              <a:rPr lang="en-US" dirty="0" smtClean="0"/>
              <a:t>Nepal- 8-13 May done  </a:t>
            </a:r>
          </a:p>
          <a:p>
            <a:pPr lvl="1"/>
            <a:r>
              <a:rPr lang="en-US" dirty="0"/>
              <a:t>Timor Leste-25th July to 2nd August </a:t>
            </a:r>
            <a:endParaRPr lang="en-US" dirty="0" smtClean="0"/>
          </a:p>
        </p:txBody>
      </p:sp>
      <p:sp>
        <p:nvSpPr>
          <p:cNvPr id="12290"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BD129DD-4494-4DDF-B0C7-55396A1F3F64}" type="slidenum">
              <a:rPr lang="en-GB">
                <a:solidFill>
                  <a:srgbClr val="000000"/>
                </a:solidFill>
              </a:rPr>
              <a:pPr eaLnBrk="1" hangingPunct="1"/>
              <a:t>29</a:t>
            </a:fld>
            <a:endParaRPr lang="en-GB">
              <a:solidFill>
                <a:srgbClr val="0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614"/>
            <a:ext cx="8229600" cy="922114"/>
          </a:xfrm>
        </p:spPr>
        <p:txBody>
          <a:bodyPr>
            <a:normAutofit fontScale="90000"/>
          </a:bodyPr>
          <a:lstStyle/>
          <a:p>
            <a:r>
              <a:rPr lang="en-US" sz="3600" dirty="0" smtClean="0">
                <a:solidFill>
                  <a:srgbClr val="0070C0"/>
                </a:solidFill>
              </a:rPr>
              <a:t>SEAR-Measles and rubella reported cases and coverage of MCV1 and MCV2, 1980-2014</a:t>
            </a:r>
            <a:endParaRPr lang="en-US" sz="3600" dirty="0">
              <a:solidFill>
                <a:srgbClr val="0070C0"/>
              </a:solidFill>
            </a:endParaRPr>
          </a:p>
        </p:txBody>
      </p:sp>
      <p:sp>
        <p:nvSpPr>
          <p:cNvPr id="4" name="Slide Number Placeholder 3"/>
          <p:cNvSpPr>
            <a:spLocks noGrp="1"/>
          </p:cNvSpPr>
          <p:nvPr>
            <p:ph type="sldNum" sz="quarter" idx="12"/>
          </p:nvPr>
        </p:nvSpPr>
        <p:spPr/>
        <p:txBody>
          <a:bodyPr/>
          <a:lstStyle/>
          <a:p>
            <a:pPr>
              <a:defRPr/>
            </a:pPr>
            <a:fld id="{F131147F-50C8-46BA-818D-839B56EF0695}" type="slidenum">
              <a:rPr lang="en-GB" smtClean="0"/>
              <a:pPr>
                <a:defRPr/>
              </a:pPr>
              <a:t>3</a:t>
            </a:fld>
            <a:endParaRPr lang="en-GB" dirty="0"/>
          </a:p>
        </p:txBody>
      </p:sp>
      <p:graphicFrame>
        <p:nvGraphicFramePr>
          <p:cNvPr id="5" name="Content Placeholder 4" title="percent"/>
          <p:cNvGraphicFramePr>
            <a:graphicFrameLocks noGrp="1"/>
          </p:cNvGraphicFramePr>
          <p:nvPr>
            <p:ph idx="1"/>
            <p:extLst>
              <p:ext uri="{D42A27DB-BD31-4B8C-83A1-F6EECF244321}">
                <p14:modId xmlns:p14="http://schemas.microsoft.com/office/powerpoint/2010/main" val="2642882287"/>
              </p:ext>
            </p:extLst>
          </p:nvPr>
        </p:nvGraphicFramePr>
        <p:xfrm>
          <a:off x="107504" y="1556792"/>
          <a:ext cx="8712968" cy="49685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596868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395536" y="35477"/>
            <a:ext cx="8435975" cy="1233284"/>
          </a:xfrm>
        </p:spPr>
        <p:txBody>
          <a:bodyPr>
            <a:noAutofit/>
          </a:bodyPr>
          <a:lstStyle/>
          <a:p>
            <a:pPr fontAlgn="base">
              <a:spcAft>
                <a:spcPct val="0"/>
              </a:spcAft>
            </a:pPr>
            <a:r>
              <a:rPr lang="en-GB" sz="3200" dirty="0">
                <a:solidFill>
                  <a:srgbClr val="0070C0"/>
                </a:solidFill>
                <a:latin typeface="Calibri" panose="020F0502020204030204" pitchFamily="34" charset="0"/>
                <a:ea typeface="+mn-ea"/>
                <a:cs typeface="Calibri" panose="020F0502020204030204" pitchFamily="34" charset="0"/>
              </a:rPr>
              <a:t>2016-2017 measles and rubella/CRS surveillance plans and budget</a:t>
            </a:r>
          </a:p>
        </p:txBody>
      </p:sp>
      <p:sp>
        <p:nvSpPr>
          <p:cNvPr id="14340" name="Rectangle 3"/>
          <p:cNvSpPr>
            <a:spLocks noGrp="1" noChangeArrowheads="1"/>
          </p:cNvSpPr>
          <p:nvPr>
            <p:ph idx="1"/>
          </p:nvPr>
        </p:nvSpPr>
        <p:spPr>
          <a:xfrm>
            <a:off x="395536" y="1412776"/>
            <a:ext cx="8496944" cy="4824536"/>
          </a:xfrm>
        </p:spPr>
        <p:txBody>
          <a:bodyPr>
            <a:noAutofit/>
          </a:bodyPr>
          <a:lstStyle/>
          <a:p>
            <a:pPr eaLnBrk="1" hangingPunct="1"/>
            <a:r>
              <a:rPr lang="en-GB" sz="2400" dirty="0" smtClean="0"/>
              <a:t>Trainings/Workshops: </a:t>
            </a:r>
          </a:p>
          <a:p>
            <a:pPr lvl="1"/>
            <a:r>
              <a:rPr lang="en-GB" sz="2000" dirty="0" smtClean="0"/>
              <a:t>Surveillance guidelines revision workshop</a:t>
            </a:r>
          </a:p>
          <a:p>
            <a:pPr lvl="1"/>
            <a:r>
              <a:rPr lang="en-GB" sz="2000" dirty="0" smtClean="0"/>
              <a:t>Orientation of members of Regional and national verification committees </a:t>
            </a:r>
          </a:p>
          <a:p>
            <a:pPr lvl="1"/>
            <a:r>
              <a:rPr lang="en-GB" sz="2000" dirty="0" smtClean="0"/>
              <a:t>Country capacity building on Molecular epidemiology for MR </a:t>
            </a:r>
          </a:p>
          <a:p>
            <a:pPr eaLnBrk="1" hangingPunct="1"/>
            <a:r>
              <a:rPr lang="en-GB" sz="2400" dirty="0" smtClean="0"/>
              <a:t>Introduction of alternate sampling technique countries </a:t>
            </a:r>
          </a:p>
          <a:p>
            <a:pPr eaLnBrk="1" hangingPunct="1"/>
            <a:r>
              <a:rPr lang="en-GB" sz="2400" dirty="0" smtClean="0"/>
              <a:t>Operational studies/Pilots- </a:t>
            </a:r>
          </a:p>
          <a:p>
            <a:pPr lvl="1"/>
            <a:r>
              <a:rPr lang="en-GB" sz="2000" dirty="0" smtClean="0"/>
              <a:t>Point Of Care Testing (POCT) devices</a:t>
            </a:r>
          </a:p>
          <a:p>
            <a:pPr eaLnBrk="1" hangingPunct="1"/>
            <a:r>
              <a:rPr lang="en-GB" sz="2400" dirty="0" smtClean="0"/>
              <a:t>PIEs, programme, surveillance and lab reviews, </a:t>
            </a:r>
            <a:r>
              <a:rPr lang="en-GB" sz="2400" dirty="0" err="1" smtClean="0"/>
              <a:t>etc</a:t>
            </a:r>
            <a:endParaRPr lang="en-GB" sz="2400" dirty="0" smtClean="0"/>
          </a:p>
          <a:p>
            <a:pPr lvl="1"/>
            <a:r>
              <a:rPr lang="en-GB" sz="2000" dirty="0" smtClean="0"/>
              <a:t>EPI and VPD surveillance review plans –Myanmar; CRS surveillance review in Bangladeshi and Nepal</a:t>
            </a:r>
          </a:p>
          <a:p>
            <a:pPr lvl="1"/>
            <a:r>
              <a:rPr lang="en-GB" sz="2000" dirty="0" smtClean="0"/>
              <a:t>MR lab accreditation- On going</a:t>
            </a:r>
          </a:p>
          <a:p>
            <a:pPr lvl="1"/>
            <a:r>
              <a:rPr lang="en-GB" sz="2000" dirty="0" smtClean="0"/>
              <a:t>CRS surveillance review in Bangladesh and </a:t>
            </a:r>
            <a:r>
              <a:rPr lang="en-GB" sz="2000" dirty="0"/>
              <a:t>N</a:t>
            </a:r>
            <a:r>
              <a:rPr lang="en-GB" sz="2000" dirty="0" smtClean="0"/>
              <a:t>epal (under discussion)</a:t>
            </a:r>
          </a:p>
          <a:p>
            <a:pPr marL="457200" lvl="1" indent="0">
              <a:buNone/>
            </a:pPr>
            <a:endParaRPr lang="en-GB" sz="2000" dirty="0" smtClean="0"/>
          </a:p>
        </p:txBody>
      </p:sp>
      <p:sp>
        <p:nvSpPr>
          <p:cNvPr id="14338"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B6B08CF-5EB4-4DA8-A1AA-7A6D652F9361}" type="slidenum">
              <a:rPr lang="en-GB">
                <a:solidFill>
                  <a:srgbClr val="000000"/>
                </a:solidFill>
              </a:rPr>
              <a:pPr eaLnBrk="1" hangingPunct="1"/>
              <a:t>30</a:t>
            </a:fld>
            <a:endParaRPr lang="en-GB">
              <a:solidFill>
                <a:srgbClr val="0000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26308" y="0"/>
            <a:ext cx="9117692" cy="1143000"/>
          </a:xfrm>
        </p:spPr>
        <p:txBody>
          <a:bodyPr>
            <a:normAutofit/>
          </a:bodyPr>
          <a:lstStyle/>
          <a:p>
            <a:pPr fontAlgn="base">
              <a:spcAft>
                <a:spcPct val="0"/>
              </a:spcAft>
            </a:pPr>
            <a:r>
              <a:rPr lang="en-GB" sz="3600" dirty="0">
                <a:solidFill>
                  <a:srgbClr val="0070C0"/>
                </a:solidFill>
                <a:latin typeface="Calibri" panose="020F0502020204030204" pitchFamily="34" charset="0"/>
                <a:ea typeface="+mn-ea"/>
                <a:cs typeface="Calibri" panose="020F0502020204030204" pitchFamily="34" charset="0"/>
              </a:rPr>
              <a:t>2016-2017 Advocacy Plans</a:t>
            </a:r>
          </a:p>
        </p:txBody>
      </p:sp>
      <p:sp>
        <p:nvSpPr>
          <p:cNvPr id="15364" name="Rectangle 3"/>
          <p:cNvSpPr>
            <a:spLocks noGrp="1" noChangeArrowheads="1"/>
          </p:cNvSpPr>
          <p:nvPr>
            <p:ph idx="1"/>
          </p:nvPr>
        </p:nvSpPr>
        <p:spPr>
          <a:xfrm>
            <a:off x="467544" y="1556792"/>
            <a:ext cx="8229600" cy="4929411"/>
          </a:xfrm>
        </p:spPr>
        <p:txBody>
          <a:bodyPr>
            <a:normAutofit/>
          </a:bodyPr>
          <a:lstStyle/>
          <a:p>
            <a:r>
              <a:rPr lang="en-US" sz="2800" dirty="0"/>
              <a:t>Nationwide wide age range MR campaign in DPRK, India, Indonesia.</a:t>
            </a:r>
          </a:p>
          <a:p>
            <a:r>
              <a:rPr lang="en-US" sz="2800" dirty="0"/>
              <a:t>Strengthen case-based MR surveillance  and quality reporting  to SEARO</a:t>
            </a:r>
          </a:p>
          <a:p>
            <a:r>
              <a:rPr lang="en-US" sz="2800" dirty="0" smtClean="0"/>
              <a:t>Establishment </a:t>
            </a:r>
            <a:r>
              <a:rPr lang="en-US" sz="2800" dirty="0"/>
              <a:t>of Verification committees in  DPRK</a:t>
            </a:r>
          </a:p>
          <a:p>
            <a:pPr eaLnBrk="1" hangingPunct="1"/>
            <a:r>
              <a:rPr lang="en-US" sz="2800" dirty="0" smtClean="0"/>
              <a:t>Quality and affordable MR vaccine  availability for SEAR</a:t>
            </a:r>
          </a:p>
          <a:p>
            <a:pPr lvl="1"/>
            <a:r>
              <a:rPr lang="en-US" sz="2400" dirty="0" smtClean="0"/>
              <a:t>Advocacy with manufacturers </a:t>
            </a:r>
          </a:p>
          <a:p>
            <a:pPr lvl="1"/>
            <a:r>
              <a:rPr lang="en-US" sz="2400" dirty="0" smtClean="0"/>
              <a:t>Advocacy with countries for Advance market Commitment (AMC)</a:t>
            </a:r>
          </a:p>
          <a:p>
            <a:endParaRPr lang="en-US" sz="2800" dirty="0" smtClean="0"/>
          </a:p>
        </p:txBody>
      </p:sp>
      <p:sp>
        <p:nvSpPr>
          <p:cNvPr id="15362"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60A3EB3-AAD9-482F-8C50-4BCFF32FAEA7}" type="slidenum">
              <a:rPr lang="en-GB"/>
              <a:pPr eaLnBrk="1" hangingPunct="1"/>
              <a:t>31</a:t>
            </a:fld>
            <a:endParaRPr lang="en-GB"/>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2596" y="0"/>
            <a:ext cx="9131404" cy="1143000"/>
          </a:xfrm>
        </p:spPr>
        <p:txBody>
          <a:bodyPr>
            <a:normAutofit/>
          </a:bodyPr>
          <a:lstStyle/>
          <a:p>
            <a:pPr fontAlgn="base">
              <a:spcAft>
                <a:spcPct val="0"/>
              </a:spcAft>
            </a:pPr>
            <a:r>
              <a:rPr lang="en-US" sz="3600" dirty="0">
                <a:solidFill>
                  <a:srgbClr val="0070C0"/>
                </a:solidFill>
                <a:latin typeface="Calibri" panose="020F0502020204030204" pitchFamily="34" charset="0"/>
                <a:ea typeface="+mn-ea"/>
                <a:cs typeface="Calibri" panose="020F0502020204030204" pitchFamily="34" charset="0"/>
              </a:rPr>
              <a:t>Technical Assistance needs 2016-18</a:t>
            </a:r>
          </a:p>
        </p:txBody>
      </p:sp>
      <p:sp>
        <p:nvSpPr>
          <p:cNvPr id="16387" name="Content Placeholder 2"/>
          <p:cNvSpPr>
            <a:spLocks noGrp="1"/>
          </p:cNvSpPr>
          <p:nvPr>
            <p:ph idx="1"/>
          </p:nvPr>
        </p:nvSpPr>
        <p:spPr>
          <a:xfrm>
            <a:off x="457200" y="1412776"/>
            <a:ext cx="8229600" cy="4713387"/>
          </a:xfrm>
        </p:spPr>
        <p:txBody>
          <a:bodyPr>
            <a:normAutofit/>
          </a:bodyPr>
          <a:lstStyle/>
          <a:p>
            <a:pPr eaLnBrk="1" hangingPunct="1"/>
            <a:r>
              <a:rPr lang="en-US" sz="2800" dirty="0" smtClean="0"/>
              <a:t>International monitors and consultant to support SIA in India, Indonesia.</a:t>
            </a:r>
          </a:p>
          <a:p>
            <a:pPr eaLnBrk="1" hangingPunct="1"/>
            <a:r>
              <a:rPr lang="en-US" sz="2800" dirty="0" smtClean="0"/>
              <a:t>TA to revise the VPD surveillance standards</a:t>
            </a:r>
          </a:p>
          <a:p>
            <a:pPr eaLnBrk="1" hangingPunct="1"/>
            <a:r>
              <a:rPr lang="en-US" sz="2800" dirty="0" smtClean="0"/>
              <a:t>TA to conduct post MR campaign CES in Nepal  using new methodology</a:t>
            </a:r>
          </a:p>
          <a:p>
            <a:pPr eaLnBrk="1" hangingPunct="1"/>
            <a:r>
              <a:rPr lang="en-US" sz="2800" dirty="0" smtClean="0"/>
              <a:t>TA to orient the verification committees on their roles</a:t>
            </a:r>
          </a:p>
          <a:p>
            <a:pPr eaLnBrk="1" hangingPunct="1"/>
            <a:r>
              <a:rPr lang="en-US" sz="2800" dirty="0" smtClean="0"/>
              <a:t>Others as per programmatic need on ad hoc basis</a:t>
            </a:r>
          </a:p>
        </p:txBody>
      </p:sp>
      <p:sp>
        <p:nvSpPr>
          <p:cNvPr id="16388" name="Slide Number Placeholder 3"/>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F0228E8-73A5-43D2-A329-04ED0394FF78}" type="slidenum">
              <a:rPr lang="en-GB"/>
              <a:pPr eaLnBrk="1" hangingPunct="1"/>
              <a:t>32</a:t>
            </a:fld>
            <a:endParaRPr lang="en-GB"/>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0" y="0"/>
            <a:ext cx="9036496" cy="1143000"/>
          </a:xfrm>
        </p:spPr>
        <p:txBody>
          <a:bodyPr>
            <a:normAutofit/>
          </a:bodyPr>
          <a:lstStyle/>
          <a:p>
            <a:pPr fontAlgn="base">
              <a:spcAft>
                <a:spcPct val="0"/>
              </a:spcAft>
            </a:pPr>
            <a:r>
              <a:rPr lang="en-US" sz="3600" dirty="0">
                <a:solidFill>
                  <a:srgbClr val="0070C0"/>
                </a:solidFill>
                <a:latin typeface="Calibri" panose="020F0502020204030204" pitchFamily="34" charset="0"/>
                <a:ea typeface="+mn-ea"/>
                <a:cs typeface="Calibri" panose="020F0502020204030204" pitchFamily="34" charset="0"/>
              </a:rPr>
              <a:t>Resource gaps 2017-2018</a:t>
            </a:r>
          </a:p>
        </p:txBody>
      </p:sp>
      <p:sp>
        <p:nvSpPr>
          <p:cNvPr id="17411" name="Content Placeholder 2"/>
          <p:cNvSpPr>
            <a:spLocks noGrp="1"/>
          </p:cNvSpPr>
          <p:nvPr>
            <p:ph idx="1"/>
          </p:nvPr>
        </p:nvSpPr>
        <p:spPr>
          <a:xfrm>
            <a:off x="539552" y="1340768"/>
            <a:ext cx="8229600" cy="4525963"/>
          </a:xfrm>
        </p:spPr>
        <p:txBody>
          <a:bodyPr>
            <a:noAutofit/>
          </a:bodyPr>
          <a:lstStyle/>
          <a:p>
            <a:pPr eaLnBrk="1" hangingPunct="1">
              <a:spcAft>
                <a:spcPts val="600"/>
              </a:spcAft>
            </a:pPr>
            <a:r>
              <a:rPr lang="en-US" sz="2800" dirty="0" smtClean="0"/>
              <a:t>Support the surveillance network in Bangladesh, India, Nepal and Timor </a:t>
            </a:r>
            <a:r>
              <a:rPr lang="en-US" sz="2800" dirty="0" err="1" smtClean="0"/>
              <a:t>Leste</a:t>
            </a:r>
            <a:endParaRPr lang="en-US" sz="2800" dirty="0" smtClean="0"/>
          </a:p>
          <a:p>
            <a:pPr eaLnBrk="1" hangingPunct="1">
              <a:spcAft>
                <a:spcPts val="600"/>
              </a:spcAft>
            </a:pPr>
            <a:r>
              <a:rPr lang="en-US" sz="2800" dirty="0" smtClean="0"/>
              <a:t>Laboratory Support </a:t>
            </a:r>
          </a:p>
          <a:p>
            <a:pPr eaLnBrk="1" hangingPunct="1">
              <a:spcAft>
                <a:spcPts val="600"/>
              </a:spcAft>
            </a:pPr>
            <a:r>
              <a:rPr lang="en-US" sz="2800" dirty="0" smtClean="0"/>
              <a:t>Technical assistance to the countries</a:t>
            </a:r>
          </a:p>
          <a:p>
            <a:pPr lvl="1">
              <a:spcAft>
                <a:spcPts val="600"/>
              </a:spcAft>
            </a:pPr>
            <a:r>
              <a:rPr lang="en-US" sz="2400" dirty="0" smtClean="0"/>
              <a:t>To strengthen/expand laboratory supported case-based surveillance</a:t>
            </a:r>
          </a:p>
          <a:p>
            <a:pPr lvl="1">
              <a:spcAft>
                <a:spcPts val="600"/>
              </a:spcAft>
            </a:pPr>
            <a:r>
              <a:rPr lang="en-US" sz="2400" dirty="0" smtClean="0"/>
              <a:t>Introduction of POCT and alternate sampling technique using DBS</a:t>
            </a:r>
          </a:p>
          <a:p>
            <a:pPr>
              <a:spcAft>
                <a:spcPts val="600"/>
              </a:spcAft>
            </a:pPr>
            <a:r>
              <a:rPr lang="en-US" sz="2800" dirty="0" smtClean="0"/>
              <a:t>Expansion of CRS surveillance  in selected countries</a:t>
            </a:r>
          </a:p>
          <a:p>
            <a:pPr>
              <a:spcAft>
                <a:spcPts val="600"/>
              </a:spcAft>
            </a:pPr>
            <a:r>
              <a:rPr lang="en-US" sz="2800" dirty="0" smtClean="0"/>
              <a:t>R&amp;D</a:t>
            </a:r>
          </a:p>
        </p:txBody>
      </p:sp>
      <p:sp>
        <p:nvSpPr>
          <p:cNvPr id="17412" name="Slide Number Placeholder 3"/>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419EE5D-1182-45EF-8E10-20D84159D0ED}" type="slidenum">
              <a:rPr lang="en-GB"/>
              <a:pPr eaLnBrk="1" hangingPunct="1"/>
              <a:t>33</a:t>
            </a:fld>
            <a:endParaRPr lang="en-GB"/>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pPr fontAlgn="base">
              <a:spcAft>
                <a:spcPct val="0"/>
              </a:spcAft>
            </a:pPr>
            <a:r>
              <a:rPr lang="en-GB" sz="3600" dirty="0">
                <a:solidFill>
                  <a:srgbClr val="0070C0"/>
                </a:solidFill>
                <a:latin typeface="Calibri" panose="020F0502020204030204" pitchFamily="34" charset="0"/>
                <a:ea typeface="+mn-ea"/>
                <a:cs typeface="Calibri" panose="020F0502020204030204" pitchFamily="34" charset="0"/>
              </a:rPr>
              <a:t>Thanks!</a:t>
            </a:r>
          </a:p>
        </p:txBody>
      </p:sp>
      <p:sp>
        <p:nvSpPr>
          <p:cNvPr id="6" name="Subtitle 5"/>
          <p:cNvSpPr>
            <a:spLocks noGrp="1"/>
          </p:cNvSpPr>
          <p:nvPr>
            <p:ph type="subTitle" idx="1"/>
          </p:nvPr>
        </p:nvSpPr>
        <p:spPr/>
        <p:txBody>
          <a:bodyPr/>
          <a:lstStyle/>
          <a:p>
            <a:r>
              <a:rPr lang="en-GB" dirty="0" err="1" smtClean="0"/>
              <a:t>Merci</a:t>
            </a:r>
            <a:r>
              <a:rPr lang="en-GB" dirty="0" smtClean="0"/>
              <a:t>! ¡</a:t>
            </a:r>
            <a:r>
              <a:rPr lang="en-GB" dirty="0" err="1" smtClean="0"/>
              <a:t>Gracias</a:t>
            </a:r>
            <a:r>
              <a:rPr lang="en-GB" dirty="0" smtClean="0"/>
              <a:t>! </a:t>
            </a:r>
            <a:r>
              <a:rPr lang="hi-IN" dirty="0" smtClean="0"/>
              <a:t>धन्यवाद</a:t>
            </a:r>
            <a:r>
              <a:rPr lang="en-GB" dirty="0" smtClean="0"/>
              <a:t>! </a:t>
            </a:r>
            <a:r>
              <a:rPr lang="en-GB" dirty="0" err="1"/>
              <a:t>Terima</a:t>
            </a:r>
            <a:r>
              <a:rPr lang="en-GB" dirty="0"/>
              <a:t> </a:t>
            </a:r>
            <a:r>
              <a:rPr lang="en-GB" dirty="0" err="1" smtClean="0"/>
              <a:t>kasih</a:t>
            </a:r>
            <a:r>
              <a:rPr lang="en-GB" dirty="0" smtClean="0"/>
              <a:t>! </a:t>
            </a:r>
            <a:r>
              <a:rPr lang="en-GB" dirty="0" err="1" smtClean="0"/>
              <a:t>Jërëjëf</a:t>
            </a:r>
            <a:r>
              <a:rPr lang="en-GB" dirty="0" smtClean="0"/>
              <a:t>! </a:t>
            </a:r>
            <a:r>
              <a:rPr lang="en-GB" dirty="0" err="1" smtClean="0"/>
              <a:t>Murakoze</a:t>
            </a:r>
            <a:r>
              <a:rPr lang="en-GB" dirty="0" smtClean="0"/>
              <a:t>!</a:t>
            </a:r>
          </a:p>
          <a:p>
            <a:pPr rtl="1"/>
            <a:r>
              <a:rPr lang="ar-EG" dirty="0" err="1" smtClean="0"/>
              <a:t>بہت</a:t>
            </a:r>
            <a:r>
              <a:rPr lang="ar-EG" dirty="0" smtClean="0"/>
              <a:t> </a:t>
            </a:r>
            <a:r>
              <a:rPr lang="ar-EG" dirty="0" err="1" smtClean="0"/>
              <a:t>بہت</a:t>
            </a:r>
            <a:r>
              <a:rPr lang="ar-EG" dirty="0" smtClean="0"/>
              <a:t> </a:t>
            </a:r>
            <a:r>
              <a:rPr lang="ar-EG" dirty="0" err="1" smtClean="0"/>
              <a:t>شکر</a:t>
            </a:r>
            <a:r>
              <a:rPr lang="en-GB" dirty="0" smtClean="0"/>
              <a:t> …</a:t>
            </a:r>
            <a:r>
              <a:rPr lang="ar-EG" dirty="0" err="1" smtClean="0"/>
              <a:t>یہ</a:t>
            </a:r>
            <a:r>
              <a:rPr lang="en-GB" dirty="0" smtClean="0"/>
              <a:t> </a:t>
            </a:r>
            <a:r>
              <a:rPr lang="ar-EG" dirty="0" smtClean="0"/>
              <a:t>شكرا</a:t>
            </a:r>
            <a:endParaRPr lang="en-GB" dirty="0" smtClean="0"/>
          </a:p>
        </p:txBody>
      </p:sp>
      <p:sp>
        <p:nvSpPr>
          <p:cNvPr id="4" name="Slide Number Placeholder 3"/>
          <p:cNvSpPr>
            <a:spLocks noGrp="1"/>
          </p:cNvSpPr>
          <p:nvPr>
            <p:ph type="sldNum" sz="quarter" idx="12"/>
          </p:nvPr>
        </p:nvSpPr>
        <p:spPr/>
        <p:txBody>
          <a:bodyPr/>
          <a:lstStyle/>
          <a:p>
            <a:pPr>
              <a:defRPr/>
            </a:pPr>
            <a:fld id="{F131147F-50C8-46BA-818D-839B56EF0695}" type="slidenum">
              <a:rPr lang="en-GB" smtClean="0"/>
              <a:pPr>
                <a:defRPr/>
              </a:pPr>
              <a:t>34</a:t>
            </a:fld>
            <a:endParaRPr lang="en-GB"/>
          </a:p>
        </p:txBody>
      </p:sp>
      <p:sp>
        <p:nvSpPr>
          <p:cNvPr id="7" name="Rectangle 6"/>
          <p:cNvSpPr/>
          <p:nvPr/>
        </p:nvSpPr>
        <p:spPr>
          <a:xfrm>
            <a:off x="0" y="6273225"/>
            <a:ext cx="9144000" cy="584775"/>
          </a:xfrm>
          <a:prstGeom prst="rect">
            <a:avLst/>
          </a:prstGeom>
        </p:spPr>
        <p:txBody>
          <a:bodyPr wrap="square">
            <a:spAutoFit/>
          </a:bodyPr>
          <a:lstStyle/>
          <a:p>
            <a:pPr eaLnBrk="0" hangingPunct="0"/>
            <a:r>
              <a:rPr lang="en-GB" sz="800" dirty="0"/>
              <a:t>The boundaries and names shown and the designations used on </a:t>
            </a:r>
            <a:r>
              <a:rPr lang="en-GB" sz="800" dirty="0" smtClean="0"/>
              <a:t>the maps </a:t>
            </a:r>
            <a:r>
              <a:rPr lang="en-GB" sz="800" dirty="0"/>
              <a:t>do not imply the expression of any opinion whatsoever on the part of the World Health Organization concerning the legal status of any country, territory, city or area or of its authorities, or concerning the delimitation of its frontiers or boundaries.  Dotted lines on maps represent approximate border lines for which there may not yet be full agreement. </a:t>
            </a:r>
          </a:p>
          <a:p>
            <a:pPr eaLnBrk="0" hangingPunct="0"/>
            <a:r>
              <a:rPr lang="en-GB" sz="800" dirty="0">
                <a:sym typeface="Symbol" pitchFamily="18" charset="2"/>
              </a:rPr>
              <a:t>© </a:t>
            </a:r>
            <a:r>
              <a:rPr lang="en-GB" sz="800" dirty="0"/>
              <a:t>WHO 2015. All rights reserved</a:t>
            </a:r>
          </a:p>
        </p:txBody>
      </p:sp>
    </p:spTree>
    <p:extLst>
      <p:ext uri="{BB962C8B-B14F-4D97-AF65-F5344CB8AC3E}">
        <p14:creationId xmlns:p14="http://schemas.microsoft.com/office/powerpoint/2010/main" val="10424356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06090"/>
          </a:xfrm>
        </p:spPr>
        <p:txBody>
          <a:bodyPr>
            <a:normAutofit/>
          </a:bodyPr>
          <a:lstStyle/>
          <a:p>
            <a:r>
              <a:rPr lang="en-US" sz="2000" dirty="0" smtClean="0"/>
              <a:t>SEAR Measles and Rubella Labs</a:t>
            </a:r>
            <a:br>
              <a:rPr lang="en-US" sz="2000" dirty="0" smtClean="0"/>
            </a:br>
            <a:r>
              <a:rPr lang="en-US" sz="2000" dirty="0" smtClean="0"/>
              <a:t>Regional Office Budget Projections for 2016</a:t>
            </a:r>
            <a:endParaRPr lang="en-US" sz="2000" dirty="0"/>
          </a:p>
        </p:txBody>
      </p:sp>
      <p:graphicFrame>
        <p:nvGraphicFramePr>
          <p:cNvPr id="3" name="Table 2"/>
          <p:cNvGraphicFramePr>
            <a:graphicFrameLocks noGrp="1"/>
          </p:cNvGraphicFramePr>
          <p:nvPr>
            <p:extLst>
              <p:ext uri="{D42A27DB-BD31-4B8C-83A1-F6EECF244321}">
                <p14:modId xmlns:p14="http://schemas.microsoft.com/office/powerpoint/2010/main" val="1757128441"/>
              </p:ext>
            </p:extLst>
          </p:nvPr>
        </p:nvGraphicFramePr>
        <p:xfrm>
          <a:off x="467544" y="758231"/>
          <a:ext cx="8208912" cy="5304585"/>
        </p:xfrm>
        <a:graphic>
          <a:graphicData uri="http://schemas.openxmlformats.org/drawingml/2006/table">
            <a:tbl>
              <a:tblPr firstRow="1" bandRow="1">
                <a:tableStyleId>{5C22544A-7EE6-4342-B048-85BDC9FD1C3A}</a:tableStyleId>
              </a:tblPr>
              <a:tblGrid>
                <a:gridCol w="1800200"/>
                <a:gridCol w="1231920"/>
                <a:gridCol w="1405129"/>
                <a:gridCol w="1251383"/>
                <a:gridCol w="1152128"/>
                <a:gridCol w="1368152"/>
              </a:tblGrid>
              <a:tr h="560883">
                <a:tc>
                  <a:txBody>
                    <a:bodyPr/>
                    <a:lstStyle/>
                    <a:p>
                      <a:pPr algn="ctr"/>
                      <a:r>
                        <a:rPr lang="en-US" sz="1200" baseline="0" dirty="0" smtClean="0"/>
                        <a:t>Budget Line</a:t>
                      </a:r>
                      <a:endParaRPr lang="en-US" sz="1200" baseline="0" dirty="0"/>
                    </a:p>
                  </a:txBody>
                  <a:tcPr/>
                </a:tc>
                <a:tc>
                  <a:txBody>
                    <a:bodyPr/>
                    <a:lstStyle/>
                    <a:p>
                      <a:pPr algn="ctr"/>
                      <a:r>
                        <a:rPr lang="en-US" sz="1200" baseline="0" dirty="0" smtClean="0"/>
                        <a:t>Annual Requirement*</a:t>
                      </a:r>
                      <a:endParaRPr lang="en-US" sz="1200" baseline="0" dirty="0"/>
                    </a:p>
                  </a:txBody>
                  <a:tcPr/>
                </a:tc>
                <a:tc>
                  <a:txBody>
                    <a:bodyPr/>
                    <a:lstStyle/>
                    <a:p>
                      <a:pPr algn="ctr"/>
                      <a:r>
                        <a:rPr lang="en-US" sz="1200" baseline="0" dirty="0" smtClean="0"/>
                        <a:t>Funding Available</a:t>
                      </a:r>
                      <a:endParaRPr lang="en-US" sz="1200" baseline="0" dirty="0"/>
                    </a:p>
                  </a:txBody>
                  <a:tcPr/>
                </a:tc>
                <a:tc>
                  <a:txBody>
                    <a:bodyPr/>
                    <a:lstStyle/>
                    <a:p>
                      <a:pPr algn="ctr"/>
                      <a:r>
                        <a:rPr lang="en-US" sz="1200" baseline="0" dirty="0" smtClean="0"/>
                        <a:t>Implementation </a:t>
                      </a:r>
                    </a:p>
                    <a:p>
                      <a:pPr algn="ctr"/>
                      <a:r>
                        <a:rPr lang="en-US" sz="1200" baseline="0" dirty="0" smtClean="0"/>
                        <a:t>15 Jun 2016</a:t>
                      </a:r>
                      <a:endParaRPr lang="en-US" sz="1200" baseline="0" dirty="0"/>
                    </a:p>
                  </a:txBody>
                  <a:tcPr/>
                </a:tc>
                <a:tc>
                  <a:txBody>
                    <a:bodyPr/>
                    <a:lstStyle/>
                    <a:p>
                      <a:pPr algn="ctr"/>
                      <a:r>
                        <a:rPr lang="en-US" sz="1200" baseline="0" dirty="0" smtClean="0"/>
                        <a:t>Funding Source</a:t>
                      </a:r>
                      <a:endParaRPr lang="en-US" sz="1200" baseline="0" dirty="0"/>
                    </a:p>
                  </a:txBody>
                  <a:tcPr/>
                </a:tc>
                <a:tc>
                  <a:txBody>
                    <a:bodyPr/>
                    <a:lstStyle/>
                    <a:p>
                      <a:pPr algn="ctr"/>
                      <a:r>
                        <a:rPr lang="en-US" sz="1200" baseline="0" dirty="0" smtClean="0"/>
                        <a:t>Funding Gap</a:t>
                      </a:r>
                      <a:endParaRPr lang="en-US" sz="1200" baseline="0" dirty="0"/>
                    </a:p>
                  </a:txBody>
                  <a:tcPr/>
                </a:tc>
              </a:tr>
              <a:tr h="252253">
                <a:tc>
                  <a:txBody>
                    <a:bodyPr/>
                    <a:lstStyle/>
                    <a:p>
                      <a:r>
                        <a:rPr lang="en-US" sz="1100" b="1" dirty="0" smtClean="0"/>
                        <a:t>Lab Staff</a:t>
                      </a:r>
                      <a:endParaRPr lang="en-US" sz="1100" b="1" dirty="0"/>
                    </a:p>
                  </a:txBody>
                  <a:tcPr/>
                </a:tc>
                <a:tc>
                  <a:txBody>
                    <a:bodyPr/>
                    <a:lstStyle/>
                    <a:p>
                      <a:endParaRPr lang="en-US" sz="1100"/>
                    </a:p>
                  </a:txBody>
                  <a:tcPr/>
                </a:tc>
                <a:tc>
                  <a:txBody>
                    <a:bodyPr/>
                    <a:lstStyle/>
                    <a:p>
                      <a:endParaRPr lang="en-US" sz="1100"/>
                    </a:p>
                  </a:txBody>
                  <a:tcPr/>
                </a:tc>
                <a:tc>
                  <a:txBody>
                    <a:bodyPr/>
                    <a:lstStyle/>
                    <a:p>
                      <a:endParaRPr lang="en-US" sz="1100"/>
                    </a:p>
                  </a:txBody>
                  <a:tcPr/>
                </a:tc>
                <a:tc>
                  <a:txBody>
                    <a:bodyPr/>
                    <a:lstStyle/>
                    <a:p>
                      <a:endParaRPr lang="en-US" sz="1100" dirty="0"/>
                    </a:p>
                  </a:txBody>
                  <a:tcPr/>
                </a:tc>
                <a:tc>
                  <a:txBody>
                    <a:bodyPr/>
                    <a:lstStyle/>
                    <a:p>
                      <a:endParaRPr lang="en-US" sz="1100" dirty="0"/>
                    </a:p>
                  </a:txBody>
                  <a:tcPr/>
                </a:tc>
              </a:tr>
              <a:tr h="188149">
                <a:tc>
                  <a:txBody>
                    <a:bodyPr/>
                    <a:lstStyle/>
                    <a:p>
                      <a:r>
                        <a:rPr lang="en-US" sz="1000" dirty="0" smtClean="0"/>
                        <a:t>Scientist (50% staff time)</a:t>
                      </a:r>
                      <a:endParaRPr lang="en-US" sz="1000" dirty="0"/>
                    </a:p>
                  </a:txBody>
                  <a:tcPr/>
                </a:tc>
                <a:tc>
                  <a:txBody>
                    <a:bodyPr/>
                    <a:lstStyle/>
                    <a:p>
                      <a:pPr algn="r"/>
                      <a:r>
                        <a:rPr lang="en-US" sz="1000" dirty="0" smtClean="0"/>
                        <a:t>123,250</a:t>
                      </a:r>
                      <a:endParaRPr lang="en-US" sz="1000" dirty="0"/>
                    </a:p>
                  </a:txBody>
                  <a:tcPr/>
                </a:tc>
                <a:tc>
                  <a:txBody>
                    <a:bodyPr/>
                    <a:lstStyle/>
                    <a:p>
                      <a:pPr algn="r"/>
                      <a:r>
                        <a:rPr lang="en-US" sz="1000" dirty="0" smtClean="0"/>
                        <a:t>123,250</a:t>
                      </a:r>
                      <a:endParaRPr lang="en-US" sz="1000" dirty="0"/>
                    </a:p>
                  </a:txBody>
                  <a:tcPr/>
                </a:tc>
                <a:tc>
                  <a:txBody>
                    <a:bodyPr/>
                    <a:lstStyle/>
                    <a:p>
                      <a:pPr algn="r"/>
                      <a:r>
                        <a:rPr lang="en-US" sz="1000" dirty="0" smtClean="0"/>
                        <a:t> 61,625</a:t>
                      </a:r>
                      <a:endParaRPr lang="en-US" sz="1000" dirty="0"/>
                    </a:p>
                  </a:txBody>
                  <a:tcPr/>
                </a:tc>
                <a:tc>
                  <a:txBody>
                    <a:bodyPr/>
                    <a:lstStyle/>
                    <a:p>
                      <a:pPr algn="r"/>
                      <a:r>
                        <a:rPr lang="en-US" sz="1000" dirty="0" smtClean="0"/>
                        <a:t>CDC-Polio</a:t>
                      </a:r>
                      <a:endParaRPr lang="en-US" sz="1000" dirty="0"/>
                    </a:p>
                  </a:txBody>
                  <a:tcPr/>
                </a:tc>
                <a:tc>
                  <a:txBody>
                    <a:bodyPr/>
                    <a:lstStyle/>
                    <a:p>
                      <a:pPr algn="r"/>
                      <a:r>
                        <a:rPr lang="en-US" sz="1000" dirty="0" smtClean="0"/>
                        <a:t>Nil</a:t>
                      </a:r>
                      <a:endParaRPr lang="en-US" sz="1000" dirty="0"/>
                    </a:p>
                  </a:txBody>
                  <a:tcPr/>
                </a:tc>
              </a:tr>
              <a:tr h="2239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MO-Measles  (10% staff time)</a:t>
                      </a:r>
                    </a:p>
                  </a:txBody>
                  <a:tcPr/>
                </a:tc>
                <a:tc>
                  <a:txBody>
                    <a:bodyPr/>
                    <a:lstStyle/>
                    <a:p>
                      <a:pPr algn="r"/>
                      <a:r>
                        <a:rPr lang="en-US" sz="1000" dirty="0" smtClean="0"/>
                        <a:t>20,200</a:t>
                      </a:r>
                      <a:endParaRPr lang="en-US" sz="1000" dirty="0"/>
                    </a:p>
                  </a:txBody>
                  <a:tcPr/>
                </a:tc>
                <a:tc>
                  <a:txBody>
                    <a:bodyPr/>
                    <a:lstStyle/>
                    <a:p>
                      <a:pPr algn="r"/>
                      <a:r>
                        <a:rPr lang="en-US" sz="1000" dirty="0" smtClean="0"/>
                        <a:t>15,500</a:t>
                      </a:r>
                      <a:endParaRPr lang="en-US" sz="1000" dirty="0"/>
                    </a:p>
                  </a:txBody>
                  <a:tcPr/>
                </a:tc>
                <a:tc>
                  <a:txBody>
                    <a:bodyPr/>
                    <a:lstStyle/>
                    <a:p>
                      <a:pPr algn="r"/>
                      <a:r>
                        <a:rPr lang="en-US" sz="1000" dirty="0" smtClean="0"/>
                        <a:t>7,750</a:t>
                      </a:r>
                      <a:endParaRPr lang="en-US" sz="1000" dirty="0"/>
                    </a:p>
                  </a:txBody>
                  <a:tcPr/>
                </a:tc>
                <a:tc>
                  <a:txBody>
                    <a:bodyPr/>
                    <a:lstStyle/>
                    <a:p>
                      <a:pPr algn="r"/>
                      <a:r>
                        <a:rPr lang="en-US" sz="1000" dirty="0" smtClean="0"/>
                        <a:t>CDC-Measles</a:t>
                      </a:r>
                      <a:endParaRPr lang="en-US" sz="1000" dirty="0"/>
                    </a:p>
                  </a:txBody>
                  <a:tcPr/>
                </a:tc>
                <a:tc>
                  <a:txBody>
                    <a:bodyPr/>
                    <a:lstStyle/>
                    <a:p>
                      <a:pPr algn="r"/>
                      <a:r>
                        <a:rPr lang="en-US" sz="1000" dirty="0" smtClean="0"/>
                        <a:t>4,700</a:t>
                      </a:r>
                      <a:endParaRPr lang="en-US" sz="1000" dirty="0"/>
                    </a:p>
                  </a:txBody>
                  <a:tcPr/>
                </a:tc>
              </a:tr>
              <a:tr h="240501">
                <a:tc>
                  <a:txBody>
                    <a:bodyPr/>
                    <a:lstStyle/>
                    <a:p>
                      <a:r>
                        <a:rPr lang="en-US" sz="1000" dirty="0" smtClean="0"/>
                        <a:t>Lab Technologist</a:t>
                      </a:r>
                      <a:r>
                        <a:rPr lang="en-US" sz="1000" baseline="0" dirty="0" smtClean="0"/>
                        <a:t> (Timor Leste)</a:t>
                      </a:r>
                      <a:endParaRPr lang="en-US" sz="1000" dirty="0"/>
                    </a:p>
                  </a:txBody>
                  <a:tcPr/>
                </a:tc>
                <a:tc>
                  <a:txBody>
                    <a:bodyPr/>
                    <a:lstStyle/>
                    <a:p>
                      <a:pPr algn="r"/>
                      <a:r>
                        <a:rPr lang="en-US" sz="1000" dirty="0" smtClean="0"/>
                        <a:t>93,250</a:t>
                      </a:r>
                      <a:endParaRPr lang="en-US" sz="1000" dirty="0"/>
                    </a:p>
                  </a:txBody>
                  <a:tcPr/>
                </a:tc>
                <a:tc>
                  <a:txBody>
                    <a:bodyPr/>
                    <a:lstStyle/>
                    <a:p>
                      <a:pPr algn="r"/>
                      <a:r>
                        <a:rPr lang="en-US" sz="1000" dirty="0" smtClean="0"/>
                        <a:t>93,250</a:t>
                      </a:r>
                      <a:endParaRPr lang="en-US" sz="1000" dirty="0"/>
                    </a:p>
                  </a:txBody>
                  <a:tcPr/>
                </a:tc>
                <a:tc>
                  <a:txBody>
                    <a:bodyPr/>
                    <a:lstStyle/>
                    <a:p>
                      <a:pPr algn="r"/>
                      <a:r>
                        <a:rPr lang="en-US" sz="1000" dirty="0" smtClean="0"/>
                        <a:t>46,625</a:t>
                      </a:r>
                      <a:endParaRPr lang="en-US" sz="1000" dirty="0"/>
                    </a:p>
                  </a:txBody>
                  <a:tcPr/>
                </a:tc>
                <a:tc>
                  <a:txBody>
                    <a:bodyPr/>
                    <a:lstStyle/>
                    <a:p>
                      <a:pPr algn="r"/>
                      <a:r>
                        <a:rPr lang="en-US" sz="1000" dirty="0" smtClean="0"/>
                        <a:t>WHO</a:t>
                      </a:r>
                      <a:r>
                        <a:rPr lang="en-US" sz="1000" baseline="0" dirty="0" smtClean="0"/>
                        <a:t> Flexi funds</a:t>
                      </a:r>
                      <a:endParaRPr lang="en-US" sz="1000" dirty="0"/>
                    </a:p>
                  </a:txBody>
                  <a:tcPr/>
                </a:tc>
                <a:tc>
                  <a:txBody>
                    <a:bodyPr/>
                    <a:lstStyle/>
                    <a:p>
                      <a:pPr algn="r"/>
                      <a:r>
                        <a:rPr lang="en-US" sz="1000" dirty="0" smtClean="0"/>
                        <a:t>Nil</a:t>
                      </a:r>
                      <a:endParaRPr lang="en-US" sz="1000" dirty="0"/>
                    </a:p>
                  </a:txBody>
                  <a:tcPr/>
                </a:tc>
              </a:tr>
              <a:tr h="248717">
                <a:tc>
                  <a:txBody>
                    <a:bodyPr/>
                    <a:lstStyle/>
                    <a:p>
                      <a:r>
                        <a:rPr lang="en-US" sz="1000" dirty="0" smtClean="0"/>
                        <a:t>Support</a:t>
                      </a:r>
                      <a:r>
                        <a:rPr lang="en-US" sz="1000" baseline="0" dirty="0" smtClean="0"/>
                        <a:t> Staff (50% staff time)</a:t>
                      </a:r>
                      <a:endParaRPr lang="en-US" sz="1000" dirty="0"/>
                    </a:p>
                  </a:txBody>
                  <a:tcPr/>
                </a:tc>
                <a:tc>
                  <a:txBody>
                    <a:bodyPr/>
                    <a:lstStyle/>
                    <a:p>
                      <a:pPr algn="r"/>
                      <a:r>
                        <a:rPr lang="en-US" sz="1000" dirty="0" smtClean="0"/>
                        <a:t>11,250</a:t>
                      </a:r>
                      <a:endParaRPr lang="en-US" sz="1000" dirty="0"/>
                    </a:p>
                  </a:txBody>
                  <a:tcPr/>
                </a:tc>
                <a:tc>
                  <a:txBody>
                    <a:bodyPr/>
                    <a:lstStyle/>
                    <a:p>
                      <a:pPr algn="r"/>
                      <a:r>
                        <a:rPr lang="en-US" sz="1000" dirty="0" smtClean="0"/>
                        <a:t>8,625</a:t>
                      </a:r>
                      <a:endParaRPr lang="en-US" sz="1000" dirty="0"/>
                    </a:p>
                  </a:txBody>
                  <a:tcPr/>
                </a:tc>
                <a:tc>
                  <a:txBody>
                    <a:bodyPr/>
                    <a:lstStyle/>
                    <a:p>
                      <a:pPr algn="r"/>
                      <a:r>
                        <a:rPr lang="en-US" sz="1000" dirty="0" smtClean="0"/>
                        <a:t>4,312</a:t>
                      </a:r>
                      <a:endParaRPr lang="en-US" sz="1000" dirty="0"/>
                    </a:p>
                  </a:txBody>
                  <a:tcPr/>
                </a:tc>
                <a:tc>
                  <a:txBody>
                    <a:bodyPr/>
                    <a:lstStyle/>
                    <a:p>
                      <a:pPr algn="r"/>
                      <a:r>
                        <a:rPr lang="en-US" sz="1000" dirty="0" smtClean="0"/>
                        <a:t>CDC-Measles</a:t>
                      </a:r>
                      <a:endParaRPr lang="en-US" sz="1000" dirty="0"/>
                    </a:p>
                  </a:txBody>
                  <a:tcPr/>
                </a:tc>
                <a:tc>
                  <a:txBody>
                    <a:bodyPr/>
                    <a:lstStyle/>
                    <a:p>
                      <a:pPr algn="r"/>
                      <a:r>
                        <a:rPr lang="en-US" sz="1000" dirty="0" smtClean="0"/>
                        <a:t>2,625</a:t>
                      </a:r>
                    </a:p>
                  </a:txBody>
                  <a:tcPr/>
                </a:tc>
              </a:tr>
              <a:tr h="265946">
                <a:tc>
                  <a:txBody>
                    <a:bodyPr/>
                    <a:lstStyle/>
                    <a:p>
                      <a:pPr algn="r"/>
                      <a:r>
                        <a:rPr lang="en-US" sz="1100" b="1" dirty="0" smtClean="0"/>
                        <a:t>Totals</a:t>
                      </a:r>
                      <a:endParaRPr lang="en-US" sz="1100" b="1" dirty="0"/>
                    </a:p>
                  </a:txBody>
                  <a:tcPr/>
                </a:tc>
                <a:tc>
                  <a:txBody>
                    <a:bodyPr/>
                    <a:lstStyle/>
                    <a:p>
                      <a:pPr algn="r"/>
                      <a:r>
                        <a:rPr lang="en-US" sz="1100" b="1" dirty="0" smtClean="0"/>
                        <a:t>247,950</a:t>
                      </a:r>
                      <a:endParaRPr lang="en-US" sz="1100" b="1" dirty="0"/>
                    </a:p>
                  </a:txBody>
                  <a:tcPr/>
                </a:tc>
                <a:tc>
                  <a:txBody>
                    <a:bodyPr/>
                    <a:lstStyle/>
                    <a:p>
                      <a:pPr algn="r"/>
                      <a:r>
                        <a:rPr lang="en-US" sz="1100" b="1" dirty="0" smtClean="0"/>
                        <a:t>240,625</a:t>
                      </a:r>
                      <a:endParaRPr lang="en-US" sz="1100" b="1" dirty="0"/>
                    </a:p>
                  </a:txBody>
                  <a:tcPr/>
                </a:tc>
                <a:tc>
                  <a:txBody>
                    <a:bodyPr/>
                    <a:lstStyle/>
                    <a:p>
                      <a:pPr algn="r"/>
                      <a:r>
                        <a:rPr lang="en-US" sz="1100" b="1" dirty="0" smtClean="0"/>
                        <a:t>120,312</a:t>
                      </a:r>
                      <a:endParaRPr lang="en-US" sz="1100" b="1" dirty="0"/>
                    </a:p>
                  </a:txBody>
                  <a:tcPr/>
                </a:tc>
                <a:tc>
                  <a:txBody>
                    <a:bodyPr/>
                    <a:lstStyle/>
                    <a:p>
                      <a:pPr algn="r"/>
                      <a:endParaRPr lang="en-US" sz="1100" b="1" dirty="0"/>
                    </a:p>
                  </a:txBody>
                  <a:tcPr/>
                </a:tc>
                <a:tc>
                  <a:txBody>
                    <a:bodyPr/>
                    <a:lstStyle/>
                    <a:p>
                      <a:pPr algn="r"/>
                      <a:r>
                        <a:rPr lang="en-US" sz="1100" b="1" dirty="0" smtClean="0"/>
                        <a:t>7,325</a:t>
                      </a:r>
                      <a:endParaRPr lang="en-US" sz="1100" b="1" dirty="0"/>
                    </a:p>
                  </a:txBody>
                  <a:tcPr/>
                </a:tc>
              </a:tr>
              <a:tr h="279297">
                <a:tc>
                  <a:txBody>
                    <a:bodyPr/>
                    <a:lstStyle/>
                    <a:p>
                      <a:r>
                        <a:rPr lang="en-US" sz="1100" b="1" dirty="0" smtClean="0"/>
                        <a:t>Lab Activities**</a:t>
                      </a:r>
                      <a:endParaRPr lang="en-US" sz="1100" b="1" dirty="0"/>
                    </a:p>
                  </a:txBody>
                  <a:tcPr/>
                </a:tc>
                <a:tc>
                  <a:txBody>
                    <a:bodyPr/>
                    <a:lstStyle/>
                    <a:p>
                      <a:pPr algn="r"/>
                      <a:endParaRPr lang="en-US" sz="1100"/>
                    </a:p>
                  </a:txBody>
                  <a:tcPr/>
                </a:tc>
                <a:tc>
                  <a:txBody>
                    <a:bodyPr/>
                    <a:lstStyle/>
                    <a:p>
                      <a:pPr algn="r"/>
                      <a:endParaRPr lang="en-US" sz="1100" dirty="0"/>
                    </a:p>
                  </a:txBody>
                  <a:tcPr/>
                </a:tc>
                <a:tc>
                  <a:txBody>
                    <a:bodyPr/>
                    <a:lstStyle/>
                    <a:p>
                      <a:pPr algn="r"/>
                      <a:endParaRPr lang="en-US" sz="1100" dirty="0"/>
                    </a:p>
                  </a:txBody>
                  <a:tcPr/>
                </a:tc>
                <a:tc>
                  <a:txBody>
                    <a:bodyPr/>
                    <a:lstStyle/>
                    <a:p>
                      <a:pPr algn="r"/>
                      <a:endParaRPr lang="en-US" sz="1100"/>
                    </a:p>
                  </a:txBody>
                  <a:tcPr/>
                </a:tc>
                <a:tc>
                  <a:txBody>
                    <a:bodyPr/>
                    <a:lstStyle/>
                    <a:p>
                      <a:pPr algn="r"/>
                      <a:endParaRPr lang="en-US" sz="1100"/>
                    </a:p>
                  </a:txBody>
                  <a:tcPr/>
                </a:tc>
              </a:tr>
              <a:tr h="246845">
                <a:tc>
                  <a:txBody>
                    <a:bodyPr/>
                    <a:lstStyle/>
                    <a:p>
                      <a:r>
                        <a:rPr lang="en-US" sz="1000" kern="1200" baseline="0" dirty="0" smtClean="0">
                          <a:solidFill>
                            <a:schemeClr val="dk1"/>
                          </a:solidFill>
                          <a:effectLst/>
                          <a:latin typeface="+mn-lt"/>
                          <a:ea typeface="+mn-ea"/>
                          <a:cs typeface="+mn-cs"/>
                        </a:rPr>
                        <a:t>Technical Assistance</a:t>
                      </a:r>
                      <a:endParaRPr lang="en-US" sz="1000" baseline="0" dirty="0"/>
                    </a:p>
                  </a:txBody>
                  <a:tcPr/>
                </a:tc>
                <a:tc>
                  <a:txBody>
                    <a:bodyPr/>
                    <a:lstStyle/>
                    <a:p>
                      <a:pPr algn="r"/>
                      <a:r>
                        <a:rPr lang="en-US" sz="1000" dirty="0" smtClean="0"/>
                        <a:t>52,000</a:t>
                      </a:r>
                      <a:endParaRPr lang="en-US" sz="1000" dirty="0"/>
                    </a:p>
                  </a:txBody>
                  <a:tcPr/>
                </a:tc>
                <a:tc>
                  <a:txBody>
                    <a:bodyPr/>
                    <a:lstStyle/>
                    <a:p>
                      <a:pPr algn="r"/>
                      <a:r>
                        <a:rPr lang="en-US" sz="1000" dirty="0" smtClean="0"/>
                        <a:t>52,000</a:t>
                      </a:r>
                      <a:endParaRPr lang="en-US" sz="1000" dirty="0"/>
                    </a:p>
                  </a:txBody>
                  <a:tcPr/>
                </a:tc>
                <a:tc>
                  <a:txBody>
                    <a:bodyPr/>
                    <a:lstStyle/>
                    <a:p>
                      <a:pPr algn="r"/>
                      <a:r>
                        <a:rPr lang="en-US" sz="1000" dirty="0" smtClean="0"/>
                        <a:t>46,024</a:t>
                      </a:r>
                      <a:endParaRPr lang="en-US" sz="10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000" dirty="0" smtClean="0"/>
                        <a:t>WHO</a:t>
                      </a:r>
                      <a:r>
                        <a:rPr lang="en-US" sz="1000" baseline="0" dirty="0" smtClean="0"/>
                        <a:t> Flexi funds</a:t>
                      </a:r>
                      <a:endParaRPr lang="en-US" sz="1000" dirty="0" smtClean="0"/>
                    </a:p>
                  </a:txBody>
                  <a:tcPr/>
                </a:tc>
                <a:tc>
                  <a:txBody>
                    <a:bodyPr/>
                    <a:lstStyle/>
                    <a:p>
                      <a:pPr algn="r"/>
                      <a:r>
                        <a:rPr lang="en-US" sz="1000" dirty="0" smtClean="0"/>
                        <a:t>Nil</a:t>
                      </a:r>
                      <a:endParaRPr lang="en-US" sz="1000" dirty="0"/>
                    </a:p>
                  </a:txBody>
                  <a:tcPr/>
                </a:tc>
              </a:tr>
              <a:tr h="510529">
                <a:tc>
                  <a:txBody>
                    <a:bodyPr/>
                    <a:lstStyle/>
                    <a:p>
                      <a:r>
                        <a:rPr lang="en-US" sz="1000" dirty="0" smtClean="0"/>
                        <a:t>Supplies, Reagents</a:t>
                      </a:r>
                      <a:r>
                        <a:rPr lang="en-US" sz="1000" baseline="0" dirty="0" smtClean="0"/>
                        <a:t> </a:t>
                      </a:r>
                      <a:r>
                        <a:rPr lang="en-US" sz="1000" dirty="0" smtClean="0"/>
                        <a:t>&amp; Equip</a:t>
                      </a:r>
                      <a:endParaRPr lang="en-US" sz="1000" dirty="0"/>
                    </a:p>
                  </a:txBody>
                  <a:tcPr/>
                </a:tc>
                <a:tc>
                  <a:txBody>
                    <a:bodyPr/>
                    <a:lstStyle/>
                    <a:p>
                      <a:pPr algn="r"/>
                      <a:r>
                        <a:rPr lang="en-US" sz="1000" dirty="0" smtClean="0"/>
                        <a:t>722,250</a:t>
                      </a:r>
                    </a:p>
                    <a:p>
                      <a:pPr algn="r"/>
                      <a:endParaRPr lang="en-US" sz="1000" dirty="0" smtClean="0"/>
                    </a:p>
                  </a:txBody>
                  <a:tcPr/>
                </a:tc>
                <a:tc>
                  <a:txBody>
                    <a:bodyPr/>
                    <a:lstStyle/>
                    <a:p>
                      <a:pPr algn="r"/>
                      <a:r>
                        <a:rPr lang="en-US" sz="1000" dirty="0" smtClean="0"/>
                        <a:t>289,200</a:t>
                      </a:r>
                    </a:p>
                    <a:p>
                      <a:pPr algn="r"/>
                      <a:r>
                        <a:rPr lang="en-US" sz="1000" dirty="0" smtClean="0"/>
                        <a:t>55,250</a:t>
                      </a:r>
                    </a:p>
                  </a:txBody>
                  <a:tcPr/>
                </a:tc>
                <a:tc>
                  <a:txBody>
                    <a:bodyPr/>
                    <a:lstStyle/>
                    <a:p>
                      <a:pPr algn="r"/>
                      <a:r>
                        <a:rPr lang="en-US" sz="1000" dirty="0" smtClean="0"/>
                        <a:t>41,078</a:t>
                      </a:r>
                    </a:p>
                    <a:p>
                      <a:pPr algn="r"/>
                      <a:r>
                        <a:rPr lang="en-US" sz="1000" dirty="0" smtClean="0"/>
                        <a:t>110,249</a:t>
                      </a:r>
                    </a:p>
                    <a:p>
                      <a:pPr algn="r"/>
                      <a:r>
                        <a:rPr lang="en-US" sz="1000" dirty="0" smtClean="0"/>
                        <a:t>19,916</a:t>
                      </a:r>
                    </a:p>
                  </a:txBody>
                  <a:tcPr/>
                </a:tc>
                <a:tc>
                  <a:txBody>
                    <a:bodyPr/>
                    <a:lstStyle/>
                    <a:p>
                      <a:pPr algn="r"/>
                      <a:r>
                        <a:rPr lang="en-US" sz="1000" dirty="0" smtClean="0"/>
                        <a:t>CDC-Measles</a:t>
                      </a:r>
                    </a:p>
                    <a:p>
                      <a:pPr algn="r"/>
                      <a:r>
                        <a:rPr lang="en-US" sz="1000" dirty="0" smtClean="0"/>
                        <a:t>WHO</a:t>
                      </a:r>
                      <a:r>
                        <a:rPr lang="en-US" sz="1000" baseline="0" dirty="0" smtClean="0"/>
                        <a:t> Flexi Funds</a:t>
                      </a:r>
                    </a:p>
                    <a:p>
                      <a:pPr algn="r"/>
                      <a:r>
                        <a:rPr lang="en-US" sz="1000" baseline="0" dirty="0" smtClean="0"/>
                        <a:t>UNF/MRI</a:t>
                      </a:r>
                    </a:p>
                  </a:txBody>
                  <a:tcPr/>
                </a:tc>
                <a:tc>
                  <a:txBody>
                    <a:bodyPr/>
                    <a:lstStyle/>
                    <a:p>
                      <a:pPr algn="r"/>
                      <a:r>
                        <a:rPr lang="en-US" sz="1000" dirty="0" smtClean="0"/>
                        <a:t>377,800</a:t>
                      </a:r>
                    </a:p>
                    <a:p>
                      <a:pPr algn="r"/>
                      <a:r>
                        <a:rPr lang="en-US" sz="1000" dirty="0" smtClean="0"/>
                        <a:t>Nil</a:t>
                      </a:r>
                    </a:p>
                    <a:p>
                      <a:pPr algn="r"/>
                      <a:r>
                        <a:rPr lang="en-US" sz="1000" dirty="0" smtClean="0"/>
                        <a:t>Nil</a:t>
                      </a:r>
                    </a:p>
                  </a:txBody>
                  <a:tcPr/>
                </a:tc>
              </a:tr>
              <a:tr h="415475">
                <a:tc>
                  <a:txBody>
                    <a:bodyPr/>
                    <a:lstStyle/>
                    <a:p>
                      <a:r>
                        <a:rPr lang="en-US" sz="1000" dirty="0" smtClean="0"/>
                        <a:t>Training,</a:t>
                      </a:r>
                      <a:r>
                        <a:rPr lang="en-US" sz="1000" baseline="0" dirty="0" smtClean="0"/>
                        <a:t> Meetings &amp;  Workshops</a:t>
                      </a:r>
                    </a:p>
                  </a:txBody>
                  <a:tcPr/>
                </a:tc>
                <a:tc>
                  <a:txBody>
                    <a:bodyPr/>
                    <a:lstStyle/>
                    <a:p>
                      <a:pPr algn="r"/>
                      <a:r>
                        <a:rPr lang="en-US" sz="1000" dirty="0" smtClean="0"/>
                        <a:t>220,000</a:t>
                      </a:r>
                      <a:endParaRPr lang="en-US" sz="1000" dirty="0"/>
                    </a:p>
                  </a:txBody>
                  <a:tcPr/>
                </a:tc>
                <a:tc>
                  <a:txBody>
                    <a:bodyPr/>
                    <a:lstStyle/>
                    <a:p>
                      <a:pPr algn="r"/>
                      <a:r>
                        <a:rPr lang="en-US" sz="1000" dirty="0" smtClean="0"/>
                        <a:t>59,800</a:t>
                      </a:r>
                    </a:p>
                  </a:txBody>
                  <a:tcPr/>
                </a:tc>
                <a:tc>
                  <a:txBody>
                    <a:bodyPr/>
                    <a:lstStyle/>
                    <a:p>
                      <a:pPr algn="r"/>
                      <a:r>
                        <a:rPr lang="en-US" sz="1000" dirty="0" smtClean="0"/>
                        <a:t>2,559</a:t>
                      </a:r>
                    </a:p>
                    <a:p>
                      <a:pPr algn="r"/>
                      <a:r>
                        <a:rPr lang="en-US" sz="1000" dirty="0" smtClean="0"/>
                        <a:t>7,500</a:t>
                      </a:r>
                    </a:p>
                    <a:p>
                      <a:pPr algn="r"/>
                      <a:r>
                        <a:rPr lang="en-US" sz="1000" dirty="0" smtClean="0"/>
                        <a:t>8,136</a:t>
                      </a:r>
                    </a:p>
                  </a:txBody>
                  <a:tcPr/>
                </a:tc>
                <a:tc>
                  <a:txBody>
                    <a:bodyPr/>
                    <a:lstStyle/>
                    <a:p>
                      <a:pPr algn="r"/>
                      <a:r>
                        <a:rPr lang="en-US" sz="1000" dirty="0" smtClean="0"/>
                        <a:t>CDC-Measles</a:t>
                      </a:r>
                    </a:p>
                    <a:p>
                      <a:pPr algn="r"/>
                      <a:r>
                        <a:rPr lang="en-US" sz="1000" dirty="0" smtClean="0"/>
                        <a:t>UNF/MRI</a:t>
                      </a:r>
                    </a:p>
                    <a:p>
                      <a:pPr algn="r"/>
                      <a:r>
                        <a:rPr lang="en-US" sz="1000" dirty="0" smtClean="0"/>
                        <a:t>WHO Flexi funds</a:t>
                      </a:r>
                      <a:endParaRPr lang="en-US" sz="1000" dirty="0"/>
                    </a:p>
                  </a:txBody>
                  <a:tcPr/>
                </a:tc>
                <a:tc>
                  <a:txBody>
                    <a:bodyPr/>
                    <a:lstStyle/>
                    <a:p>
                      <a:pPr algn="r"/>
                      <a:r>
                        <a:rPr lang="en-US" sz="1000" dirty="0" smtClean="0"/>
                        <a:t>60,200</a:t>
                      </a:r>
                    </a:p>
                    <a:p>
                      <a:pPr algn="r"/>
                      <a:r>
                        <a:rPr lang="en-US" sz="1000" dirty="0" smtClean="0"/>
                        <a:t>100,000</a:t>
                      </a:r>
                    </a:p>
                    <a:p>
                      <a:pPr algn="r"/>
                      <a:r>
                        <a:rPr lang="en-US" sz="1000" dirty="0" smtClean="0"/>
                        <a:t>Nil</a:t>
                      </a:r>
                      <a:endParaRPr lang="en-US" sz="1000" dirty="0"/>
                    </a:p>
                  </a:txBody>
                  <a:tcPr/>
                </a:tc>
              </a:tr>
              <a:tr h="5786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Accreditation reviews</a:t>
                      </a:r>
                      <a:r>
                        <a:rPr lang="en-US" sz="1000" baseline="0" dirty="0" smtClean="0"/>
                        <a:t> / </a:t>
                      </a:r>
                      <a:r>
                        <a:rPr lang="en-US" sz="1000" dirty="0" smtClean="0"/>
                        <a:t>visits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p>
                  </a:txBody>
                  <a:tcPr/>
                </a:tc>
                <a:tc>
                  <a:txBody>
                    <a:bodyPr/>
                    <a:lstStyle/>
                    <a:p>
                      <a:pPr algn="r"/>
                      <a:r>
                        <a:rPr lang="en-US" sz="1000" dirty="0" smtClean="0"/>
                        <a:t>40,000</a:t>
                      </a:r>
                      <a:endParaRPr lang="en-US" sz="1000" dirty="0"/>
                    </a:p>
                  </a:txBody>
                  <a:tcPr/>
                </a:tc>
                <a:tc>
                  <a:txBody>
                    <a:bodyPr/>
                    <a:lstStyle/>
                    <a:p>
                      <a:pPr algn="r"/>
                      <a:r>
                        <a:rPr lang="en-US" sz="1000" dirty="0" smtClean="0"/>
                        <a:t>11,960</a:t>
                      </a:r>
                    </a:p>
                  </a:txBody>
                  <a:tcPr/>
                </a:tc>
                <a:tc>
                  <a:txBody>
                    <a:bodyPr/>
                    <a:lstStyle/>
                    <a:p>
                      <a:pPr algn="r"/>
                      <a:r>
                        <a:rPr lang="en-US" sz="1000" dirty="0" smtClean="0"/>
                        <a:t>8,001</a:t>
                      </a:r>
                    </a:p>
                    <a:p>
                      <a:pPr algn="r"/>
                      <a:r>
                        <a:rPr lang="en-US" sz="1000" dirty="0" smtClean="0"/>
                        <a:t>Nil</a:t>
                      </a:r>
                    </a:p>
                    <a:p>
                      <a:pPr algn="r"/>
                      <a:r>
                        <a:rPr lang="en-US" sz="1000" dirty="0" smtClean="0"/>
                        <a:t>42,636</a:t>
                      </a:r>
                    </a:p>
                  </a:txBody>
                  <a:tcPr/>
                </a:tc>
                <a:tc>
                  <a:txBody>
                    <a:bodyPr/>
                    <a:lstStyle/>
                    <a:p>
                      <a:pPr algn="r"/>
                      <a:r>
                        <a:rPr lang="en-US" sz="1000" dirty="0" smtClean="0"/>
                        <a:t>CDC-Measles</a:t>
                      </a:r>
                    </a:p>
                    <a:p>
                      <a:pPr algn="r"/>
                      <a:r>
                        <a:rPr lang="en-US" sz="1000" dirty="0" smtClean="0"/>
                        <a:t>UNF/MRI</a:t>
                      </a:r>
                    </a:p>
                    <a:p>
                      <a:pPr algn="r"/>
                      <a:r>
                        <a:rPr lang="en-US" sz="1000" dirty="0" smtClean="0"/>
                        <a:t>WHO Flexi FUNDS</a:t>
                      </a:r>
                      <a:endParaRPr lang="en-US" sz="1000" dirty="0"/>
                    </a:p>
                  </a:txBody>
                  <a:tcPr/>
                </a:tc>
                <a:tc>
                  <a:txBody>
                    <a:bodyPr/>
                    <a:lstStyle/>
                    <a:p>
                      <a:pPr algn="r"/>
                      <a:r>
                        <a:rPr lang="en-US" sz="1000" dirty="0" smtClean="0"/>
                        <a:t>8,040</a:t>
                      </a:r>
                    </a:p>
                    <a:p>
                      <a:pPr algn="r"/>
                      <a:r>
                        <a:rPr lang="en-US" sz="1000" dirty="0" smtClean="0"/>
                        <a:t>20,000</a:t>
                      </a:r>
                    </a:p>
                    <a:p>
                      <a:pPr algn="r"/>
                      <a:r>
                        <a:rPr lang="en-US" sz="1000" dirty="0" smtClean="0"/>
                        <a:t>Nil</a:t>
                      </a:r>
                      <a:endParaRPr lang="en-US" sz="1000" dirty="0"/>
                    </a:p>
                  </a:txBody>
                  <a:tcPr/>
                </a:tc>
              </a:tr>
              <a:tr h="467495">
                <a:tc>
                  <a:txBody>
                    <a:bodyPr/>
                    <a:lstStyle/>
                    <a:p>
                      <a:pPr algn="r"/>
                      <a:r>
                        <a:rPr lang="en-US" sz="1100" b="1" dirty="0" smtClean="0"/>
                        <a:t>Totals</a:t>
                      </a:r>
                      <a:endParaRPr lang="en-US" sz="1100" b="1" dirty="0"/>
                    </a:p>
                  </a:txBody>
                  <a:tcPr/>
                </a:tc>
                <a:tc>
                  <a:txBody>
                    <a:bodyPr/>
                    <a:lstStyle/>
                    <a:p>
                      <a:pPr algn="r"/>
                      <a:r>
                        <a:rPr lang="en-US" sz="1100" b="1" dirty="0" smtClean="0"/>
                        <a:t>1,034,250</a:t>
                      </a:r>
                    </a:p>
                    <a:p>
                      <a:pPr algn="r"/>
                      <a:endParaRPr lang="en-US" sz="1100" b="1" dirty="0"/>
                    </a:p>
                  </a:txBody>
                  <a:tcPr/>
                </a:tc>
                <a:tc>
                  <a:txBody>
                    <a:bodyPr/>
                    <a:lstStyle/>
                    <a:p>
                      <a:pPr algn="r"/>
                      <a:r>
                        <a:rPr lang="en-US" sz="1100" b="1" dirty="0" smtClean="0"/>
                        <a:t>468,210</a:t>
                      </a:r>
                      <a:endParaRPr lang="en-US" sz="1100" b="1" dirty="0"/>
                    </a:p>
                  </a:txBody>
                  <a:tcPr/>
                </a:tc>
                <a:tc>
                  <a:txBody>
                    <a:bodyPr/>
                    <a:lstStyle/>
                    <a:p>
                      <a:pPr algn="r"/>
                      <a:r>
                        <a:rPr lang="en-US" sz="1100" b="1" dirty="0" smtClean="0"/>
                        <a:t>286,099</a:t>
                      </a:r>
                      <a:endParaRPr lang="en-US" sz="1100" b="1" dirty="0"/>
                    </a:p>
                  </a:txBody>
                  <a:tcPr/>
                </a:tc>
                <a:tc>
                  <a:txBody>
                    <a:bodyPr/>
                    <a:lstStyle/>
                    <a:p>
                      <a:pPr algn="r"/>
                      <a:endParaRPr lang="en-US" sz="1100" b="1" dirty="0"/>
                    </a:p>
                  </a:txBody>
                  <a:tcPr/>
                </a:tc>
                <a:tc>
                  <a:txBody>
                    <a:bodyPr/>
                    <a:lstStyle/>
                    <a:p>
                      <a:pPr algn="r"/>
                      <a:r>
                        <a:rPr lang="en-US" sz="1100" b="1" dirty="0" smtClean="0"/>
                        <a:t>566,040</a:t>
                      </a:r>
                    </a:p>
                    <a:p>
                      <a:pPr algn="r"/>
                      <a:r>
                        <a:rPr lang="en-US" sz="800" b="1" dirty="0" smtClean="0"/>
                        <a:t>CDC-Msls - $ 446,040</a:t>
                      </a:r>
                    </a:p>
                    <a:p>
                      <a:pPr algn="r"/>
                      <a:r>
                        <a:rPr lang="en-US" sz="800" b="1" dirty="0" smtClean="0"/>
                        <a:t>UNF/MRI</a:t>
                      </a:r>
                      <a:r>
                        <a:rPr lang="en-US" sz="800" b="1" baseline="0" dirty="0" smtClean="0"/>
                        <a:t> - $ 120,000</a:t>
                      </a:r>
                      <a:endParaRPr lang="en-US" sz="800" b="1" dirty="0"/>
                    </a:p>
                  </a:txBody>
                  <a:tcPr/>
                </a:tc>
              </a:tr>
              <a:tr h="252607">
                <a:tc>
                  <a:txBody>
                    <a:bodyPr/>
                    <a:lstStyle/>
                    <a:p>
                      <a:pPr algn="r"/>
                      <a:r>
                        <a:rPr lang="en-US" sz="1100" b="1" dirty="0" smtClean="0"/>
                        <a:t>Grand Total</a:t>
                      </a:r>
                    </a:p>
                    <a:p>
                      <a:pPr algn="r"/>
                      <a:r>
                        <a:rPr lang="en-US" sz="1100" b="1" dirty="0" smtClean="0"/>
                        <a:t>(Staff + ACT)</a:t>
                      </a:r>
                      <a:endParaRPr lang="en-US" sz="1100" b="1" dirty="0"/>
                    </a:p>
                  </a:txBody>
                  <a:tcPr/>
                </a:tc>
                <a:tc>
                  <a:txBody>
                    <a:bodyPr/>
                    <a:lstStyle/>
                    <a:p>
                      <a:pPr algn="r"/>
                      <a:r>
                        <a:rPr lang="en-US" sz="1100" b="1" dirty="0" smtClean="0"/>
                        <a:t>1,282,200</a:t>
                      </a:r>
                      <a:endParaRPr lang="en-US" sz="1100" b="1" dirty="0"/>
                    </a:p>
                  </a:txBody>
                  <a:tcPr/>
                </a:tc>
                <a:tc>
                  <a:txBody>
                    <a:bodyPr/>
                    <a:lstStyle/>
                    <a:p>
                      <a:pPr algn="r"/>
                      <a:r>
                        <a:rPr lang="en-US" sz="1100" b="1" dirty="0" smtClean="0"/>
                        <a:t>708,835</a:t>
                      </a:r>
                    </a:p>
                    <a:p>
                      <a:pPr algn="r"/>
                      <a:r>
                        <a:rPr lang="en-US" sz="900" b="1" dirty="0" smtClean="0"/>
                        <a:t>(55% of annual  Req)</a:t>
                      </a:r>
                      <a:endParaRPr lang="en-US" sz="900" b="1" dirty="0"/>
                    </a:p>
                  </a:txBody>
                  <a:tcPr/>
                </a:tc>
                <a:tc>
                  <a:txBody>
                    <a:bodyPr/>
                    <a:lstStyle/>
                    <a:p>
                      <a:pPr algn="r"/>
                      <a:r>
                        <a:rPr lang="en-US" sz="1100" b="1" dirty="0" smtClean="0"/>
                        <a:t>406,411</a:t>
                      </a:r>
                    </a:p>
                    <a:p>
                      <a:pPr algn="r"/>
                      <a:r>
                        <a:rPr lang="en-US" sz="900" b="1" dirty="0" smtClean="0"/>
                        <a:t>(57% </a:t>
                      </a:r>
                      <a:r>
                        <a:rPr lang="en-US" sz="900" b="1" baseline="0" dirty="0" smtClean="0"/>
                        <a:t> of Resources</a:t>
                      </a:r>
                      <a:r>
                        <a:rPr lang="en-US" sz="900" b="1" dirty="0" smtClean="0"/>
                        <a:t>)</a:t>
                      </a:r>
                    </a:p>
                    <a:p>
                      <a:pPr algn="r"/>
                      <a:r>
                        <a:rPr lang="en-US" sz="900" b="1" dirty="0" smtClean="0"/>
                        <a:t>(32% of Annual Req)</a:t>
                      </a:r>
                      <a:endParaRPr lang="en-US" sz="900" b="1" dirty="0"/>
                    </a:p>
                  </a:txBody>
                  <a:tcPr/>
                </a:tc>
                <a:tc>
                  <a:txBody>
                    <a:bodyPr/>
                    <a:lstStyle/>
                    <a:p>
                      <a:pPr algn="r"/>
                      <a:endParaRPr lang="en-US" sz="1100" b="1" dirty="0"/>
                    </a:p>
                  </a:txBody>
                  <a:tcPr/>
                </a:tc>
                <a:tc>
                  <a:txBody>
                    <a:bodyPr/>
                    <a:lstStyle/>
                    <a:p>
                      <a:pPr algn="r"/>
                      <a:r>
                        <a:rPr lang="en-US" sz="1100" b="1" dirty="0" smtClean="0"/>
                        <a:t>573,365</a:t>
                      </a:r>
                    </a:p>
                    <a:p>
                      <a:pPr algn="r"/>
                      <a:r>
                        <a:rPr lang="en-US" sz="900" b="1" dirty="0" smtClean="0"/>
                        <a:t>(45% of Annual</a:t>
                      </a:r>
                      <a:r>
                        <a:rPr lang="en-US" sz="900" b="1" baseline="0" dirty="0" smtClean="0"/>
                        <a:t> Req)</a:t>
                      </a:r>
                      <a:endParaRPr lang="en-US" sz="900" b="1" dirty="0"/>
                    </a:p>
                  </a:txBody>
                  <a:tcPr/>
                </a:tc>
              </a:tr>
            </a:tbl>
          </a:graphicData>
        </a:graphic>
      </p:graphicFrame>
      <p:sp>
        <p:nvSpPr>
          <p:cNvPr id="5" name="TextBox 4"/>
          <p:cNvSpPr txBox="1"/>
          <p:nvPr/>
        </p:nvSpPr>
        <p:spPr>
          <a:xfrm>
            <a:off x="611560" y="6093296"/>
            <a:ext cx="7704856" cy="553998"/>
          </a:xfrm>
          <a:prstGeom prst="rect">
            <a:avLst/>
          </a:prstGeom>
          <a:noFill/>
        </p:spPr>
        <p:txBody>
          <a:bodyPr wrap="square" rtlCol="0">
            <a:spAutoFit/>
          </a:bodyPr>
          <a:lstStyle/>
          <a:p>
            <a:r>
              <a:rPr lang="en-US" sz="1000" i="1" dirty="0" smtClean="0"/>
              <a:t>* Annual Requirement is drawn from donor proposals. Projected Requirement of USD 565,000 under PB 2016-17 for IVD Regional Office has not been considered for this summary. This is because the planned costs in the activity plans are understated due to budget space limitations  </a:t>
            </a:r>
          </a:p>
          <a:p>
            <a:r>
              <a:rPr lang="en-US" sz="1000" i="1" dirty="0" smtClean="0"/>
              <a:t>** Does not include USD 325,000 budgeted by countries in support of laboratory network, requested under UNF/MRI proposal for 2016</a:t>
            </a:r>
            <a:endParaRPr lang="en-US" sz="1000" i="1" dirty="0"/>
          </a:p>
        </p:txBody>
      </p:sp>
    </p:spTree>
    <p:extLst>
      <p:ext uri="{BB962C8B-B14F-4D97-AF65-F5344CB8AC3E}">
        <p14:creationId xmlns:p14="http://schemas.microsoft.com/office/powerpoint/2010/main" val="25112307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1854119761"/>
              </p:ext>
            </p:extLst>
          </p:nvPr>
        </p:nvGraphicFramePr>
        <p:xfrm>
          <a:off x="251520" y="1412776"/>
          <a:ext cx="8496944" cy="4121476"/>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0" y="-27384"/>
            <a:ext cx="9144000" cy="1077218"/>
          </a:xfrm>
          <a:prstGeom prst="rect">
            <a:avLst/>
          </a:prstGeom>
        </p:spPr>
        <p:txBody>
          <a:bodyPr wrap="square">
            <a:spAutoFit/>
          </a:bodyPr>
          <a:lstStyle/>
          <a:p>
            <a:pPr algn="ctr"/>
            <a:r>
              <a:rPr lang="en-US" sz="3200" dirty="0">
                <a:solidFill>
                  <a:srgbClr val="0070C0"/>
                </a:solidFill>
                <a:latin typeface="Calibri" panose="020F0502020204030204" pitchFamily="34" charset="0"/>
                <a:cs typeface="Calibri" panose="020F0502020204030204" pitchFamily="34" charset="0"/>
              </a:rPr>
              <a:t>Reported Measles Cases and MCV1 and MCV2 Coverage SEAR, 2003–2015</a:t>
            </a:r>
          </a:p>
        </p:txBody>
      </p:sp>
      <p:sp>
        <p:nvSpPr>
          <p:cNvPr id="6" name="TextBox 5"/>
          <p:cNvSpPr txBox="1"/>
          <p:nvPr/>
        </p:nvSpPr>
        <p:spPr>
          <a:xfrm>
            <a:off x="1907704" y="5805264"/>
            <a:ext cx="6480720" cy="646331"/>
          </a:xfrm>
          <a:prstGeom prst="rect">
            <a:avLst/>
          </a:prstGeom>
          <a:solidFill>
            <a:schemeClr val="bg1">
              <a:lumMod val="95000"/>
            </a:schemeClr>
          </a:solidFill>
        </p:spPr>
        <p:txBody>
          <a:bodyPr wrap="square" rtlCol="0">
            <a:spAutoFit/>
          </a:bodyPr>
          <a:lstStyle/>
          <a:p>
            <a:r>
              <a:rPr lang="en-US" sz="1200" dirty="0">
                <a:solidFill>
                  <a:srgbClr val="000000"/>
                </a:solidFill>
              </a:rPr>
              <a:t>Cases of measles reported to WHO and UNICEF through the Joint Reporting Form to Regional office for South-East Asia </a:t>
            </a:r>
            <a:r>
              <a:rPr lang="en-US" sz="1200" dirty="0" smtClean="0">
                <a:solidFill>
                  <a:srgbClr val="000000"/>
                </a:solidFill>
              </a:rPr>
              <a:t>Region. Data </a:t>
            </a:r>
            <a:r>
              <a:rPr lang="en-US" sz="1200" dirty="0">
                <a:solidFill>
                  <a:srgbClr val="000000"/>
                </a:solidFill>
              </a:rPr>
              <a:t>are from WHO and UNICEF estimates for the South-East Asia Region..</a:t>
            </a:r>
          </a:p>
        </p:txBody>
      </p:sp>
    </p:spTree>
    <p:extLst>
      <p:ext uri="{BB962C8B-B14F-4D97-AF65-F5344CB8AC3E}">
        <p14:creationId xmlns:p14="http://schemas.microsoft.com/office/powerpoint/2010/main" val="28827310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101274955"/>
              </p:ext>
            </p:extLst>
          </p:nvPr>
        </p:nvGraphicFramePr>
        <p:xfrm>
          <a:off x="647564" y="1412776"/>
          <a:ext cx="7848872" cy="4121476"/>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0" y="-27384"/>
            <a:ext cx="9144000" cy="1077218"/>
          </a:xfrm>
          <a:prstGeom prst="rect">
            <a:avLst/>
          </a:prstGeom>
        </p:spPr>
        <p:txBody>
          <a:bodyPr wrap="square">
            <a:spAutoFit/>
          </a:bodyPr>
          <a:lstStyle/>
          <a:p>
            <a:pPr algn="ctr"/>
            <a:r>
              <a:rPr lang="en-US" sz="3200" dirty="0">
                <a:solidFill>
                  <a:srgbClr val="0070C0"/>
                </a:solidFill>
                <a:latin typeface="Calibri" panose="020F0502020204030204" pitchFamily="34" charset="0"/>
                <a:cs typeface="Calibri" panose="020F0502020204030204" pitchFamily="34" charset="0"/>
              </a:rPr>
              <a:t>Reported Rubella Cases and </a:t>
            </a:r>
            <a:r>
              <a:rPr lang="en-US" sz="3200" dirty="0" smtClean="0">
                <a:solidFill>
                  <a:srgbClr val="0070C0"/>
                </a:solidFill>
                <a:latin typeface="Calibri" panose="020F0502020204030204" pitchFamily="34" charset="0"/>
                <a:cs typeface="Calibri" panose="020F0502020204030204" pitchFamily="34" charset="0"/>
              </a:rPr>
              <a:t>RCV* </a:t>
            </a:r>
            <a:r>
              <a:rPr lang="en-US" sz="3200" dirty="0">
                <a:solidFill>
                  <a:srgbClr val="0070C0"/>
                </a:solidFill>
                <a:latin typeface="Calibri" panose="020F0502020204030204" pitchFamily="34" charset="0"/>
                <a:cs typeface="Calibri" panose="020F0502020204030204" pitchFamily="34" charset="0"/>
              </a:rPr>
              <a:t>Coverage SEAR, 2003–2015</a:t>
            </a:r>
          </a:p>
        </p:txBody>
      </p:sp>
      <p:sp>
        <p:nvSpPr>
          <p:cNvPr id="2" name="TextBox 1"/>
          <p:cNvSpPr txBox="1"/>
          <p:nvPr/>
        </p:nvSpPr>
        <p:spPr>
          <a:xfrm>
            <a:off x="1907704" y="5805264"/>
            <a:ext cx="6480720" cy="646331"/>
          </a:xfrm>
          <a:prstGeom prst="rect">
            <a:avLst/>
          </a:prstGeom>
          <a:solidFill>
            <a:schemeClr val="bg1">
              <a:lumMod val="95000"/>
            </a:schemeClr>
          </a:solidFill>
        </p:spPr>
        <p:txBody>
          <a:bodyPr wrap="square" rtlCol="0">
            <a:spAutoFit/>
          </a:bodyPr>
          <a:lstStyle/>
          <a:p>
            <a:r>
              <a:rPr lang="en-US" sz="1200" dirty="0">
                <a:solidFill>
                  <a:srgbClr val="000000"/>
                </a:solidFill>
              </a:rPr>
              <a:t>Cases of measles reported to WHO and UNICEF through the Joint Reporting Form to Regional office for South-East Asia </a:t>
            </a:r>
            <a:r>
              <a:rPr lang="en-US" sz="1200" dirty="0" smtClean="0">
                <a:solidFill>
                  <a:srgbClr val="000000"/>
                </a:solidFill>
              </a:rPr>
              <a:t>Region. Data </a:t>
            </a:r>
            <a:r>
              <a:rPr lang="en-US" sz="1200" dirty="0">
                <a:solidFill>
                  <a:srgbClr val="000000"/>
                </a:solidFill>
              </a:rPr>
              <a:t>are from WHO and UNICEF estimates for the South-East Asia Region..</a:t>
            </a:r>
          </a:p>
        </p:txBody>
      </p:sp>
      <p:sp>
        <p:nvSpPr>
          <p:cNvPr id="5" name="TextBox 4"/>
          <p:cNvSpPr txBox="1"/>
          <p:nvPr/>
        </p:nvSpPr>
        <p:spPr>
          <a:xfrm>
            <a:off x="1801787" y="5521657"/>
            <a:ext cx="3483646" cy="261610"/>
          </a:xfrm>
          <a:prstGeom prst="rect">
            <a:avLst/>
          </a:prstGeom>
          <a:noFill/>
        </p:spPr>
        <p:txBody>
          <a:bodyPr wrap="none" rtlCol="0">
            <a:spAutoFit/>
          </a:bodyPr>
          <a:lstStyle/>
          <a:p>
            <a:r>
              <a:rPr lang="en-US" sz="1100" dirty="0">
                <a:solidFill>
                  <a:srgbClr val="000000"/>
                </a:solidFill>
              </a:rPr>
              <a:t>* RCV not introduced in DPR Korea, India, Indonesia</a:t>
            </a:r>
          </a:p>
        </p:txBody>
      </p:sp>
    </p:spTree>
    <p:extLst>
      <p:ext uri="{BB962C8B-B14F-4D97-AF65-F5344CB8AC3E}">
        <p14:creationId xmlns:p14="http://schemas.microsoft.com/office/powerpoint/2010/main" val="35595478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44624"/>
            <a:ext cx="8229600" cy="922114"/>
          </a:xfrm>
          <a:noFill/>
          <a:ln w="9525">
            <a:noFill/>
            <a:miter lim="800000"/>
            <a:headEnd/>
            <a:tailEnd/>
          </a:ln>
          <a:effectLst>
            <a:outerShdw dist="17961" dir="2700000" algn="ctr" rotWithShape="0">
              <a:srgbClr val="96CCEE"/>
            </a:outerShdw>
          </a:effectLst>
        </p:spPr>
        <p:txBody>
          <a:bodyPr vert="horz" wrap="square" lIns="0" tIns="0" rIns="0" bIns="0" numCol="1" rtlCol="0" anchor="ctr" anchorCtr="0" compatLnSpc="1">
            <a:prstTxWarp prst="textNoShape">
              <a:avLst/>
            </a:prstTxWarp>
            <a:noAutofit/>
          </a:bodyPr>
          <a:lstStyle/>
          <a:p>
            <a:pPr fontAlgn="base">
              <a:spcAft>
                <a:spcPct val="0"/>
              </a:spcAft>
            </a:pPr>
            <a:r>
              <a:rPr lang="en-ZW" sz="2800" dirty="0">
                <a:solidFill>
                  <a:srgbClr val="0070C0"/>
                </a:solidFill>
                <a:latin typeface="Calibri" panose="020F0502020204030204" pitchFamily="34" charset="0"/>
                <a:ea typeface="+mn-ea"/>
                <a:cs typeface="Calibri" panose="020F0502020204030204" pitchFamily="34" charset="0"/>
              </a:rPr>
              <a:t>MCV1 coverage WHO UNICEF estimates, and number of countries reaching &gt; 90% coverage. 2000 – 2015. (N=11)</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07067555"/>
              </p:ext>
            </p:extLst>
          </p:nvPr>
        </p:nvGraphicFramePr>
        <p:xfrm>
          <a:off x="457200" y="1600200"/>
          <a:ext cx="8229600" cy="48531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929125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ffectLst>
            <a:outerShdw dist="17961" dir="2700000" algn="ctr" rotWithShape="0">
              <a:srgbClr val="96CCEE"/>
            </a:outerShdw>
          </a:effectLst>
        </p:spPr>
        <p:txBody>
          <a:bodyPr vert="horz" wrap="square" lIns="0" tIns="0" rIns="0" bIns="0" numCol="1" rtlCol="0" anchor="ctr" anchorCtr="0" compatLnSpc="1">
            <a:prstTxWarp prst="textNoShape">
              <a:avLst/>
            </a:prstTxWarp>
            <a:noAutofit/>
          </a:bodyPr>
          <a:lstStyle/>
          <a:p>
            <a:pPr fontAlgn="base">
              <a:spcAft>
                <a:spcPct val="0"/>
              </a:spcAft>
            </a:pPr>
            <a:r>
              <a:rPr lang="en-ZW" sz="3200" dirty="0">
                <a:solidFill>
                  <a:srgbClr val="0070C0"/>
                </a:solidFill>
                <a:latin typeface="Calibri" panose="020F0502020204030204" pitchFamily="34" charset="0"/>
                <a:ea typeface="+mn-ea"/>
                <a:cs typeface="Calibri" panose="020F0502020204030204" pitchFamily="34" charset="0"/>
              </a:rPr>
              <a:t>MCV1 coverage by WHO UNICEF estimates in SEAR countries, 2010 – 2015</a:t>
            </a:r>
          </a:p>
        </p:txBody>
      </p:sp>
      <p:graphicFrame>
        <p:nvGraphicFramePr>
          <p:cNvPr id="8" name="Espace réservé du contenu 7"/>
          <p:cNvGraphicFramePr>
            <a:graphicFrameLocks noGrp="1"/>
          </p:cNvGraphicFramePr>
          <p:nvPr>
            <p:ph idx="1"/>
            <p:extLst>
              <p:ext uri="{D42A27DB-BD31-4B8C-83A1-F6EECF244321}">
                <p14:modId xmlns:p14="http://schemas.microsoft.com/office/powerpoint/2010/main" val="60906370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786221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9144000" cy="545007"/>
          </a:xfrm>
        </p:spPr>
        <p:txBody>
          <a:bodyPr>
            <a:noAutofit/>
          </a:bodyPr>
          <a:lstStyle/>
          <a:p>
            <a:pPr fontAlgn="base">
              <a:spcAft>
                <a:spcPct val="0"/>
              </a:spcAft>
            </a:pPr>
            <a:r>
              <a:rPr lang="en-GB" sz="3200" dirty="0">
                <a:solidFill>
                  <a:srgbClr val="0070C0"/>
                </a:solidFill>
                <a:latin typeface="Calibri" panose="020F0502020204030204" pitchFamily="34" charset="0"/>
                <a:ea typeface="+mn-ea"/>
                <a:cs typeface="Calibri" panose="020F0502020204030204" pitchFamily="34" charset="0"/>
              </a:rPr>
              <a:t>Estimated ~5.5 Million Infants Missed MCV1, 2015</a:t>
            </a:r>
            <a:endParaRPr lang="en-US" sz="3200" dirty="0">
              <a:solidFill>
                <a:srgbClr val="0070C0"/>
              </a:solidFill>
              <a:latin typeface="Calibri" panose="020F0502020204030204" pitchFamily="34" charset="0"/>
              <a:ea typeface="+mn-ea"/>
              <a:cs typeface="Calibri" panose="020F0502020204030204" pitchFamily="34" charset="0"/>
            </a:endParaRPr>
          </a:p>
        </p:txBody>
      </p:sp>
      <p:sp>
        <p:nvSpPr>
          <p:cNvPr id="10" name="Espace réservé du contenu 9"/>
          <p:cNvSpPr>
            <a:spLocks noGrp="1"/>
          </p:cNvSpPr>
          <p:nvPr>
            <p:ph sz="half" idx="2"/>
          </p:nvPr>
        </p:nvSpPr>
        <p:spPr>
          <a:xfrm>
            <a:off x="6012160" y="1412776"/>
            <a:ext cx="2592288" cy="4597971"/>
          </a:xfrm>
          <a:ln>
            <a:solidFill>
              <a:schemeClr val="tx1"/>
            </a:solidFill>
          </a:ln>
        </p:spPr>
        <p:txBody>
          <a:bodyPr>
            <a:normAutofit lnSpcReduction="10000"/>
          </a:bodyPr>
          <a:lstStyle/>
          <a:p>
            <a:r>
              <a:rPr lang="en-US" sz="2000" dirty="0" smtClean="0">
                <a:solidFill>
                  <a:schemeClr val="tx1"/>
                </a:solidFill>
                <a:latin typeface="Calibri" panose="020F0502020204030204" pitchFamily="34" charset="0"/>
                <a:cs typeface="Calibri" panose="020F0502020204030204" pitchFamily="34" charset="0"/>
              </a:rPr>
              <a:t>88% live in  </a:t>
            </a:r>
          </a:p>
          <a:p>
            <a:pPr lvl="1"/>
            <a:r>
              <a:rPr lang="en-US" sz="2000" dirty="0" smtClean="0">
                <a:solidFill>
                  <a:schemeClr val="tx1"/>
                </a:solidFill>
                <a:latin typeface="Calibri" panose="020F0502020204030204" pitchFamily="34" charset="0"/>
                <a:cs typeface="Calibri" panose="020F0502020204030204" pitchFamily="34" charset="0"/>
              </a:rPr>
              <a:t>India</a:t>
            </a:r>
          </a:p>
          <a:p>
            <a:pPr lvl="1"/>
            <a:r>
              <a:rPr lang="en-US" sz="2000" dirty="0" smtClean="0">
                <a:solidFill>
                  <a:schemeClr val="tx1"/>
                </a:solidFill>
                <a:latin typeface="Calibri" panose="020F0502020204030204" pitchFamily="34" charset="0"/>
                <a:cs typeface="Calibri" panose="020F0502020204030204" pitchFamily="34" charset="0"/>
              </a:rPr>
              <a:t>Indonesia</a:t>
            </a:r>
            <a:endParaRPr lang="en-US" sz="2000" dirty="0">
              <a:solidFill>
                <a:schemeClr val="tx1"/>
              </a:solidFill>
              <a:latin typeface="Calibri" panose="020F0502020204030204" pitchFamily="34" charset="0"/>
              <a:cs typeface="Calibri" panose="020F0502020204030204" pitchFamily="34" charset="0"/>
            </a:endParaRPr>
          </a:p>
          <a:p>
            <a:r>
              <a:rPr lang="en-US" sz="2000" dirty="0" smtClean="0">
                <a:solidFill>
                  <a:schemeClr val="tx1"/>
                </a:solidFill>
                <a:latin typeface="Calibri" panose="020F0502020204030204" pitchFamily="34" charset="0"/>
                <a:cs typeface="Calibri" panose="020F0502020204030204" pitchFamily="34" charset="0"/>
              </a:rPr>
              <a:t>Poor access</a:t>
            </a:r>
          </a:p>
          <a:p>
            <a:r>
              <a:rPr lang="en-US" sz="2000" dirty="0" smtClean="0">
                <a:solidFill>
                  <a:schemeClr val="tx1"/>
                </a:solidFill>
                <a:latin typeface="Calibri" panose="020F0502020204030204" pitchFamily="34" charset="0"/>
                <a:cs typeface="Calibri" panose="020F0502020204030204" pitchFamily="34" charset="0"/>
              </a:rPr>
              <a:t>Issues with human resource</a:t>
            </a:r>
          </a:p>
          <a:p>
            <a:r>
              <a:rPr lang="en-US" sz="2000" dirty="0" smtClean="0">
                <a:solidFill>
                  <a:schemeClr val="tx1"/>
                </a:solidFill>
                <a:latin typeface="Calibri" panose="020F0502020204030204" pitchFamily="34" charset="0"/>
                <a:cs typeface="Calibri" panose="020F0502020204030204" pitchFamily="34" charset="0"/>
              </a:rPr>
              <a:t>Unmapped populations</a:t>
            </a:r>
          </a:p>
          <a:p>
            <a:r>
              <a:rPr lang="en-US" sz="2000" dirty="0" smtClean="0">
                <a:solidFill>
                  <a:schemeClr val="tx1"/>
                </a:solidFill>
                <a:latin typeface="Calibri" panose="020F0502020204030204" pitchFamily="34" charset="0"/>
                <a:cs typeface="Calibri" panose="020F0502020204030204" pitchFamily="34" charset="0"/>
              </a:rPr>
              <a:t>Social and cultural barriers</a:t>
            </a:r>
          </a:p>
          <a:p>
            <a:r>
              <a:rPr lang="en-US" sz="2000" dirty="0" smtClean="0">
                <a:solidFill>
                  <a:schemeClr val="tx1"/>
                </a:solidFill>
                <a:latin typeface="Calibri" panose="020F0502020204030204" pitchFamily="34" charset="0"/>
                <a:cs typeface="Calibri" panose="020F0502020204030204" pitchFamily="34" charset="0"/>
              </a:rPr>
              <a:t>Need to enhance transformative investments (GRISP)</a:t>
            </a:r>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2921571233"/>
              </p:ext>
            </p:extLst>
          </p:nvPr>
        </p:nvGraphicFramePr>
        <p:xfrm>
          <a:off x="323528" y="1412776"/>
          <a:ext cx="5256584"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755576" y="836712"/>
            <a:ext cx="7848872" cy="369332"/>
          </a:xfrm>
          <a:prstGeom prst="rect">
            <a:avLst/>
          </a:prstGeom>
          <a:noFill/>
        </p:spPr>
        <p:txBody>
          <a:bodyPr wrap="square" rtlCol="0">
            <a:spAutoFit/>
          </a:bodyPr>
          <a:lstStyle/>
          <a:p>
            <a:pPr algn="ctr"/>
            <a:r>
              <a:rPr lang="en-US" dirty="0" smtClean="0">
                <a:solidFill>
                  <a:srgbClr val="FF0000"/>
                </a:solidFill>
              </a:rPr>
              <a:t>Need to vaccinate additional ~4 million to reach 95% coverage with MCV-1</a:t>
            </a:r>
            <a:endParaRPr lang="en-US" dirty="0">
              <a:solidFill>
                <a:srgbClr val="FF0000"/>
              </a:solidFill>
            </a:endParaRPr>
          </a:p>
        </p:txBody>
      </p:sp>
      <p:sp>
        <p:nvSpPr>
          <p:cNvPr id="4" name="TextBox 3"/>
          <p:cNvSpPr txBox="1"/>
          <p:nvPr/>
        </p:nvSpPr>
        <p:spPr>
          <a:xfrm>
            <a:off x="323528" y="5445224"/>
            <a:ext cx="5256584" cy="461665"/>
          </a:xfrm>
          <a:prstGeom prst="rect">
            <a:avLst/>
          </a:prstGeom>
          <a:noFill/>
        </p:spPr>
        <p:txBody>
          <a:bodyPr wrap="square" rtlCol="0">
            <a:spAutoFit/>
          </a:bodyPr>
          <a:lstStyle/>
          <a:p>
            <a:r>
              <a:rPr lang="en-US" sz="1200" dirty="0" smtClean="0"/>
              <a:t>Source: Computed from Population data from AERF 205 and WHO/UNICEF provisional estimates for 2015 </a:t>
            </a:r>
            <a:endParaRPr lang="en-US" sz="1200" dirty="0"/>
          </a:p>
        </p:txBody>
      </p:sp>
    </p:spTree>
    <p:extLst>
      <p:ext uri="{BB962C8B-B14F-4D97-AF65-F5344CB8AC3E}">
        <p14:creationId xmlns:p14="http://schemas.microsoft.com/office/powerpoint/2010/main" val="33368138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rtlCol="0">
            <a:noAutofit/>
          </a:bodyPr>
          <a:lstStyle/>
          <a:p>
            <a:pPr fontAlgn="base">
              <a:spcAft>
                <a:spcPct val="0"/>
              </a:spcAft>
              <a:defRPr/>
            </a:pPr>
            <a:r>
              <a:rPr lang="en-ZW" sz="3200" dirty="0">
                <a:solidFill>
                  <a:srgbClr val="0070C0"/>
                </a:solidFill>
                <a:latin typeface="Calibri" panose="020F0502020204030204" pitchFamily="34" charset="0"/>
                <a:ea typeface="+mn-ea"/>
                <a:cs typeface="Calibri" panose="020F0502020204030204" pitchFamily="34" charset="0"/>
              </a:rPr>
              <a:t>SIA administrative and survey coverage vs. 95% coverage target (2015)</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927100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2915816" y="4367319"/>
            <a:ext cx="1224136" cy="646331"/>
          </a:xfrm>
          <a:prstGeom prst="rect">
            <a:avLst/>
          </a:prstGeom>
          <a:noFill/>
        </p:spPr>
        <p:txBody>
          <a:bodyPr wrap="square" rtlCol="0">
            <a:spAutoFit/>
          </a:bodyPr>
          <a:lstStyle/>
          <a:p>
            <a:pPr algn="ctr"/>
            <a:r>
              <a:rPr lang="en-US" dirty="0" smtClean="0"/>
              <a:t>DHS Ongoing </a:t>
            </a:r>
            <a:endParaRPr lang="en-US" dirty="0"/>
          </a:p>
        </p:txBody>
      </p:sp>
    </p:spTree>
    <p:extLst>
      <p:ext uri="{BB962C8B-B14F-4D97-AF65-F5344CB8AC3E}">
        <p14:creationId xmlns:p14="http://schemas.microsoft.com/office/powerpoint/2010/main" val="3128802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2415</TotalTime>
  <Words>3170</Words>
  <Application>Microsoft Office PowerPoint</Application>
  <PresentationFormat>On-screen Show (4:3)</PresentationFormat>
  <Paragraphs>867</Paragraphs>
  <Slides>35</Slides>
  <Notes>9</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Regional WHO Measles and Rubella Focal Point Meeting</vt:lpstr>
      <vt:lpstr>Regional Measles and Rubella Goals</vt:lpstr>
      <vt:lpstr>SEAR-Measles and rubella reported cases and coverage of MCV1 and MCV2, 1980-2014</vt:lpstr>
      <vt:lpstr>PowerPoint Presentation</vt:lpstr>
      <vt:lpstr>PowerPoint Presentation</vt:lpstr>
      <vt:lpstr>MCV1 coverage WHO UNICEF estimates, and number of countries reaching &gt; 90% coverage. 2000 – 2015. (N=11)</vt:lpstr>
      <vt:lpstr>MCV1 coverage by WHO UNICEF estimates in SEAR countries, 2010 – 2015</vt:lpstr>
      <vt:lpstr>Estimated ~5.5 Million Infants Missed MCV1, 2015</vt:lpstr>
      <vt:lpstr>SIA administrative and survey coverage vs. 95% coverage target (2015)</vt:lpstr>
      <vt:lpstr>SIAs done during 2015-2016 ~18 million children reached </vt:lpstr>
      <vt:lpstr>PowerPoint Presentation</vt:lpstr>
      <vt:lpstr>Local funding for measles SIAs, 2015-2016</vt:lpstr>
      <vt:lpstr>MCV2 introduction into routine EPI in (region) 2015-2016</vt:lpstr>
      <vt:lpstr>Rubella-containing vaccine introduction in (region) 2015</vt:lpstr>
      <vt:lpstr>PowerPoint Presentation</vt:lpstr>
      <vt:lpstr>Measles Surveillance 2016</vt:lpstr>
      <vt:lpstr>Measles-Rubella Surveillance Indicators - 2015</vt:lpstr>
      <vt:lpstr>Measles-Rubella Surveillance 2015-  Incidence by country </vt:lpstr>
      <vt:lpstr>Suspected Measles Outbreaks, SEAR, 2015</vt:lpstr>
      <vt:lpstr>Distribution by age and vaccination status, from measles outbreaks in SEAR countries, 2015-16</vt:lpstr>
      <vt:lpstr>Distribution by age and vaccination status, from measles outbreaks in selected countries, 2015-16</vt:lpstr>
      <vt:lpstr>Confirmed Rubella cases by age and vaccination status, selected countries, 2015</vt:lpstr>
      <vt:lpstr>Routine strengthening activities</vt:lpstr>
      <vt:lpstr>Regional and National Verification</vt:lpstr>
      <vt:lpstr>Challenges to achieving regional goals</vt:lpstr>
      <vt:lpstr>Programme Plans  2017-2018</vt:lpstr>
      <vt:lpstr>2017-2018 SIA plans and budget</vt:lpstr>
      <vt:lpstr>2016-2017 GAVI application and introduction plans for MSD, MR, measles</vt:lpstr>
      <vt:lpstr>Support for Rubella and MSD introduction plans and SIAs in 2017</vt:lpstr>
      <vt:lpstr>2016-2017 measles and rubella/CRS surveillance plans and budget</vt:lpstr>
      <vt:lpstr>2016-2017 Advocacy Plans</vt:lpstr>
      <vt:lpstr>Technical Assistance needs 2016-18</vt:lpstr>
      <vt:lpstr>Resource gaps 2017-2018</vt:lpstr>
      <vt:lpstr>Thanks!</vt:lpstr>
      <vt:lpstr>SEAR Measles and Rubella Labs Regional Office Budget Projections for 2016</vt:lpstr>
    </vt:vector>
  </TitlesOfParts>
  <Company>World Health 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Africa Regional Workshop – Coordinated approaches to pneumonia and diarrhoea control in countries</dc:title>
  <dc:creator>GoodmanT</dc:creator>
  <cp:lastModifiedBy>KHANAL, Sudhir</cp:lastModifiedBy>
  <cp:revision>136</cp:revision>
  <dcterms:created xsi:type="dcterms:W3CDTF">2010-12-15T12:40:53Z</dcterms:created>
  <dcterms:modified xsi:type="dcterms:W3CDTF">2016-06-20T05:06:17Z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1522078830</vt:i4>
  </property>
  <property fmtid="{D5CDD505-2E9C-101B-9397-08002B2CF9AE}" pid="3" name="_NewReviewCycle">
    <vt:lpwstr/>
  </property>
  <property fmtid="{D5CDD505-2E9C-101B-9397-08002B2CF9AE}" pid="4" name="_EmailSubject">
    <vt:lpwstr>Global meeting templates for Tue regional sessions</vt:lpwstr>
  </property>
  <property fmtid="{D5CDD505-2E9C-101B-9397-08002B2CF9AE}" pid="5" name="_AuthorEmail">
    <vt:lpwstr>khanals@who.int</vt:lpwstr>
  </property>
  <property fmtid="{D5CDD505-2E9C-101B-9397-08002B2CF9AE}" pid="6" name="_AuthorEmailDisplayName">
    <vt:lpwstr>KHANAL, Sudhir</vt:lpwstr>
  </property>
</Properties>
</file>