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ms-powerpoint.presentation.macroEnabled.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6" r:id="rId2"/>
    <p:sldId id="288" r:id="rId3"/>
    <p:sldId id="289" r:id="rId4"/>
    <p:sldId id="292" r:id="rId5"/>
    <p:sldId id="282" r:id="rId6"/>
    <p:sldId id="283" r:id="rId7"/>
    <p:sldId id="284" r:id="rId8"/>
    <p:sldId id="290" r:id="rId9"/>
    <p:sldId id="291" r:id="rId10"/>
    <p:sldId id="293" r:id="rId1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ＭＳ Ｐゴシック"/>
        <a:cs typeface="ＭＳ Ｐゴシック"/>
      </a:defRPr>
    </a:lvl1pPr>
    <a:lvl2pPr marL="457200" algn="l" rtl="0" fontAlgn="base">
      <a:spcBef>
        <a:spcPct val="0"/>
      </a:spcBef>
      <a:spcAft>
        <a:spcPct val="0"/>
      </a:spcAft>
      <a:defRPr kern="1200">
        <a:solidFill>
          <a:schemeClr val="tx1"/>
        </a:solidFill>
        <a:latin typeface="Arial" charset="0"/>
        <a:ea typeface="ＭＳ Ｐゴシック"/>
        <a:cs typeface="ＭＳ Ｐゴシック"/>
      </a:defRPr>
    </a:lvl2pPr>
    <a:lvl3pPr marL="914400" algn="l" rtl="0" fontAlgn="base">
      <a:spcBef>
        <a:spcPct val="0"/>
      </a:spcBef>
      <a:spcAft>
        <a:spcPct val="0"/>
      </a:spcAft>
      <a:defRPr kern="1200">
        <a:solidFill>
          <a:schemeClr val="tx1"/>
        </a:solidFill>
        <a:latin typeface="Arial" charset="0"/>
        <a:ea typeface="ＭＳ Ｐゴシック"/>
        <a:cs typeface="ＭＳ Ｐゴシック"/>
      </a:defRPr>
    </a:lvl3pPr>
    <a:lvl4pPr marL="1371600" algn="l" rtl="0" fontAlgn="base">
      <a:spcBef>
        <a:spcPct val="0"/>
      </a:spcBef>
      <a:spcAft>
        <a:spcPct val="0"/>
      </a:spcAft>
      <a:defRPr kern="1200">
        <a:solidFill>
          <a:schemeClr val="tx1"/>
        </a:solidFill>
        <a:latin typeface="Arial" charset="0"/>
        <a:ea typeface="ＭＳ Ｐゴシック"/>
        <a:cs typeface="ＭＳ Ｐゴシック"/>
      </a:defRPr>
    </a:lvl4pPr>
    <a:lvl5pPr marL="1828800" algn="l" rtl="0" fontAlgn="base">
      <a:spcBef>
        <a:spcPct val="0"/>
      </a:spcBef>
      <a:spcAft>
        <a:spcPct val="0"/>
      </a:spcAft>
      <a:defRPr kern="1200">
        <a:solidFill>
          <a:schemeClr val="tx1"/>
        </a:solidFill>
        <a:latin typeface="Arial" charset="0"/>
        <a:ea typeface="ＭＳ Ｐゴシック"/>
        <a:cs typeface="ＭＳ Ｐゴシック"/>
      </a:defRPr>
    </a:lvl5pPr>
    <a:lvl6pPr marL="2286000" algn="l" defTabSz="914400" rtl="0" eaLnBrk="1" latinLnBrk="0" hangingPunct="1">
      <a:defRPr kern="1200">
        <a:solidFill>
          <a:schemeClr val="tx1"/>
        </a:solidFill>
        <a:latin typeface="Arial" charset="0"/>
        <a:ea typeface="ＭＳ Ｐゴシック"/>
        <a:cs typeface="ＭＳ Ｐゴシック"/>
      </a:defRPr>
    </a:lvl6pPr>
    <a:lvl7pPr marL="2743200" algn="l" defTabSz="914400" rtl="0" eaLnBrk="1" latinLnBrk="0" hangingPunct="1">
      <a:defRPr kern="1200">
        <a:solidFill>
          <a:schemeClr val="tx1"/>
        </a:solidFill>
        <a:latin typeface="Arial" charset="0"/>
        <a:ea typeface="ＭＳ Ｐゴシック"/>
        <a:cs typeface="ＭＳ Ｐゴシック"/>
      </a:defRPr>
    </a:lvl7pPr>
    <a:lvl8pPr marL="3200400" algn="l" defTabSz="914400" rtl="0" eaLnBrk="1" latinLnBrk="0" hangingPunct="1">
      <a:defRPr kern="1200">
        <a:solidFill>
          <a:schemeClr val="tx1"/>
        </a:solidFill>
        <a:latin typeface="Arial" charset="0"/>
        <a:ea typeface="ＭＳ Ｐゴシック"/>
        <a:cs typeface="ＭＳ Ｐゴシック"/>
      </a:defRPr>
    </a:lvl8pPr>
    <a:lvl9pPr marL="3657600" algn="l" defTabSz="914400" rtl="0" eaLnBrk="1" latinLnBrk="0" hangingPunct="1">
      <a:defRPr kern="1200">
        <a:solidFill>
          <a:schemeClr val="tx1"/>
        </a:solidFill>
        <a:latin typeface="Arial"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3366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743" autoAdjust="0"/>
  </p:normalViewPr>
  <p:slideViewPr>
    <p:cSldViewPr>
      <p:cViewPr varScale="1">
        <p:scale>
          <a:sx n="51" d="100"/>
          <a:sy n="51" d="100"/>
        </p:scale>
        <p:origin x="-170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4" d="100"/>
          <a:sy n="94" d="100"/>
        </p:scale>
        <p:origin x="-4026" y="-120"/>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2291" name="Rectangle 3"/>
          <p:cNvSpPr>
            <a:spLocks noGrp="1" noChangeArrowheads="1"/>
          </p:cNvSpPr>
          <p:nvPr>
            <p:ph type="dt" sz="quarter" idx="1"/>
          </p:nvPr>
        </p:nvSpPr>
        <p:spPr bwMode="auto">
          <a:xfrm>
            <a:off x="3970338" y="0"/>
            <a:ext cx="3038475"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2292" name="Rectangle 4"/>
          <p:cNvSpPr>
            <a:spLocks noGrp="1" noChangeArrowheads="1"/>
          </p:cNvSpPr>
          <p:nvPr>
            <p:ph type="ftr" sz="quarter" idx="2"/>
          </p:nvPr>
        </p:nvSpPr>
        <p:spPr bwMode="auto">
          <a:xfrm>
            <a:off x="0" y="8829675"/>
            <a:ext cx="3038475"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2293" name="Rectangle 5"/>
          <p:cNvSpPr>
            <a:spLocks noGrp="1" noChangeArrowheads="1"/>
          </p:cNvSpPr>
          <p:nvPr>
            <p:ph type="sldNum" sz="quarter" idx="3"/>
          </p:nvPr>
        </p:nvSpPr>
        <p:spPr bwMode="auto">
          <a:xfrm>
            <a:off x="3970338" y="8829675"/>
            <a:ext cx="3038475"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ea typeface="ＭＳ Ｐゴシック" charset="-128"/>
                <a:cs typeface="+mn-cs"/>
              </a:defRPr>
            </a:lvl1pPr>
          </a:lstStyle>
          <a:p>
            <a:pPr>
              <a:defRPr/>
            </a:pPr>
            <a:fld id="{683841CC-CD70-495A-9A5D-D5A09D44461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1433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3316" name="Rectangle 4"/>
          <p:cNvSpPr>
            <a:spLocks noGrp="1" noRo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1434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ea typeface="ＭＳ Ｐゴシック" charset="-128"/>
                <a:cs typeface="+mn-cs"/>
              </a:defRPr>
            </a:lvl1pPr>
          </a:lstStyle>
          <a:p>
            <a:pPr>
              <a:defRPr/>
            </a:pPr>
            <a:fld id="{57DAC34D-DC06-4AF1-A48F-C3E07836222A}"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miter lim="800000"/>
            <a:headEnd/>
            <a:tailEnd/>
          </a:ln>
        </p:spPr>
        <p:txBody>
          <a:bodyPr/>
          <a:lstStyle/>
          <a:p>
            <a:fld id="{F090067A-1732-476B-91A8-36822E43E8D8}" type="slidenum">
              <a:rPr lang="en-US" smtClean="0">
                <a:ea typeface="ＭＳ Ｐゴシック"/>
                <a:cs typeface="ＭＳ Ｐゴシック"/>
              </a:rPr>
              <a:pPr/>
              <a:t>1</a:t>
            </a:fld>
            <a:endParaRPr lang="en-US" smtClean="0">
              <a:ea typeface="ＭＳ Ｐゴシック"/>
              <a:cs typeface="ＭＳ Ｐゴシック"/>
            </a:endParaRPr>
          </a:p>
        </p:txBody>
      </p:sp>
      <p:sp>
        <p:nvSpPr>
          <p:cNvPr id="16386" name="Rectangle 2"/>
          <p:cNvSpPr>
            <a:spLocks noGrp="1" noRot="1" noChangeArrowheads="1" noTextEdit="1"/>
          </p:cNvSpPr>
          <p:nvPr>
            <p:ph type="sldImg"/>
          </p:nvPr>
        </p:nvSpPr>
        <p:spPr>
          <a:ln/>
        </p:spPr>
      </p:sp>
      <p:sp>
        <p:nvSpPr>
          <p:cNvPr id="16387" name="Rectangle 3"/>
          <p:cNvSpPr>
            <a:spLocks noGrp="1" noChangeArrowheads="1"/>
          </p:cNvSpPr>
          <p:nvPr>
            <p:ph type="body" idx="1"/>
          </p:nvPr>
        </p:nvSpPr>
        <p:spPr>
          <a:noFill/>
        </p:spPr>
        <p:txBody>
          <a:bodyPr/>
          <a:lstStyle/>
          <a:p>
            <a:pPr eaLnBrk="1" hangingPunct="1"/>
            <a:r>
              <a:rPr lang="fr-CH" smtClean="0">
                <a:ea typeface="ＭＳ Ｐゴシック"/>
              </a:rPr>
              <a:t>Over the past year since we last met the American Red Cross has been involved in multiple opportunities to highlight the work of the Measles Initiative and reach out to our domestic audiences. I’d like to share some of the highlights of the year with you now. </a:t>
            </a:r>
          </a:p>
          <a:p>
            <a:pPr eaLnBrk="1" hangingPunct="1"/>
            <a:endParaRPr lang="fr-CH" smtClean="0">
              <a:ea typeface="ＭＳ Ｐゴシック"/>
            </a:endParaRPr>
          </a:p>
          <a:p>
            <a:pPr eaLnBrk="1" hangingPunct="1"/>
            <a:endParaRPr lang="fr-CH" sz="1000" smtClean="0">
              <a:ea typeface="ＭＳ Ｐゴシック"/>
            </a:endParaRPr>
          </a:p>
          <a:p>
            <a:pPr eaLnBrk="1" hangingPunct="1"/>
            <a:endParaRPr lang="fr-CH" sz="1000" smtClean="0">
              <a:ea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465138"/>
            <a:fld id="{AD73B81A-9850-42D6-8C15-5C5D7895BFBC}" type="slidenum">
              <a:rPr lang="en-US" sz="1200">
                <a:latin typeface="Calibri" pitchFamily="34" charset="0"/>
              </a:rPr>
              <a:pPr algn="r" defTabSz="465138"/>
              <a:t>10</a:t>
            </a:fld>
            <a:endParaRPr lang="en-US" sz="1200">
              <a:latin typeface="Calibri" pitchFamily="34"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lIns="93177" tIns="46589" rIns="93177" bIns="46589"/>
          <a:lstStyle/>
          <a:p>
            <a:pPr defTabSz="457200">
              <a:spcBef>
                <a:spcPct val="0"/>
              </a:spcBef>
            </a:pPr>
            <a:r>
              <a:rPr lang="fr-CH" smtClean="0">
                <a:ea typeface="ＭＳ Ｐゴシック"/>
              </a:rPr>
              <a:t>This is just a snapshot of some of our big projects from the past year. I’d also like to mention that we continue to advocate with congress for CDC’s measles budget and American Red Cross chapters across the country continue to raise awarenewss. An enormous thank you goes out to our many chapters that speak about the Measles Initiative and raise funds to help support the program every day. </a:t>
            </a:r>
          </a:p>
          <a:p>
            <a:pPr defTabSz="457200">
              <a:spcBef>
                <a:spcPct val="0"/>
              </a:spcBef>
            </a:pPr>
            <a:endParaRPr lang="fr-CH" smtClean="0">
              <a:ea typeface="ＭＳ Ｐゴシック"/>
            </a:endParaRPr>
          </a:p>
          <a:p>
            <a:pPr defTabSz="457200">
              <a:spcBef>
                <a:spcPct val="0"/>
              </a:spcBef>
            </a:pPr>
            <a:r>
              <a:rPr lang="fr-CH" smtClean="0">
                <a:ea typeface="ＭＳ Ｐゴシック"/>
              </a:rPr>
              <a:t>The American Red Cross continues to work on finding new partners and opportunities to bring the work of the Measles Initiative to the forefront. We have some new partnerships in the works right now that I hope will grow and next year we will be able to report back on their successes.</a:t>
            </a:r>
          </a:p>
          <a:p>
            <a:pPr defTabSz="457200">
              <a:spcBef>
                <a:spcPct val="0"/>
              </a:spcBef>
            </a:pPr>
            <a:endParaRPr lang="fr-CH" smtClean="0">
              <a:ea typeface="ＭＳ Ｐゴシック"/>
            </a:endParaRPr>
          </a:p>
          <a:p>
            <a:pPr defTabSz="457200">
              <a:spcBef>
                <a:spcPct val="0"/>
              </a:spcBef>
            </a:pPr>
            <a:r>
              <a:rPr lang="fr-CH" smtClean="0">
                <a:ea typeface="ＭＳ Ｐゴシック"/>
              </a:rPr>
              <a:t>Thank you.</a:t>
            </a:r>
          </a:p>
          <a:p>
            <a:pPr defTabSz="457200">
              <a:spcBef>
                <a:spcPct val="0"/>
              </a:spcBef>
            </a:pPr>
            <a:endParaRPr lang="fr-CH" smtClean="0">
              <a:ea typeface="ＭＳ Ｐゴシック"/>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rrowheads="1" noTextEdit="1"/>
          </p:cNvSpPr>
          <p:nvPr>
            <p:ph type="sldImg"/>
          </p:nvPr>
        </p:nvSpPr>
        <p:spPr>
          <a:ln/>
        </p:spPr>
      </p:sp>
      <p:sp>
        <p:nvSpPr>
          <p:cNvPr id="18434" name="Rectangle 3"/>
          <p:cNvSpPr>
            <a:spLocks noGrp="1" noChangeArrowheads="1"/>
          </p:cNvSpPr>
          <p:nvPr>
            <p:ph type="body" idx="1"/>
          </p:nvPr>
        </p:nvSpPr>
        <p:spPr>
          <a:noFill/>
        </p:spPr>
        <p:txBody>
          <a:bodyPr/>
          <a:lstStyle/>
          <a:p>
            <a:r>
              <a:rPr lang="en-US" smtClean="0">
                <a:ea typeface="ＭＳ Ｐゴシック"/>
              </a:rPr>
              <a:t>Last year told you about the launch of our new Vaccinate a Village toolkit.</a:t>
            </a:r>
          </a:p>
          <a:p>
            <a:endParaRPr lang="en-US" smtClean="0">
              <a:ea typeface="ＭＳ Ｐゴシック"/>
            </a:endParaRPr>
          </a:p>
          <a:p>
            <a:r>
              <a:rPr lang="en-US" smtClean="0">
                <a:ea typeface="ＭＳ Ｐゴシック"/>
              </a:rPr>
              <a:t>Just to recap the project:</a:t>
            </a:r>
          </a:p>
          <a:p>
            <a:endParaRPr lang="en-US" smtClean="0">
              <a:ea typeface="ＭＳ Ｐゴシック"/>
            </a:endParaRPr>
          </a:p>
          <a:p>
            <a:pPr>
              <a:buFontTx/>
              <a:buChar char="•"/>
            </a:pPr>
            <a:r>
              <a:rPr lang="en-US" smtClean="0">
                <a:ea typeface="ＭＳ Ｐゴシック"/>
              </a:rPr>
              <a:t>We planned this tool to be a Multi-year project;</a:t>
            </a:r>
          </a:p>
          <a:p>
            <a:pPr>
              <a:buFontTx/>
              <a:buChar char="•"/>
            </a:pPr>
            <a:r>
              <a:rPr lang="en-US" smtClean="0">
                <a:ea typeface="ＭＳ Ｐゴシック"/>
              </a:rPr>
              <a:t>It contains social and digital components;</a:t>
            </a:r>
          </a:p>
          <a:p>
            <a:pPr>
              <a:buFontTx/>
              <a:buChar char="•"/>
            </a:pPr>
            <a:r>
              <a:rPr lang="en-US" smtClean="0">
                <a:ea typeface="ＭＳ Ｐゴシック"/>
              </a:rPr>
              <a:t>It’s team-based initiative ; and</a:t>
            </a:r>
          </a:p>
          <a:p>
            <a:pPr>
              <a:buFontTx/>
              <a:buChar char="•"/>
            </a:pPr>
            <a:r>
              <a:rPr lang="en-US" smtClean="0">
                <a:ea typeface="ＭＳ Ｐゴシック"/>
              </a:rPr>
              <a:t>flexible and creative, offering our advocates the opportunities to use their own creativity while providing them with a structure to channel it though.  We’ve seen the best ideas come from our advocates throughout the US.</a:t>
            </a:r>
          </a:p>
          <a:p>
            <a:pPr>
              <a:buFontTx/>
              <a:buChar char="•"/>
            </a:pPr>
            <a:endParaRPr lang="en-US" smtClean="0">
              <a:ea typeface="ＭＳ Ｐゴシック"/>
            </a:endParaRPr>
          </a:p>
          <a:p>
            <a:r>
              <a:rPr lang="en-US" smtClean="0">
                <a:ea typeface="ＭＳ Ｐゴシック"/>
              </a:rPr>
              <a:t>We developed multiple creative items to include in the toolkit such as posters, fliers, print invitations and dye cut figures. We also created an imaginary generic story about a village to be used in promotional items. We set a minimum goal for participants of $500 that would vaccinate one small village.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rrowheads="1" noTextEdit="1"/>
          </p:cNvSpPr>
          <p:nvPr>
            <p:ph type="sldImg"/>
          </p:nvPr>
        </p:nvSpPr>
        <p:spPr>
          <a:ln/>
        </p:spPr>
      </p:sp>
      <p:sp>
        <p:nvSpPr>
          <p:cNvPr id="20482" name="Rectangle 3"/>
          <p:cNvSpPr>
            <a:spLocks noGrp="1" noChangeArrowheads="1"/>
          </p:cNvSpPr>
          <p:nvPr>
            <p:ph type="body" idx="1"/>
          </p:nvPr>
        </p:nvSpPr>
        <p:spPr>
          <a:noFill/>
        </p:spPr>
        <p:txBody>
          <a:bodyPr/>
          <a:lstStyle/>
          <a:p>
            <a:r>
              <a:rPr lang="en-US" smtClean="0">
                <a:ea typeface="ＭＳ Ｐゴシック"/>
              </a:rPr>
              <a:t>Although the toolkit for vaccinate a Village contains many hands on grassroots tactics, the project featured a digital or online engagement strategy. Over the past year we engaged 65 teams across the country to host a Vaccinate a Village fundraising event though the on line fundraising component called Teamraiser. </a:t>
            </a:r>
          </a:p>
          <a:p>
            <a:endParaRPr lang="en-US" smtClean="0">
              <a:ea typeface="ＭＳ Ｐゴシック"/>
            </a:endParaRPr>
          </a:p>
          <a:p>
            <a:r>
              <a:rPr lang="en-US" smtClean="0">
                <a:ea typeface="ＭＳ Ｐゴシック"/>
              </a:rPr>
              <a:t>With this online fundraising tool our advocates:</a:t>
            </a:r>
          </a:p>
          <a:p>
            <a:endParaRPr lang="en-US" smtClean="0">
              <a:ea typeface="ＭＳ Ｐゴシック"/>
            </a:endParaRPr>
          </a:p>
          <a:p>
            <a:pPr>
              <a:buFontTx/>
              <a:buChar char="•"/>
            </a:pPr>
            <a:r>
              <a:rPr lang="en-US" smtClean="0">
                <a:ea typeface="ＭＳ Ｐゴシック"/>
              </a:rPr>
              <a:t>Set  goals</a:t>
            </a:r>
          </a:p>
          <a:p>
            <a:pPr>
              <a:buFontTx/>
              <a:buChar char="•"/>
            </a:pPr>
            <a:r>
              <a:rPr lang="en-US" smtClean="0">
                <a:ea typeface="ＭＳ Ｐゴシック"/>
              </a:rPr>
              <a:t>Built personal fundraising websites</a:t>
            </a:r>
          </a:p>
          <a:p>
            <a:pPr>
              <a:buFontTx/>
              <a:buChar char="•"/>
            </a:pPr>
            <a:r>
              <a:rPr lang="en-US" smtClean="0">
                <a:ea typeface="ＭＳ Ｐゴシック"/>
              </a:rPr>
              <a:t>Promoted their fundraising activities using e-mails, widgets and ecards</a:t>
            </a:r>
          </a:p>
          <a:p>
            <a:pPr>
              <a:buFontTx/>
              <a:buChar char="•"/>
            </a:pPr>
            <a:r>
              <a:rPr lang="en-US" smtClean="0">
                <a:ea typeface="ＭＳ Ｐゴシック"/>
              </a:rPr>
              <a:t>And tracked progress toward their goal</a:t>
            </a:r>
          </a:p>
          <a:p>
            <a:endParaRPr lang="en-US" smtClean="0">
              <a:ea typeface="ＭＳ Ｐゴシック"/>
            </a:endParaRPr>
          </a:p>
          <a:p>
            <a:r>
              <a:rPr lang="en-US" smtClean="0">
                <a:ea typeface="ＭＳ Ｐゴシック"/>
              </a:rPr>
              <a:t>We found that teams often combined both digital and grassroots fundraising components to reach their fundraising goals. </a:t>
            </a:r>
          </a:p>
          <a:p>
            <a:endParaRPr lang="en-US" smtClean="0">
              <a:ea typeface="ＭＳ Ｐゴシック"/>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anchor="b"/>
          <a:lstStyle/>
          <a:p>
            <a:pPr algn="r"/>
            <a:fld id="{6C3B01DB-5CFC-4238-8843-5B4AE51C62D1}" type="slidenum">
              <a:rPr lang="en-US" sz="1200"/>
              <a:pPr algn="r"/>
              <a:t>4</a:t>
            </a:fld>
            <a:endParaRPr lang="en-US" sz="1200"/>
          </a:p>
        </p:txBody>
      </p:sp>
      <p:sp>
        <p:nvSpPr>
          <p:cNvPr id="22530" name="Rectangle 2"/>
          <p:cNvSpPr>
            <a:spLocks noGrp="1" noRo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pPr eaLnBrk="1" hangingPunct="1"/>
            <a:r>
              <a:rPr lang="fr-CH" sz="1000" smtClean="0">
                <a:ea typeface="ＭＳ Ｐゴシック"/>
              </a:rPr>
              <a:t>Last year, I also shared with you our exciting plans to partner with WNBA and today, I have the pleasure of sharing the results</a:t>
            </a:r>
          </a:p>
          <a:p>
            <a:pPr eaLnBrk="1" hangingPunct="1"/>
            <a:endParaRPr lang="fr-CH" sz="1000" smtClean="0">
              <a:ea typeface="ＭＳ Ｐゴシック"/>
            </a:endParaRPr>
          </a:p>
          <a:p>
            <a:pPr eaLnBrk="1" hangingPunct="1"/>
            <a:r>
              <a:rPr lang="fr-CH" sz="1000" smtClean="0">
                <a:ea typeface="ＭＳ Ｐゴシック"/>
              </a:rPr>
              <a:t>Just to give you a little background about what I am about to present, the American Red Cross developed a marketing partnership with WNBA Cares to promote the Measles Initiative during the leagues’s playoff games which ran through the Fall 2010.</a:t>
            </a:r>
          </a:p>
          <a:p>
            <a:pPr eaLnBrk="1" hangingPunct="1"/>
            <a:endParaRPr lang="fr-CH" sz="1000" smtClean="0">
              <a:ea typeface="ＭＳ Ｐゴシック"/>
            </a:endParaRPr>
          </a:p>
          <a:p>
            <a:pPr eaLnBrk="1" hangingPunct="1"/>
            <a:endParaRPr lang="fr-CH" sz="1000" smtClean="0">
              <a:ea typeface="ＭＳ Ｐゴシック"/>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miter lim="800000"/>
            <a:headEnd/>
            <a:tailEnd/>
          </a:ln>
        </p:spPr>
        <p:txBody>
          <a:bodyPr/>
          <a:lstStyle/>
          <a:p>
            <a:fld id="{2EE4F0BB-009E-472F-AF9C-C0B9D29359CC}" type="slidenum">
              <a:rPr lang="en-US" smtClean="0">
                <a:ea typeface="ＭＳ Ｐゴシック"/>
                <a:cs typeface="ＭＳ Ｐゴシック"/>
              </a:rPr>
              <a:pPr/>
              <a:t>5</a:t>
            </a:fld>
            <a:endParaRPr lang="en-US" smtClean="0">
              <a:ea typeface="ＭＳ Ｐゴシック"/>
              <a:cs typeface="ＭＳ Ｐゴシック"/>
            </a:endParaRPr>
          </a:p>
        </p:txBody>
      </p:sp>
      <p:sp>
        <p:nvSpPr>
          <p:cNvPr id="24578" name="Rectangle 2"/>
          <p:cNvSpPr>
            <a:spLocks noGrp="1" noRo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pPr>
              <a:lnSpc>
                <a:spcPct val="80000"/>
              </a:lnSpc>
            </a:pPr>
            <a:r>
              <a:rPr lang="en-US" sz="1000" smtClean="0">
                <a:ea typeface="ＭＳ Ｐゴシック"/>
              </a:rPr>
              <a:t>Here are some of our activities that occurred during that period:</a:t>
            </a:r>
          </a:p>
          <a:p>
            <a:pPr>
              <a:lnSpc>
                <a:spcPct val="80000"/>
              </a:lnSpc>
            </a:pPr>
            <a:endParaRPr lang="en-US" sz="1000" b="1" smtClean="0">
              <a:solidFill>
                <a:srgbClr val="336699"/>
              </a:solidFill>
              <a:ea typeface="ＭＳ Ｐゴシック"/>
            </a:endParaRPr>
          </a:p>
          <a:p>
            <a:pPr>
              <a:lnSpc>
                <a:spcPct val="80000"/>
              </a:lnSpc>
            </a:pPr>
            <a:r>
              <a:rPr lang="en-US" sz="1000" b="1" smtClean="0">
                <a:solidFill>
                  <a:srgbClr val="336699"/>
                </a:solidFill>
                <a:ea typeface="ＭＳ Ｐゴシック"/>
              </a:rPr>
              <a:t>Public Service Announcement</a:t>
            </a:r>
          </a:p>
          <a:p>
            <a:pPr>
              <a:lnSpc>
                <a:spcPct val="80000"/>
              </a:lnSpc>
            </a:pPr>
            <a:r>
              <a:rPr lang="en-US" sz="1000" smtClean="0">
                <a:ea typeface="ＭＳ Ｐゴシック"/>
              </a:rPr>
              <a:t>PSAs ran on NBA TV &amp; ESPN 2 during WNBA Playoffs, garnering more than 3 million impressions for each airing</a:t>
            </a:r>
          </a:p>
          <a:p>
            <a:pPr>
              <a:lnSpc>
                <a:spcPct val="80000"/>
              </a:lnSpc>
              <a:buFontTx/>
              <a:buChar char="•"/>
            </a:pPr>
            <a:r>
              <a:rPr lang="en-US" sz="1000" smtClean="0">
                <a:ea typeface="ＭＳ Ｐゴシック"/>
              </a:rPr>
              <a:t>We also received three bonus airings during NBA pre-season games with additional 1.5 million impressions each </a:t>
            </a:r>
          </a:p>
          <a:p>
            <a:pPr>
              <a:lnSpc>
                <a:spcPct val="80000"/>
              </a:lnSpc>
              <a:buFontTx/>
              <a:buChar char="•"/>
            </a:pPr>
            <a:r>
              <a:rPr lang="en-US" sz="1000" smtClean="0">
                <a:ea typeface="ＭＳ Ｐゴシック"/>
              </a:rPr>
              <a:t>The PSAs also ran inside the arena during the WNBA Playoffs in Atlanta, Phoenix and Seattle</a:t>
            </a:r>
          </a:p>
          <a:p>
            <a:pPr>
              <a:lnSpc>
                <a:spcPct val="80000"/>
              </a:lnSpc>
              <a:buFontTx/>
              <a:buChar char="•"/>
            </a:pPr>
            <a:r>
              <a:rPr lang="en-US" sz="1000" smtClean="0">
                <a:ea typeface="ＭＳ Ｐゴシック"/>
              </a:rPr>
              <a:t>The PSAs were posted to YouTube.com, generating nearly 5,750 views, Just to compare - most Red Cross videos generate less than 500 views. </a:t>
            </a:r>
          </a:p>
          <a:p>
            <a:pPr>
              <a:lnSpc>
                <a:spcPct val="80000"/>
              </a:lnSpc>
            </a:pPr>
            <a:endParaRPr lang="en-US" sz="1000" smtClean="0">
              <a:solidFill>
                <a:srgbClr val="336699"/>
              </a:solidFill>
              <a:ea typeface="ＭＳ Ｐゴシック"/>
            </a:endParaRPr>
          </a:p>
          <a:p>
            <a:pPr>
              <a:lnSpc>
                <a:spcPct val="80000"/>
              </a:lnSpc>
            </a:pPr>
            <a:r>
              <a:rPr lang="en-US" sz="1000" b="1" smtClean="0">
                <a:solidFill>
                  <a:srgbClr val="336699"/>
                </a:solidFill>
                <a:ea typeface="ＭＳ Ｐゴシック"/>
              </a:rPr>
              <a:t>Display Ads</a:t>
            </a:r>
          </a:p>
          <a:p>
            <a:pPr>
              <a:lnSpc>
                <a:spcPct val="80000"/>
              </a:lnSpc>
            </a:pPr>
            <a:r>
              <a:rPr lang="en-US" sz="1000" smtClean="0">
                <a:ea typeface="ＭＳ Ｐゴシック"/>
              </a:rPr>
              <a:t>Four separate ads were posted on NBA.com and WNBA.com, generating 5.5% of MeaslesInitiative.org traffic</a:t>
            </a:r>
          </a:p>
          <a:p>
            <a:pPr>
              <a:lnSpc>
                <a:spcPct val="80000"/>
              </a:lnSpc>
              <a:buFontTx/>
              <a:buChar char="•"/>
            </a:pPr>
            <a:r>
              <a:rPr lang="en-US" sz="1000" smtClean="0">
                <a:ea typeface="ＭＳ Ｐゴシック"/>
              </a:rPr>
              <a:t>Four separate ads went out in the WNBA e-newsletter, reaching 750,000 people</a:t>
            </a:r>
          </a:p>
          <a:p>
            <a:pPr>
              <a:lnSpc>
                <a:spcPct val="80000"/>
              </a:lnSpc>
            </a:pPr>
            <a:endParaRPr lang="en-US" sz="1000" smtClean="0">
              <a:solidFill>
                <a:srgbClr val="336699"/>
              </a:solidFill>
              <a:ea typeface="ＭＳ Ｐゴシック"/>
            </a:endParaRPr>
          </a:p>
          <a:p>
            <a:pPr>
              <a:lnSpc>
                <a:spcPct val="80000"/>
              </a:lnSpc>
            </a:pPr>
            <a:r>
              <a:rPr lang="en-US" sz="1000" b="1" smtClean="0">
                <a:solidFill>
                  <a:srgbClr val="336699"/>
                </a:solidFill>
                <a:ea typeface="ＭＳ Ｐゴシック"/>
              </a:rPr>
              <a:t>Celebrity Involvement</a:t>
            </a:r>
          </a:p>
          <a:p>
            <a:pPr>
              <a:lnSpc>
                <a:spcPct val="80000"/>
              </a:lnSpc>
              <a:buFontTx/>
              <a:buChar char="•"/>
            </a:pPr>
            <a:r>
              <a:rPr lang="en-US" sz="1000" smtClean="0">
                <a:ea typeface="ＭＳ Ｐゴシック"/>
              </a:rPr>
              <a:t>Candace Parker tweeted about the partnership twice, generating more than 200 retweets</a:t>
            </a:r>
          </a:p>
          <a:p>
            <a:pPr>
              <a:lnSpc>
                <a:spcPct val="80000"/>
              </a:lnSpc>
              <a:buFontTx/>
              <a:buChar char="•"/>
            </a:pPr>
            <a:r>
              <a:rPr lang="en-US" sz="1000" smtClean="0">
                <a:ea typeface="ＭＳ Ｐゴシック"/>
              </a:rPr>
              <a:t>Other celebrities, athletes and high profile sports journalists followed suit</a:t>
            </a:r>
          </a:p>
          <a:p>
            <a:pPr>
              <a:lnSpc>
                <a:spcPct val="80000"/>
              </a:lnSpc>
              <a:buFontTx/>
              <a:buChar char="•"/>
            </a:pPr>
            <a:r>
              <a:rPr lang="en-US" sz="1000" smtClean="0">
                <a:ea typeface="ＭＳ Ｐゴシック"/>
              </a:rPr>
              <a:t>NBA legend Dikembe Mutombo recorded a series of seven video messages near the holidays and spoke on behalf of the Measles Initiative at a well-attended reception for Members of Congress and their staff.</a:t>
            </a:r>
          </a:p>
          <a:p>
            <a:pPr>
              <a:lnSpc>
                <a:spcPct val="80000"/>
              </a:lnSpc>
            </a:pPr>
            <a:endParaRPr lang="en-US" sz="1000" smtClean="0">
              <a:solidFill>
                <a:srgbClr val="336699"/>
              </a:solidFill>
              <a:ea typeface="ＭＳ Ｐゴシック"/>
            </a:endParaRPr>
          </a:p>
          <a:p>
            <a:pPr>
              <a:lnSpc>
                <a:spcPct val="80000"/>
              </a:lnSpc>
            </a:pPr>
            <a:r>
              <a:rPr lang="en-US" sz="1000" b="1" smtClean="0">
                <a:solidFill>
                  <a:srgbClr val="336699"/>
                </a:solidFill>
                <a:ea typeface="ＭＳ Ｐゴシック"/>
              </a:rPr>
              <a:t>Social Media</a:t>
            </a:r>
          </a:p>
          <a:p>
            <a:pPr>
              <a:lnSpc>
                <a:spcPct val="80000"/>
              </a:lnSpc>
            </a:pPr>
            <a:r>
              <a:rPr lang="en-US" sz="1000" smtClean="0">
                <a:ea typeface="ＭＳ Ｐゴシック"/>
              </a:rPr>
              <a:t>Received 5 promotions on Facebook and Twitter from the WNBA, garnering 2,500 pass-along messages from fans and 8.4 million impressions each time as well as positively impacting PSA views and website traffic</a:t>
            </a:r>
          </a:p>
          <a:p>
            <a:pPr eaLnBrk="1" hangingPunct="1">
              <a:lnSpc>
                <a:spcPct val="80000"/>
              </a:lnSpc>
            </a:pPr>
            <a:endParaRPr lang="en-US" sz="1000" smtClean="0">
              <a:ea typeface="ＭＳ Ｐゴシック"/>
            </a:endParaRPr>
          </a:p>
          <a:p>
            <a:pPr>
              <a:lnSpc>
                <a:spcPct val="80000"/>
              </a:lnSpc>
            </a:pPr>
            <a:r>
              <a:rPr lang="en-US" sz="1000" b="1" smtClean="0">
                <a:solidFill>
                  <a:srgbClr val="336699"/>
                </a:solidFill>
                <a:ea typeface="ＭＳ Ｐゴシック"/>
              </a:rPr>
              <a:t>Team Activation</a:t>
            </a:r>
          </a:p>
          <a:p>
            <a:pPr>
              <a:lnSpc>
                <a:spcPct val="80000"/>
              </a:lnSpc>
              <a:buFontTx/>
              <a:buChar char="•"/>
            </a:pPr>
            <a:r>
              <a:rPr lang="en-US" sz="1000" smtClean="0">
                <a:ea typeface="ＭＳ Ｐゴシック"/>
              </a:rPr>
              <a:t>WNBA teams in Atlanta, Phoenix and Seattle promoted the Measles Initiative Vaccinate a Village program. The local teams each donated $2,500 and handed a check, center court, to the local ARC chapter during half time. The local ARC chapters set up information booths during the game a collected additional donations. </a:t>
            </a:r>
          </a:p>
          <a:p>
            <a:pPr>
              <a:lnSpc>
                <a:spcPct val="80000"/>
              </a:lnSpc>
            </a:pPr>
            <a:endParaRPr lang="en-US" sz="1000" smtClean="0">
              <a:ea typeface="ＭＳ Ｐゴシック"/>
            </a:endParaRPr>
          </a:p>
          <a:p>
            <a:pPr>
              <a:lnSpc>
                <a:spcPct val="80000"/>
              </a:lnSpc>
              <a:buFontTx/>
              <a:buChar char="•"/>
            </a:pPr>
            <a:r>
              <a:rPr lang="en-US" sz="1000" smtClean="0">
                <a:ea typeface="ＭＳ Ｐゴシック"/>
              </a:rPr>
              <a:t>Two fans who attended helped promote the team activation events via Facebook, sharing their positive experience with their social networks </a:t>
            </a:r>
          </a:p>
          <a:p>
            <a:pPr>
              <a:lnSpc>
                <a:spcPct val="80000"/>
              </a:lnSpc>
            </a:pPr>
            <a:endParaRPr lang="en-US" sz="1000" b="1" smtClean="0">
              <a:solidFill>
                <a:srgbClr val="336699"/>
              </a:solidFill>
              <a:ea typeface="ＭＳ Ｐゴシック"/>
            </a:endParaRPr>
          </a:p>
          <a:p>
            <a:pPr>
              <a:lnSpc>
                <a:spcPct val="80000"/>
              </a:lnSpc>
            </a:pPr>
            <a:r>
              <a:rPr lang="en-US" sz="1000" b="1" smtClean="0">
                <a:solidFill>
                  <a:srgbClr val="336699"/>
                </a:solidFill>
                <a:ea typeface="ＭＳ Ｐゴシック"/>
              </a:rPr>
              <a:t>Fundraising Email</a:t>
            </a:r>
          </a:p>
          <a:p>
            <a:pPr>
              <a:lnSpc>
                <a:spcPct val="80000"/>
              </a:lnSpc>
            </a:pPr>
            <a:r>
              <a:rPr lang="en-US" sz="1000" smtClean="0">
                <a:ea typeface="ＭＳ Ｐゴシック"/>
              </a:rPr>
              <a:t>Distributed two email messages to 200,000 past donors featuring Candace Parker and Dikembe Mutombo, generating donations of over 27,000 dollars. ARC Marketing informed us that these e-mails resulted in the highest grossing international email outside of disasters.</a:t>
            </a:r>
          </a:p>
          <a:p>
            <a:pPr>
              <a:lnSpc>
                <a:spcPct val="80000"/>
              </a:lnSpc>
            </a:pPr>
            <a:endParaRPr lang="en-US" sz="1000" smtClean="0">
              <a:ea typeface="ＭＳ Ｐゴシック"/>
            </a:endParaRPr>
          </a:p>
          <a:p>
            <a:pPr>
              <a:lnSpc>
                <a:spcPct val="80000"/>
              </a:lnSpc>
            </a:pPr>
            <a:r>
              <a:rPr lang="en-US" sz="1000" b="1" smtClean="0">
                <a:solidFill>
                  <a:srgbClr val="336699"/>
                </a:solidFill>
                <a:ea typeface="ＭＳ Ｐゴシック"/>
              </a:rPr>
              <a:t>Other</a:t>
            </a:r>
            <a:endParaRPr lang="en-US" sz="1000" b="1" smtClean="0">
              <a:ea typeface="ＭＳ Ｐゴシック"/>
            </a:endParaRPr>
          </a:p>
          <a:p>
            <a:pPr eaLnBrk="1" hangingPunct="1">
              <a:lnSpc>
                <a:spcPct val="80000"/>
              </a:lnSpc>
              <a:buFontTx/>
              <a:buChar char="•"/>
            </a:pPr>
            <a:r>
              <a:rPr lang="en-US" sz="1000" smtClean="0">
                <a:ea typeface="ＭＳ Ｐゴシック"/>
              </a:rPr>
              <a:t>WNBA Cares donated $25,000 to the Measles Initiative</a:t>
            </a:r>
          </a:p>
          <a:p>
            <a:pPr>
              <a:lnSpc>
                <a:spcPct val="80000"/>
              </a:lnSpc>
              <a:buFontTx/>
              <a:buChar char="•"/>
            </a:pPr>
            <a:r>
              <a:rPr lang="en-US" sz="1000" smtClean="0">
                <a:ea typeface="ＭＳ Ｐゴシック"/>
              </a:rPr>
              <a:t>We identified 8 new chapters to support the Vaccinate a Village project based on social media promotion</a:t>
            </a:r>
          </a:p>
          <a:p>
            <a:pPr>
              <a:lnSpc>
                <a:spcPct val="80000"/>
              </a:lnSpc>
              <a:buFontTx/>
              <a:buChar char="•"/>
            </a:pPr>
            <a:r>
              <a:rPr lang="en-US" sz="1000" smtClean="0">
                <a:ea typeface="ＭＳ Ｐゴシック"/>
              </a:rPr>
              <a:t>We secured a print advertisement for no additional cost in Ladies Home Journal that reached 11 million women </a:t>
            </a:r>
          </a:p>
          <a:p>
            <a:pPr>
              <a:lnSpc>
                <a:spcPct val="80000"/>
              </a:lnSpc>
              <a:buFontTx/>
              <a:buChar char="•"/>
            </a:pPr>
            <a:r>
              <a:rPr lang="en-US" sz="1000" smtClean="0">
                <a:ea typeface="ＭＳ Ｐゴシック"/>
              </a:rPr>
              <a:t>Tactics from this partnership generated 21.5% of website traffic to MeaslesInitiative.org</a:t>
            </a:r>
          </a:p>
          <a:p>
            <a:pPr eaLnBrk="1" hangingPunct="1">
              <a:lnSpc>
                <a:spcPct val="80000"/>
              </a:lnSpc>
            </a:pPr>
            <a:endParaRPr lang="en-US" sz="1000" smtClean="0">
              <a:ea typeface="ＭＳ Ｐゴシック"/>
            </a:endParaRPr>
          </a:p>
          <a:p>
            <a:pPr eaLnBrk="1" hangingPunct="1">
              <a:lnSpc>
                <a:spcPct val="80000"/>
              </a:lnSpc>
            </a:pPr>
            <a:r>
              <a:rPr lang="en-US" sz="1000" smtClean="0">
                <a:ea typeface="ＭＳ Ｐゴシック"/>
              </a:rPr>
              <a:t>Looking ahead, we are exploring opportunities and ideas for the next stage of this partnership. We have asked the WNBA to help us identify a sponsor to underwrite the investment.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anchor="b"/>
          <a:lstStyle/>
          <a:p>
            <a:pPr algn="r"/>
            <a:fld id="{3B51AA20-C64A-4FFC-B985-E23DD45261AD}" type="slidenum">
              <a:rPr lang="en-US" sz="1200"/>
              <a:pPr algn="r"/>
              <a:t>6</a:t>
            </a:fld>
            <a:endParaRPr lang="en-US" sz="1200"/>
          </a:p>
        </p:txBody>
      </p:sp>
      <p:sp>
        <p:nvSpPr>
          <p:cNvPr id="26626" name="Rectangle 2"/>
          <p:cNvSpPr>
            <a:spLocks noGrp="1" noRo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pPr eaLnBrk="1" hangingPunct="1"/>
            <a:r>
              <a:rPr lang="fr-CH" sz="1000" smtClean="0">
                <a:ea typeface="ＭＳ Ｐゴシック"/>
              </a:rPr>
              <a:t>As the initial marketing partnership with the WNBA was drawing to a close, the American Red Cross formalized its partnership with the ONE Campaign</a:t>
            </a:r>
          </a:p>
          <a:p>
            <a:pPr eaLnBrk="1" hangingPunct="1"/>
            <a:endParaRPr lang="fr-CH" sz="1000" smtClean="0">
              <a:ea typeface="ＭＳ Ｐゴシック"/>
            </a:endParaRPr>
          </a:p>
          <a:p>
            <a:pPr eaLnBrk="1" hangingPunct="1"/>
            <a:r>
              <a:rPr lang="fr-CH" sz="1000" smtClean="0">
                <a:ea typeface="ＭＳ Ｐゴシック"/>
              </a:rPr>
              <a:t>Through this partnership, we hoped to leverage each organizations’s activities and draw more attention and resources to vaccine initiatives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anchor="b"/>
          <a:lstStyle/>
          <a:p>
            <a:pPr algn="r"/>
            <a:fld id="{657A4F85-D9DB-4ADE-9BF1-64332EF3EEAF}" type="slidenum">
              <a:rPr lang="en-US" sz="1200"/>
              <a:pPr algn="r"/>
              <a:t>7</a:t>
            </a:fld>
            <a:endParaRPr lang="en-US" sz="1200"/>
          </a:p>
        </p:txBody>
      </p:sp>
      <p:sp>
        <p:nvSpPr>
          <p:cNvPr id="28674" name="Rectangle 2"/>
          <p:cNvSpPr>
            <a:spLocks noGrp="1" noRot="1" noChangeArrowheads="1" noTextEdit="1"/>
          </p:cNvSpPr>
          <p:nvPr>
            <p:ph type="sldImg"/>
          </p:nvPr>
        </p:nvSpPr>
        <p:spPr>
          <a:ln/>
        </p:spPr>
      </p:sp>
      <p:sp>
        <p:nvSpPr>
          <p:cNvPr id="28675" name="Rectangle 3"/>
          <p:cNvSpPr>
            <a:spLocks noGrp="1" noChangeArrowheads="1"/>
          </p:cNvSpPr>
          <p:nvPr>
            <p:ph type="body" idx="1"/>
          </p:nvPr>
        </p:nvSpPr>
        <p:spPr>
          <a:noFill/>
        </p:spPr>
        <p:txBody>
          <a:bodyPr/>
          <a:lstStyle/>
          <a:p>
            <a:r>
              <a:rPr lang="en-US" smtClean="0">
                <a:solidFill>
                  <a:srgbClr val="336699"/>
                </a:solidFill>
                <a:ea typeface="ＭＳ Ｐゴシック"/>
              </a:rPr>
              <a:t>Here are some of our activities:</a:t>
            </a:r>
          </a:p>
          <a:p>
            <a:endParaRPr lang="en-US" b="1" smtClean="0">
              <a:solidFill>
                <a:srgbClr val="336699"/>
              </a:solidFill>
              <a:ea typeface="ＭＳ Ｐゴシック"/>
            </a:endParaRPr>
          </a:p>
          <a:p>
            <a:r>
              <a:rPr lang="en-US" b="1" smtClean="0">
                <a:solidFill>
                  <a:srgbClr val="336699"/>
                </a:solidFill>
                <a:ea typeface="ＭＳ Ｐゴシック"/>
              </a:rPr>
              <a:t>Social Media</a:t>
            </a:r>
          </a:p>
          <a:p>
            <a:r>
              <a:rPr lang="en-US" smtClean="0">
                <a:ea typeface="ＭＳ Ｐゴシック"/>
              </a:rPr>
              <a:t>We cross-posted more than 5 stories and news between the ONE blog and the American Red Cross blog as well as between our Twitter and Facebook accounts</a:t>
            </a:r>
          </a:p>
          <a:p>
            <a:pPr eaLnBrk="1" hangingPunct="1"/>
            <a:endParaRPr lang="en-US" smtClean="0">
              <a:ea typeface="ＭＳ Ｐゴシック"/>
            </a:endParaRPr>
          </a:p>
          <a:p>
            <a:r>
              <a:rPr lang="en-US" b="1" smtClean="0">
                <a:solidFill>
                  <a:srgbClr val="336699"/>
                </a:solidFill>
                <a:ea typeface="ＭＳ Ｐゴシック"/>
              </a:rPr>
              <a:t>Events</a:t>
            </a:r>
          </a:p>
          <a:p>
            <a:r>
              <a:rPr lang="en-US" smtClean="0">
                <a:ea typeface="ＭＳ Ｐゴシック"/>
              </a:rPr>
              <a:t>We secured Dikembe Mutombo to speak on behalf of the Measles Initiative at a well-attended reception for Members of Congress and their staffs hosted by ONE</a:t>
            </a:r>
          </a:p>
          <a:p>
            <a:endParaRPr lang="en-US" b="1" smtClean="0">
              <a:solidFill>
                <a:srgbClr val="336699"/>
              </a:solidFill>
              <a:ea typeface="ＭＳ Ｐゴシック"/>
            </a:endParaRPr>
          </a:p>
          <a:p>
            <a:r>
              <a:rPr lang="en-US" b="1" smtClean="0">
                <a:solidFill>
                  <a:srgbClr val="336699"/>
                </a:solidFill>
                <a:ea typeface="ＭＳ Ｐゴシック"/>
              </a:rPr>
              <a:t>Advocacy</a:t>
            </a:r>
          </a:p>
          <a:p>
            <a:r>
              <a:rPr lang="en-US" smtClean="0">
                <a:ea typeface="ＭＳ Ｐゴシック"/>
              </a:rPr>
              <a:t>Looking ahead, we hope that we can partner with ONE on a joint call to action to our current member base as well as to the world’s policy makers to achieve continued and increased funding for vaccine initiatives. This could take the form of an email campaign, more events or other creative ideas.</a:t>
            </a:r>
          </a:p>
          <a:p>
            <a:endParaRPr lang="en-US" b="1" smtClean="0">
              <a:solidFill>
                <a:srgbClr val="336699"/>
              </a:solidFill>
              <a:ea typeface="ＭＳ Ｐゴシック"/>
            </a:endParaRPr>
          </a:p>
          <a:p>
            <a:endParaRPr lang="en-US" b="1" smtClean="0">
              <a:solidFill>
                <a:srgbClr val="336699"/>
              </a:solidFill>
              <a:ea typeface="ＭＳ Ｐゴシック"/>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anchor="b"/>
          <a:lstStyle/>
          <a:p>
            <a:pPr algn="r"/>
            <a:fld id="{769DFC6E-3960-4AFB-8C93-B5557E639AF6}" type="slidenum">
              <a:rPr lang="en-US" sz="1200"/>
              <a:pPr algn="r"/>
              <a:t>8</a:t>
            </a:fld>
            <a:endParaRPr lang="en-US" sz="1200"/>
          </a:p>
        </p:txBody>
      </p:sp>
      <p:sp>
        <p:nvSpPr>
          <p:cNvPr id="30722" name="Rectangle 2"/>
          <p:cNvSpPr>
            <a:spLocks noGrp="1" noRot="1" noChangeArrowheads="1" noTextEdit="1"/>
          </p:cNvSpPr>
          <p:nvPr>
            <p:ph type="sldImg"/>
          </p:nvPr>
        </p:nvSpPr>
        <p:spPr>
          <a:ln/>
        </p:spPr>
      </p:sp>
      <p:sp>
        <p:nvSpPr>
          <p:cNvPr id="30723" name="Rectangle 3"/>
          <p:cNvSpPr>
            <a:spLocks noGrp="1" noChangeArrowheads="1"/>
          </p:cNvSpPr>
          <p:nvPr>
            <p:ph type="body" idx="1"/>
          </p:nvPr>
        </p:nvSpPr>
        <p:spPr>
          <a:noFill/>
        </p:spPr>
        <p:txBody>
          <a:bodyPr/>
          <a:lstStyle/>
          <a:p>
            <a:pPr eaLnBrk="1" hangingPunct="1"/>
            <a:r>
              <a:rPr lang="fr-CH" smtClean="0">
                <a:ea typeface="ＭＳ Ｐゴシック"/>
              </a:rPr>
              <a:t>Last year the American Red Cross secured a commitment from the actress Amanda Peet to support the Measles Initiative. With the cooperation of the American Red Cross  chapter in New York City we were able to create an opportunity for Amanda speak directly to young people about the Measles Initiaitve and the importance of supporting this program. </a:t>
            </a:r>
          </a:p>
          <a:p>
            <a:pPr eaLnBrk="1" hangingPunct="1"/>
            <a:r>
              <a:rPr lang="en-US" smtClean="0">
                <a:ea typeface="ＭＳ Ｐゴシック"/>
              </a:rPr>
              <a:t>Amanda Peet surprised 500 middle and high school students at the Nest+M school in NYC, thanking them for raising enough money to vaccinate two villages against the disease and encouraging them to keep up the fight. Following this event the school continued to raise funds to support their Vaccinate a Village project.</a:t>
            </a:r>
            <a:endParaRPr lang="fr-CH" sz="1000" smtClean="0">
              <a:ea typeface="ＭＳ Ｐゴシック"/>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anchor="b"/>
          <a:lstStyle/>
          <a:p>
            <a:pPr algn="r"/>
            <a:fld id="{8ACF5CDC-5736-4F90-9FE3-BB61E53C3E78}" type="slidenum">
              <a:rPr lang="en-US" sz="1200"/>
              <a:pPr algn="r"/>
              <a:t>9</a:t>
            </a:fld>
            <a:endParaRPr lang="en-US" sz="1200"/>
          </a:p>
        </p:txBody>
      </p:sp>
      <p:sp>
        <p:nvSpPr>
          <p:cNvPr id="32770" name="Rectangle 2"/>
          <p:cNvSpPr>
            <a:spLocks noGrp="1" noRot="1" noChangeArrowheads="1" noTextEdit="1"/>
          </p:cNvSpPr>
          <p:nvPr>
            <p:ph type="sldImg"/>
          </p:nvPr>
        </p:nvSpPr>
        <p:spPr>
          <a:ln/>
        </p:spPr>
      </p:sp>
      <p:sp>
        <p:nvSpPr>
          <p:cNvPr id="32771" name="Rectangle 3"/>
          <p:cNvSpPr>
            <a:spLocks noGrp="1" noChangeArrowheads="1"/>
          </p:cNvSpPr>
          <p:nvPr>
            <p:ph type="body" idx="1"/>
          </p:nvPr>
        </p:nvSpPr>
        <p:spPr>
          <a:noFill/>
        </p:spPr>
        <p:txBody>
          <a:bodyPr/>
          <a:lstStyle/>
          <a:p>
            <a:pPr eaLnBrk="1" hangingPunct="1"/>
            <a:r>
              <a:rPr lang="en-US" smtClean="0">
                <a:ea typeface="ＭＳ Ｐゴシック"/>
              </a:rPr>
              <a:t>In addition, Amanda named the school's Red Cross club Measles Initiative Advocates of the Month. She made time to sign autographs and conduct a lengthy on-camera interview with an aspiring teen reporter, who posted the video on Facebook.</a:t>
            </a:r>
          </a:p>
          <a:p>
            <a:pPr eaLnBrk="1" hangingPunct="1"/>
            <a:r>
              <a:rPr lang="en-US" smtClean="0">
                <a:ea typeface="ＭＳ Ｐゴシック"/>
              </a:rPr>
              <a:t>Following her presentation to the older students, Amanda then read a child-friendly story about measles to a kindergarten class  and talked to them about the importance of vaccines. Following these events Amanda taped four video messages for the Red Cross which can be viewed on YouTube. </a:t>
            </a:r>
            <a:endParaRPr lang="fr-CH" sz="1000" smtClean="0">
              <a:ea typeface="ＭＳ Ｐゴシック"/>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6A90C1-5167-4B5B-8EB6-D552FFBB320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04613E-3EDC-4BD0-996B-34A6AE3BA1D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4CC2F-CFD6-4715-BF05-9414EFCF087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6BEA1B-BB46-419B-AD3B-7C5952E2A87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85FEED-75A0-4213-8AFB-F9CFD11B1C4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D6B851-FA6F-4FCA-9D4B-8A3F8C6D6DC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1BF97D8-0DAD-415E-B133-E3E29F2D802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2E0C9F-5F93-4958-8809-7B3D63F6B0D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68644C-FA79-43F9-9C4F-014373D9FF7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23B552-C858-4558-82DC-3F7579E8CB1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0DFC67-BE3C-4294-88EF-52C309503D2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3D15D80D-2EB1-4678-A4D0-296782D5245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eg"/><Relationship Id="rId7"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descr="MI Banner"/>
          <p:cNvPicPr>
            <a:picLocks noChangeAspect="1" noChangeArrowheads="1"/>
          </p:cNvPicPr>
          <p:nvPr/>
        </p:nvPicPr>
        <p:blipFill>
          <a:blip r:embed="rId3"/>
          <a:srcRect/>
          <a:stretch>
            <a:fillRect/>
          </a:stretch>
        </p:blipFill>
        <p:spPr bwMode="auto">
          <a:xfrm>
            <a:off x="0" y="0"/>
            <a:ext cx="9144000" cy="1098550"/>
          </a:xfrm>
          <a:prstGeom prst="rect">
            <a:avLst/>
          </a:prstGeom>
          <a:noFill/>
          <a:ln w="9525">
            <a:noFill/>
            <a:miter lim="800000"/>
            <a:headEnd/>
            <a:tailEnd/>
          </a:ln>
        </p:spPr>
      </p:pic>
      <p:sp>
        <p:nvSpPr>
          <p:cNvPr id="15362" name="Text Box 6"/>
          <p:cNvSpPr txBox="1">
            <a:spLocks noChangeArrowheads="1"/>
          </p:cNvSpPr>
          <p:nvPr/>
        </p:nvSpPr>
        <p:spPr bwMode="auto">
          <a:xfrm>
            <a:off x="1905000" y="2590800"/>
            <a:ext cx="5715000" cy="1190625"/>
          </a:xfrm>
          <a:prstGeom prst="rect">
            <a:avLst/>
          </a:prstGeom>
          <a:noFill/>
          <a:ln w="9525">
            <a:noFill/>
            <a:miter lim="800000"/>
            <a:headEnd/>
            <a:tailEnd/>
          </a:ln>
        </p:spPr>
        <p:txBody>
          <a:bodyPr>
            <a:spAutoFit/>
          </a:bodyPr>
          <a:lstStyle/>
          <a:p>
            <a:pPr algn="ctr">
              <a:spcBef>
                <a:spcPct val="50000"/>
              </a:spcBef>
            </a:pPr>
            <a:r>
              <a:rPr lang="en-US" sz="3600">
                <a:solidFill>
                  <a:srgbClr val="336699"/>
                </a:solidFill>
                <a:latin typeface="Akzidenz-Grotesk Std Bold" pitchFamily="2" charset="0"/>
              </a:rPr>
              <a:t>American Red Cross Domestic Outreach </a:t>
            </a:r>
          </a:p>
        </p:txBody>
      </p:sp>
      <p:grpSp>
        <p:nvGrpSpPr>
          <p:cNvPr id="15363" name="Group 7"/>
          <p:cNvGrpSpPr>
            <a:grpSpLocks/>
          </p:cNvGrpSpPr>
          <p:nvPr/>
        </p:nvGrpSpPr>
        <p:grpSpPr bwMode="auto">
          <a:xfrm>
            <a:off x="0" y="5886450"/>
            <a:ext cx="9144000" cy="971550"/>
            <a:chOff x="0" y="3708"/>
            <a:chExt cx="5760" cy="612"/>
          </a:xfrm>
        </p:grpSpPr>
        <p:pic>
          <p:nvPicPr>
            <p:cNvPr id="15364" name="Picture 5" descr="footer.jpg"/>
            <p:cNvPicPr>
              <a:picLocks noChangeAspect="1" noChangeArrowheads="1"/>
            </p:cNvPicPr>
            <p:nvPr/>
          </p:nvPicPr>
          <p:blipFill>
            <a:blip r:embed="rId4"/>
            <a:srcRect l="1639" b="7272"/>
            <a:stretch>
              <a:fillRect/>
            </a:stretch>
          </p:blipFill>
          <p:spPr bwMode="auto">
            <a:xfrm>
              <a:off x="0" y="3708"/>
              <a:ext cx="5760" cy="612"/>
            </a:xfrm>
            <a:prstGeom prst="rect">
              <a:avLst/>
            </a:prstGeom>
            <a:noFill/>
            <a:ln w="9525">
              <a:noFill/>
              <a:miter lim="800000"/>
              <a:headEnd/>
              <a:tailEnd/>
            </a:ln>
          </p:spPr>
        </p:pic>
        <p:sp>
          <p:nvSpPr>
            <p:cNvPr id="15365" name="Rectangle 6"/>
            <p:cNvSpPr>
              <a:spLocks noChangeArrowheads="1"/>
            </p:cNvSpPr>
            <p:nvPr/>
          </p:nvSpPr>
          <p:spPr bwMode="auto">
            <a:xfrm>
              <a:off x="2352" y="3840"/>
              <a:ext cx="960" cy="288"/>
            </a:xfrm>
            <a:prstGeom prst="rect">
              <a:avLst/>
            </a:prstGeom>
            <a:solidFill>
              <a:schemeClr val="bg1"/>
            </a:solidFill>
            <a:ln w="9525">
              <a:noFill/>
              <a:miter lim="800000"/>
              <a:headEnd/>
              <a:tailEnd/>
            </a:ln>
          </p:spPr>
          <p:txBody>
            <a:bodyPr wrap="none" anchor="ctr"/>
            <a:lstStyle/>
            <a:p>
              <a:endParaRPr lang="en-US"/>
            </a:p>
          </p:txBody>
        </p:sp>
        <p:pic>
          <p:nvPicPr>
            <p:cNvPr id="15366" name="Picture 5" descr="unicef logo_blue"/>
            <p:cNvPicPr>
              <a:picLocks noChangeAspect="1" noChangeArrowheads="1"/>
            </p:cNvPicPr>
            <p:nvPr/>
          </p:nvPicPr>
          <p:blipFill>
            <a:blip r:embed="rId5"/>
            <a:srcRect/>
            <a:stretch>
              <a:fillRect/>
            </a:stretch>
          </p:blipFill>
          <p:spPr bwMode="auto">
            <a:xfrm>
              <a:off x="2448" y="3905"/>
              <a:ext cx="720" cy="1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3793" name="Group 67"/>
          <p:cNvGrpSpPr>
            <a:grpSpLocks/>
          </p:cNvGrpSpPr>
          <p:nvPr/>
        </p:nvGrpSpPr>
        <p:grpSpPr bwMode="auto">
          <a:xfrm>
            <a:off x="0" y="5886450"/>
            <a:ext cx="9144000" cy="971550"/>
            <a:chOff x="0" y="3708"/>
            <a:chExt cx="5760" cy="612"/>
          </a:xfrm>
        </p:grpSpPr>
        <p:pic>
          <p:nvPicPr>
            <p:cNvPr id="2" name="Picture 5" descr="footer.jpg"/>
            <p:cNvPicPr>
              <a:picLocks noChangeAspect="1" noChangeArrowheads="1"/>
            </p:cNvPicPr>
            <p:nvPr/>
          </p:nvPicPr>
          <p:blipFill>
            <a:blip r:embed="rId3"/>
            <a:srcRect l="1639" b="7272"/>
            <a:stretch>
              <a:fillRect/>
            </a:stretch>
          </p:blipFill>
          <p:spPr bwMode="auto">
            <a:xfrm>
              <a:off x="0" y="3708"/>
              <a:ext cx="5760" cy="612"/>
            </a:xfrm>
            <a:prstGeom prst="rect">
              <a:avLst/>
            </a:prstGeom>
            <a:noFill/>
            <a:ln w="9525">
              <a:noFill/>
              <a:miter lim="800000"/>
              <a:headEnd/>
              <a:tailEnd/>
            </a:ln>
          </p:spPr>
        </p:pic>
        <p:sp>
          <p:nvSpPr>
            <p:cNvPr id="33859" name="Rectangle 69"/>
            <p:cNvSpPr>
              <a:spLocks noChangeArrowheads="1"/>
            </p:cNvSpPr>
            <p:nvPr/>
          </p:nvSpPr>
          <p:spPr bwMode="auto">
            <a:xfrm>
              <a:off x="2352" y="3840"/>
              <a:ext cx="960" cy="288"/>
            </a:xfrm>
            <a:prstGeom prst="rect">
              <a:avLst/>
            </a:prstGeom>
            <a:solidFill>
              <a:schemeClr val="bg1"/>
            </a:solidFill>
            <a:ln w="9525">
              <a:noFill/>
              <a:miter lim="800000"/>
              <a:headEnd/>
              <a:tailEnd/>
            </a:ln>
          </p:spPr>
          <p:txBody>
            <a:bodyPr wrap="none" anchor="ctr"/>
            <a:lstStyle/>
            <a:p>
              <a:endParaRPr lang="en-US"/>
            </a:p>
          </p:txBody>
        </p:sp>
        <p:pic>
          <p:nvPicPr>
            <p:cNvPr id="33860" name="Picture 70" descr="unicef logo_blue"/>
            <p:cNvPicPr>
              <a:picLocks noChangeAspect="1" noChangeArrowheads="1"/>
            </p:cNvPicPr>
            <p:nvPr/>
          </p:nvPicPr>
          <p:blipFill>
            <a:blip r:embed="rId4"/>
            <a:srcRect/>
            <a:stretch>
              <a:fillRect/>
            </a:stretch>
          </p:blipFill>
          <p:spPr bwMode="auto">
            <a:xfrm>
              <a:off x="2448" y="3905"/>
              <a:ext cx="720" cy="175"/>
            </a:xfrm>
            <a:prstGeom prst="rect">
              <a:avLst/>
            </a:prstGeom>
            <a:noFill/>
            <a:ln w="9525">
              <a:noFill/>
              <a:miter lim="800000"/>
              <a:headEnd/>
              <a:tailEnd/>
            </a:ln>
          </p:spPr>
        </p:pic>
      </p:grpSp>
      <p:pic>
        <p:nvPicPr>
          <p:cNvPr id="33794" name="Picture 2" descr="MI Banner"/>
          <p:cNvPicPr>
            <a:picLocks noChangeAspect="1" noChangeArrowheads="1"/>
          </p:cNvPicPr>
          <p:nvPr/>
        </p:nvPicPr>
        <p:blipFill>
          <a:blip r:embed="rId5"/>
          <a:srcRect/>
          <a:stretch>
            <a:fillRect/>
          </a:stretch>
        </p:blipFill>
        <p:spPr bwMode="auto">
          <a:xfrm>
            <a:off x="0" y="0"/>
            <a:ext cx="9144000" cy="1098550"/>
          </a:xfrm>
          <a:prstGeom prst="rect">
            <a:avLst/>
          </a:prstGeom>
          <a:noFill/>
          <a:ln w="9525">
            <a:noFill/>
            <a:miter lim="800000"/>
            <a:headEnd/>
            <a:tailEnd/>
          </a:ln>
        </p:spPr>
      </p:pic>
      <p:sp>
        <p:nvSpPr>
          <p:cNvPr id="33795" name="Text Box 4"/>
          <p:cNvSpPr txBox="1">
            <a:spLocks noChangeArrowheads="1"/>
          </p:cNvSpPr>
          <p:nvPr/>
        </p:nvSpPr>
        <p:spPr bwMode="auto">
          <a:xfrm>
            <a:off x="76200" y="1752600"/>
            <a:ext cx="9067800" cy="4321175"/>
          </a:xfrm>
          <a:prstGeom prst="rect">
            <a:avLst/>
          </a:prstGeom>
          <a:noFill/>
          <a:ln w="9525">
            <a:noFill/>
            <a:miter lim="800000"/>
            <a:headEnd/>
            <a:tailEnd/>
          </a:ln>
        </p:spPr>
        <p:txBody>
          <a:bodyPr>
            <a:spAutoFit/>
          </a:bodyPr>
          <a:lstStyle/>
          <a:p>
            <a:pPr algn="ctr" defTabSz="457200">
              <a:spcBef>
                <a:spcPct val="50000"/>
              </a:spcBef>
            </a:pPr>
            <a:endParaRPr lang="en-US" sz="4500">
              <a:solidFill>
                <a:srgbClr val="336699"/>
              </a:solidFill>
              <a:latin typeface="Akzidenz-Grotesk Std Regular" pitchFamily="2" charset="0"/>
            </a:endParaRPr>
          </a:p>
          <a:p>
            <a:pPr algn="ctr" defTabSz="457200">
              <a:spcBef>
                <a:spcPct val="50000"/>
              </a:spcBef>
            </a:pPr>
            <a:r>
              <a:rPr lang="en-US" sz="4500">
                <a:solidFill>
                  <a:srgbClr val="336699"/>
                </a:solidFill>
                <a:latin typeface="Akzidenz-Grotesk Std Bold" pitchFamily="2" charset="0"/>
              </a:rPr>
              <a:t>Thank You!</a:t>
            </a:r>
          </a:p>
          <a:p>
            <a:pPr algn="ctr" defTabSz="457200">
              <a:spcBef>
                <a:spcPct val="50000"/>
              </a:spcBef>
            </a:pPr>
            <a:endParaRPr lang="en-US" sz="4500">
              <a:solidFill>
                <a:srgbClr val="336699"/>
              </a:solidFill>
              <a:latin typeface="Akzidenz-Grotesk Std Bold" pitchFamily="2" charset="0"/>
            </a:endParaRPr>
          </a:p>
          <a:p>
            <a:pPr algn="ctr" defTabSz="457200">
              <a:spcBef>
                <a:spcPct val="50000"/>
              </a:spcBef>
            </a:pPr>
            <a:endParaRPr lang="en-US" sz="2000" b="1">
              <a:solidFill>
                <a:srgbClr val="336699"/>
              </a:solidFill>
              <a:latin typeface="Akzidenz-Grotesk Std Regular" pitchFamily="2" charset="0"/>
            </a:endParaRPr>
          </a:p>
          <a:p>
            <a:pPr algn="ctr" defTabSz="457200">
              <a:spcBef>
                <a:spcPct val="50000"/>
              </a:spcBef>
            </a:pPr>
            <a:endParaRPr lang="en-US" sz="4500" b="1">
              <a:solidFill>
                <a:srgbClr val="336699"/>
              </a:solidFill>
              <a:latin typeface="Akzidenz-Grotesk Std Regular" pitchFamily="2" charset="0"/>
            </a:endParaRPr>
          </a:p>
        </p:txBody>
      </p:sp>
      <p:sp>
        <p:nvSpPr>
          <p:cNvPr id="33797" name="Text Box 5"/>
          <p:cNvSpPr txBox="1">
            <a:spLocks noChangeArrowheads="1"/>
          </p:cNvSpPr>
          <p:nvPr/>
        </p:nvSpPr>
        <p:spPr bwMode="auto">
          <a:xfrm>
            <a:off x="5486400" y="2286000"/>
            <a:ext cx="15049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Connecticut</a:t>
            </a:r>
          </a:p>
        </p:txBody>
      </p:sp>
      <p:sp>
        <p:nvSpPr>
          <p:cNvPr id="33798" name="Text Box 6"/>
          <p:cNvSpPr txBox="1">
            <a:spLocks noChangeArrowheads="1"/>
          </p:cNvSpPr>
          <p:nvPr/>
        </p:nvSpPr>
        <p:spPr bwMode="auto">
          <a:xfrm>
            <a:off x="0" y="990600"/>
            <a:ext cx="1524000" cy="366713"/>
          </a:xfrm>
          <a:prstGeom prst="rect">
            <a:avLst/>
          </a:prstGeom>
          <a:noFill/>
          <a:ln w="9525">
            <a:noFill/>
            <a:miter lim="800000"/>
            <a:headEnd/>
            <a:tailEnd/>
          </a:ln>
        </p:spPr>
        <p:txBody>
          <a:bodyPr>
            <a:spAutoFit/>
          </a:bodyPr>
          <a:lstStyle/>
          <a:p>
            <a:pPr defTabSz="457200"/>
            <a:r>
              <a:rPr lang="en-US" b="1">
                <a:solidFill>
                  <a:srgbClr val="336699"/>
                </a:solidFill>
                <a:latin typeface="Calibri" pitchFamily="34" charset="0"/>
              </a:rPr>
              <a:t>Birmingham</a:t>
            </a:r>
          </a:p>
        </p:txBody>
      </p:sp>
      <p:sp>
        <p:nvSpPr>
          <p:cNvPr id="33799" name="Text Box 7"/>
          <p:cNvSpPr txBox="1">
            <a:spLocks noChangeArrowheads="1"/>
          </p:cNvSpPr>
          <p:nvPr/>
        </p:nvSpPr>
        <p:spPr bwMode="auto">
          <a:xfrm>
            <a:off x="4495800" y="1219200"/>
            <a:ext cx="22542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Monterey Bay Area</a:t>
            </a:r>
          </a:p>
        </p:txBody>
      </p:sp>
      <p:sp>
        <p:nvSpPr>
          <p:cNvPr id="33800" name="Text Box 8"/>
          <p:cNvSpPr txBox="1">
            <a:spLocks noChangeArrowheads="1"/>
          </p:cNvSpPr>
          <p:nvPr/>
        </p:nvSpPr>
        <p:spPr bwMode="auto">
          <a:xfrm>
            <a:off x="381000" y="2133600"/>
            <a:ext cx="28384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San Luis Obispo County</a:t>
            </a:r>
          </a:p>
        </p:txBody>
      </p:sp>
      <p:sp>
        <p:nvSpPr>
          <p:cNvPr id="33801" name="Text Box 9"/>
          <p:cNvSpPr txBox="1">
            <a:spLocks noChangeArrowheads="1"/>
          </p:cNvSpPr>
          <p:nvPr/>
        </p:nvSpPr>
        <p:spPr bwMode="auto">
          <a:xfrm>
            <a:off x="2362200" y="1828800"/>
            <a:ext cx="14922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Long Beach</a:t>
            </a:r>
          </a:p>
        </p:txBody>
      </p:sp>
      <p:sp>
        <p:nvSpPr>
          <p:cNvPr id="33802" name="Text Box 10"/>
          <p:cNvSpPr txBox="1">
            <a:spLocks noChangeArrowheads="1"/>
          </p:cNvSpPr>
          <p:nvPr/>
        </p:nvSpPr>
        <p:spPr bwMode="auto">
          <a:xfrm>
            <a:off x="0" y="2743200"/>
            <a:ext cx="1517650" cy="366713"/>
          </a:xfrm>
          <a:prstGeom prst="rect">
            <a:avLst/>
          </a:prstGeom>
          <a:noFill/>
          <a:ln w="9525">
            <a:noFill/>
            <a:miter lim="800000"/>
            <a:headEnd/>
            <a:tailEnd/>
          </a:ln>
        </p:spPr>
        <p:txBody>
          <a:bodyPr>
            <a:spAutoFit/>
          </a:bodyPr>
          <a:lstStyle/>
          <a:p>
            <a:pPr defTabSz="457200"/>
            <a:r>
              <a:rPr lang="en-US" b="1">
                <a:solidFill>
                  <a:srgbClr val="336699"/>
                </a:solidFill>
                <a:latin typeface="Calibri" pitchFamily="34" charset="0"/>
              </a:rPr>
              <a:t>Bay Area</a:t>
            </a:r>
          </a:p>
        </p:txBody>
      </p:sp>
      <p:sp>
        <p:nvSpPr>
          <p:cNvPr id="33803" name="Text Box 11"/>
          <p:cNvSpPr txBox="1">
            <a:spLocks noChangeArrowheads="1"/>
          </p:cNvSpPr>
          <p:nvPr/>
        </p:nvSpPr>
        <p:spPr bwMode="auto">
          <a:xfrm>
            <a:off x="228600" y="2971800"/>
            <a:ext cx="1898650" cy="366713"/>
          </a:xfrm>
          <a:prstGeom prst="rect">
            <a:avLst/>
          </a:prstGeom>
          <a:noFill/>
          <a:ln w="9525">
            <a:noFill/>
            <a:miter lim="800000"/>
            <a:headEnd/>
            <a:tailEnd/>
          </a:ln>
        </p:spPr>
        <p:txBody>
          <a:bodyPr>
            <a:spAutoFit/>
          </a:bodyPr>
          <a:lstStyle/>
          <a:p>
            <a:pPr defTabSz="457200"/>
            <a:r>
              <a:rPr lang="en-US" b="1">
                <a:solidFill>
                  <a:srgbClr val="336699"/>
                </a:solidFill>
                <a:latin typeface="Calibri" pitchFamily="34" charset="0"/>
              </a:rPr>
              <a:t>Tampa Bay</a:t>
            </a:r>
          </a:p>
        </p:txBody>
      </p:sp>
      <p:sp>
        <p:nvSpPr>
          <p:cNvPr id="33804" name="Text Box 12"/>
          <p:cNvSpPr txBox="1">
            <a:spLocks noChangeArrowheads="1"/>
          </p:cNvSpPr>
          <p:nvPr/>
        </p:nvSpPr>
        <p:spPr bwMode="auto">
          <a:xfrm>
            <a:off x="2133600" y="1143000"/>
            <a:ext cx="23177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Northwest Alabama</a:t>
            </a:r>
          </a:p>
        </p:txBody>
      </p:sp>
      <p:sp>
        <p:nvSpPr>
          <p:cNvPr id="33805" name="Text Box 13"/>
          <p:cNvSpPr txBox="1">
            <a:spLocks noChangeArrowheads="1"/>
          </p:cNvSpPr>
          <p:nvPr/>
        </p:nvSpPr>
        <p:spPr bwMode="auto">
          <a:xfrm>
            <a:off x="7086600" y="5181600"/>
            <a:ext cx="18351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Sussex County</a:t>
            </a:r>
          </a:p>
        </p:txBody>
      </p:sp>
      <p:sp>
        <p:nvSpPr>
          <p:cNvPr id="33806" name="Text Box 14"/>
          <p:cNvSpPr txBox="1">
            <a:spLocks noChangeArrowheads="1"/>
          </p:cNvSpPr>
          <p:nvPr/>
        </p:nvSpPr>
        <p:spPr bwMode="auto">
          <a:xfrm>
            <a:off x="0" y="5105400"/>
            <a:ext cx="16065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Jersey Coast</a:t>
            </a:r>
          </a:p>
        </p:txBody>
      </p:sp>
      <p:sp>
        <p:nvSpPr>
          <p:cNvPr id="33807" name="Text Box 15"/>
          <p:cNvSpPr txBox="1">
            <a:spLocks noChangeArrowheads="1"/>
          </p:cNvSpPr>
          <p:nvPr/>
        </p:nvSpPr>
        <p:spPr bwMode="auto">
          <a:xfrm>
            <a:off x="7315200" y="4495800"/>
            <a:ext cx="16319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Mid Michigan</a:t>
            </a:r>
          </a:p>
        </p:txBody>
      </p:sp>
      <p:sp>
        <p:nvSpPr>
          <p:cNvPr id="33808" name="Text Box 16"/>
          <p:cNvSpPr txBox="1">
            <a:spLocks noChangeArrowheads="1"/>
          </p:cNvSpPr>
          <p:nvPr/>
        </p:nvSpPr>
        <p:spPr bwMode="auto">
          <a:xfrm>
            <a:off x="7162800" y="2286000"/>
            <a:ext cx="16573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Silicon Valley</a:t>
            </a:r>
          </a:p>
        </p:txBody>
      </p:sp>
      <p:sp>
        <p:nvSpPr>
          <p:cNvPr id="33809" name="Text Box 17"/>
          <p:cNvSpPr txBox="1">
            <a:spLocks noChangeArrowheads="1"/>
          </p:cNvSpPr>
          <p:nvPr/>
        </p:nvSpPr>
        <p:spPr bwMode="auto">
          <a:xfrm>
            <a:off x="3657600" y="2209800"/>
            <a:ext cx="17335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Santa Barbara</a:t>
            </a:r>
          </a:p>
        </p:txBody>
      </p:sp>
      <p:sp>
        <p:nvSpPr>
          <p:cNvPr id="33810" name="Text Box 18"/>
          <p:cNvSpPr txBox="1">
            <a:spLocks noChangeArrowheads="1"/>
          </p:cNvSpPr>
          <p:nvPr/>
        </p:nvSpPr>
        <p:spPr bwMode="auto">
          <a:xfrm>
            <a:off x="0" y="3505200"/>
            <a:ext cx="29273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Palm Beach Area</a:t>
            </a:r>
          </a:p>
        </p:txBody>
      </p:sp>
      <p:sp>
        <p:nvSpPr>
          <p:cNvPr id="33811" name="Text Box 19"/>
          <p:cNvSpPr txBox="1">
            <a:spLocks noChangeArrowheads="1"/>
          </p:cNvSpPr>
          <p:nvPr/>
        </p:nvSpPr>
        <p:spPr bwMode="auto">
          <a:xfrm>
            <a:off x="990600" y="4419600"/>
            <a:ext cx="20383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Central Maryland</a:t>
            </a:r>
          </a:p>
        </p:txBody>
      </p:sp>
      <p:sp>
        <p:nvSpPr>
          <p:cNvPr id="33812" name="Text Box 20"/>
          <p:cNvSpPr txBox="1">
            <a:spLocks noChangeArrowheads="1"/>
          </p:cNvSpPr>
          <p:nvPr/>
        </p:nvSpPr>
        <p:spPr bwMode="auto">
          <a:xfrm>
            <a:off x="228600" y="2438400"/>
            <a:ext cx="18859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Ventura County</a:t>
            </a:r>
          </a:p>
        </p:txBody>
      </p:sp>
      <p:sp>
        <p:nvSpPr>
          <p:cNvPr id="33813" name="Text Box 21"/>
          <p:cNvSpPr txBox="1">
            <a:spLocks noChangeArrowheads="1"/>
          </p:cNvSpPr>
          <p:nvPr/>
        </p:nvSpPr>
        <p:spPr bwMode="auto">
          <a:xfrm>
            <a:off x="2057400" y="5562600"/>
            <a:ext cx="1974850" cy="641350"/>
          </a:xfrm>
          <a:prstGeom prst="rect">
            <a:avLst/>
          </a:prstGeom>
          <a:noFill/>
          <a:ln w="9525">
            <a:noFill/>
            <a:miter lim="800000"/>
            <a:headEnd/>
            <a:tailEnd/>
          </a:ln>
        </p:spPr>
        <p:txBody>
          <a:bodyPr>
            <a:spAutoFit/>
          </a:bodyPr>
          <a:lstStyle/>
          <a:p>
            <a:pPr defTabSz="457200"/>
            <a:r>
              <a:rPr lang="en-US" b="1">
                <a:solidFill>
                  <a:srgbClr val="336699"/>
                </a:solidFill>
                <a:latin typeface="Calibri" pitchFamily="34" charset="0"/>
              </a:rPr>
              <a:t>Burlington County</a:t>
            </a:r>
          </a:p>
        </p:txBody>
      </p:sp>
      <p:sp>
        <p:nvSpPr>
          <p:cNvPr id="33814" name="Text Box 22"/>
          <p:cNvSpPr txBox="1">
            <a:spLocks noChangeArrowheads="1"/>
          </p:cNvSpPr>
          <p:nvPr/>
        </p:nvSpPr>
        <p:spPr bwMode="auto">
          <a:xfrm>
            <a:off x="3429000" y="4495800"/>
            <a:ext cx="15684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Lower Shore</a:t>
            </a:r>
          </a:p>
        </p:txBody>
      </p:sp>
      <p:sp>
        <p:nvSpPr>
          <p:cNvPr id="33815" name="Text Box 23"/>
          <p:cNvSpPr txBox="1">
            <a:spLocks noChangeArrowheads="1"/>
          </p:cNvSpPr>
          <p:nvPr/>
        </p:nvSpPr>
        <p:spPr bwMode="auto">
          <a:xfrm>
            <a:off x="5257800" y="4953000"/>
            <a:ext cx="31813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Manchester County</a:t>
            </a:r>
          </a:p>
        </p:txBody>
      </p:sp>
      <p:sp>
        <p:nvSpPr>
          <p:cNvPr id="33816" name="Text Box 24"/>
          <p:cNvSpPr txBox="1">
            <a:spLocks noChangeArrowheads="1"/>
          </p:cNvSpPr>
          <p:nvPr/>
        </p:nvSpPr>
        <p:spPr bwMode="auto">
          <a:xfrm>
            <a:off x="3810000" y="1676400"/>
            <a:ext cx="15430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Los Angeles</a:t>
            </a:r>
          </a:p>
        </p:txBody>
      </p:sp>
      <p:sp>
        <p:nvSpPr>
          <p:cNvPr id="33817" name="Text Box 25"/>
          <p:cNvSpPr txBox="1">
            <a:spLocks noChangeArrowheads="1"/>
          </p:cNvSpPr>
          <p:nvPr/>
        </p:nvSpPr>
        <p:spPr bwMode="auto">
          <a:xfrm>
            <a:off x="7086600" y="3733800"/>
            <a:ext cx="20256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Quad Cities Area</a:t>
            </a:r>
          </a:p>
        </p:txBody>
      </p:sp>
      <p:sp>
        <p:nvSpPr>
          <p:cNvPr id="33818" name="Text Box 26"/>
          <p:cNvSpPr txBox="1">
            <a:spLocks noChangeArrowheads="1"/>
          </p:cNvSpPr>
          <p:nvPr/>
        </p:nvSpPr>
        <p:spPr bwMode="auto">
          <a:xfrm>
            <a:off x="6553200" y="1447800"/>
            <a:ext cx="20891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Southern Arizona</a:t>
            </a:r>
          </a:p>
        </p:txBody>
      </p:sp>
      <p:sp>
        <p:nvSpPr>
          <p:cNvPr id="33819" name="Text Box 27"/>
          <p:cNvSpPr txBox="1">
            <a:spLocks noChangeArrowheads="1"/>
          </p:cNvSpPr>
          <p:nvPr/>
        </p:nvSpPr>
        <p:spPr bwMode="auto">
          <a:xfrm>
            <a:off x="762000" y="1524000"/>
            <a:ext cx="20129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Grand Canyon	</a:t>
            </a:r>
          </a:p>
        </p:txBody>
      </p:sp>
      <p:sp>
        <p:nvSpPr>
          <p:cNvPr id="33820" name="Text Box 28"/>
          <p:cNvSpPr txBox="1">
            <a:spLocks noChangeArrowheads="1"/>
          </p:cNvSpPr>
          <p:nvPr/>
        </p:nvSpPr>
        <p:spPr bwMode="auto">
          <a:xfrm>
            <a:off x="0" y="1828800"/>
            <a:ext cx="16954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Central Valley</a:t>
            </a:r>
          </a:p>
        </p:txBody>
      </p:sp>
      <p:sp>
        <p:nvSpPr>
          <p:cNvPr id="33821" name="Text Box 29"/>
          <p:cNvSpPr txBox="1">
            <a:spLocks noChangeArrowheads="1"/>
          </p:cNvSpPr>
          <p:nvPr/>
        </p:nvSpPr>
        <p:spPr bwMode="auto">
          <a:xfrm>
            <a:off x="7308850" y="1676400"/>
            <a:ext cx="18351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Orange County</a:t>
            </a:r>
          </a:p>
        </p:txBody>
      </p:sp>
      <p:sp>
        <p:nvSpPr>
          <p:cNvPr id="33822" name="Text Box 30"/>
          <p:cNvSpPr txBox="1">
            <a:spLocks noChangeArrowheads="1"/>
          </p:cNvSpPr>
          <p:nvPr/>
        </p:nvSpPr>
        <p:spPr bwMode="auto">
          <a:xfrm>
            <a:off x="6026150" y="1981200"/>
            <a:ext cx="31432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San Gabriel Pomona Valley</a:t>
            </a:r>
          </a:p>
        </p:txBody>
      </p:sp>
      <p:sp>
        <p:nvSpPr>
          <p:cNvPr id="33823" name="Text Box 31"/>
          <p:cNvSpPr txBox="1">
            <a:spLocks noChangeArrowheads="1"/>
          </p:cNvSpPr>
          <p:nvPr/>
        </p:nvSpPr>
        <p:spPr bwMode="auto">
          <a:xfrm>
            <a:off x="5486400" y="990600"/>
            <a:ext cx="19875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Central Alabama</a:t>
            </a:r>
          </a:p>
        </p:txBody>
      </p:sp>
      <p:sp>
        <p:nvSpPr>
          <p:cNvPr id="33824" name="Text Box 32"/>
          <p:cNvSpPr txBox="1">
            <a:spLocks noChangeArrowheads="1"/>
          </p:cNvSpPr>
          <p:nvPr/>
        </p:nvSpPr>
        <p:spPr bwMode="auto">
          <a:xfrm>
            <a:off x="7391400" y="1219200"/>
            <a:ext cx="9207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Alaska</a:t>
            </a:r>
          </a:p>
        </p:txBody>
      </p:sp>
      <p:sp>
        <p:nvSpPr>
          <p:cNvPr id="33825" name="Text Box 33"/>
          <p:cNvSpPr txBox="1">
            <a:spLocks noChangeArrowheads="1"/>
          </p:cNvSpPr>
          <p:nvPr/>
        </p:nvSpPr>
        <p:spPr bwMode="auto">
          <a:xfrm>
            <a:off x="4114800" y="1905000"/>
            <a:ext cx="18478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Capital Region </a:t>
            </a:r>
          </a:p>
        </p:txBody>
      </p:sp>
      <p:sp>
        <p:nvSpPr>
          <p:cNvPr id="33826" name="Text Box 34"/>
          <p:cNvSpPr txBox="1">
            <a:spLocks noChangeArrowheads="1"/>
          </p:cNvSpPr>
          <p:nvPr/>
        </p:nvSpPr>
        <p:spPr bwMode="auto">
          <a:xfrm>
            <a:off x="304800" y="3962400"/>
            <a:ext cx="21145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Northeast Indiana</a:t>
            </a:r>
          </a:p>
        </p:txBody>
      </p:sp>
      <p:sp>
        <p:nvSpPr>
          <p:cNvPr id="33827" name="Text Box 35"/>
          <p:cNvSpPr txBox="1">
            <a:spLocks noChangeArrowheads="1"/>
          </p:cNvSpPr>
          <p:nvPr/>
        </p:nvSpPr>
        <p:spPr bwMode="auto">
          <a:xfrm>
            <a:off x="1676400" y="3276600"/>
            <a:ext cx="17208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Martin County</a:t>
            </a:r>
          </a:p>
        </p:txBody>
      </p:sp>
      <p:sp>
        <p:nvSpPr>
          <p:cNvPr id="33828" name="Text Box 36"/>
          <p:cNvSpPr txBox="1">
            <a:spLocks noChangeArrowheads="1"/>
          </p:cNvSpPr>
          <p:nvPr/>
        </p:nvSpPr>
        <p:spPr bwMode="auto">
          <a:xfrm>
            <a:off x="3124200" y="2590800"/>
            <a:ext cx="12001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Mile High</a:t>
            </a:r>
          </a:p>
        </p:txBody>
      </p:sp>
      <p:sp>
        <p:nvSpPr>
          <p:cNvPr id="33829" name="Text Box 37"/>
          <p:cNvSpPr txBox="1">
            <a:spLocks noChangeArrowheads="1"/>
          </p:cNvSpPr>
          <p:nvPr/>
        </p:nvSpPr>
        <p:spPr bwMode="auto">
          <a:xfrm>
            <a:off x="6191250" y="3124200"/>
            <a:ext cx="29527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Miami &amp; the Keys</a:t>
            </a:r>
          </a:p>
        </p:txBody>
      </p:sp>
      <p:sp>
        <p:nvSpPr>
          <p:cNvPr id="33830" name="Text Box 38"/>
          <p:cNvSpPr txBox="1">
            <a:spLocks noChangeArrowheads="1"/>
          </p:cNvSpPr>
          <p:nvPr/>
        </p:nvSpPr>
        <p:spPr bwMode="auto">
          <a:xfrm>
            <a:off x="5638800" y="3505200"/>
            <a:ext cx="19621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Chicago</a:t>
            </a:r>
          </a:p>
        </p:txBody>
      </p:sp>
      <p:sp>
        <p:nvSpPr>
          <p:cNvPr id="33831" name="Text Box 39"/>
          <p:cNvSpPr txBox="1">
            <a:spLocks noChangeArrowheads="1"/>
          </p:cNvSpPr>
          <p:nvPr/>
        </p:nvSpPr>
        <p:spPr bwMode="auto">
          <a:xfrm>
            <a:off x="6096000" y="2743200"/>
            <a:ext cx="2835275" cy="366713"/>
          </a:xfrm>
          <a:prstGeom prst="rect">
            <a:avLst/>
          </a:prstGeom>
          <a:noFill/>
          <a:ln w="9525">
            <a:noFill/>
            <a:miter lim="800000"/>
            <a:headEnd/>
            <a:tailEnd/>
          </a:ln>
        </p:spPr>
        <p:txBody>
          <a:bodyPr>
            <a:spAutoFit/>
          </a:bodyPr>
          <a:lstStyle/>
          <a:p>
            <a:pPr defTabSz="457200"/>
            <a:r>
              <a:rPr lang="en-US" b="1">
                <a:solidFill>
                  <a:srgbClr val="336699"/>
                </a:solidFill>
                <a:latin typeface="Calibri" pitchFamily="34" charset="0"/>
              </a:rPr>
              <a:t>National Capital Region</a:t>
            </a:r>
          </a:p>
        </p:txBody>
      </p:sp>
      <p:sp>
        <p:nvSpPr>
          <p:cNvPr id="33832" name="Text Box 40"/>
          <p:cNvSpPr txBox="1">
            <a:spLocks noChangeArrowheads="1"/>
          </p:cNvSpPr>
          <p:nvPr/>
        </p:nvSpPr>
        <p:spPr bwMode="auto">
          <a:xfrm>
            <a:off x="3048000" y="3505200"/>
            <a:ext cx="23939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Metropolitan Atlanta</a:t>
            </a:r>
          </a:p>
        </p:txBody>
      </p:sp>
      <p:sp>
        <p:nvSpPr>
          <p:cNvPr id="33833" name="Text Box 41"/>
          <p:cNvSpPr txBox="1">
            <a:spLocks noChangeArrowheads="1"/>
          </p:cNvSpPr>
          <p:nvPr/>
        </p:nvSpPr>
        <p:spPr bwMode="auto">
          <a:xfrm>
            <a:off x="2743200" y="3886200"/>
            <a:ext cx="31051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Dearborn and Ohio County</a:t>
            </a:r>
          </a:p>
        </p:txBody>
      </p:sp>
      <p:sp>
        <p:nvSpPr>
          <p:cNvPr id="33834" name="Text Box 42"/>
          <p:cNvSpPr txBox="1">
            <a:spLocks noChangeArrowheads="1"/>
          </p:cNvSpPr>
          <p:nvPr/>
        </p:nvSpPr>
        <p:spPr bwMode="auto">
          <a:xfrm>
            <a:off x="2438400" y="4191000"/>
            <a:ext cx="16954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Gateway Area</a:t>
            </a:r>
          </a:p>
        </p:txBody>
      </p:sp>
      <p:sp>
        <p:nvSpPr>
          <p:cNvPr id="33835" name="Text Box 43"/>
          <p:cNvSpPr txBox="1">
            <a:spLocks noChangeArrowheads="1"/>
          </p:cNvSpPr>
          <p:nvPr/>
        </p:nvSpPr>
        <p:spPr bwMode="auto">
          <a:xfrm>
            <a:off x="5943600" y="4038600"/>
            <a:ext cx="23939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Indianapolis</a:t>
            </a:r>
          </a:p>
        </p:txBody>
      </p:sp>
      <p:sp>
        <p:nvSpPr>
          <p:cNvPr id="33836" name="Text Box 44"/>
          <p:cNvSpPr txBox="1">
            <a:spLocks noChangeArrowheads="1"/>
          </p:cNvSpPr>
          <p:nvPr/>
        </p:nvSpPr>
        <p:spPr bwMode="auto">
          <a:xfrm>
            <a:off x="5924550" y="5791200"/>
            <a:ext cx="32194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Northern Livingston County</a:t>
            </a:r>
          </a:p>
        </p:txBody>
      </p:sp>
      <p:sp>
        <p:nvSpPr>
          <p:cNvPr id="33837" name="Text Box 45"/>
          <p:cNvSpPr txBox="1">
            <a:spLocks noChangeArrowheads="1"/>
          </p:cNvSpPr>
          <p:nvPr/>
        </p:nvSpPr>
        <p:spPr bwMode="auto">
          <a:xfrm>
            <a:off x="5181600" y="5334000"/>
            <a:ext cx="24193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Colonial Crossroads</a:t>
            </a:r>
          </a:p>
        </p:txBody>
      </p:sp>
      <p:sp>
        <p:nvSpPr>
          <p:cNvPr id="33838" name="Text Box 46"/>
          <p:cNvSpPr txBox="1">
            <a:spLocks noChangeArrowheads="1"/>
          </p:cNvSpPr>
          <p:nvPr/>
        </p:nvSpPr>
        <p:spPr bwMode="auto">
          <a:xfrm>
            <a:off x="3657600" y="4800600"/>
            <a:ext cx="20256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Northern Nevada</a:t>
            </a:r>
          </a:p>
        </p:txBody>
      </p:sp>
      <p:sp>
        <p:nvSpPr>
          <p:cNvPr id="33839" name="Text Box 47"/>
          <p:cNvSpPr txBox="1">
            <a:spLocks noChangeArrowheads="1"/>
          </p:cNvSpPr>
          <p:nvPr/>
        </p:nvSpPr>
        <p:spPr bwMode="auto">
          <a:xfrm>
            <a:off x="3886200" y="5562600"/>
            <a:ext cx="22923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Central New Jersey</a:t>
            </a:r>
          </a:p>
        </p:txBody>
      </p:sp>
      <p:sp>
        <p:nvSpPr>
          <p:cNvPr id="33840" name="Text Box 48"/>
          <p:cNvSpPr txBox="1">
            <a:spLocks noChangeArrowheads="1"/>
          </p:cNvSpPr>
          <p:nvPr/>
        </p:nvSpPr>
        <p:spPr bwMode="auto">
          <a:xfrm>
            <a:off x="228600" y="4724400"/>
            <a:ext cx="22923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Washtenaw County</a:t>
            </a:r>
          </a:p>
        </p:txBody>
      </p:sp>
      <p:sp>
        <p:nvSpPr>
          <p:cNvPr id="33841" name="Text Box 49"/>
          <p:cNvSpPr txBox="1">
            <a:spLocks noChangeArrowheads="1"/>
          </p:cNvSpPr>
          <p:nvPr/>
        </p:nvSpPr>
        <p:spPr bwMode="auto">
          <a:xfrm>
            <a:off x="1676400" y="4953000"/>
            <a:ext cx="19875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Saint Louis Area</a:t>
            </a:r>
          </a:p>
        </p:txBody>
      </p:sp>
      <p:sp>
        <p:nvSpPr>
          <p:cNvPr id="33842" name="Text Box 50"/>
          <p:cNvSpPr txBox="1">
            <a:spLocks noChangeArrowheads="1"/>
          </p:cNvSpPr>
          <p:nvPr/>
        </p:nvSpPr>
        <p:spPr bwMode="auto">
          <a:xfrm>
            <a:off x="3352800" y="5867400"/>
            <a:ext cx="18097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Mohawk Valley</a:t>
            </a:r>
          </a:p>
        </p:txBody>
      </p:sp>
      <p:sp>
        <p:nvSpPr>
          <p:cNvPr id="33843" name="Text Box 51"/>
          <p:cNvSpPr txBox="1">
            <a:spLocks noChangeArrowheads="1"/>
          </p:cNvSpPr>
          <p:nvPr/>
        </p:nvSpPr>
        <p:spPr bwMode="auto">
          <a:xfrm>
            <a:off x="2133600" y="5257800"/>
            <a:ext cx="24701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Northern New Jersey</a:t>
            </a:r>
          </a:p>
        </p:txBody>
      </p:sp>
      <p:sp>
        <p:nvSpPr>
          <p:cNvPr id="33844" name="Text Box 52"/>
          <p:cNvSpPr txBox="1">
            <a:spLocks noChangeArrowheads="1"/>
          </p:cNvSpPr>
          <p:nvPr/>
        </p:nvSpPr>
        <p:spPr bwMode="auto">
          <a:xfrm>
            <a:off x="0" y="5791200"/>
            <a:ext cx="21780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Richmond</a:t>
            </a:r>
          </a:p>
        </p:txBody>
      </p:sp>
      <p:sp>
        <p:nvSpPr>
          <p:cNvPr id="33845" name="Text Box 53"/>
          <p:cNvSpPr txBox="1">
            <a:spLocks noChangeArrowheads="1"/>
          </p:cNvSpPr>
          <p:nvPr/>
        </p:nvSpPr>
        <p:spPr bwMode="auto">
          <a:xfrm>
            <a:off x="5029200" y="4343400"/>
            <a:ext cx="25590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Grand Rapids</a:t>
            </a:r>
          </a:p>
        </p:txBody>
      </p:sp>
      <p:sp>
        <p:nvSpPr>
          <p:cNvPr id="33846" name="Text Box 54"/>
          <p:cNvSpPr txBox="1">
            <a:spLocks noChangeArrowheads="1"/>
          </p:cNvSpPr>
          <p:nvPr/>
        </p:nvSpPr>
        <p:spPr bwMode="auto">
          <a:xfrm>
            <a:off x="2819400" y="1447800"/>
            <a:ext cx="20764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Central New York</a:t>
            </a:r>
          </a:p>
        </p:txBody>
      </p:sp>
      <p:sp>
        <p:nvSpPr>
          <p:cNvPr id="33847" name="Text Box 55"/>
          <p:cNvSpPr txBox="1">
            <a:spLocks noChangeArrowheads="1"/>
          </p:cNvSpPr>
          <p:nvPr/>
        </p:nvSpPr>
        <p:spPr bwMode="auto">
          <a:xfrm>
            <a:off x="6172200" y="4724400"/>
            <a:ext cx="9842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Granite</a:t>
            </a:r>
          </a:p>
        </p:txBody>
      </p:sp>
      <p:sp>
        <p:nvSpPr>
          <p:cNvPr id="33848" name="Text Box 56"/>
          <p:cNvSpPr txBox="1">
            <a:spLocks noChangeArrowheads="1"/>
          </p:cNvSpPr>
          <p:nvPr/>
        </p:nvSpPr>
        <p:spPr bwMode="auto">
          <a:xfrm>
            <a:off x="228600" y="1295400"/>
            <a:ext cx="21018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New York</a:t>
            </a:r>
          </a:p>
        </p:txBody>
      </p:sp>
      <p:sp>
        <p:nvSpPr>
          <p:cNvPr id="33849" name="Text Box 57"/>
          <p:cNvSpPr txBox="1">
            <a:spLocks noChangeArrowheads="1"/>
          </p:cNvSpPr>
          <p:nvPr/>
        </p:nvSpPr>
        <p:spPr bwMode="auto">
          <a:xfrm>
            <a:off x="1219200" y="2743200"/>
            <a:ext cx="18605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Cincinnati Area</a:t>
            </a:r>
          </a:p>
        </p:txBody>
      </p:sp>
      <p:sp>
        <p:nvSpPr>
          <p:cNvPr id="33850" name="Text Box 58"/>
          <p:cNvSpPr txBox="1">
            <a:spLocks noChangeArrowheads="1"/>
          </p:cNvSpPr>
          <p:nvPr/>
        </p:nvSpPr>
        <p:spPr bwMode="auto">
          <a:xfrm>
            <a:off x="2209800" y="2362200"/>
            <a:ext cx="21780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Columbus</a:t>
            </a:r>
          </a:p>
        </p:txBody>
      </p:sp>
      <p:sp>
        <p:nvSpPr>
          <p:cNvPr id="33851" name="Text Box 59"/>
          <p:cNvSpPr txBox="1">
            <a:spLocks noChangeArrowheads="1"/>
          </p:cNvSpPr>
          <p:nvPr/>
        </p:nvSpPr>
        <p:spPr bwMode="auto">
          <a:xfrm>
            <a:off x="3505200" y="914400"/>
            <a:ext cx="21399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Cleveland</a:t>
            </a:r>
          </a:p>
        </p:txBody>
      </p:sp>
      <p:sp>
        <p:nvSpPr>
          <p:cNvPr id="33852" name="Text Box 60"/>
          <p:cNvSpPr txBox="1">
            <a:spLocks noChangeArrowheads="1"/>
          </p:cNvSpPr>
          <p:nvPr/>
        </p:nvSpPr>
        <p:spPr bwMode="auto">
          <a:xfrm>
            <a:off x="0" y="4191000"/>
            <a:ext cx="25336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Lehigh Valley</a:t>
            </a:r>
          </a:p>
        </p:txBody>
      </p:sp>
      <p:sp>
        <p:nvSpPr>
          <p:cNvPr id="33853" name="Text Box 61"/>
          <p:cNvSpPr txBox="1">
            <a:spLocks noChangeArrowheads="1"/>
          </p:cNvSpPr>
          <p:nvPr/>
        </p:nvSpPr>
        <p:spPr bwMode="auto">
          <a:xfrm>
            <a:off x="4267200" y="2590800"/>
            <a:ext cx="26606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Central South Carolina</a:t>
            </a:r>
          </a:p>
        </p:txBody>
      </p:sp>
      <p:sp>
        <p:nvSpPr>
          <p:cNvPr id="33854" name="Text Box 62"/>
          <p:cNvSpPr txBox="1">
            <a:spLocks noChangeArrowheads="1"/>
          </p:cNvSpPr>
          <p:nvPr/>
        </p:nvSpPr>
        <p:spPr bwMode="auto">
          <a:xfrm>
            <a:off x="3886200" y="5029200"/>
            <a:ext cx="14287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Dallas Area</a:t>
            </a:r>
          </a:p>
        </p:txBody>
      </p:sp>
      <p:sp>
        <p:nvSpPr>
          <p:cNvPr id="33855" name="Text Box 63"/>
          <p:cNvSpPr txBox="1">
            <a:spLocks noChangeArrowheads="1"/>
          </p:cNvSpPr>
          <p:nvPr/>
        </p:nvSpPr>
        <p:spPr bwMode="auto">
          <a:xfrm>
            <a:off x="0" y="5486400"/>
            <a:ext cx="20637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Greater Salt Lake</a:t>
            </a:r>
          </a:p>
        </p:txBody>
      </p:sp>
      <p:sp>
        <p:nvSpPr>
          <p:cNvPr id="33856" name="Text Box 64"/>
          <p:cNvSpPr txBox="1">
            <a:spLocks noChangeArrowheads="1"/>
          </p:cNvSpPr>
          <p:nvPr/>
        </p:nvSpPr>
        <p:spPr bwMode="auto">
          <a:xfrm>
            <a:off x="7626350" y="990600"/>
            <a:ext cx="9334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Seattle</a:t>
            </a:r>
          </a:p>
        </p:txBody>
      </p:sp>
      <p:sp>
        <p:nvSpPr>
          <p:cNvPr id="33857" name="Text Box 65"/>
          <p:cNvSpPr txBox="1">
            <a:spLocks noChangeArrowheads="1"/>
          </p:cNvSpPr>
          <p:nvPr/>
        </p:nvSpPr>
        <p:spPr bwMode="auto">
          <a:xfrm>
            <a:off x="5486400" y="1676400"/>
            <a:ext cx="9715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Badger</a:t>
            </a:r>
          </a:p>
        </p:txBody>
      </p:sp>
      <p:sp>
        <p:nvSpPr>
          <p:cNvPr id="33858" name="Text Box 66"/>
          <p:cNvSpPr txBox="1">
            <a:spLocks noChangeArrowheads="1"/>
          </p:cNvSpPr>
          <p:nvPr/>
        </p:nvSpPr>
        <p:spPr bwMode="auto">
          <a:xfrm>
            <a:off x="1447800" y="914400"/>
            <a:ext cx="1301750" cy="366713"/>
          </a:xfrm>
          <a:prstGeom prst="rect">
            <a:avLst/>
          </a:prstGeom>
          <a:noFill/>
          <a:ln w="9525">
            <a:noFill/>
            <a:miter lim="800000"/>
            <a:headEnd/>
            <a:tailEnd/>
          </a:ln>
        </p:spPr>
        <p:txBody>
          <a:bodyPr wrap="none">
            <a:spAutoFit/>
          </a:bodyPr>
          <a:lstStyle/>
          <a:p>
            <a:pPr defTabSz="457200"/>
            <a:r>
              <a:rPr lang="en-US" b="1">
                <a:solidFill>
                  <a:srgbClr val="336699"/>
                </a:solidFill>
                <a:latin typeface="Calibri" pitchFamily="34" charset="0"/>
              </a:rPr>
              <a:t>Eau Claire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300"/>
                                  </p:stCondLst>
                                  <p:childTnLst>
                                    <p:set>
                                      <p:cBhvr>
                                        <p:cTn id="6" dur="1" fill="hold">
                                          <p:stCondLst>
                                            <p:cond delay="0"/>
                                          </p:stCondLst>
                                        </p:cTn>
                                        <p:tgtEl>
                                          <p:spTgt spid="33798"/>
                                        </p:tgtEl>
                                        <p:attrNameLst>
                                          <p:attrName>style.visibility</p:attrName>
                                        </p:attrNameLst>
                                      </p:cBhvr>
                                      <p:to>
                                        <p:strVal val="visible"/>
                                      </p:to>
                                    </p:set>
                                  </p:childTnLst>
                                </p:cTn>
                              </p:par>
                            </p:childTnLst>
                          </p:cTn>
                        </p:par>
                        <p:par>
                          <p:cTn id="7" fill="hold">
                            <p:stCondLst>
                              <p:cond delay="300"/>
                            </p:stCondLst>
                            <p:childTnLst>
                              <p:par>
                                <p:cTn id="8" presetID="1" presetClass="entr" presetSubtype="0" fill="hold" grpId="0" nodeType="afterEffect">
                                  <p:stCondLst>
                                    <p:cond delay="300"/>
                                  </p:stCondLst>
                                  <p:childTnLst>
                                    <p:set>
                                      <p:cBhvr>
                                        <p:cTn id="9" dur="1" fill="hold">
                                          <p:stCondLst>
                                            <p:cond delay="0"/>
                                          </p:stCondLst>
                                        </p:cTn>
                                        <p:tgtEl>
                                          <p:spTgt spid="33848"/>
                                        </p:tgtEl>
                                        <p:attrNameLst>
                                          <p:attrName>style.visibility</p:attrName>
                                        </p:attrNameLst>
                                      </p:cBhvr>
                                      <p:to>
                                        <p:strVal val="visible"/>
                                      </p:to>
                                    </p:set>
                                  </p:childTnLst>
                                </p:cTn>
                              </p:par>
                            </p:childTnLst>
                          </p:cTn>
                        </p:par>
                        <p:par>
                          <p:cTn id="10" fill="hold">
                            <p:stCondLst>
                              <p:cond delay="600"/>
                            </p:stCondLst>
                            <p:childTnLst>
                              <p:par>
                                <p:cTn id="11" presetID="1" presetClass="entr" presetSubtype="0" fill="hold" grpId="0" nodeType="afterEffect">
                                  <p:stCondLst>
                                    <p:cond delay="300"/>
                                  </p:stCondLst>
                                  <p:childTnLst>
                                    <p:set>
                                      <p:cBhvr>
                                        <p:cTn id="12" dur="1" fill="hold">
                                          <p:stCondLst>
                                            <p:cond delay="0"/>
                                          </p:stCondLst>
                                        </p:cTn>
                                        <p:tgtEl>
                                          <p:spTgt spid="33858"/>
                                        </p:tgtEl>
                                        <p:attrNameLst>
                                          <p:attrName>style.visibility</p:attrName>
                                        </p:attrNameLst>
                                      </p:cBhvr>
                                      <p:to>
                                        <p:strVal val="visible"/>
                                      </p:to>
                                    </p:set>
                                  </p:childTnLst>
                                </p:cTn>
                              </p:par>
                            </p:childTnLst>
                          </p:cTn>
                        </p:par>
                        <p:par>
                          <p:cTn id="13" fill="hold">
                            <p:stCondLst>
                              <p:cond delay="900"/>
                            </p:stCondLst>
                            <p:childTnLst>
                              <p:par>
                                <p:cTn id="14" presetID="1" presetClass="entr" presetSubtype="0" fill="hold" grpId="0" nodeType="afterEffect">
                                  <p:stCondLst>
                                    <p:cond delay="0"/>
                                  </p:stCondLst>
                                  <p:childTnLst>
                                    <p:set>
                                      <p:cBhvr>
                                        <p:cTn id="15" dur="1" fill="hold">
                                          <p:stCondLst>
                                            <p:cond delay="0"/>
                                          </p:stCondLst>
                                        </p:cTn>
                                        <p:tgtEl>
                                          <p:spTgt spid="33820"/>
                                        </p:tgtEl>
                                        <p:attrNameLst>
                                          <p:attrName>style.visibility</p:attrName>
                                        </p:attrNameLst>
                                      </p:cBhvr>
                                      <p:to>
                                        <p:strVal val="visible"/>
                                      </p:to>
                                    </p:set>
                                  </p:childTnLst>
                                </p:cTn>
                              </p:par>
                            </p:childTnLst>
                          </p:cTn>
                        </p:par>
                        <p:par>
                          <p:cTn id="16" fill="hold">
                            <p:stCondLst>
                              <p:cond delay="900"/>
                            </p:stCondLst>
                            <p:childTnLst>
                              <p:par>
                                <p:cTn id="17" presetID="1" presetClass="entr" presetSubtype="0" fill="hold" grpId="0" nodeType="afterEffect">
                                  <p:stCondLst>
                                    <p:cond delay="300"/>
                                  </p:stCondLst>
                                  <p:childTnLst>
                                    <p:set>
                                      <p:cBhvr>
                                        <p:cTn id="18" dur="1" fill="hold">
                                          <p:stCondLst>
                                            <p:cond delay="0"/>
                                          </p:stCondLst>
                                        </p:cTn>
                                        <p:tgtEl>
                                          <p:spTgt spid="33819"/>
                                        </p:tgtEl>
                                        <p:attrNameLst>
                                          <p:attrName>style.visibility</p:attrName>
                                        </p:attrNameLst>
                                      </p:cBhvr>
                                      <p:to>
                                        <p:strVal val="visible"/>
                                      </p:to>
                                    </p:set>
                                  </p:childTnLst>
                                </p:cTn>
                              </p:par>
                            </p:childTnLst>
                          </p:cTn>
                        </p:par>
                        <p:par>
                          <p:cTn id="19" fill="hold">
                            <p:stCondLst>
                              <p:cond delay="1200"/>
                            </p:stCondLst>
                            <p:childTnLst>
                              <p:par>
                                <p:cTn id="20" presetID="1" presetClass="entr" presetSubtype="0" fill="hold" grpId="0" nodeType="afterEffect">
                                  <p:stCondLst>
                                    <p:cond delay="300"/>
                                  </p:stCondLst>
                                  <p:childTnLst>
                                    <p:set>
                                      <p:cBhvr>
                                        <p:cTn id="21" dur="1" fill="hold">
                                          <p:stCondLst>
                                            <p:cond delay="0"/>
                                          </p:stCondLst>
                                        </p:cTn>
                                        <p:tgtEl>
                                          <p:spTgt spid="33846"/>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300"/>
                                  </p:stCondLst>
                                  <p:childTnLst>
                                    <p:set>
                                      <p:cBhvr>
                                        <p:cTn id="24" dur="1" fill="hold">
                                          <p:stCondLst>
                                            <p:cond delay="0"/>
                                          </p:stCondLst>
                                        </p:cTn>
                                        <p:tgtEl>
                                          <p:spTgt spid="33799"/>
                                        </p:tgtEl>
                                        <p:attrNameLst>
                                          <p:attrName>style.visibility</p:attrName>
                                        </p:attrNameLst>
                                      </p:cBhvr>
                                      <p:to>
                                        <p:strVal val="visible"/>
                                      </p:to>
                                    </p:set>
                                  </p:childTnLst>
                                </p:cTn>
                              </p:par>
                            </p:childTnLst>
                          </p:cTn>
                        </p:par>
                        <p:par>
                          <p:cTn id="25" fill="hold">
                            <p:stCondLst>
                              <p:cond delay="1800"/>
                            </p:stCondLst>
                            <p:childTnLst>
                              <p:par>
                                <p:cTn id="26" presetID="1" presetClass="entr" presetSubtype="0" fill="hold" grpId="0" nodeType="afterEffect">
                                  <p:stCondLst>
                                    <p:cond delay="300"/>
                                  </p:stCondLst>
                                  <p:childTnLst>
                                    <p:set>
                                      <p:cBhvr>
                                        <p:cTn id="27" dur="1" fill="hold">
                                          <p:stCondLst>
                                            <p:cond delay="0"/>
                                          </p:stCondLst>
                                        </p:cTn>
                                        <p:tgtEl>
                                          <p:spTgt spid="33851"/>
                                        </p:tgtEl>
                                        <p:attrNameLst>
                                          <p:attrName>style.visibility</p:attrName>
                                        </p:attrNameLst>
                                      </p:cBhvr>
                                      <p:to>
                                        <p:strVal val="visible"/>
                                      </p:to>
                                    </p:set>
                                  </p:childTnLst>
                                </p:cTn>
                              </p:par>
                            </p:childTnLst>
                          </p:cTn>
                        </p:par>
                        <p:par>
                          <p:cTn id="28" fill="hold">
                            <p:stCondLst>
                              <p:cond delay="2100"/>
                            </p:stCondLst>
                            <p:childTnLst>
                              <p:par>
                                <p:cTn id="29" presetID="1" presetClass="entr" presetSubtype="0" fill="hold" grpId="0" nodeType="afterEffect">
                                  <p:stCondLst>
                                    <p:cond delay="300"/>
                                  </p:stCondLst>
                                  <p:childTnLst>
                                    <p:set>
                                      <p:cBhvr>
                                        <p:cTn id="30" dur="1" fill="hold">
                                          <p:stCondLst>
                                            <p:cond delay="0"/>
                                          </p:stCondLst>
                                        </p:cTn>
                                        <p:tgtEl>
                                          <p:spTgt spid="33823"/>
                                        </p:tgtEl>
                                        <p:attrNameLst>
                                          <p:attrName>style.visibility</p:attrName>
                                        </p:attrNameLst>
                                      </p:cBhvr>
                                      <p:to>
                                        <p:strVal val="visible"/>
                                      </p:to>
                                    </p:set>
                                  </p:childTnLst>
                                </p:cTn>
                              </p:par>
                            </p:childTnLst>
                          </p:cTn>
                        </p:par>
                        <p:par>
                          <p:cTn id="31" fill="hold">
                            <p:stCondLst>
                              <p:cond delay="2400"/>
                            </p:stCondLst>
                            <p:childTnLst>
                              <p:par>
                                <p:cTn id="32" presetID="1" presetClass="entr" presetSubtype="0" fill="hold" grpId="0" nodeType="afterEffect">
                                  <p:stCondLst>
                                    <p:cond delay="300"/>
                                  </p:stCondLst>
                                  <p:childTnLst>
                                    <p:set>
                                      <p:cBhvr>
                                        <p:cTn id="33" dur="1" fill="hold">
                                          <p:stCondLst>
                                            <p:cond delay="0"/>
                                          </p:stCondLst>
                                        </p:cTn>
                                        <p:tgtEl>
                                          <p:spTgt spid="33856"/>
                                        </p:tgtEl>
                                        <p:attrNameLst>
                                          <p:attrName>style.visibility</p:attrName>
                                        </p:attrNameLst>
                                      </p:cBhvr>
                                      <p:to>
                                        <p:strVal val="visible"/>
                                      </p:to>
                                    </p:set>
                                  </p:childTnLst>
                                </p:cTn>
                              </p:par>
                            </p:childTnLst>
                          </p:cTn>
                        </p:par>
                        <p:par>
                          <p:cTn id="34" fill="hold">
                            <p:stCondLst>
                              <p:cond delay="2700"/>
                            </p:stCondLst>
                            <p:childTnLst>
                              <p:par>
                                <p:cTn id="35" presetID="1" presetClass="entr" presetSubtype="0" fill="hold" grpId="0" nodeType="afterEffect">
                                  <p:stCondLst>
                                    <p:cond delay="300"/>
                                  </p:stCondLst>
                                  <p:childTnLst>
                                    <p:set>
                                      <p:cBhvr>
                                        <p:cTn id="36" dur="1" fill="hold">
                                          <p:stCondLst>
                                            <p:cond delay="0"/>
                                          </p:stCondLst>
                                        </p:cTn>
                                        <p:tgtEl>
                                          <p:spTgt spid="33818"/>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grpId="0" nodeType="afterEffect">
                                  <p:stCondLst>
                                    <p:cond delay="300"/>
                                  </p:stCondLst>
                                  <p:childTnLst>
                                    <p:set>
                                      <p:cBhvr>
                                        <p:cTn id="39" dur="1" fill="hold">
                                          <p:stCondLst>
                                            <p:cond delay="0"/>
                                          </p:stCondLst>
                                        </p:cTn>
                                        <p:tgtEl>
                                          <p:spTgt spid="33801"/>
                                        </p:tgtEl>
                                        <p:attrNameLst>
                                          <p:attrName>style.visibility</p:attrName>
                                        </p:attrNameLst>
                                      </p:cBhvr>
                                      <p:to>
                                        <p:strVal val="visible"/>
                                      </p:to>
                                    </p:set>
                                  </p:childTnLst>
                                </p:cTn>
                              </p:par>
                            </p:childTnLst>
                          </p:cTn>
                        </p:par>
                        <p:par>
                          <p:cTn id="40" fill="hold">
                            <p:stCondLst>
                              <p:cond delay="3300"/>
                            </p:stCondLst>
                            <p:childTnLst>
                              <p:par>
                                <p:cTn id="41" presetID="1" presetClass="entr" presetSubtype="0" fill="hold" grpId="0" nodeType="afterEffect">
                                  <p:stCondLst>
                                    <p:cond delay="300"/>
                                  </p:stCondLst>
                                  <p:childTnLst>
                                    <p:set>
                                      <p:cBhvr>
                                        <p:cTn id="42" dur="1" fill="hold">
                                          <p:stCondLst>
                                            <p:cond delay="0"/>
                                          </p:stCondLst>
                                        </p:cTn>
                                        <p:tgtEl>
                                          <p:spTgt spid="33825"/>
                                        </p:tgtEl>
                                        <p:attrNameLst>
                                          <p:attrName>style.visibility</p:attrName>
                                        </p:attrNameLst>
                                      </p:cBhvr>
                                      <p:to>
                                        <p:strVal val="visible"/>
                                      </p:to>
                                    </p:set>
                                  </p:childTnLst>
                                </p:cTn>
                              </p:par>
                            </p:childTnLst>
                          </p:cTn>
                        </p:par>
                        <p:par>
                          <p:cTn id="43" fill="hold">
                            <p:stCondLst>
                              <p:cond delay="3600"/>
                            </p:stCondLst>
                            <p:childTnLst>
                              <p:par>
                                <p:cTn id="44" presetID="1" presetClass="entr" presetSubtype="0" fill="hold" grpId="0" nodeType="afterEffect">
                                  <p:stCondLst>
                                    <p:cond delay="300"/>
                                  </p:stCondLst>
                                  <p:childTnLst>
                                    <p:set>
                                      <p:cBhvr>
                                        <p:cTn id="45" dur="1" fill="hold">
                                          <p:stCondLst>
                                            <p:cond delay="0"/>
                                          </p:stCondLst>
                                        </p:cTn>
                                        <p:tgtEl>
                                          <p:spTgt spid="33857"/>
                                        </p:tgtEl>
                                        <p:attrNameLst>
                                          <p:attrName>style.visibility</p:attrName>
                                        </p:attrNameLst>
                                      </p:cBhvr>
                                      <p:to>
                                        <p:strVal val="visible"/>
                                      </p:to>
                                    </p:set>
                                  </p:childTnLst>
                                </p:cTn>
                              </p:par>
                            </p:childTnLst>
                          </p:cTn>
                        </p:par>
                        <p:par>
                          <p:cTn id="46" fill="hold">
                            <p:stCondLst>
                              <p:cond delay="3900"/>
                            </p:stCondLst>
                            <p:childTnLst>
                              <p:par>
                                <p:cTn id="47" presetID="1" presetClass="entr" presetSubtype="0" fill="hold" grpId="0" nodeType="afterEffect">
                                  <p:stCondLst>
                                    <p:cond delay="300"/>
                                  </p:stCondLst>
                                  <p:childTnLst>
                                    <p:set>
                                      <p:cBhvr>
                                        <p:cTn id="48" dur="1" fill="hold">
                                          <p:stCondLst>
                                            <p:cond delay="0"/>
                                          </p:stCondLst>
                                        </p:cTn>
                                        <p:tgtEl>
                                          <p:spTgt spid="33816"/>
                                        </p:tgtEl>
                                        <p:attrNameLst>
                                          <p:attrName>style.visibility</p:attrName>
                                        </p:attrNameLst>
                                      </p:cBhvr>
                                      <p:to>
                                        <p:strVal val="visible"/>
                                      </p:to>
                                    </p:set>
                                  </p:childTnLst>
                                </p:cTn>
                              </p:par>
                            </p:childTnLst>
                          </p:cTn>
                        </p:par>
                        <p:par>
                          <p:cTn id="49" fill="hold">
                            <p:stCondLst>
                              <p:cond delay="4200"/>
                            </p:stCondLst>
                            <p:childTnLst>
                              <p:par>
                                <p:cTn id="50" presetID="1" presetClass="entr" presetSubtype="0" fill="hold" grpId="0" nodeType="afterEffect">
                                  <p:stCondLst>
                                    <p:cond delay="300"/>
                                  </p:stCondLst>
                                  <p:childTnLst>
                                    <p:set>
                                      <p:cBhvr>
                                        <p:cTn id="51" dur="1" fill="hold">
                                          <p:stCondLst>
                                            <p:cond delay="0"/>
                                          </p:stCondLst>
                                        </p:cTn>
                                        <p:tgtEl>
                                          <p:spTgt spid="33821"/>
                                        </p:tgtEl>
                                        <p:attrNameLst>
                                          <p:attrName>style.visibility</p:attrName>
                                        </p:attrNameLst>
                                      </p:cBhvr>
                                      <p:to>
                                        <p:strVal val="visible"/>
                                      </p:to>
                                    </p:set>
                                  </p:childTnLst>
                                </p:cTn>
                              </p:par>
                            </p:childTnLst>
                          </p:cTn>
                        </p:par>
                        <p:par>
                          <p:cTn id="52" fill="hold">
                            <p:stCondLst>
                              <p:cond delay="4500"/>
                            </p:stCondLst>
                            <p:childTnLst>
                              <p:par>
                                <p:cTn id="53" presetID="1" presetClass="entr" presetSubtype="0" fill="hold" grpId="0" nodeType="afterEffect">
                                  <p:stCondLst>
                                    <p:cond delay="300"/>
                                  </p:stCondLst>
                                  <p:childTnLst>
                                    <p:set>
                                      <p:cBhvr>
                                        <p:cTn id="54" dur="1" fill="hold">
                                          <p:stCondLst>
                                            <p:cond delay="0"/>
                                          </p:stCondLst>
                                        </p:cTn>
                                        <p:tgtEl>
                                          <p:spTgt spid="33800"/>
                                        </p:tgtEl>
                                        <p:attrNameLst>
                                          <p:attrName>style.visibility</p:attrName>
                                        </p:attrNameLst>
                                      </p:cBhvr>
                                      <p:to>
                                        <p:strVal val="visible"/>
                                      </p:to>
                                    </p:set>
                                  </p:childTnLst>
                                </p:cTn>
                              </p:par>
                            </p:childTnLst>
                          </p:cTn>
                        </p:par>
                        <p:par>
                          <p:cTn id="55" fill="hold">
                            <p:stCondLst>
                              <p:cond delay="4800"/>
                            </p:stCondLst>
                            <p:childTnLst>
                              <p:par>
                                <p:cTn id="56" presetID="1" presetClass="entr" presetSubtype="0" fill="hold" grpId="0" nodeType="afterEffect">
                                  <p:stCondLst>
                                    <p:cond delay="300"/>
                                  </p:stCondLst>
                                  <p:childTnLst>
                                    <p:set>
                                      <p:cBhvr>
                                        <p:cTn id="57" dur="1" fill="hold">
                                          <p:stCondLst>
                                            <p:cond delay="0"/>
                                          </p:stCondLst>
                                        </p:cTn>
                                        <p:tgtEl>
                                          <p:spTgt spid="33809"/>
                                        </p:tgtEl>
                                        <p:attrNameLst>
                                          <p:attrName>style.visibility</p:attrName>
                                        </p:attrNameLst>
                                      </p:cBhvr>
                                      <p:to>
                                        <p:strVal val="visible"/>
                                      </p:to>
                                    </p:set>
                                  </p:childTnLst>
                                </p:cTn>
                              </p:par>
                            </p:childTnLst>
                          </p:cTn>
                        </p:par>
                        <p:par>
                          <p:cTn id="58" fill="hold">
                            <p:stCondLst>
                              <p:cond delay="5100"/>
                            </p:stCondLst>
                            <p:childTnLst>
                              <p:par>
                                <p:cTn id="59" presetID="1" presetClass="entr" presetSubtype="0" fill="hold" grpId="0" nodeType="afterEffect">
                                  <p:stCondLst>
                                    <p:cond delay="300"/>
                                  </p:stCondLst>
                                  <p:childTnLst>
                                    <p:set>
                                      <p:cBhvr>
                                        <p:cTn id="60" dur="1" fill="hold">
                                          <p:stCondLst>
                                            <p:cond delay="0"/>
                                          </p:stCondLst>
                                        </p:cTn>
                                        <p:tgtEl>
                                          <p:spTgt spid="33822"/>
                                        </p:tgtEl>
                                        <p:attrNameLst>
                                          <p:attrName>style.visibility</p:attrName>
                                        </p:attrNameLst>
                                      </p:cBhvr>
                                      <p:to>
                                        <p:strVal val="visible"/>
                                      </p:to>
                                    </p:set>
                                  </p:childTnLst>
                                </p:cTn>
                              </p:par>
                            </p:childTnLst>
                          </p:cTn>
                        </p:par>
                        <p:par>
                          <p:cTn id="61" fill="hold">
                            <p:stCondLst>
                              <p:cond delay="5400"/>
                            </p:stCondLst>
                            <p:childTnLst>
                              <p:par>
                                <p:cTn id="62" presetID="1" presetClass="entr" presetSubtype="0" fill="hold" grpId="0" nodeType="afterEffect">
                                  <p:stCondLst>
                                    <p:cond delay="300"/>
                                  </p:stCondLst>
                                  <p:childTnLst>
                                    <p:set>
                                      <p:cBhvr>
                                        <p:cTn id="63" dur="1" fill="hold">
                                          <p:stCondLst>
                                            <p:cond delay="0"/>
                                          </p:stCondLst>
                                        </p:cTn>
                                        <p:tgtEl>
                                          <p:spTgt spid="33812"/>
                                        </p:tgtEl>
                                        <p:attrNameLst>
                                          <p:attrName>style.visibility</p:attrName>
                                        </p:attrNameLst>
                                      </p:cBhvr>
                                      <p:to>
                                        <p:strVal val="visible"/>
                                      </p:to>
                                    </p:set>
                                  </p:childTnLst>
                                </p:cTn>
                              </p:par>
                            </p:childTnLst>
                          </p:cTn>
                        </p:par>
                        <p:par>
                          <p:cTn id="64" fill="hold">
                            <p:stCondLst>
                              <p:cond delay="5700"/>
                            </p:stCondLst>
                            <p:childTnLst>
                              <p:par>
                                <p:cTn id="65" presetID="1" presetClass="entr" presetSubtype="0" fill="hold" grpId="0" nodeType="afterEffect">
                                  <p:stCondLst>
                                    <p:cond delay="300"/>
                                  </p:stCondLst>
                                  <p:childTnLst>
                                    <p:set>
                                      <p:cBhvr>
                                        <p:cTn id="66" dur="1" fill="hold">
                                          <p:stCondLst>
                                            <p:cond delay="0"/>
                                          </p:stCondLst>
                                        </p:cTn>
                                        <p:tgtEl>
                                          <p:spTgt spid="33850"/>
                                        </p:tgtEl>
                                        <p:attrNameLst>
                                          <p:attrName>style.visibility</p:attrName>
                                        </p:attrNameLst>
                                      </p:cBhvr>
                                      <p:to>
                                        <p:strVal val="visible"/>
                                      </p:to>
                                    </p:set>
                                  </p:childTnLst>
                                </p:cTn>
                              </p:par>
                            </p:childTnLst>
                          </p:cTn>
                        </p:par>
                        <p:par>
                          <p:cTn id="67" fill="hold">
                            <p:stCondLst>
                              <p:cond delay="6000"/>
                            </p:stCondLst>
                            <p:childTnLst>
                              <p:par>
                                <p:cTn id="68" presetID="1" presetClass="entr" presetSubtype="0" fill="hold" grpId="0" nodeType="afterEffect">
                                  <p:stCondLst>
                                    <p:cond delay="300"/>
                                  </p:stCondLst>
                                  <p:childTnLst>
                                    <p:set>
                                      <p:cBhvr>
                                        <p:cTn id="69" dur="1" fill="hold">
                                          <p:stCondLst>
                                            <p:cond delay="0"/>
                                          </p:stCondLst>
                                        </p:cTn>
                                        <p:tgtEl>
                                          <p:spTgt spid="33797"/>
                                        </p:tgtEl>
                                        <p:attrNameLst>
                                          <p:attrName>style.visibility</p:attrName>
                                        </p:attrNameLst>
                                      </p:cBhvr>
                                      <p:to>
                                        <p:strVal val="visible"/>
                                      </p:to>
                                    </p:set>
                                  </p:childTnLst>
                                </p:cTn>
                              </p:par>
                            </p:childTnLst>
                          </p:cTn>
                        </p:par>
                        <p:par>
                          <p:cTn id="70" fill="hold">
                            <p:stCondLst>
                              <p:cond delay="6300"/>
                            </p:stCondLst>
                            <p:childTnLst>
                              <p:par>
                                <p:cTn id="71" presetID="1" presetClass="entr" presetSubtype="0" fill="hold" grpId="0" nodeType="afterEffect">
                                  <p:stCondLst>
                                    <p:cond delay="300"/>
                                  </p:stCondLst>
                                  <p:childTnLst>
                                    <p:set>
                                      <p:cBhvr>
                                        <p:cTn id="72" dur="1" fill="hold">
                                          <p:stCondLst>
                                            <p:cond delay="0"/>
                                          </p:stCondLst>
                                        </p:cTn>
                                        <p:tgtEl>
                                          <p:spTgt spid="33808"/>
                                        </p:tgtEl>
                                        <p:attrNameLst>
                                          <p:attrName>style.visibility</p:attrName>
                                        </p:attrNameLst>
                                      </p:cBhvr>
                                      <p:to>
                                        <p:strVal val="visible"/>
                                      </p:to>
                                    </p:set>
                                  </p:childTnLst>
                                </p:cTn>
                              </p:par>
                            </p:childTnLst>
                          </p:cTn>
                        </p:par>
                        <p:par>
                          <p:cTn id="73" fill="hold">
                            <p:stCondLst>
                              <p:cond delay="6600"/>
                            </p:stCondLst>
                            <p:childTnLst>
                              <p:par>
                                <p:cTn id="74" presetID="1" presetClass="entr" presetSubtype="0" fill="hold" grpId="0" nodeType="afterEffect">
                                  <p:stCondLst>
                                    <p:cond delay="300"/>
                                  </p:stCondLst>
                                  <p:childTnLst>
                                    <p:set>
                                      <p:cBhvr>
                                        <p:cTn id="75" dur="1" fill="hold">
                                          <p:stCondLst>
                                            <p:cond delay="0"/>
                                          </p:stCondLst>
                                        </p:cTn>
                                        <p:tgtEl>
                                          <p:spTgt spid="33802"/>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3804"/>
                                        </p:tgtEl>
                                        <p:attrNameLst>
                                          <p:attrName>style.visibility</p:attrName>
                                        </p:attrNameLst>
                                      </p:cBhvr>
                                      <p:to>
                                        <p:strVal val="visible"/>
                                      </p:to>
                                    </p:set>
                                  </p:childTnLst>
                                </p:cTn>
                              </p:par>
                            </p:childTnLst>
                          </p:cTn>
                        </p:par>
                        <p:par>
                          <p:cTn id="78" fill="hold">
                            <p:stCondLst>
                              <p:cond delay="6900"/>
                            </p:stCondLst>
                            <p:childTnLst>
                              <p:par>
                                <p:cTn id="79" presetID="1" presetClass="entr" presetSubtype="0" fill="hold" grpId="0" nodeType="afterEffect">
                                  <p:stCondLst>
                                    <p:cond delay="300"/>
                                  </p:stCondLst>
                                  <p:childTnLst>
                                    <p:set>
                                      <p:cBhvr>
                                        <p:cTn id="80" dur="1" fill="hold">
                                          <p:stCondLst>
                                            <p:cond delay="0"/>
                                          </p:stCondLst>
                                        </p:cTn>
                                        <p:tgtEl>
                                          <p:spTgt spid="33849"/>
                                        </p:tgtEl>
                                        <p:attrNameLst>
                                          <p:attrName>style.visibility</p:attrName>
                                        </p:attrNameLst>
                                      </p:cBhvr>
                                      <p:to>
                                        <p:strVal val="visible"/>
                                      </p:to>
                                    </p:set>
                                  </p:childTnLst>
                                </p:cTn>
                              </p:par>
                            </p:childTnLst>
                          </p:cTn>
                        </p:par>
                        <p:par>
                          <p:cTn id="81" fill="hold">
                            <p:stCondLst>
                              <p:cond delay="7200"/>
                            </p:stCondLst>
                            <p:childTnLst>
                              <p:par>
                                <p:cTn id="82" presetID="1" presetClass="entr" presetSubtype="0" fill="hold" grpId="0" nodeType="afterEffect">
                                  <p:stCondLst>
                                    <p:cond delay="300"/>
                                  </p:stCondLst>
                                  <p:childTnLst>
                                    <p:set>
                                      <p:cBhvr>
                                        <p:cTn id="83" dur="1" fill="hold">
                                          <p:stCondLst>
                                            <p:cond delay="0"/>
                                          </p:stCondLst>
                                        </p:cTn>
                                        <p:tgtEl>
                                          <p:spTgt spid="33828"/>
                                        </p:tgtEl>
                                        <p:attrNameLst>
                                          <p:attrName>style.visibility</p:attrName>
                                        </p:attrNameLst>
                                      </p:cBhvr>
                                      <p:to>
                                        <p:strVal val="visible"/>
                                      </p:to>
                                    </p:set>
                                  </p:childTnLst>
                                </p:cTn>
                              </p:par>
                            </p:childTnLst>
                          </p:cTn>
                        </p:par>
                        <p:par>
                          <p:cTn id="84" fill="hold">
                            <p:stCondLst>
                              <p:cond delay="7500"/>
                            </p:stCondLst>
                            <p:childTnLst>
                              <p:par>
                                <p:cTn id="85" presetID="1" presetClass="entr" presetSubtype="0" fill="hold" grpId="0" nodeType="afterEffect">
                                  <p:stCondLst>
                                    <p:cond delay="400"/>
                                  </p:stCondLst>
                                  <p:childTnLst>
                                    <p:set>
                                      <p:cBhvr>
                                        <p:cTn id="86" dur="1" fill="hold">
                                          <p:stCondLst>
                                            <p:cond delay="0"/>
                                          </p:stCondLst>
                                        </p:cTn>
                                        <p:tgtEl>
                                          <p:spTgt spid="33853"/>
                                        </p:tgtEl>
                                        <p:attrNameLst>
                                          <p:attrName>style.visibility</p:attrName>
                                        </p:attrNameLst>
                                      </p:cBhvr>
                                      <p:to>
                                        <p:strVal val="visible"/>
                                      </p:to>
                                    </p:set>
                                  </p:childTnLst>
                                </p:cTn>
                              </p:par>
                            </p:childTnLst>
                          </p:cTn>
                        </p:par>
                        <p:par>
                          <p:cTn id="87" fill="hold">
                            <p:stCondLst>
                              <p:cond delay="7900"/>
                            </p:stCondLst>
                            <p:childTnLst>
                              <p:par>
                                <p:cTn id="88" presetID="1" presetClass="entr" presetSubtype="0" fill="hold" grpId="0" nodeType="afterEffect">
                                  <p:stCondLst>
                                    <p:cond delay="400"/>
                                  </p:stCondLst>
                                  <p:childTnLst>
                                    <p:set>
                                      <p:cBhvr>
                                        <p:cTn id="89" dur="1" fill="hold">
                                          <p:stCondLst>
                                            <p:cond delay="0"/>
                                          </p:stCondLst>
                                        </p:cTn>
                                        <p:tgtEl>
                                          <p:spTgt spid="33831"/>
                                        </p:tgtEl>
                                        <p:attrNameLst>
                                          <p:attrName>style.visibility</p:attrName>
                                        </p:attrNameLst>
                                      </p:cBhvr>
                                      <p:to>
                                        <p:strVal val="visible"/>
                                      </p:to>
                                    </p:set>
                                  </p:childTnLst>
                                </p:cTn>
                              </p:par>
                            </p:childTnLst>
                          </p:cTn>
                        </p:par>
                        <p:par>
                          <p:cTn id="90" fill="hold">
                            <p:stCondLst>
                              <p:cond delay="8300"/>
                            </p:stCondLst>
                            <p:childTnLst>
                              <p:par>
                                <p:cTn id="91" presetID="1" presetClass="entr" presetSubtype="0" fill="hold" grpId="0" nodeType="afterEffect">
                                  <p:stCondLst>
                                    <p:cond delay="400"/>
                                  </p:stCondLst>
                                  <p:childTnLst>
                                    <p:set>
                                      <p:cBhvr>
                                        <p:cTn id="92" dur="1" fill="hold">
                                          <p:stCondLst>
                                            <p:cond delay="0"/>
                                          </p:stCondLst>
                                        </p:cTn>
                                        <p:tgtEl>
                                          <p:spTgt spid="33803"/>
                                        </p:tgtEl>
                                        <p:attrNameLst>
                                          <p:attrName>style.visibility</p:attrName>
                                        </p:attrNameLst>
                                      </p:cBhvr>
                                      <p:to>
                                        <p:strVal val="visible"/>
                                      </p:to>
                                    </p:set>
                                  </p:childTnLst>
                                </p:cTn>
                              </p:par>
                            </p:childTnLst>
                          </p:cTn>
                        </p:par>
                        <p:par>
                          <p:cTn id="93" fill="hold">
                            <p:stCondLst>
                              <p:cond delay="8700"/>
                            </p:stCondLst>
                            <p:childTnLst>
                              <p:par>
                                <p:cTn id="94" presetID="1" presetClass="entr" presetSubtype="0" fill="hold" grpId="0" nodeType="afterEffect">
                                  <p:stCondLst>
                                    <p:cond delay="400"/>
                                  </p:stCondLst>
                                  <p:childTnLst>
                                    <p:set>
                                      <p:cBhvr>
                                        <p:cTn id="95" dur="1" fill="hold">
                                          <p:stCondLst>
                                            <p:cond delay="0"/>
                                          </p:stCondLst>
                                        </p:cTn>
                                        <p:tgtEl>
                                          <p:spTgt spid="33829"/>
                                        </p:tgtEl>
                                        <p:attrNameLst>
                                          <p:attrName>style.visibility</p:attrName>
                                        </p:attrNameLst>
                                      </p:cBhvr>
                                      <p:to>
                                        <p:strVal val="visible"/>
                                      </p:to>
                                    </p:set>
                                  </p:childTnLst>
                                </p:cTn>
                              </p:par>
                            </p:childTnLst>
                          </p:cTn>
                        </p:par>
                        <p:par>
                          <p:cTn id="96" fill="hold">
                            <p:stCondLst>
                              <p:cond delay="9100"/>
                            </p:stCondLst>
                            <p:childTnLst>
                              <p:par>
                                <p:cTn id="97" presetID="1" presetClass="entr" presetSubtype="0" fill="hold" grpId="0" nodeType="afterEffect">
                                  <p:stCondLst>
                                    <p:cond delay="300"/>
                                  </p:stCondLst>
                                  <p:childTnLst>
                                    <p:set>
                                      <p:cBhvr>
                                        <p:cTn id="98" dur="1" fill="hold">
                                          <p:stCondLst>
                                            <p:cond delay="0"/>
                                          </p:stCondLst>
                                        </p:cTn>
                                        <p:tgtEl>
                                          <p:spTgt spid="33827"/>
                                        </p:tgtEl>
                                        <p:attrNameLst>
                                          <p:attrName>style.visibility</p:attrName>
                                        </p:attrNameLst>
                                      </p:cBhvr>
                                      <p:to>
                                        <p:strVal val="visible"/>
                                      </p:to>
                                    </p:set>
                                  </p:childTnLst>
                                </p:cTn>
                              </p:par>
                            </p:childTnLst>
                          </p:cTn>
                        </p:par>
                        <p:par>
                          <p:cTn id="99" fill="hold">
                            <p:stCondLst>
                              <p:cond delay="9400"/>
                            </p:stCondLst>
                            <p:childTnLst>
                              <p:par>
                                <p:cTn id="100" presetID="1" presetClass="entr" presetSubtype="0" fill="hold" grpId="0" nodeType="afterEffect">
                                  <p:stCondLst>
                                    <p:cond delay="300"/>
                                  </p:stCondLst>
                                  <p:childTnLst>
                                    <p:set>
                                      <p:cBhvr>
                                        <p:cTn id="101" dur="1" fill="hold">
                                          <p:stCondLst>
                                            <p:cond delay="0"/>
                                          </p:stCondLst>
                                        </p:cTn>
                                        <p:tgtEl>
                                          <p:spTgt spid="33810"/>
                                        </p:tgtEl>
                                        <p:attrNameLst>
                                          <p:attrName>style.visibility</p:attrName>
                                        </p:attrNameLst>
                                      </p:cBhvr>
                                      <p:to>
                                        <p:strVal val="visible"/>
                                      </p:to>
                                    </p:set>
                                  </p:childTnLst>
                                </p:cTn>
                              </p:par>
                            </p:childTnLst>
                          </p:cTn>
                        </p:par>
                        <p:par>
                          <p:cTn id="102" fill="hold">
                            <p:stCondLst>
                              <p:cond delay="9700"/>
                            </p:stCondLst>
                            <p:childTnLst>
                              <p:par>
                                <p:cTn id="103" presetID="1" presetClass="entr" presetSubtype="0" fill="hold" grpId="0" nodeType="afterEffect">
                                  <p:stCondLst>
                                    <p:cond delay="300"/>
                                  </p:stCondLst>
                                  <p:childTnLst>
                                    <p:set>
                                      <p:cBhvr>
                                        <p:cTn id="104" dur="1" fill="hold">
                                          <p:stCondLst>
                                            <p:cond delay="0"/>
                                          </p:stCondLst>
                                        </p:cTn>
                                        <p:tgtEl>
                                          <p:spTgt spid="33830"/>
                                        </p:tgtEl>
                                        <p:attrNameLst>
                                          <p:attrName>style.visibility</p:attrName>
                                        </p:attrNameLst>
                                      </p:cBhvr>
                                      <p:to>
                                        <p:strVal val="visible"/>
                                      </p:to>
                                    </p:set>
                                  </p:childTnLst>
                                </p:cTn>
                              </p:par>
                            </p:childTnLst>
                          </p:cTn>
                        </p:par>
                        <p:par>
                          <p:cTn id="105" fill="hold">
                            <p:stCondLst>
                              <p:cond delay="10000"/>
                            </p:stCondLst>
                            <p:childTnLst>
                              <p:par>
                                <p:cTn id="106" presetID="1" presetClass="entr" presetSubtype="0" fill="hold" grpId="0" nodeType="afterEffect">
                                  <p:stCondLst>
                                    <p:cond delay="300"/>
                                  </p:stCondLst>
                                  <p:childTnLst>
                                    <p:set>
                                      <p:cBhvr>
                                        <p:cTn id="107" dur="1" fill="hold">
                                          <p:stCondLst>
                                            <p:cond delay="0"/>
                                          </p:stCondLst>
                                        </p:cTn>
                                        <p:tgtEl>
                                          <p:spTgt spid="33832"/>
                                        </p:tgtEl>
                                        <p:attrNameLst>
                                          <p:attrName>style.visibility</p:attrName>
                                        </p:attrNameLst>
                                      </p:cBhvr>
                                      <p:to>
                                        <p:strVal val="visible"/>
                                      </p:to>
                                    </p:set>
                                  </p:childTnLst>
                                </p:cTn>
                              </p:par>
                            </p:childTnLst>
                          </p:cTn>
                        </p:par>
                        <p:par>
                          <p:cTn id="108" fill="hold">
                            <p:stCondLst>
                              <p:cond delay="10300"/>
                            </p:stCondLst>
                            <p:childTnLst>
                              <p:par>
                                <p:cTn id="109" presetID="1" presetClass="entr" presetSubtype="0" fill="hold" grpId="0" nodeType="afterEffect">
                                  <p:stCondLst>
                                    <p:cond delay="300"/>
                                  </p:stCondLst>
                                  <p:childTnLst>
                                    <p:set>
                                      <p:cBhvr>
                                        <p:cTn id="110" dur="1" fill="hold">
                                          <p:stCondLst>
                                            <p:cond delay="0"/>
                                          </p:stCondLst>
                                        </p:cTn>
                                        <p:tgtEl>
                                          <p:spTgt spid="33817"/>
                                        </p:tgtEl>
                                        <p:attrNameLst>
                                          <p:attrName>style.visibility</p:attrName>
                                        </p:attrNameLst>
                                      </p:cBhvr>
                                      <p:to>
                                        <p:strVal val="visible"/>
                                      </p:to>
                                    </p:set>
                                  </p:childTnLst>
                                </p:cTn>
                              </p:par>
                            </p:childTnLst>
                          </p:cTn>
                        </p:par>
                        <p:par>
                          <p:cTn id="111" fill="hold">
                            <p:stCondLst>
                              <p:cond delay="10600"/>
                            </p:stCondLst>
                            <p:childTnLst>
                              <p:par>
                                <p:cTn id="112" presetID="1" presetClass="entr" presetSubtype="0" fill="hold" grpId="0" nodeType="afterEffect">
                                  <p:stCondLst>
                                    <p:cond delay="300"/>
                                  </p:stCondLst>
                                  <p:childTnLst>
                                    <p:set>
                                      <p:cBhvr>
                                        <p:cTn id="113" dur="1" fill="hold">
                                          <p:stCondLst>
                                            <p:cond delay="0"/>
                                          </p:stCondLst>
                                        </p:cTn>
                                        <p:tgtEl>
                                          <p:spTgt spid="33833"/>
                                        </p:tgtEl>
                                        <p:attrNameLst>
                                          <p:attrName>style.visibility</p:attrName>
                                        </p:attrNameLst>
                                      </p:cBhvr>
                                      <p:to>
                                        <p:strVal val="visible"/>
                                      </p:to>
                                    </p:set>
                                  </p:childTnLst>
                                </p:cTn>
                              </p:par>
                            </p:childTnLst>
                          </p:cTn>
                        </p:par>
                        <p:par>
                          <p:cTn id="114" fill="hold">
                            <p:stCondLst>
                              <p:cond delay="10900"/>
                            </p:stCondLst>
                            <p:childTnLst>
                              <p:par>
                                <p:cTn id="115" presetID="1" presetClass="entr" presetSubtype="0" fill="hold" grpId="0" nodeType="afterEffect">
                                  <p:stCondLst>
                                    <p:cond delay="300"/>
                                  </p:stCondLst>
                                  <p:childTnLst>
                                    <p:set>
                                      <p:cBhvr>
                                        <p:cTn id="116" dur="1" fill="hold">
                                          <p:stCondLst>
                                            <p:cond delay="0"/>
                                          </p:stCondLst>
                                        </p:cTn>
                                        <p:tgtEl>
                                          <p:spTgt spid="33826"/>
                                        </p:tgtEl>
                                        <p:attrNameLst>
                                          <p:attrName>style.visibility</p:attrName>
                                        </p:attrNameLst>
                                      </p:cBhvr>
                                      <p:to>
                                        <p:strVal val="visible"/>
                                      </p:to>
                                    </p:set>
                                  </p:childTnLst>
                                </p:cTn>
                              </p:par>
                            </p:childTnLst>
                          </p:cTn>
                        </p:par>
                        <p:par>
                          <p:cTn id="117" fill="hold">
                            <p:stCondLst>
                              <p:cond delay="11200"/>
                            </p:stCondLst>
                            <p:childTnLst>
                              <p:par>
                                <p:cTn id="118" presetID="1" presetClass="entr" presetSubtype="0" fill="hold" grpId="0" nodeType="afterEffect">
                                  <p:stCondLst>
                                    <p:cond delay="300"/>
                                  </p:stCondLst>
                                  <p:childTnLst>
                                    <p:set>
                                      <p:cBhvr>
                                        <p:cTn id="119" dur="1" fill="hold">
                                          <p:stCondLst>
                                            <p:cond delay="0"/>
                                          </p:stCondLst>
                                        </p:cTn>
                                        <p:tgtEl>
                                          <p:spTgt spid="33852"/>
                                        </p:tgtEl>
                                        <p:attrNameLst>
                                          <p:attrName>style.visibility</p:attrName>
                                        </p:attrNameLst>
                                      </p:cBhvr>
                                      <p:to>
                                        <p:strVal val="visible"/>
                                      </p:to>
                                    </p:set>
                                  </p:childTnLst>
                                </p:cTn>
                              </p:par>
                            </p:childTnLst>
                          </p:cTn>
                        </p:par>
                        <p:par>
                          <p:cTn id="120" fill="hold">
                            <p:stCondLst>
                              <p:cond delay="11500"/>
                            </p:stCondLst>
                            <p:childTnLst>
                              <p:par>
                                <p:cTn id="121" presetID="1" presetClass="entr" presetSubtype="0" fill="hold" grpId="0" nodeType="afterEffect">
                                  <p:stCondLst>
                                    <p:cond delay="300"/>
                                  </p:stCondLst>
                                  <p:childTnLst>
                                    <p:set>
                                      <p:cBhvr>
                                        <p:cTn id="122" dur="1" fill="hold">
                                          <p:stCondLst>
                                            <p:cond delay="0"/>
                                          </p:stCondLst>
                                        </p:cTn>
                                        <p:tgtEl>
                                          <p:spTgt spid="33834"/>
                                        </p:tgtEl>
                                        <p:attrNameLst>
                                          <p:attrName>style.visibility</p:attrName>
                                        </p:attrNameLst>
                                      </p:cBhvr>
                                      <p:to>
                                        <p:strVal val="visible"/>
                                      </p:to>
                                    </p:set>
                                  </p:childTnLst>
                                </p:cTn>
                              </p:par>
                            </p:childTnLst>
                          </p:cTn>
                        </p:par>
                        <p:par>
                          <p:cTn id="123" fill="hold">
                            <p:stCondLst>
                              <p:cond delay="11800"/>
                            </p:stCondLst>
                            <p:childTnLst>
                              <p:par>
                                <p:cTn id="124" presetID="1" presetClass="entr" presetSubtype="0" fill="hold" grpId="0" nodeType="afterEffect">
                                  <p:stCondLst>
                                    <p:cond delay="300"/>
                                  </p:stCondLst>
                                  <p:childTnLst>
                                    <p:set>
                                      <p:cBhvr>
                                        <p:cTn id="125" dur="1" fill="hold">
                                          <p:stCondLst>
                                            <p:cond delay="0"/>
                                          </p:stCondLst>
                                        </p:cTn>
                                        <p:tgtEl>
                                          <p:spTgt spid="33835"/>
                                        </p:tgtEl>
                                        <p:attrNameLst>
                                          <p:attrName>style.visibility</p:attrName>
                                        </p:attrNameLst>
                                      </p:cBhvr>
                                      <p:to>
                                        <p:strVal val="visible"/>
                                      </p:to>
                                    </p:set>
                                  </p:childTnLst>
                                </p:cTn>
                              </p:par>
                            </p:childTnLst>
                          </p:cTn>
                        </p:par>
                        <p:par>
                          <p:cTn id="126" fill="hold">
                            <p:stCondLst>
                              <p:cond delay="12100"/>
                            </p:stCondLst>
                            <p:childTnLst>
                              <p:par>
                                <p:cTn id="127" presetID="1" presetClass="entr" presetSubtype="0" fill="hold" grpId="0" nodeType="afterEffect">
                                  <p:stCondLst>
                                    <p:cond delay="300"/>
                                  </p:stCondLst>
                                  <p:childTnLst>
                                    <p:set>
                                      <p:cBhvr>
                                        <p:cTn id="128" dur="1" fill="hold">
                                          <p:stCondLst>
                                            <p:cond delay="0"/>
                                          </p:stCondLst>
                                        </p:cTn>
                                        <p:tgtEl>
                                          <p:spTgt spid="33811"/>
                                        </p:tgtEl>
                                        <p:attrNameLst>
                                          <p:attrName>style.visibility</p:attrName>
                                        </p:attrNameLst>
                                      </p:cBhvr>
                                      <p:to>
                                        <p:strVal val="visible"/>
                                      </p:to>
                                    </p:set>
                                  </p:childTnLst>
                                </p:cTn>
                              </p:par>
                            </p:childTnLst>
                          </p:cTn>
                        </p:par>
                        <p:par>
                          <p:cTn id="129" fill="hold">
                            <p:stCondLst>
                              <p:cond delay="12400"/>
                            </p:stCondLst>
                            <p:childTnLst>
                              <p:par>
                                <p:cTn id="130" presetID="1" presetClass="entr" presetSubtype="0" fill="hold" grpId="0" nodeType="afterEffect">
                                  <p:stCondLst>
                                    <p:cond delay="300"/>
                                  </p:stCondLst>
                                  <p:childTnLst>
                                    <p:set>
                                      <p:cBhvr>
                                        <p:cTn id="131" dur="1" fill="hold">
                                          <p:stCondLst>
                                            <p:cond delay="0"/>
                                          </p:stCondLst>
                                        </p:cTn>
                                        <p:tgtEl>
                                          <p:spTgt spid="33814"/>
                                        </p:tgtEl>
                                        <p:attrNameLst>
                                          <p:attrName>style.visibility</p:attrName>
                                        </p:attrNameLst>
                                      </p:cBhvr>
                                      <p:to>
                                        <p:strVal val="visible"/>
                                      </p:to>
                                    </p:set>
                                  </p:childTnLst>
                                </p:cTn>
                              </p:par>
                            </p:childTnLst>
                          </p:cTn>
                        </p:par>
                        <p:par>
                          <p:cTn id="132" fill="hold">
                            <p:stCondLst>
                              <p:cond delay="12700"/>
                            </p:stCondLst>
                            <p:childTnLst>
                              <p:par>
                                <p:cTn id="133" presetID="1" presetClass="entr" presetSubtype="0" fill="hold" grpId="0" nodeType="afterEffect">
                                  <p:stCondLst>
                                    <p:cond delay="300"/>
                                  </p:stCondLst>
                                  <p:childTnLst>
                                    <p:set>
                                      <p:cBhvr>
                                        <p:cTn id="134" dur="1" fill="hold">
                                          <p:stCondLst>
                                            <p:cond delay="0"/>
                                          </p:stCondLst>
                                        </p:cTn>
                                        <p:tgtEl>
                                          <p:spTgt spid="33845"/>
                                        </p:tgtEl>
                                        <p:attrNameLst>
                                          <p:attrName>style.visibility</p:attrName>
                                        </p:attrNameLst>
                                      </p:cBhvr>
                                      <p:to>
                                        <p:strVal val="visible"/>
                                      </p:to>
                                    </p:set>
                                  </p:childTnLst>
                                </p:cTn>
                              </p:par>
                            </p:childTnLst>
                          </p:cTn>
                        </p:par>
                        <p:par>
                          <p:cTn id="135" fill="hold">
                            <p:stCondLst>
                              <p:cond delay="13000"/>
                            </p:stCondLst>
                            <p:childTnLst>
                              <p:par>
                                <p:cTn id="136" presetID="1" presetClass="entr" presetSubtype="0" fill="hold" grpId="0" nodeType="afterEffect">
                                  <p:stCondLst>
                                    <p:cond delay="300"/>
                                  </p:stCondLst>
                                  <p:childTnLst>
                                    <p:set>
                                      <p:cBhvr>
                                        <p:cTn id="137" dur="1" fill="hold">
                                          <p:stCondLst>
                                            <p:cond delay="0"/>
                                          </p:stCondLst>
                                        </p:cTn>
                                        <p:tgtEl>
                                          <p:spTgt spid="33807"/>
                                        </p:tgtEl>
                                        <p:attrNameLst>
                                          <p:attrName>style.visibility</p:attrName>
                                        </p:attrNameLst>
                                      </p:cBhvr>
                                      <p:to>
                                        <p:strVal val="visible"/>
                                      </p:to>
                                    </p:set>
                                  </p:childTnLst>
                                </p:cTn>
                              </p:par>
                            </p:childTnLst>
                          </p:cTn>
                        </p:par>
                        <p:par>
                          <p:cTn id="138" fill="hold">
                            <p:stCondLst>
                              <p:cond delay="13300"/>
                            </p:stCondLst>
                            <p:childTnLst>
                              <p:par>
                                <p:cTn id="139" presetID="1" presetClass="entr" presetSubtype="0" fill="hold" grpId="0" nodeType="afterEffect">
                                  <p:stCondLst>
                                    <p:cond delay="300"/>
                                  </p:stCondLst>
                                  <p:childTnLst>
                                    <p:set>
                                      <p:cBhvr>
                                        <p:cTn id="140" dur="1" fill="hold">
                                          <p:stCondLst>
                                            <p:cond delay="0"/>
                                          </p:stCondLst>
                                        </p:cTn>
                                        <p:tgtEl>
                                          <p:spTgt spid="33840"/>
                                        </p:tgtEl>
                                        <p:attrNameLst>
                                          <p:attrName>style.visibility</p:attrName>
                                        </p:attrNameLst>
                                      </p:cBhvr>
                                      <p:to>
                                        <p:strVal val="visible"/>
                                      </p:to>
                                    </p:set>
                                  </p:childTnLst>
                                </p:cTn>
                              </p:par>
                            </p:childTnLst>
                          </p:cTn>
                        </p:par>
                        <p:par>
                          <p:cTn id="141" fill="hold">
                            <p:stCondLst>
                              <p:cond delay="13600"/>
                            </p:stCondLst>
                            <p:childTnLst>
                              <p:par>
                                <p:cTn id="142" presetID="1" presetClass="entr" presetSubtype="0" fill="hold" grpId="0" nodeType="afterEffect">
                                  <p:stCondLst>
                                    <p:cond delay="300"/>
                                  </p:stCondLst>
                                  <p:childTnLst>
                                    <p:set>
                                      <p:cBhvr>
                                        <p:cTn id="143" dur="1" fill="hold">
                                          <p:stCondLst>
                                            <p:cond delay="0"/>
                                          </p:stCondLst>
                                        </p:cTn>
                                        <p:tgtEl>
                                          <p:spTgt spid="33841"/>
                                        </p:tgtEl>
                                        <p:attrNameLst>
                                          <p:attrName>style.visibility</p:attrName>
                                        </p:attrNameLst>
                                      </p:cBhvr>
                                      <p:to>
                                        <p:strVal val="visible"/>
                                      </p:to>
                                    </p:set>
                                  </p:childTnLst>
                                </p:cTn>
                              </p:par>
                            </p:childTnLst>
                          </p:cTn>
                        </p:par>
                        <p:par>
                          <p:cTn id="144" fill="hold">
                            <p:stCondLst>
                              <p:cond delay="13900"/>
                            </p:stCondLst>
                            <p:childTnLst>
                              <p:par>
                                <p:cTn id="145" presetID="1" presetClass="entr" presetSubtype="0" fill="hold" grpId="0" nodeType="afterEffect">
                                  <p:stCondLst>
                                    <p:cond delay="300"/>
                                  </p:stCondLst>
                                  <p:childTnLst>
                                    <p:set>
                                      <p:cBhvr>
                                        <p:cTn id="146" dur="1" fill="hold">
                                          <p:stCondLst>
                                            <p:cond delay="0"/>
                                          </p:stCondLst>
                                        </p:cTn>
                                        <p:tgtEl>
                                          <p:spTgt spid="33838"/>
                                        </p:tgtEl>
                                        <p:attrNameLst>
                                          <p:attrName>style.visibility</p:attrName>
                                        </p:attrNameLst>
                                      </p:cBhvr>
                                      <p:to>
                                        <p:strVal val="visible"/>
                                      </p:to>
                                    </p:set>
                                  </p:childTnLst>
                                </p:cTn>
                              </p:par>
                            </p:childTnLst>
                          </p:cTn>
                        </p:par>
                        <p:par>
                          <p:cTn id="147" fill="hold">
                            <p:stCondLst>
                              <p:cond delay="14200"/>
                            </p:stCondLst>
                            <p:childTnLst>
                              <p:par>
                                <p:cTn id="148" presetID="1" presetClass="entr" presetSubtype="0" fill="hold" grpId="0" nodeType="afterEffect">
                                  <p:stCondLst>
                                    <p:cond delay="300"/>
                                  </p:stCondLst>
                                  <p:childTnLst>
                                    <p:set>
                                      <p:cBhvr>
                                        <p:cTn id="149" dur="1" fill="hold">
                                          <p:stCondLst>
                                            <p:cond delay="0"/>
                                          </p:stCondLst>
                                        </p:cTn>
                                        <p:tgtEl>
                                          <p:spTgt spid="33847"/>
                                        </p:tgtEl>
                                        <p:attrNameLst>
                                          <p:attrName>style.visibility</p:attrName>
                                        </p:attrNameLst>
                                      </p:cBhvr>
                                      <p:to>
                                        <p:strVal val="visible"/>
                                      </p:to>
                                    </p:set>
                                  </p:childTnLst>
                                </p:cTn>
                              </p:par>
                            </p:childTnLst>
                          </p:cTn>
                        </p:par>
                        <p:par>
                          <p:cTn id="150" fill="hold">
                            <p:stCondLst>
                              <p:cond delay="14500"/>
                            </p:stCondLst>
                            <p:childTnLst>
                              <p:par>
                                <p:cTn id="151" presetID="1" presetClass="entr" presetSubtype="0" fill="hold" grpId="0" nodeType="afterEffect">
                                  <p:stCondLst>
                                    <p:cond delay="300"/>
                                  </p:stCondLst>
                                  <p:childTnLst>
                                    <p:set>
                                      <p:cBhvr>
                                        <p:cTn id="152" dur="1" fill="hold">
                                          <p:stCondLst>
                                            <p:cond delay="0"/>
                                          </p:stCondLst>
                                        </p:cTn>
                                        <p:tgtEl>
                                          <p:spTgt spid="33854"/>
                                        </p:tgtEl>
                                        <p:attrNameLst>
                                          <p:attrName>style.visibility</p:attrName>
                                        </p:attrNameLst>
                                      </p:cBhvr>
                                      <p:to>
                                        <p:strVal val="visible"/>
                                      </p:to>
                                    </p:set>
                                  </p:childTnLst>
                                </p:cTn>
                              </p:par>
                            </p:childTnLst>
                          </p:cTn>
                        </p:par>
                        <p:par>
                          <p:cTn id="153" fill="hold">
                            <p:stCondLst>
                              <p:cond delay="14800"/>
                            </p:stCondLst>
                            <p:childTnLst>
                              <p:par>
                                <p:cTn id="154" presetID="1" presetClass="entr" presetSubtype="0" fill="hold" grpId="0" nodeType="afterEffect">
                                  <p:stCondLst>
                                    <p:cond delay="300"/>
                                  </p:stCondLst>
                                  <p:childTnLst>
                                    <p:set>
                                      <p:cBhvr>
                                        <p:cTn id="155" dur="1" fill="hold">
                                          <p:stCondLst>
                                            <p:cond delay="0"/>
                                          </p:stCondLst>
                                        </p:cTn>
                                        <p:tgtEl>
                                          <p:spTgt spid="33815"/>
                                        </p:tgtEl>
                                        <p:attrNameLst>
                                          <p:attrName>style.visibility</p:attrName>
                                        </p:attrNameLst>
                                      </p:cBhvr>
                                      <p:to>
                                        <p:strVal val="visible"/>
                                      </p:to>
                                    </p:set>
                                  </p:childTnLst>
                                </p:cTn>
                              </p:par>
                            </p:childTnLst>
                          </p:cTn>
                        </p:par>
                        <p:par>
                          <p:cTn id="156" fill="hold">
                            <p:stCondLst>
                              <p:cond delay="15100"/>
                            </p:stCondLst>
                            <p:childTnLst>
                              <p:par>
                                <p:cTn id="157" presetID="1" presetClass="entr" presetSubtype="0" fill="hold" grpId="0" nodeType="afterEffect">
                                  <p:stCondLst>
                                    <p:cond delay="300"/>
                                  </p:stCondLst>
                                  <p:childTnLst>
                                    <p:set>
                                      <p:cBhvr>
                                        <p:cTn id="158" dur="1" fill="hold">
                                          <p:stCondLst>
                                            <p:cond delay="0"/>
                                          </p:stCondLst>
                                        </p:cTn>
                                        <p:tgtEl>
                                          <p:spTgt spid="33806"/>
                                        </p:tgtEl>
                                        <p:attrNameLst>
                                          <p:attrName>style.visibility</p:attrName>
                                        </p:attrNameLst>
                                      </p:cBhvr>
                                      <p:to>
                                        <p:strVal val="visible"/>
                                      </p:to>
                                    </p:set>
                                  </p:childTnLst>
                                </p:cTn>
                              </p:par>
                            </p:childTnLst>
                          </p:cTn>
                        </p:par>
                        <p:par>
                          <p:cTn id="159" fill="hold">
                            <p:stCondLst>
                              <p:cond delay="15400"/>
                            </p:stCondLst>
                            <p:childTnLst>
                              <p:par>
                                <p:cTn id="160" presetID="1" presetClass="entr" presetSubtype="0" fill="hold" grpId="0" nodeType="afterEffect">
                                  <p:stCondLst>
                                    <p:cond delay="300"/>
                                  </p:stCondLst>
                                  <p:childTnLst>
                                    <p:set>
                                      <p:cBhvr>
                                        <p:cTn id="161" dur="1" fill="hold">
                                          <p:stCondLst>
                                            <p:cond delay="0"/>
                                          </p:stCondLst>
                                        </p:cTn>
                                        <p:tgtEl>
                                          <p:spTgt spid="33843"/>
                                        </p:tgtEl>
                                        <p:attrNameLst>
                                          <p:attrName>style.visibility</p:attrName>
                                        </p:attrNameLst>
                                      </p:cBhvr>
                                      <p:to>
                                        <p:strVal val="visible"/>
                                      </p:to>
                                    </p:set>
                                  </p:childTnLst>
                                </p:cTn>
                              </p:par>
                            </p:childTnLst>
                          </p:cTn>
                        </p:par>
                        <p:par>
                          <p:cTn id="162" fill="hold">
                            <p:stCondLst>
                              <p:cond delay="15700"/>
                            </p:stCondLst>
                            <p:childTnLst>
                              <p:par>
                                <p:cTn id="163" presetID="1" presetClass="entr" presetSubtype="0" fill="hold" grpId="0" nodeType="afterEffect">
                                  <p:stCondLst>
                                    <p:cond delay="300"/>
                                  </p:stCondLst>
                                  <p:childTnLst>
                                    <p:set>
                                      <p:cBhvr>
                                        <p:cTn id="164" dur="1" fill="hold">
                                          <p:stCondLst>
                                            <p:cond delay="0"/>
                                          </p:stCondLst>
                                        </p:cTn>
                                        <p:tgtEl>
                                          <p:spTgt spid="33837"/>
                                        </p:tgtEl>
                                        <p:attrNameLst>
                                          <p:attrName>style.visibility</p:attrName>
                                        </p:attrNameLst>
                                      </p:cBhvr>
                                      <p:to>
                                        <p:strVal val="visible"/>
                                      </p:to>
                                    </p:set>
                                  </p:childTnLst>
                                </p:cTn>
                              </p:par>
                            </p:childTnLst>
                          </p:cTn>
                        </p:par>
                        <p:par>
                          <p:cTn id="165" fill="hold">
                            <p:stCondLst>
                              <p:cond delay="16000"/>
                            </p:stCondLst>
                            <p:childTnLst>
                              <p:par>
                                <p:cTn id="166" presetID="1" presetClass="entr" presetSubtype="0" fill="hold" grpId="0" nodeType="afterEffect">
                                  <p:stCondLst>
                                    <p:cond delay="300"/>
                                  </p:stCondLst>
                                  <p:childTnLst>
                                    <p:set>
                                      <p:cBhvr>
                                        <p:cTn id="167" dur="1" fill="hold">
                                          <p:stCondLst>
                                            <p:cond delay="0"/>
                                          </p:stCondLst>
                                        </p:cTn>
                                        <p:tgtEl>
                                          <p:spTgt spid="33805"/>
                                        </p:tgtEl>
                                        <p:attrNameLst>
                                          <p:attrName>style.visibility</p:attrName>
                                        </p:attrNameLst>
                                      </p:cBhvr>
                                      <p:to>
                                        <p:strVal val="visible"/>
                                      </p:to>
                                    </p:set>
                                  </p:childTnLst>
                                </p:cTn>
                              </p:par>
                            </p:childTnLst>
                          </p:cTn>
                        </p:par>
                        <p:par>
                          <p:cTn id="168" fill="hold">
                            <p:stCondLst>
                              <p:cond delay="16300"/>
                            </p:stCondLst>
                            <p:childTnLst>
                              <p:par>
                                <p:cTn id="169" presetID="1" presetClass="entr" presetSubtype="0" fill="hold" grpId="0" nodeType="afterEffect">
                                  <p:stCondLst>
                                    <p:cond delay="300"/>
                                  </p:stCondLst>
                                  <p:childTnLst>
                                    <p:set>
                                      <p:cBhvr>
                                        <p:cTn id="170" dur="1" fill="hold">
                                          <p:stCondLst>
                                            <p:cond delay="0"/>
                                          </p:stCondLst>
                                        </p:cTn>
                                        <p:tgtEl>
                                          <p:spTgt spid="33855"/>
                                        </p:tgtEl>
                                        <p:attrNameLst>
                                          <p:attrName>style.visibility</p:attrName>
                                        </p:attrNameLst>
                                      </p:cBhvr>
                                      <p:to>
                                        <p:strVal val="visible"/>
                                      </p:to>
                                    </p:set>
                                  </p:childTnLst>
                                </p:cTn>
                              </p:par>
                            </p:childTnLst>
                          </p:cTn>
                        </p:par>
                        <p:par>
                          <p:cTn id="171" fill="hold">
                            <p:stCondLst>
                              <p:cond delay="16600"/>
                            </p:stCondLst>
                            <p:childTnLst>
                              <p:par>
                                <p:cTn id="172" presetID="1" presetClass="entr" presetSubtype="0" fill="hold" grpId="0" nodeType="afterEffect">
                                  <p:stCondLst>
                                    <p:cond delay="300"/>
                                  </p:stCondLst>
                                  <p:childTnLst>
                                    <p:set>
                                      <p:cBhvr>
                                        <p:cTn id="173" dur="1" fill="hold">
                                          <p:stCondLst>
                                            <p:cond delay="0"/>
                                          </p:stCondLst>
                                        </p:cTn>
                                        <p:tgtEl>
                                          <p:spTgt spid="33813"/>
                                        </p:tgtEl>
                                        <p:attrNameLst>
                                          <p:attrName>style.visibility</p:attrName>
                                        </p:attrNameLst>
                                      </p:cBhvr>
                                      <p:to>
                                        <p:strVal val="visible"/>
                                      </p:to>
                                    </p:set>
                                  </p:childTnLst>
                                </p:cTn>
                              </p:par>
                            </p:childTnLst>
                          </p:cTn>
                        </p:par>
                        <p:par>
                          <p:cTn id="174" fill="hold">
                            <p:stCondLst>
                              <p:cond delay="16900"/>
                            </p:stCondLst>
                            <p:childTnLst>
                              <p:par>
                                <p:cTn id="175" presetID="1" presetClass="entr" presetSubtype="0" fill="hold" grpId="0" nodeType="afterEffect">
                                  <p:stCondLst>
                                    <p:cond delay="300"/>
                                  </p:stCondLst>
                                  <p:childTnLst>
                                    <p:set>
                                      <p:cBhvr>
                                        <p:cTn id="176" dur="1" fill="hold">
                                          <p:stCondLst>
                                            <p:cond delay="0"/>
                                          </p:stCondLst>
                                        </p:cTn>
                                        <p:tgtEl>
                                          <p:spTgt spid="33839"/>
                                        </p:tgtEl>
                                        <p:attrNameLst>
                                          <p:attrName>style.visibility</p:attrName>
                                        </p:attrNameLst>
                                      </p:cBhvr>
                                      <p:to>
                                        <p:strVal val="visible"/>
                                      </p:to>
                                    </p:set>
                                  </p:childTnLst>
                                </p:cTn>
                              </p:par>
                            </p:childTnLst>
                          </p:cTn>
                        </p:par>
                        <p:par>
                          <p:cTn id="177" fill="hold">
                            <p:stCondLst>
                              <p:cond delay="17200"/>
                            </p:stCondLst>
                            <p:childTnLst>
                              <p:par>
                                <p:cTn id="178" presetID="1" presetClass="entr" presetSubtype="0" fill="hold" grpId="0" nodeType="afterEffect">
                                  <p:stCondLst>
                                    <p:cond delay="300"/>
                                  </p:stCondLst>
                                  <p:childTnLst>
                                    <p:set>
                                      <p:cBhvr>
                                        <p:cTn id="179" dur="1" fill="hold">
                                          <p:stCondLst>
                                            <p:cond delay="0"/>
                                          </p:stCondLst>
                                        </p:cTn>
                                        <p:tgtEl>
                                          <p:spTgt spid="33836"/>
                                        </p:tgtEl>
                                        <p:attrNameLst>
                                          <p:attrName>style.visibility</p:attrName>
                                        </p:attrNameLst>
                                      </p:cBhvr>
                                      <p:to>
                                        <p:strVal val="visible"/>
                                      </p:to>
                                    </p:set>
                                  </p:childTnLst>
                                </p:cTn>
                              </p:par>
                            </p:childTnLst>
                          </p:cTn>
                        </p:par>
                        <p:par>
                          <p:cTn id="180" fill="hold">
                            <p:stCondLst>
                              <p:cond delay="17500"/>
                            </p:stCondLst>
                            <p:childTnLst>
                              <p:par>
                                <p:cTn id="181" presetID="1" presetClass="entr" presetSubtype="0" fill="hold" grpId="0" nodeType="afterEffect">
                                  <p:stCondLst>
                                    <p:cond delay="300"/>
                                  </p:stCondLst>
                                  <p:childTnLst>
                                    <p:set>
                                      <p:cBhvr>
                                        <p:cTn id="182" dur="1" fill="hold">
                                          <p:stCondLst>
                                            <p:cond delay="0"/>
                                          </p:stCondLst>
                                        </p:cTn>
                                        <p:tgtEl>
                                          <p:spTgt spid="33844"/>
                                        </p:tgtEl>
                                        <p:attrNameLst>
                                          <p:attrName>style.visibility</p:attrName>
                                        </p:attrNameLst>
                                      </p:cBhvr>
                                      <p:to>
                                        <p:strVal val="visible"/>
                                      </p:to>
                                    </p:set>
                                  </p:childTnLst>
                                </p:cTn>
                              </p:par>
                            </p:childTnLst>
                          </p:cTn>
                        </p:par>
                        <p:par>
                          <p:cTn id="183" fill="hold">
                            <p:stCondLst>
                              <p:cond delay="17800"/>
                            </p:stCondLst>
                            <p:childTnLst>
                              <p:par>
                                <p:cTn id="184" presetID="1" presetClass="entr" presetSubtype="0" fill="hold" grpId="0" nodeType="afterEffect">
                                  <p:stCondLst>
                                    <p:cond delay="300"/>
                                  </p:stCondLst>
                                  <p:childTnLst>
                                    <p:set>
                                      <p:cBhvr>
                                        <p:cTn id="185" dur="1" fill="hold">
                                          <p:stCondLst>
                                            <p:cond delay="0"/>
                                          </p:stCondLst>
                                        </p:cTn>
                                        <p:tgtEl>
                                          <p:spTgt spid="33842"/>
                                        </p:tgtEl>
                                        <p:attrNameLst>
                                          <p:attrName>style.visibility</p:attrName>
                                        </p:attrNameLst>
                                      </p:cBhvr>
                                      <p:to>
                                        <p:strVal val="visible"/>
                                      </p:to>
                                    </p:set>
                                  </p:childTnLst>
                                </p:cTn>
                              </p:par>
                            </p:childTnLst>
                          </p:cTn>
                        </p:par>
                        <p:par>
                          <p:cTn id="186" fill="hold">
                            <p:stCondLst>
                              <p:cond delay="18100"/>
                            </p:stCondLst>
                            <p:childTnLst>
                              <p:par>
                                <p:cTn id="187" presetID="1" presetClass="entr" presetSubtype="0" fill="hold" grpId="0" nodeType="afterEffect">
                                  <p:stCondLst>
                                    <p:cond delay="300"/>
                                  </p:stCondLst>
                                  <p:childTnLst>
                                    <p:set>
                                      <p:cBhvr>
                                        <p:cTn id="188" dur="1" fill="hold">
                                          <p:stCondLst>
                                            <p:cond delay="0"/>
                                          </p:stCondLst>
                                        </p:cTn>
                                        <p:tgtEl>
                                          <p:spTgt spid="338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P spid="33798" grpId="0"/>
      <p:bldP spid="33799" grpId="0"/>
      <p:bldP spid="33800" grpId="0"/>
      <p:bldP spid="33801" grpId="0"/>
      <p:bldP spid="33802" grpId="0"/>
      <p:bldP spid="33803" grpId="0"/>
      <p:bldP spid="33804" grpId="0"/>
      <p:bldP spid="33805" grpId="0"/>
      <p:bldP spid="33806" grpId="0"/>
      <p:bldP spid="33807" grpId="0"/>
      <p:bldP spid="33808" grpId="0"/>
      <p:bldP spid="33809" grpId="0"/>
      <p:bldP spid="33810" grpId="0"/>
      <p:bldP spid="33811" grpId="0"/>
      <p:bldP spid="33812" grpId="0"/>
      <p:bldP spid="33813" grpId="0"/>
      <p:bldP spid="33814" grpId="0"/>
      <p:bldP spid="33815" grpId="0"/>
      <p:bldP spid="33816" grpId="0"/>
      <p:bldP spid="33817" grpId="0"/>
      <p:bldP spid="33818" grpId="0"/>
      <p:bldP spid="33819" grpId="0"/>
      <p:bldP spid="33820" grpId="0"/>
      <p:bldP spid="33821" grpId="0"/>
      <p:bldP spid="33822" grpId="0"/>
      <p:bldP spid="33823" grpId="0"/>
      <p:bldP spid="33824" grpId="0"/>
      <p:bldP spid="33825" grpId="0"/>
      <p:bldP spid="33826" grpId="0"/>
      <p:bldP spid="33827" grpId="0"/>
      <p:bldP spid="33828" grpId="0"/>
      <p:bldP spid="33829" grpId="0"/>
      <p:bldP spid="33830" grpId="0"/>
      <p:bldP spid="33831" grpId="0"/>
      <p:bldP spid="33832" grpId="0"/>
      <p:bldP spid="33833" grpId="0"/>
      <p:bldP spid="33834" grpId="0"/>
      <p:bldP spid="33835" grpId="0"/>
      <p:bldP spid="33836" grpId="0"/>
      <p:bldP spid="33837" grpId="0"/>
      <p:bldP spid="33838" grpId="0"/>
      <p:bldP spid="33839" grpId="0"/>
      <p:bldP spid="33840" grpId="0"/>
      <p:bldP spid="33841" grpId="0"/>
      <p:bldP spid="33842" grpId="0"/>
      <p:bldP spid="33843" grpId="0"/>
      <p:bldP spid="33844" grpId="0"/>
      <p:bldP spid="33845" grpId="0"/>
      <p:bldP spid="33846" grpId="0"/>
      <p:bldP spid="33847" grpId="0"/>
      <p:bldP spid="33848" grpId="0"/>
      <p:bldP spid="33849" grpId="0"/>
      <p:bldP spid="33850" grpId="0"/>
      <p:bldP spid="33851" grpId="0"/>
      <p:bldP spid="33852" grpId="0"/>
      <p:bldP spid="33853" grpId="0"/>
      <p:bldP spid="33854" grpId="0"/>
      <p:bldP spid="33855" grpId="0"/>
      <p:bldP spid="33856" grpId="0"/>
      <p:bldP spid="33857" grpId="0"/>
      <p:bldP spid="3385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MI Banner"/>
          <p:cNvPicPr>
            <a:picLocks noChangeAspect="1" noChangeArrowheads="1"/>
          </p:cNvPicPr>
          <p:nvPr/>
        </p:nvPicPr>
        <p:blipFill>
          <a:blip r:embed="rId3"/>
          <a:srcRect/>
          <a:stretch>
            <a:fillRect/>
          </a:stretch>
        </p:blipFill>
        <p:spPr bwMode="auto">
          <a:xfrm>
            <a:off x="0" y="0"/>
            <a:ext cx="9144000" cy="1098550"/>
          </a:xfrm>
          <a:prstGeom prst="rect">
            <a:avLst/>
          </a:prstGeom>
          <a:noFill/>
          <a:ln w="9525">
            <a:noFill/>
            <a:miter lim="800000"/>
            <a:headEnd/>
            <a:tailEnd/>
          </a:ln>
        </p:spPr>
      </p:pic>
      <p:pic>
        <p:nvPicPr>
          <p:cNvPr id="17410" name="Picture 4"/>
          <p:cNvPicPr>
            <a:picLocks noChangeAspect="1" noChangeArrowheads="1"/>
          </p:cNvPicPr>
          <p:nvPr/>
        </p:nvPicPr>
        <p:blipFill>
          <a:blip r:embed="rId4"/>
          <a:srcRect l="28751" t="8818" r="26250" b="1402"/>
          <a:stretch>
            <a:fillRect/>
          </a:stretch>
        </p:blipFill>
        <p:spPr bwMode="auto">
          <a:xfrm>
            <a:off x="152400" y="1066800"/>
            <a:ext cx="3133725" cy="4876800"/>
          </a:xfrm>
          <a:prstGeom prst="rect">
            <a:avLst/>
          </a:prstGeom>
          <a:noFill/>
          <a:ln w="9525">
            <a:solidFill>
              <a:srgbClr val="336699"/>
            </a:solidFill>
            <a:miter lim="800000"/>
            <a:headEnd/>
            <a:tailEnd/>
          </a:ln>
        </p:spPr>
      </p:pic>
      <p:pic>
        <p:nvPicPr>
          <p:cNvPr id="17411" name="Picture 5"/>
          <p:cNvPicPr>
            <a:picLocks noChangeAspect="1" noChangeArrowheads="1"/>
          </p:cNvPicPr>
          <p:nvPr/>
        </p:nvPicPr>
        <p:blipFill>
          <a:blip r:embed="rId5"/>
          <a:srcRect l="28751" t="8818" r="26875" b="1402"/>
          <a:stretch>
            <a:fillRect/>
          </a:stretch>
        </p:blipFill>
        <p:spPr bwMode="auto">
          <a:xfrm>
            <a:off x="4030663" y="3810000"/>
            <a:ext cx="1352550" cy="2133600"/>
          </a:xfrm>
          <a:prstGeom prst="rect">
            <a:avLst/>
          </a:prstGeom>
          <a:noFill/>
          <a:ln w="9525">
            <a:solidFill>
              <a:srgbClr val="336699"/>
            </a:solidFill>
            <a:miter lim="800000"/>
            <a:headEnd/>
            <a:tailEnd/>
          </a:ln>
        </p:spPr>
      </p:pic>
      <p:pic>
        <p:nvPicPr>
          <p:cNvPr id="17412" name="Picture 6"/>
          <p:cNvPicPr>
            <a:picLocks noChangeAspect="1" noChangeArrowheads="1"/>
          </p:cNvPicPr>
          <p:nvPr/>
        </p:nvPicPr>
        <p:blipFill>
          <a:blip r:embed="rId6"/>
          <a:srcRect l="29071" t="8818" r="26250" b="1402"/>
          <a:stretch>
            <a:fillRect/>
          </a:stretch>
        </p:blipFill>
        <p:spPr bwMode="auto">
          <a:xfrm>
            <a:off x="5554663" y="3810000"/>
            <a:ext cx="1362075" cy="2133600"/>
          </a:xfrm>
          <a:prstGeom prst="rect">
            <a:avLst/>
          </a:prstGeom>
          <a:noFill/>
          <a:ln w="9525">
            <a:solidFill>
              <a:srgbClr val="336699"/>
            </a:solidFill>
            <a:miter lim="800000"/>
            <a:headEnd/>
            <a:tailEnd/>
          </a:ln>
        </p:spPr>
      </p:pic>
      <p:pic>
        <p:nvPicPr>
          <p:cNvPr id="17413" name="Picture 7"/>
          <p:cNvPicPr>
            <a:picLocks noChangeAspect="1" noChangeArrowheads="1"/>
          </p:cNvPicPr>
          <p:nvPr/>
        </p:nvPicPr>
        <p:blipFill>
          <a:blip r:embed="rId7"/>
          <a:srcRect l="28751" t="9619" r="26250" b="1402"/>
          <a:stretch>
            <a:fillRect/>
          </a:stretch>
        </p:blipFill>
        <p:spPr bwMode="auto">
          <a:xfrm>
            <a:off x="7078663" y="3810000"/>
            <a:ext cx="1379537" cy="2133600"/>
          </a:xfrm>
          <a:prstGeom prst="rect">
            <a:avLst/>
          </a:prstGeom>
          <a:noFill/>
          <a:ln w="9525">
            <a:solidFill>
              <a:srgbClr val="336699"/>
            </a:solidFill>
            <a:miter lim="800000"/>
            <a:headEnd/>
            <a:tailEnd/>
          </a:ln>
        </p:spPr>
      </p:pic>
      <p:sp>
        <p:nvSpPr>
          <p:cNvPr id="17414" name="Text Box 8"/>
          <p:cNvSpPr txBox="1">
            <a:spLocks noChangeArrowheads="1"/>
          </p:cNvSpPr>
          <p:nvPr/>
        </p:nvSpPr>
        <p:spPr bwMode="auto">
          <a:xfrm>
            <a:off x="3733800" y="1219200"/>
            <a:ext cx="5105400" cy="777875"/>
          </a:xfrm>
          <a:prstGeom prst="rect">
            <a:avLst/>
          </a:prstGeom>
          <a:noFill/>
          <a:ln w="9525">
            <a:noFill/>
            <a:miter lim="800000"/>
            <a:headEnd/>
            <a:tailEnd/>
          </a:ln>
        </p:spPr>
        <p:txBody>
          <a:bodyPr>
            <a:spAutoFit/>
          </a:bodyPr>
          <a:lstStyle/>
          <a:p>
            <a:pPr>
              <a:spcBef>
                <a:spcPct val="50000"/>
              </a:spcBef>
            </a:pPr>
            <a:endParaRPr lang="en-US" sz="4500">
              <a:solidFill>
                <a:srgbClr val="336699"/>
              </a:solidFill>
            </a:endParaRPr>
          </a:p>
        </p:txBody>
      </p:sp>
      <p:sp>
        <p:nvSpPr>
          <p:cNvPr id="17415" name="Rectangle 9"/>
          <p:cNvSpPr>
            <a:spLocks noChangeArrowheads="1"/>
          </p:cNvSpPr>
          <p:nvPr/>
        </p:nvSpPr>
        <p:spPr bwMode="auto">
          <a:xfrm>
            <a:off x="3810000" y="990600"/>
            <a:ext cx="5105400" cy="4797425"/>
          </a:xfrm>
          <a:prstGeom prst="rect">
            <a:avLst/>
          </a:prstGeom>
          <a:noFill/>
          <a:ln w="9525">
            <a:noFill/>
            <a:miter lim="800000"/>
            <a:headEnd/>
            <a:tailEnd/>
          </a:ln>
        </p:spPr>
        <p:txBody>
          <a:bodyPr>
            <a:spAutoFit/>
          </a:bodyPr>
          <a:lstStyle/>
          <a:p>
            <a:pPr>
              <a:spcBef>
                <a:spcPct val="50000"/>
              </a:spcBef>
            </a:pPr>
            <a:r>
              <a:rPr lang="en-US" sz="4500" b="1">
                <a:solidFill>
                  <a:srgbClr val="336699"/>
                </a:solidFill>
                <a:latin typeface="Akzidenz-Grotesk Std Bold" pitchFamily="2" charset="0"/>
              </a:rPr>
              <a:t>Project</a:t>
            </a:r>
            <a:r>
              <a:rPr lang="en-US" sz="4500">
                <a:solidFill>
                  <a:srgbClr val="336699"/>
                </a:solidFill>
                <a:latin typeface="Akzidenz-Grotesk Std Regular" pitchFamily="2" charset="0"/>
              </a:rPr>
              <a:t> Basics</a:t>
            </a:r>
          </a:p>
          <a:p>
            <a:pPr>
              <a:spcBef>
                <a:spcPct val="50000"/>
              </a:spcBef>
              <a:buFontTx/>
              <a:buChar char="•"/>
            </a:pPr>
            <a:r>
              <a:rPr lang="en-US" sz="2000">
                <a:solidFill>
                  <a:srgbClr val="336699"/>
                </a:solidFill>
                <a:latin typeface="Akzidenz-Grotesk Std Regular" pitchFamily="2" charset="0"/>
              </a:rPr>
              <a:t> Multi-Year</a:t>
            </a:r>
          </a:p>
          <a:p>
            <a:pPr>
              <a:spcBef>
                <a:spcPct val="50000"/>
              </a:spcBef>
              <a:buFontTx/>
              <a:buChar char="•"/>
            </a:pPr>
            <a:r>
              <a:rPr lang="en-US" sz="2000">
                <a:solidFill>
                  <a:srgbClr val="336699"/>
                </a:solidFill>
                <a:latin typeface="Akzidenz-Grotesk Std Regular" pitchFamily="2" charset="0"/>
              </a:rPr>
              <a:t> Social and Digital</a:t>
            </a:r>
          </a:p>
          <a:p>
            <a:pPr>
              <a:spcBef>
                <a:spcPct val="50000"/>
              </a:spcBef>
              <a:buFontTx/>
              <a:buChar char="•"/>
            </a:pPr>
            <a:r>
              <a:rPr lang="en-US" sz="2000">
                <a:solidFill>
                  <a:srgbClr val="336699"/>
                </a:solidFill>
                <a:latin typeface="Akzidenz-Grotesk Std Regular" pitchFamily="2" charset="0"/>
              </a:rPr>
              <a:t> Team Based</a:t>
            </a:r>
          </a:p>
          <a:p>
            <a:pPr>
              <a:spcBef>
                <a:spcPct val="50000"/>
              </a:spcBef>
              <a:buFontTx/>
              <a:buChar char="•"/>
            </a:pPr>
            <a:r>
              <a:rPr lang="en-US" sz="2000">
                <a:solidFill>
                  <a:srgbClr val="336699"/>
                </a:solidFill>
                <a:latin typeface="Akzidenz-Grotesk Std Regular" pitchFamily="2" charset="0"/>
              </a:rPr>
              <a:t> Flexible and Creative</a:t>
            </a:r>
          </a:p>
          <a:p>
            <a:pPr>
              <a:spcBef>
                <a:spcPct val="50000"/>
              </a:spcBef>
              <a:buFontTx/>
              <a:buChar char="•"/>
            </a:pPr>
            <a:endParaRPr lang="en-US" sz="2400">
              <a:solidFill>
                <a:srgbClr val="336699"/>
              </a:solidFill>
              <a:latin typeface="Akzidenz-Grotesk Std Regular" pitchFamily="2" charset="0"/>
            </a:endParaRPr>
          </a:p>
          <a:p>
            <a:pPr>
              <a:spcBef>
                <a:spcPct val="50000"/>
              </a:spcBef>
              <a:buFontTx/>
              <a:buChar char="•"/>
            </a:pPr>
            <a:endParaRPr lang="en-US" sz="2400">
              <a:solidFill>
                <a:srgbClr val="336699"/>
              </a:solidFill>
              <a:latin typeface="Akzidenz-Grotesk Std Regular" pitchFamily="2" charset="0"/>
            </a:endParaRPr>
          </a:p>
          <a:p>
            <a:pPr>
              <a:spcBef>
                <a:spcPct val="50000"/>
              </a:spcBef>
              <a:buFontTx/>
              <a:buChar char="•"/>
            </a:pPr>
            <a:endParaRPr lang="en-US" sz="2400">
              <a:solidFill>
                <a:srgbClr val="336699"/>
              </a:solidFill>
              <a:latin typeface="Akzidenz-Grotesk Std Regular" pitchFamily="2" charset="0"/>
            </a:endParaRPr>
          </a:p>
          <a:p>
            <a:pPr>
              <a:spcBef>
                <a:spcPct val="50000"/>
              </a:spcBef>
              <a:buFontTx/>
              <a:buChar char="•"/>
            </a:pPr>
            <a:endParaRPr lang="en-US" sz="2400">
              <a:solidFill>
                <a:srgbClr val="336699"/>
              </a:solidFill>
              <a:latin typeface="Akzidenz-Grotesk Std Regular" pitchFamily="2" charset="0"/>
            </a:endParaRPr>
          </a:p>
        </p:txBody>
      </p:sp>
      <p:grpSp>
        <p:nvGrpSpPr>
          <p:cNvPr id="17416" name="Group 10"/>
          <p:cNvGrpSpPr>
            <a:grpSpLocks/>
          </p:cNvGrpSpPr>
          <p:nvPr/>
        </p:nvGrpSpPr>
        <p:grpSpPr bwMode="auto">
          <a:xfrm>
            <a:off x="0" y="5886450"/>
            <a:ext cx="9144000" cy="971550"/>
            <a:chOff x="0" y="3708"/>
            <a:chExt cx="5760" cy="612"/>
          </a:xfrm>
        </p:grpSpPr>
        <p:pic>
          <p:nvPicPr>
            <p:cNvPr id="17417" name="Picture 5" descr="footer.jpg"/>
            <p:cNvPicPr>
              <a:picLocks noChangeAspect="1" noChangeArrowheads="1"/>
            </p:cNvPicPr>
            <p:nvPr/>
          </p:nvPicPr>
          <p:blipFill>
            <a:blip r:embed="rId8"/>
            <a:srcRect l="1639" b="7272"/>
            <a:stretch>
              <a:fillRect/>
            </a:stretch>
          </p:blipFill>
          <p:spPr bwMode="auto">
            <a:xfrm>
              <a:off x="0" y="3708"/>
              <a:ext cx="5760" cy="612"/>
            </a:xfrm>
            <a:prstGeom prst="rect">
              <a:avLst/>
            </a:prstGeom>
            <a:noFill/>
            <a:ln w="9525">
              <a:noFill/>
              <a:miter lim="800000"/>
              <a:headEnd/>
              <a:tailEnd/>
            </a:ln>
          </p:spPr>
        </p:pic>
        <p:sp>
          <p:nvSpPr>
            <p:cNvPr id="17418" name="Rectangle 12"/>
            <p:cNvSpPr>
              <a:spLocks noChangeArrowheads="1"/>
            </p:cNvSpPr>
            <p:nvPr/>
          </p:nvSpPr>
          <p:spPr bwMode="auto">
            <a:xfrm>
              <a:off x="2352" y="3840"/>
              <a:ext cx="960" cy="288"/>
            </a:xfrm>
            <a:prstGeom prst="rect">
              <a:avLst/>
            </a:prstGeom>
            <a:solidFill>
              <a:schemeClr val="bg1"/>
            </a:solidFill>
            <a:ln w="9525">
              <a:noFill/>
              <a:miter lim="800000"/>
              <a:headEnd/>
              <a:tailEnd/>
            </a:ln>
          </p:spPr>
          <p:txBody>
            <a:bodyPr wrap="none" anchor="ctr"/>
            <a:lstStyle/>
            <a:p>
              <a:endParaRPr lang="en-US"/>
            </a:p>
          </p:txBody>
        </p:sp>
        <p:pic>
          <p:nvPicPr>
            <p:cNvPr id="17419" name="Picture 13" descr="unicef logo_blue"/>
            <p:cNvPicPr>
              <a:picLocks noChangeAspect="1" noChangeArrowheads="1"/>
            </p:cNvPicPr>
            <p:nvPr/>
          </p:nvPicPr>
          <p:blipFill>
            <a:blip r:embed="rId9"/>
            <a:srcRect/>
            <a:stretch>
              <a:fillRect/>
            </a:stretch>
          </p:blipFill>
          <p:spPr bwMode="auto">
            <a:xfrm>
              <a:off x="2448" y="3905"/>
              <a:ext cx="720" cy="1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MI Banner"/>
          <p:cNvPicPr>
            <a:picLocks noChangeAspect="1" noChangeArrowheads="1"/>
          </p:cNvPicPr>
          <p:nvPr/>
        </p:nvPicPr>
        <p:blipFill>
          <a:blip r:embed="rId3"/>
          <a:srcRect/>
          <a:stretch>
            <a:fillRect/>
          </a:stretch>
        </p:blipFill>
        <p:spPr bwMode="auto">
          <a:xfrm>
            <a:off x="0" y="0"/>
            <a:ext cx="9144000" cy="1098550"/>
          </a:xfrm>
          <a:prstGeom prst="rect">
            <a:avLst/>
          </a:prstGeom>
          <a:noFill/>
          <a:ln w="9525">
            <a:noFill/>
            <a:miter lim="800000"/>
            <a:headEnd/>
            <a:tailEnd/>
          </a:ln>
        </p:spPr>
      </p:pic>
      <p:sp>
        <p:nvSpPr>
          <p:cNvPr id="19458" name="Text Box 4"/>
          <p:cNvSpPr txBox="1">
            <a:spLocks noChangeArrowheads="1"/>
          </p:cNvSpPr>
          <p:nvPr/>
        </p:nvSpPr>
        <p:spPr bwMode="auto">
          <a:xfrm>
            <a:off x="152400" y="1143000"/>
            <a:ext cx="5562600" cy="701675"/>
          </a:xfrm>
          <a:prstGeom prst="rect">
            <a:avLst/>
          </a:prstGeom>
          <a:noFill/>
          <a:ln w="9525">
            <a:noFill/>
            <a:miter lim="800000"/>
            <a:headEnd/>
            <a:tailEnd/>
          </a:ln>
        </p:spPr>
        <p:txBody>
          <a:bodyPr>
            <a:spAutoFit/>
          </a:bodyPr>
          <a:lstStyle/>
          <a:p>
            <a:pPr>
              <a:spcBef>
                <a:spcPct val="50000"/>
              </a:spcBef>
            </a:pPr>
            <a:r>
              <a:rPr lang="en-US" sz="4000" b="1">
                <a:solidFill>
                  <a:srgbClr val="336699"/>
                </a:solidFill>
                <a:latin typeface="Akzidenz-Grotesk Std Bold" pitchFamily="2" charset="0"/>
              </a:rPr>
              <a:t>Digital Engagement</a:t>
            </a:r>
          </a:p>
        </p:txBody>
      </p:sp>
      <p:sp>
        <p:nvSpPr>
          <p:cNvPr id="19459" name="Rectangle 5"/>
          <p:cNvSpPr>
            <a:spLocks noChangeArrowheads="1"/>
          </p:cNvSpPr>
          <p:nvPr/>
        </p:nvSpPr>
        <p:spPr bwMode="auto">
          <a:xfrm>
            <a:off x="5410200" y="3886200"/>
            <a:ext cx="3352800" cy="1905000"/>
          </a:xfrm>
          <a:prstGeom prst="rect">
            <a:avLst/>
          </a:prstGeom>
          <a:noFill/>
          <a:ln w="9525">
            <a:solidFill>
              <a:srgbClr val="336699"/>
            </a:solidFill>
            <a:miter lim="800000"/>
            <a:headEnd/>
            <a:tailEnd/>
          </a:ln>
        </p:spPr>
        <p:txBody>
          <a:bodyPr wrap="none" anchor="ctr"/>
          <a:lstStyle/>
          <a:p>
            <a:endParaRPr lang="en-US"/>
          </a:p>
        </p:txBody>
      </p:sp>
      <p:pic>
        <p:nvPicPr>
          <p:cNvPr id="19460" name="Picture 6"/>
          <p:cNvPicPr>
            <a:picLocks noChangeAspect="1" noChangeArrowheads="1"/>
          </p:cNvPicPr>
          <p:nvPr/>
        </p:nvPicPr>
        <p:blipFill>
          <a:blip r:embed="rId4"/>
          <a:srcRect l="10625" t="13487" r="12500" b="13300"/>
          <a:stretch>
            <a:fillRect/>
          </a:stretch>
        </p:blipFill>
        <p:spPr bwMode="auto">
          <a:xfrm>
            <a:off x="228600" y="2057400"/>
            <a:ext cx="5029200" cy="3733800"/>
          </a:xfrm>
          <a:prstGeom prst="rect">
            <a:avLst/>
          </a:prstGeom>
          <a:noFill/>
          <a:ln w="9525">
            <a:noFill/>
            <a:miter lim="800000"/>
            <a:headEnd/>
            <a:tailEnd/>
          </a:ln>
        </p:spPr>
      </p:pic>
      <p:pic>
        <p:nvPicPr>
          <p:cNvPr id="19461" name="Picture 7"/>
          <p:cNvPicPr>
            <a:picLocks noChangeAspect="1" noChangeArrowheads="1"/>
          </p:cNvPicPr>
          <p:nvPr/>
        </p:nvPicPr>
        <p:blipFill>
          <a:blip r:embed="rId5"/>
          <a:srcRect l="25626" t="12024" r="27499" b="56714"/>
          <a:stretch>
            <a:fillRect/>
          </a:stretch>
        </p:blipFill>
        <p:spPr bwMode="auto">
          <a:xfrm>
            <a:off x="5410200" y="2057400"/>
            <a:ext cx="3352800" cy="1741488"/>
          </a:xfrm>
          <a:prstGeom prst="rect">
            <a:avLst/>
          </a:prstGeom>
          <a:noFill/>
          <a:ln w="9525">
            <a:noFill/>
            <a:miter lim="800000"/>
            <a:headEnd/>
            <a:tailEnd/>
          </a:ln>
        </p:spPr>
      </p:pic>
      <p:pic>
        <p:nvPicPr>
          <p:cNvPr id="19462" name="Picture 8"/>
          <p:cNvPicPr>
            <a:picLocks noChangeAspect="1" noChangeArrowheads="1"/>
          </p:cNvPicPr>
          <p:nvPr/>
        </p:nvPicPr>
        <p:blipFill>
          <a:blip r:embed="rId6"/>
          <a:srcRect l="25626" t="13628" r="28175" b="52731"/>
          <a:stretch>
            <a:fillRect/>
          </a:stretch>
        </p:blipFill>
        <p:spPr bwMode="auto">
          <a:xfrm>
            <a:off x="5410200" y="3886200"/>
            <a:ext cx="3352800" cy="1905000"/>
          </a:xfrm>
          <a:prstGeom prst="rect">
            <a:avLst/>
          </a:prstGeom>
          <a:noFill/>
          <a:ln w="9525">
            <a:noFill/>
            <a:miter lim="800000"/>
            <a:headEnd/>
            <a:tailEnd/>
          </a:ln>
        </p:spPr>
      </p:pic>
      <p:grpSp>
        <p:nvGrpSpPr>
          <p:cNvPr id="19463" name="Group 9"/>
          <p:cNvGrpSpPr>
            <a:grpSpLocks/>
          </p:cNvGrpSpPr>
          <p:nvPr/>
        </p:nvGrpSpPr>
        <p:grpSpPr bwMode="auto">
          <a:xfrm>
            <a:off x="0" y="5886450"/>
            <a:ext cx="9144000" cy="971550"/>
            <a:chOff x="0" y="3708"/>
            <a:chExt cx="5760" cy="612"/>
          </a:xfrm>
        </p:grpSpPr>
        <p:pic>
          <p:nvPicPr>
            <p:cNvPr id="19464" name="Picture 5" descr="footer.jpg"/>
            <p:cNvPicPr>
              <a:picLocks noChangeAspect="1" noChangeArrowheads="1"/>
            </p:cNvPicPr>
            <p:nvPr/>
          </p:nvPicPr>
          <p:blipFill>
            <a:blip r:embed="rId7"/>
            <a:srcRect l="1639" b="7272"/>
            <a:stretch>
              <a:fillRect/>
            </a:stretch>
          </p:blipFill>
          <p:spPr bwMode="auto">
            <a:xfrm>
              <a:off x="0" y="3708"/>
              <a:ext cx="5760" cy="612"/>
            </a:xfrm>
            <a:prstGeom prst="rect">
              <a:avLst/>
            </a:prstGeom>
            <a:noFill/>
            <a:ln w="9525">
              <a:noFill/>
              <a:miter lim="800000"/>
              <a:headEnd/>
              <a:tailEnd/>
            </a:ln>
          </p:spPr>
        </p:pic>
        <p:sp>
          <p:nvSpPr>
            <p:cNvPr id="19465" name="Rectangle 11"/>
            <p:cNvSpPr>
              <a:spLocks noChangeArrowheads="1"/>
            </p:cNvSpPr>
            <p:nvPr/>
          </p:nvSpPr>
          <p:spPr bwMode="auto">
            <a:xfrm>
              <a:off x="2352" y="3840"/>
              <a:ext cx="960" cy="288"/>
            </a:xfrm>
            <a:prstGeom prst="rect">
              <a:avLst/>
            </a:prstGeom>
            <a:solidFill>
              <a:schemeClr val="bg1"/>
            </a:solidFill>
            <a:ln w="9525">
              <a:noFill/>
              <a:miter lim="800000"/>
              <a:headEnd/>
              <a:tailEnd/>
            </a:ln>
          </p:spPr>
          <p:txBody>
            <a:bodyPr wrap="none" anchor="ctr"/>
            <a:lstStyle/>
            <a:p>
              <a:endParaRPr lang="en-US"/>
            </a:p>
          </p:txBody>
        </p:sp>
        <p:pic>
          <p:nvPicPr>
            <p:cNvPr id="19466" name="Picture 12" descr="unicef logo_blue"/>
            <p:cNvPicPr>
              <a:picLocks noChangeAspect="1" noChangeArrowheads="1"/>
            </p:cNvPicPr>
            <p:nvPr/>
          </p:nvPicPr>
          <p:blipFill>
            <a:blip r:embed="rId8"/>
            <a:srcRect/>
            <a:stretch>
              <a:fillRect/>
            </a:stretch>
          </p:blipFill>
          <p:spPr bwMode="auto">
            <a:xfrm>
              <a:off x="2448" y="3905"/>
              <a:ext cx="720" cy="1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MI Banner"/>
          <p:cNvPicPr>
            <a:picLocks noChangeAspect="1" noChangeArrowheads="1"/>
          </p:cNvPicPr>
          <p:nvPr/>
        </p:nvPicPr>
        <p:blipFill>
          <a:blip r:embed="rId3"/>
          <a:srcRect/>
          <a:stretch>
            <a:fillRect/>
          </a:stretch>
        </p:blipFill>
        <p:spPr bwMode="auto">
          <a:xfrm>
            <a:off x="0" y="0"/>
            <a:ext cx="9144000" cy="1098550"/>
          </a:xfrm>
          <a:prstGeom prst="rect">
            <a:avLst/>
          </a:prstGeom>
          <a:noFill/>
          <a:ln w="9525">
            <a:noFill/>
            <a:miter lim="800000"/>
            <a:headEnd/>
            <a:tailEnd/>
          </a:ln>
        </p:spPr>
      </p:pic>
      <p:sp>
        <p:nvSpPr>
          <p:cNvPr id="21506" name="Text Box 16"/>
          <p:cNvSpPr txBox="1">
            <a:spLocks noChangeArrowheads="1"/>
          </p:cNvSpPr>
          <p:nvPr/>
        </p:nvSpPr>
        <p:spPr bwMode="auto">
          <a:xfrm>
            <a:off x="304800" y="2224088"/>
            <a:ext cx="8534400" cy="2286000"/>
          </a:xfrm>
          <a:prstGeom prst="rect">
            <a:avLst/>
          </a:prstGeom>
          <a:noFill/>
          <a:ln w="9525">
            <a:noFill/>
            <a:miter lim="800000"/>
            <a:headEnd/>
            <a:tailEnd/>
          </a:ln>
        </p:spPr>
        <p:txBody>
          <a:bodyPr>
            <a:spAutoFit/>
          </a:bodyPr>
          <a:lstStyle/>
          <a:p>
            <a:pPr>
              <a:spcBef>
                <a:spcPct val="50000"/>
              </a:spcBef>
            </a:pPr>
            <a:r>
              <a:rPr lang="en-US" sz="4500">
                <a:solidFill>
                  <a:srgbClr val="336699"/>
                </a:solidFill>
                <a:latin typeface="Akzidenz-Grotesk Std Bold" pitchFamily="2" charset="0"/>
              </a:rPr>
              <a:t>WNBA Cares </a:t>
            </a:r>
            <a:endParaRPr lang="en-US" sz="4500">
              <a:solidFill>
                <a:srgbClr val="336699"/>
              </a:solidFill>
              <a:latin typeface="Akzidenz-Grotesk Std Light" pitchFamily="2" charset="0"/>
            </a:endParaRPr>
          </a:p>
          <a:p>
            <a:pPr>
              <a:spcBef>
                <a:spcPct val="50000"/>
              </a:spcBef>
            </a:pPr>
            <a:r>
              <a:rPr lang="en-US" sz="2400">
                <a:solidFill>
                  <a:srgbClr val="336699"/>
                </a:solidFill>
                <a:latin typeface="Akzidenz-Grotesk Std Light" pitchFamily="2" charset="0"/>
              </a:rPr>
              <a:t>Final Partnership Evaluation</a:t>
            </a:r>
          </a:p>
          <a:p>
            <a:pPr>
              <a:spcBef>
                <a:spcPct val="50000"/>
              </a:spcBef>
            </a:pPr>
            <a:r>
              <a:rPr lang="en-US" sz="2400">
                <a:solidFill>
                  <a:srgbClr val="336699"/>
                </a:solidFill>
                <a:latin typeface="Akzidenz-Grotesk Std Light" pitchFamily="2" charset="0"/>
              </a:rPr>
              <a:t>August to November 2010</a:t>
            </a:r>
            <a:endParaRPr lang="en-US" sz="2400" b="1">
              <a:solidFill>
                <a:srgbClr val="336699"/>
              </a:solidFill>
              <a:latin typeface="Akzidenz-Grotesk Std Bold" pitchFamily="2" charset="0"/>
            </a:endParaRPr>
          </a:p>
          <a:p>
            <a:pPr>
              <a:spcBef>
                <a:spcPct val="50000"/>
              </a:spcBef>
            </a:pPr>
            <a:endParaRPr lang="en-US">
              <a:solidFill>
                <a:srgbClr val="336699"/>
              </a:solidFill>
              <a:latin typeface="Akzidenz-Grotesk Std Bold" pitchFamily="2" charset="0"/>
            </a:endParaRPr>
          </a:p>
        </p:txBody>
      </p:sp>
      <p:pic>
        <p:nvPicPr>
          <p:cNvPr id="21507" name="Picture 18"/>
          <p:cNvPicPr>
            <a:picLocks noChangeAspect="1" noChangeArrowheads="1"/>
          </p:cNvPicPr>
          <p:nvPr/>
        </p:nvPicPr>
        <p:blipFill>
          <a:blip r:embed="rId4"/>
          <a:srcRect l="10001" t="13628" r="12500" b="26253"/>
          <a:stretch>
            <a:fillRect/>
          </a:stretch>
        </p:blipFill>
        <p:spPr bwMode="auto">
          <a:xfrm>
            <a:off x="5105400" y="1981200"/>
            <a:ext cx="3657600" cy="2216150"/>
          </a:xfrm>
          <a:prstGeom prst="rect">
            <a:avLst/>
          </a:prstGeom>
          <a:noFill/>
          <a:ln w="9525">
            <a:noFill/>
            <a:miter lim="800000"/>
            <a:headEnd/>
            <a:tailEnd/>
          </a:ln>
        </p:spPr>
      </p:pic>
      <p:grpSp>
        <p:nvGrpSpPr>
          <p:cNvPr id="21508" name="Group 6"/>
          <p:cNvGrpSpPr>
            <a:grpSpLocks/>
          </p:cNvGrpSpPr>
          <p:nvPr/>
        </p:nvGrpSpPr>
        <p:grpSpPr bwMode="auto">
          <a:xfrm>
            <a:off x="0" y="5886450"/>
            <a:ext cx="9144000" cy="971550"/>
            <a:chOff x="0" y="3708"/>
            <a:chExt cx="5760" cy="612"/>
          </a:xfrm>
        </p:grpSpPr>
        <p:pic>
          <p:nvPicPr>
            <p:cNvPr id="21509" name="Picture 5" descr="footer.jpg"/>
            <p:cNvPicPr>
              <a:picLocks noChangeAspect="1" noChangeArrowheads="1"/>
            </p:cNvPicPr>
            <p:nvPr/>
          </p:nvPicPr>
          <p:blipFill>
            <a:blip r:embed="rId5"/>
            <a:srcRect l="1639" b="7272"/>
            <a:stretch>
              <a:fillRect/>
            </a:stretch>
          </p:blipFill>
          <p:spPr bwMode="auto">
            <a:xfrm>
              <a:off x="0" y="3708"/>
              <a:ext cx="5760" cy="612"/>
            </a:xfrm>
            <a:prstGeom prst="rect">
              <a:avLst/>
            </a:prstGeom>
            <a:noFill/>
            <a:ln w="9525">
              <a:noFill/>
              <a:miter lim="800000"/>
              <a:headEnd/>
              <a:tailEnd/>
            </a:ln>
          </p:spPr>
        </p:pic>
        <p:sp>
          <p:nvSpPr>
            <p:cNvPr id="21510" name="Rectangle 8"/>
            <p:cNvSpPr>
              <a:spLocks noChangeArrowheads="1"/>
            </p:cNvSpPr>
            <p:nvPr/>
          </p:nvSpPr>
          <p:spPr bwMode="auto">
            <a:xfrm>
              <a:off x="2352" y="3840"/>
              <a:ext cx="960" cy="288"/>
            </a:xfrm>
            <a:prstGeom prst="rect">
              <a:avLst/>
            </a:prstGeom>
            <a:solidFill>
              <a:schemeClr val="bg1"/>
            </a:solidFill>
            <a:ln w="9525">
              <a:noFill/>
              <a:miter lim="800000"/>
              <a:headEnd/>
              <a:tailEnd/>
            </a:ln>
          </p:spPr>
          <p:txBody>
            <a:bodyPr wrap="none" anchor="ctr"/>
            <a:lstStyle/>
            <a:p>
              <a:endParaRPr lang="en-US"/>
            </a:p>
          </p:txBody>
        </p:sp>
        <p:pic>
          <p:nvPicPr>
            <p:cNvPr id="21511" name="Picture 9" descr="unicef logo_blue"/>
            <p:cNvPicPr>
              <a:picLocks noChangeAspect="1" noChangeArrowheads="1"/>
            </p:cNvPicPr>
            <p:nvPr/>
          </p:nvPicPr>
          <p:blipFill>
            <a:blip r:embed="rId6"/>
            <a:srcRect/>
            <a:stretch>
              <a:fillRect/>
            </a:stretch>
          </p:blipFill>
          <p:spPr bwMode="auto">
            <a:xfrm>
              <a:off x="2448" y="3905"/>
              <a:ext cx="720" cy="1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descr="MI Banner"/>
          <p:cNvPicPr>
            <a:picLocks noChangeAspect="1" noChangeArrowheads="1"/>
          </p:cNvPicPr>
          <p:nvPr/>
        </p:nvPicPr>
        <p:blipFill>
          <a:blip r:embed="rId3"/>
          <a:srcRect/>
          <a:stretch>
            <a:fillRect/>
          </a:stretch>
        </p:blipFill>
        <p:spPr bwMode="auto">
          <a:xfrm>
            <a:off x="0" y="0"/>
            <a:ext cx="9144000" cy="1098550"/>
          </a:xfrm>
          <a:prstGeom prst="rect">
            <a:avLst/>
          </a:prstGeom>
          <a:noFill/>
          <a:ln w="9525">
            <a:noFill/>
            <a:miter lim="800000"/>
            <a:headEnd/>
            <a:tailEnd/>
          </a:ln>
        </p:spPr>
      </p:pic>
      <p:sp>
        <p:nvSpPr>
          <p:cNvPr id="23554" name="Text Box 6"/>
          <p:cNvSpPr txBox="1">
            <a:spLocks noChangeArrowheads="1"/>
          </p:cNvSpPr>
          <p:nvPr/>
        </p:nvSpPr>
        <p:spPr bwMode="auto">
          <a:xfrm>
            <a:off x="228600" y="1371600"/>
            <a:ext cx="9067800" cy="777875"/>
          </a:xfrm>
          <a:prstGeom prst="rect">
            <a:avLst/>
          </a:prstGeom>
          <a:noFill/>
          <a:ln w="9525">
            <a:noFill/>
            <a:miter lim="800000"/>
            <a:headEnd/>
            <a:tailEnd/>
          </a:ln>
        </p:spPr>
        <p:txBody>
          <a:bodyPr>
            <a:spAutoFit/>
          </a:bodyPr>
          <a:lstStyle/>
          <a:p>
            <a:pPr>
              <a:spcBef>
                <a:spcPct val="50000"/>
              </a:spcBef>
            </a:pPr>
            <a:r>
              <a:rPr lang="en-US" sz="4500">
                <a:solidFill>
                  <a:srgbClr val="336699"/>
                </a:solidFill>
                <a:latin typeface="Akzidenz-Grotesk Std Bold" pitchFamily="2" charset="0"/>
              </a:rPr>
              <a:t>Overview</a:t>
            </a:r>
          </a:p>
        </p:txBody>
      </p:sp>
      <p:sp>
        <p:nvSpPr>
          <p:cNvPr id="23555" name="Text Box 9"/>
          <p:cNvSpPr txBox="1">
            <a:spLocks noChangeArrowheads="1"/>
          </p:cNvSpPr>
          <p:nvPr/>
        </p:nvSpPr>
        <p:spPr bwMode="auto">
          <a:xfrm>
            <a:off x="304800" y="2362200"/>
            <a:ext cx="5257800" cy="2282825"/>
          </a:xfrm>
          <a:prstGeom prst="rect">
            <a:avLst/>
          </a:prstGeom>
          <a:noFill/>
          <a:ln w="9525">
            <a:noFill/>
            <a:miter lim="800000"/>
            <a:headEnd/>
            <a:tailEnd/>
          </a:ln>
        </p:spPr>
        <p:txBody>
          <a:bodyPr>
            <a:spAutoFit/>
          </a:bodyPr>
          <a:lstStyle/>
          <a:p>
            <a:pPr>
              <a:buFont typeface="Wingdings" pitchFamily="2" charset="2"/>
              <a:buChar char="§"/>
            </a:pPr>
            <a:r>
              <a:rPr lang="en-US" sz="2000">
                <a:solidFill>
                  <a:srgbClr val="336699"/>
                </a:solidFill>
                <a:latin typeface="Akzidenz-Grotesk Std Regular" pitchFamily="2" charset="0"/>
              </a:rPr>
              <a:t> </a:t>
            </a:r>
            <a:r>
              <a:rPr lang="en-US" sz="2400">
                <a:solidFill>
                  <a:srgbClr val="336699"/>
                </a:solidFill>
                <a:latin typeface="Akzidenz-Grotesk Std Regular" pitchFamily="2" charset="0"/>
              </a:rPr>
              <a:t>Public Service Announcement</a:t>
            </a:r>
          </a:p>
          <a:p>
            <a:pPr>
              <a:buFont typeface="Wingdings" pitchFamily="2" charset="2"/>
              <a:buChar char="§"/>
            </a:pPr>
            <a:r>
              <a:rPr lang="en-US" sz="2400">
                <a:solidFill>
                  <a:srgbClr val="336699"/>
                </a:solidFill>
                <a:latin typeface="Akzidenz-Grotesk Std Regular" pitchFamily="2" charset="0"/>
              </a:rPr>
              <a:t> Display Ads</a:t>
            </a:r>
          </a:p>
          <a:p>
            <a:pPr>
              <a:buFont typeface="Wingdings" pitchFamily="2" charset="2"/>
              <a:buChar char="§"/>
            </a:pPr>
            <a:r>
              <a:rPr lang="en-US" sz="2400">
                <a:solidFill>
                  <a:srgbClr val="336699"/>
                </a:solidFill>
                <a:latin typeface="Akzidenz-Grotesk Std Regular" pitchFamily="2" charset="0"/>
              </a:rPr>
              <a:t> Celebrity Involvement</a:t>
            </a:r>
          </a:p>
          <a:p>
            <a:pPr>
              <a:buFont typeface="Wingdings" pitchFamily="2" charset="2"/>
              <a:buChar char="§"/>
            </a:pPr>
            <a:r>
              <a:rPr lang="en-US" sz="2400">
                <a:solidFill>
                  <a:srgbClr val="336699"/>
                </a:solidFill>
                <a:latin typeface="Akzidenz-Grotesk Std Regular" pitchFamily="2" charset="0"/>
              </a:rPr>
              <a:t> Social Media</a:t>
            </a:r>
          </a:p>
          <a:p>
            <a:pPr>
              <a:buFont typeface="Wingdings" pitchFamily="2" charset="2"/>
              <a:buChar char="§"/>
            </a:pPr>
            <a:r>
              <a:rPr lang="en-US" sz="2400">
                <a:solidFill>
                  <a:srgbClr val="336699"/>
                </a:solidFill>
                <a:latin typeface="Akzidenz-Grotesk Std Regular" pitchFamily="2" charset="0"/>
              </a:rPr>
              <a:t> Team Activation</a:t>
            </a:r>
          </a:p>
          <a:p>
            <a:pPr>
              <a:buFont typeface="Wingdings" pitchFamily="2" charset="2"/>
              <a:buChar char="§"/>
            </a:pPr>
            <a:r>
              <a:rPr lang="en-US" sz="2400">
                <a:solidFill>
                  <a:srgbClr val="336699"/>
                </a:solidFill>
                <a:latin typeface="Akzidenz-Grotesk Std Regular" pitchFamily="2" charset="0"/>
              </a:rPr>
              <a:t> Fundraising Email</a:t>
            </a:r>
            <a:endParaRPr lang="en-US" sz="2400">
              <a:latin typeface="Akzidenz-Grotesk Std Regular" pitchFamily="2" charset="0"/>
            </a:endParaRPr>
          </a:p>
        </p:txBody>
      </p:sp>
      <p:pic>
        <p:nvPicPr>
          <p:cNvPr id="23556" name="Picture 10"/>
          <p:cNvPicPr>
            <a:picLocks noChangeAspect="1" noChangeArrowheads="1"/>
          </p:cNvPicPr>
          <p:nvPr/>
        </p:nvPicPr>
        <p:blipFill>
          <a:blip r:embed="rId4"/>
          <a:srcRect t="12024" r="21875" b="6932"/>
          <a:stretch>
            <a:fillRect/>
          </a:stretch>
        </p:blipFill>
        <p:spPr bwMode="auto">
          <a:xfrm>
            <a:off x="5257800" y="1295400"/>
            <a:ext cx="2514600" cy="2032000"/>
          </a:xfrm>
          <a:prstGeom prst="rect">
            <a:avLst/>
          </a:prstGeom>
          <a:noFill/>
          <a:ln w="9525">
            <a:noFill/>
            <a:miter lim="800000"/>
            <a:headEnd/>
            <a:tailEnd/>
          </a:ln>
        </p:spPr>
      </p:pic>
      <p:pic>
        <p:nvPicPr>
          <p:cNvPr id="23557" name="Picture 11"/>
          <p:cNvPicPr>
            <a:picLocks noChangeAspect="1" noChangeArrowheads="1"/>
          </p:cNvPicPr>
          <p:nvPr/>
        </p:nvPicPr>
        <p:blipFill>
          <a:blip r:embed="rId5"/>
          <a:srcRect l="1875" t="17969" r="32413" b="12335"/>
          <a:stretch>
            <a:fillRect/>
          </a:stretch>
        </p:blipFill>
        <p:spPr bwMode="auto">
          <a:xfrm>
            <a:off x="5257800" y="3505200"/>
            <a:ext cx="2514600" cy="2133600"/>
          </a:xfrm>
          <a:prstGeom prst="rect">
            <a:avLst/>
          </a:prstGeom>
          <a:noFill/>
          <a:ln w="9525">
            <a:noFill/>
            <a:miter lim="800000"/>
            <a:headEnd/>
            <a:tailEnd/>
          </a:ln>
        </p:spPr>
      </p:pic>
      <p:grpSp>
        <p:nvGrpSpPr>
          <p:cNvPr id="23558" name="Group 8"/>
          <p:cNvGrpSpPr>
            <a:grpSpLocks/>
          </p:cNvGrpSpPr>
          <p:nvPr/>
        </p:nvGrpSpPr>
        <p:grpSpPr bwMode="auto">
          <a:xfrm>
            <a:off x="0" y="5886450"/>
            <a:ext cx="9144000" cy="971550"/>
            <a:chOff x="0" y="3708"/>
            <a:chExt cx="5760" cy="612"/>
          </a:xfrm>
        </p:grpSpPr>
        <p:pic>
          <p:nvPicPr>
            <p:cNvPr id="23559" name="Picture 5" descr="footer.jpg"/>
            <p:cNvPicPr>
              <a:picLocks noChangeAspect="1" noChangeArrowheads="1"/>
            </p:cNvPicPr>
            <p:nvPr/>
          </p:nvPicPr>
          <p:blipFill>
            <a:blip r:embed="rId6"/>
            <a:srcRect l="1639" b="7272"/>
            <a:stretch>
              <a:fillRect/>
            </a:stretch>
          </p:blipFill>
          <p:spPr bwMode="auto">
            <a:xfrm>
              <a:off x="0" y="3708"/>
              <a:ext cx="5760" cy="612"/>
            </a:xfrm>
            <a:prstGeom prst="rect">
              <a:avLst/>
            </a:prstGeom>
            <a:noFill/>
            <a:ln w="9525">
              <a:noFill/>
              <a:miter lim="800000"/>
              <a:headEnd/>
              <a:tailEnd/>
            </a:ln>
          </p:spPr>
        </p:pic>
        <p:sp>
          <p:nvSpPr>
            <p:cNvPr id="23560" name="Rectangle 10"/>
            <p:cNvSpPr>
              <a:spLocks noChangeArrowheads="1"/>
            </p:cNvSpPr>
            <p:nvPr/>
          </p:nvSpPr>
          <p:spPr bwMode="auto">
            <a:xfrm>
              <a:off x="2352" y="3840"/>
              <a:ext cx="960" cy="288"/>
            </a:xfrm>
            <a:prstGeom prst="rect">
              <a:avLst/>
            </a:prstGeom>
            <a:solidFill>
              <a:schemeClr val="bg1"/>
            </a:solidFill>
            <a:ln w="9525">
              <a:noFill/>
              <a:miter lim="800000"/>
              <a:headEnd/>
              <a:tailEnd/>
            </a:ln>
          </p:spPr>
          <p:txBody>
            <a:bodyPr wrap="none" anchor="ctr"/>
            <a:lstStyle/>
            <a:p>
              <a:endParaRPr lang="en-US"/>
            </a:p>
          </p:txBody>
        </p:sp>
        <p:pic>
          <p:nvPicPr>
            <p:cNvPr id="23561" name="Picture 11" descr="unicef logo_blue"/>
            <p:cNvPicPr>
              <a:picLocks noChangeAspect="1" noChangeArrowheads="1"/>
            </p:cNvPicPr>
            <p:nvPr/>
          </p:nvPicPr>
          <p:blipFill>
            <a:blip r:embed="rId7"/>
            <a:srcRect/>
            <a:stretch>
              <a:fillRect/>
            </a:stretch>
          </p:blipFill>
          <p:spPr bwMode="auto">
            <a:xfrm>
              <a:off x="2448" y="3905"/>
              <a:ext cx="720" cy="1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MI Banner"/>
          <p:cNvPicPr>
            <a:picLocks noChangeAspect="1" noChangeArrowheads="1"/>
          </p:cNvPicPr>
          <p:nvPr/>
        </p:nvPicPr>
        <p:blipFill>
          <a:blip r:embed="rId3"/>
          <a:srcRect/>
          <a:stretch>
            <a:fillRect/>
          </a:stretch>
        </p:blipFill>
        <p:spPr bwMode="auto">
          <a:xfrm>
            <a:off x="0" y="0"/>
            <a:ext cx="9144000" cy="1098550"/>
          </a:xfrm>
          <a:prstGeom prst="rect">
            <a:avLst/>
          </a:prstGeom>
          <a:noFill/>
          <a:ln w="9525">
            <a:noFill/>
            <a:miter lim="800000"/>
            <a:headEnd/>
            <a:tailEnd/>
          </a:ln>
        </p:spPr>
      </p:pic>
      <p:sp>
        <p:nvSpPr>
          <p:cNvPr id="25602" name="Text Box 16"/>
          <p:cNvSpPr txBox="1">
            <a:spLocks noChangeArrowheads="1"/>
          </p:cNvSpPr>
          <p:nvPr/>
        </p:nvSpPr>
        <p:spPr bwMode="auto">
          <a:xfrm>
            <a:off x="304800" y="2224088"/>
            <a:ext cx="8534400" cy="2286000"/>
          </a:xfrm>
          <a:prstGeom prst="rect">
            <a:avLst/>
          </a:prstGeom>
          <a:noFill/>
          <a:ln w="9525">
            <a:noFill/>
            <a:miter lim="800000"/>
            <a:headEnd/>
            <a:tailEnd/>
          </a:ln>
        </p:spPr>
        <p:txBody>
          <a:bodyPr>
            <a:spAutoFit/>
          </a:bodyPr>
          <a:lstStyle/>
          <a:p>
            <a:pPr>
              <a:spcBef>
                <a:spcPct val="50000"/>
              </a:spcBef>
            </a:pPr>
            <a:r>
              <a:rPr lang="en-US" sz="4500">
                <a:solidFill>
                  <a:srgbClr val="336699"/>
                </a:solidFill>
                <a:latin typeface="Akzidenz-Grotesk Std Bold" pitchFamily="2" charset="0"/>
              </a:rPr>
              <a:t>ONE Campaign </a:t>
            </a:r>
            <a:endParaRPr lang="en-US" sz="4500">
              <a:solidFill>
                <a:srgbClr val="336699"/>
              </a:solidFill>
              <a:latin typeface="Akzidenz-Grotesk Std Light" pitchFamily="2" charset="0"/>
            </a:endParaRPr>
          </a:p>
          <a:p>
            <a:pPr>
              <a:spcBef>
                <a:spcPct val="50000"/>
              </a:spcBef>
            </a:pPr>
            <a:r>
              <a:rPr lang="en-US" sz="2400">
                <a:solidFill>
                  <a:srgbClr val="336699"/>
                </a:solidFill>
                <a:latin typeface="Akzidenz-Grotesk Std Light" pitchFamily="2" charset="0"/>
              </a:rPr>
              <a:t>Initial Partnership Evaluation</a:t>
            </a:r>
          </a:p>
          <a:p>
            <a:pPr>
              <a:spcBef>
                <a:spcPct val="50000"/>
              </a:spcBef>
            </a:pPr>
            <a:r>
              <a:rPr lang="en-US" sz="2400">
                <a:solidFill>
                  <a:srgbClr val="336699"/>
                </a:solidFill>
                <a:latin typeface="Akzidenz-Grotesk Std Light" pitchFamily="2" charset="0"/>
              </a:rPr>
              <a:t>November 2010 to Present</a:t>
            </a:r>
            <a:endParaRPr lang="en-US" sz="2400" b="1">
              <a:solidFill>
                <a:srgbClr val="336699"/>
              </a:solidFill>
              <a:latin typeface="Akzidenz-Grotesk Std Bold" pitchFamily="2" charset="0"/>
            </a:endParaRPr>
          </a:p>
          <a:p>
            <a:pPr>
              <a:spcBef>
                <a:spcPct val="50000"/>
              </a:spcBef>
            </a:pPr>
            <a:endParaRPr lang="en-US">
              <a:solidFill>
                <a:srgbClr val="336699"/>
              </a:solidFill>
              <a:latin typeface="Akzidenz-Grotesk Std Bold" pitchFamily="2" charset="0"/>
            </a:endParaRPr>
          </a:p>
        </p:txBody>
      </p:sp>
      <p:pic>
        <p:nvPicPr>
          <p:cNvPr id="25603" name="Picture 6"/>
          <p:cNvPicPr>
            <a:picLocks noChangeAspect="1" noChangeArrowheads="1"/>
          </p:cNvPicPr>
          <p:nvPr/>
        </p:nvPicPr>
        <p:blipFill>
          <a:blip r:embed="rId4"/>
          <a:srcRect l="26953" t="13194" r="28125" b="4861"/>
          <a:stretch>
            <a:fillRect/>
          </a:stretch>
        </p:blipFill>
        <p:spPr bwMode="auto">
          <a:xfrm>
            <a:off x="5029200" y="1447800"/>
            <a:ext cx="3711575" cy="3810000"/>
          </a:xfrm>
          <a:prstGeom prst="rect">
            <a:avLst/>
          </a:prstGeom>
          <a:noFill/>
          <a:ln w="9525">
            <a:noFill/>
            <a:miter lim="800000"/>
            <a:headEnd/>
            <a:tailEnd/>
          </a:ln>
        </p:spPr>
      </p:pic>
      <p:grpSp>
        <p:nvGrpSpPr>
          <p:cNvPr id="25604" name="Group 6"/>
          <p:cNvGrpSpPr>
            <a:grpSpLocks/>
          </p:cNvGrpSpPr>
          <p:nvPr/>
        </p:nvGrpSpPr>
        <p:grpSpPr bwMode="auto">
          <a:xfrm>
            <a:off x="0" y="5886450"/>
            <a:ext cx="9144000" cy="971550"/>
            <a:chOff x="0" y="3708"/>
            <a:chExt cx="5760" cy="612"/>
          </a:xfrm>
        </p:grpSpPr>
        <p:pic>
          <p:nvPicPr>
            <p:cNvPr id="25605" name="Picture 5" descr="footer.jpg"/>
            <p:cNvPicPr>
              <a:picLocks noChangeAspect="1" noChangeArrowheads="1"/>
            </p:cNvPicPr>
            <p:nvPr/>
          </p:nvPicPr>
          <p:blipFill>
            <a:blip r:embed="rId5"/>
            <a:srcRect l="1639" b="7272"/>
            <a:stretch>
              <a:fillRect/>
            </a:stretch>
          </p:blipFill>
          <p:spPr bwMode="auto">
            <a:xfrm>
              <a:off x="0" y="3708"/>
              <a:ext cx="5760" cy="612"/>
            </a:xfrm>
            <a:prstGeom prst="rect">
              <a:avLst/>
            </a:prstGeom>
            <a:noFill/>
            <a:ln w="9525">
              <a:noFill/>
              <a:miter lim="800000"/>
              <a:headEnd/>
              <a:tailEnd/>
            </a:ln>
          </p:spPr>
        </p:pic>
        <p:sp>
          <p:nvSpPr>
            <p:cNvPr id="25606" name="Rectangle 8"/>
            <p:cNvSpPr>
              <a:spLocks noChangeArrowheads="1"/>
            </p:cNvSpPr>
            <p:nvPr/>
          </p:nvSpPr>
          <p:spPr bwMode="auto">
            <a:xfrm>
              <a:off x="2352" y="3840"/>
              <a:ext cx="960" cy="288"/>
            </a:xfrm>
            <a:prstGeom prst="rect">
              <a:avLst/>
            </a:prstGeom>
            <a:solidFill>
              <a:schemeClr val="bg1"/>
            </a:solidFill>
            <a:ln w="9525">
              <a:noFill/>
              <a:miter lim="800000"/>
              <a:headEnd/>
              <a:tailEnd/>
            </a:ln>
          </p:spPr>
          <p:txBody>
            <a:bodyPr wrap="none" anchor="ctr"/>
            <a:lstStyle/>
            <a:p>
              <a:endParaRPr lang="en-US"/>
            </a:p>
          </p:txBody>
        </p:sp>
        <p:pic>
          <p:nvPicPr>
            <p:cNvPr id="25607" name="Picture 9" descr="unicef logo_blue"/>
            <p:cNvPicPr>
              <a:picLocks noChangeAspect="1" noChangeArrowheads="1"/>
            </p:cNvPicPr>
            <p:nvPr/>
          </p:nvPicPr>
          <p:blipFill>
            <a:blip r:embed="rId6"/>
            <a:srcRect/>
            <a:stretch>
              <a:fillRect/>
            </a:stretch>
          </p:blipFill>
          <p:spPr bwMode="auto">
            <a:xfrm>
              <a:off x="2448" y="3905"/>
              <a:ext cx="720" cy="1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MI Banner"/>
          <p:cNvPicPr>
            <a:picLocks noChangeAspect="1" noChangeArrowheads="1"/>
          </p:cNvPicPr>
          <p:nvPr/>
        </p:nvPicPr>
        <p:blipFill>
          <a:blip r:embed="rId3"/>
          <a:srcRect/>
          <a:stretch>
            <a:fillRect/>
          </a:stretch>
        </p:blipFill>
        <p:spPr bwMode="auto">
          <a:xfrm>
            <a:off x="0" y="0"/>
            <a:ext cx="9144000" cy="1098550"/>
          </a:xfrm>
          <a:prstGeom prst="rect">
            <a:avLst/>
          </a:prstGeom>
          <a:noFill/>
          <a:ln w="9525">
            <a:noFill/>
            <a:miter lim="800000"/>
            <a:headEnd/>
            <a:tailEnd/>
          </a:ln>
        </p:spPr>
      </p:pic>
      <p:sp>
        <p:nvSpPr>
          <p:cNvPr id="27650" name="Text Box 6"/>
          <p:cNvSpPr txBox="1">
            <a:spLocks noChangeArrowheads="1"/>
          </p:cNvSpPr>
          <p:nvPr/>
        </p:nvSpPr>
        <p:spPr bwMode="auto">
          <a:xfrm>
            <a:off x="228600" y="1371600"/>
            <a:ext cx="9067800" cy="777875"/>
          </a:xfrm>
          <a:prstGeom prst="rect">
            <a:avLst/>
          </a:prstGeom>
          <a:noFill/>
          <a:ln w="9525">
            <a:noFill/>
            <a:miter lim="800000"/>
            <a:headEnd/>
            <a:tailEnd/>
          </a:ln>
        </p:spPr>
        <p:txBody>
          <a:bodyPr>
            <a:spAutoFit/>
          </a:bodyPr>
          <a:lstStyle/>
          <a:p>
            <a:pPr>
              <a:spcBef>
                <a:spcPct val="50000"/>
              </a:spcBef>
            </a:pPr>
            <a:r>
              <a:rPr lang="en-US" sz="4500">
                <a:solidFill>
                  <a:srgbClr val="336699"/>
                </a:solidFill>
                <a:latin typeface="Akzidenz-Grotesk Std Bold" pitchFamily="2" charset="0"/>
              </a:rPr>
              <a:t>Overview</a:t>
            </a:r>
          </a:p>
        </p:txBody>
      </p:sp>
      <p:sp>
        <p:nvSpPr>
          <p:cNvPr id="27651" name="Text Box 9"/>
          <p:cNvSpPr txBox="1">
            <a:spLocks noChangeArrowheads="1"/>
          </p:cNvSpPr>
          <p:nvPr/>
        </p:nvSpPr>
        <p:spPr bwMode="auto">
          <a:xfrm>
            <a:off x="304800" y="2362200"/>
            <a:ext cx="5257800" cy="1552575"/>
          </a:xfrm>
          <a:prstGeom prst="rect">
            <a:avLst/>
          </a:prstGeom>
          <a:noFill/>
          <a:ln w="9525">
            <a:noFill/>
            <a:miter lim="800000"/>
            <a:headEnd/>
            <a:tailEnd/>
          </a:ln>
        </p:spPr>
        <p:txBody>
          <a:bodyPr>
            <a:spAutoFit/>
          </a:bodyPr>
          <a:lstStyle/>
          <a:p>
            <a:pPr>
              <a:buFont typeface="Wingdings" pitchFamily="2" charset="2"/>
              <a:buChar char="§"/>
            </a:pPr>
            <a:r>
              <a:rPr lang="en-US" sz="2000">
                <a:solidFill>
                  <a:srgbClr val="336699"/>
                </a:solidFill>
                <a:latin typeface="Akzidenz-Grotesk Std Regular" pitchFamily="2" charset="0"/>
              </a:rPr>
              <a:t> </a:t>
            </a:r>
            <a:r>
              <a:rPr lang="en-US" sz="2400">
                <a:solidFill>
                  <a:srgbClr val="336699"/>
                </a:solidFill>
                <a:latin typeface="Akzidenz-Grotesk Std Regular" pitchFamily="2" charset="0"/>
              </a:rPr>
              <a:t>Social Media</a:t>
            </a:r>
          </a:p>
          <a:p>
            <a:pPr>
              <a:buFont typeface="Wingdings" pitchFamily="2" charset="2"/>
              <a:buChar char="§"/>
            </a:pPr>
            <a:r>
              <a:rPr lang="en-US" sz="2400">
                <a:solidFill>
                  <a:srgbClr val="336699"/>
                </a:solidFill>
                <a:latin typeface="Akzidenz-Grotesk Std Regular" pitchFamily="2" charset="0"/>
              </a:rPr>
              <a:t> Events</a:t>
            </a:r>
          </a:p>
          <a:p>
            <a:pPr>
              <a:buFont typeface="Wingdings" pitchFamily="2" charset="2"/>
              <a:buChar char="§"/>
            </a:pPr>
            <a:r>
              <a:rPr lang="en-US" sz="2400">
                <a:solidFill>
                  <a:srgbClr val="336699"/>
                </a:solidFill>
                <a:latin typeface="Akzidenz-Grotesk Std Regular" pitchFamily="2" charset="0"/>
              </a:rPr>
              <a:t> Advocacy</a:t>
            </a:r>
          </a:p>
          <a:p>
            <a:pPr>
              <a:buFont typeface="Wingdings" pitchFamily="2" charset="2"/>
              <a:buNone/>
            </a:pPr>
            <a:endParaRPr lang="en-US" sz="2400">
              <a:latin typeface="Akzidenz-Grotesk Std Regular" pitchFamily="2" charset="0"/>
            </a:endParaRPr>
          </a:p>
        </p:txBody>
      </p:sp>
      <p:pic>
        <p:nvPicPr>
          <p:cNvPr id="27652" name="Picture 8"/>
          <p:cNvPicPr>
            <a:picLocks noChangeAspect="1" noChangeArrowheads="1"/>
          </p:cNvPicPr>
          <p:nvPr/>
        </p:nvPicPr>
        <p:blipFill>
          <a:blip r:embed="rId4"/>
          <a:srcRect l="26953" t="13194" r="28125" b="4861"/>
          <a:stretch>
            <a:fillRect/>
          </a:stretch>
        </p:blipFill>
        <p:spPr bwMode="auto">
          <a:xfrm>
            <a:off x="3962400" y="1447800"/>
            <a:ext cx="2152650" cy="2209800"/>
          </a:xfrm>
          <a:prstGeom prst="rect">
            <a:avLst/>
          </a:prstGeom>
          <a:noFill/>
          <a:ln w="9525">
            <a:noFill/>
            <a:miter lim="800000"/>
            <a:headEnd/>
            <a:tailEnd/>
          </a:ln>
        </p:spPr>
      </p:pic>
      <p:pic>
        <p:nvPicPr>
          <p:cNvPr id="27653" name="Picture 10" descr="measles initiative with dikembe"/>
          <p:cNvPicPr>
            <a:picLocks noChangeAspect="1" noChangeArrowheads="1"/>
          </p:cNvPicPr>
          <p:nvPr/>
        </p:nvPicPr>
        <p:blipFill>
          <a:blip r:embed="rId5"/>
          <a:srcRect t="9677" b="34677"/>
          <a:stretch>
            <a:fillRect/>
          </a:stretch>
        </p:blipFill>
        <p:spPr bwMode="auto">
          <a:xfrm>
            <a:off x="3962400" y="3886200"/>
            <a:ext cx="4724400" cy="1752600"/>
          </a:xfrm>
          <a:prstGeom prst="rect">
            <a:avLst/>
          </a:prstGeom>
          <a:noFill/>
          <a:ln w="9525">
            <a:noFill/>
            <a:miter lim="800000"/>
            <a:headEnd/>
            <a:tailEnd/>
          </a:ln>
        </p:spPr>
      </p:pic>
      <p:pic>
        <p:nvPicPr>
          <p:cNvPr id="27654" name="Picture 13"/>
          <p:cNvPicPr>
            <a:picLocks noChangeAspect="1" noChangeArrowheads="1"/>
          </p:cNvPicPr>
          <p:nvPr/>
        </p:nvPicPr>
        <p:blipFill>
          <a:blip r:embed="rId6"/>
          <a:srcRect l="30469" t="40971" r="44531" b="13889"/>
          <a:stretch>
            <a:fillRect/>
          </a:stretch>
        </p:blipFill>
        <p:spPr bwMode="auto">
          <a:xfrm>
            <a:off x="6432550" y="1447800"/>
            <a:ext cx="2254250" cy="2286000"/>
          </a:xfrm>
          <a:prstGeom prst="rect">
            <a:avLst/>
          </a:prstGeom>
          <a:noFill/>
          <a:ln w="9525">
            <a:noFill/>
            <a:miter lim="800000"/>
            <a:headEnd/>
            <a:tailEnd/>
          </a:ln>
        </p:spPr>
      </p:pic>
      <p:grpSp>
        <p:nvGrpSpPr>
          <p:cNvPr id="27655" name="Group 9"/>
          <p:cNvGrpSpPr>
            <a:grpSpLocks/>
          </p:cNvGrpSpPr>
          <p:nvPr/>
        </p:nvGrpSpPr>
        <p:grpSpPr bwMode="auto">
          <a:xfrm>
            <a:off x="0" y="5886450"/>
            <a:ext cx="9144000" cy="971550"/>
            <a:chOff x="0" y="3708"/>
            <a:chExt cx="5760" cy="612"/>
          </a:xfrm>
        </p:grpSpPr>
        <p:pic>
          <p:nvPicPr>
            <p:cNvPr id="27656" name="Picture 5" descr="footer.jpg"/>
            <p:cNvPicPr>
              <a:picLocks noChangeAspect="1" noChangeArrowheads="1"/>
            </p:cNvPicPr>
            <p:nvPr/>
          </p:nvPicPr>
          <p:blipFill>
            <a:blip r:embed="rId7"/>
            <a:srcRect l="1639" b="7272"/>
            <a:stretch>
              <a:fillRect/>
            </a:stretch>
          </p:blipFill>
          <p:spPr bwMode="auto">
            <a:xfrm>
              <a:off x="0" y="3708"/>
              <a:ext cx="5760" cy="612"/>
            </a:xfrm>
            <a:prstGeom prst="rect">
              <a:avLst/>
            </a:prstGeom>
            <a:noFill/>
            <a:ln w="9525">
              <a:noFill/>
              <a:miter lim="800000"/>
              <a:headEnd/>
              <a:tailEnd/>
            </a:ln>
          </p:spPr>
        </p:pic>
        <p:sp>
          <p:nvSpPr>
            <p:cNvPr id="27657" name="Rectangle 11"/>
            <p:cNvSpPr>
              <a:spLocks noChangeArrowheads="1"/>
            </p:cNvSpPr>
            <p:nvPr/>
          </p:nvSpPr>
          <p:spPr bwMode="auto">
            <a:xfrm>
              <a:off x="2352" y="3840"/>
              <a:ext cx="960" cy="288"/>
            </a:xfrm>
            <a:prstGeom prst="rect">
              <a:avLst/>
            </a:prstGeom>
            <a:solidFill>
              <a:schemeClr val="bg1"/>
            </a:solidFill>
            <a:ln w="9525">
              <a:noFill/>
              <a:miter lim="800000"/>
              <a:headEnd/>
              <a:tailEnd/>
            </a:ln>
          </p:spPr>
          <p:txBody>
            <a:bodyPr wrap="none" anchor="ctr"/>
            <a:lstStyle/>
            <a:p>
              <a:endParaRPr lang="en-US"/>
            </a:p>
          </p:txBody>
        </p:sp>
        <p:pic>
          <p:nvPicPr>
            <p:cNvPr id="27658" name="Picture 12" descr="unicef logo_blue"/>
            <p:cNvPicPr>
              <a:picLocks noChangeAspect="1" noChangeArrowheads="1"/>
            </p:cNvPicPr>
            <p:nvPr/>
          </p:nvPicPr>
          <p:blipFill>
            <a:blip r:embed="rId8"/>
            <a:srcRect/>
            <a:stretch>
              <a:fillRect/>
            </a:stretch>
          </p:blipFill>
          <p:spPr bwMode="auto">
            <a:xfrm>
              <a:off x="2448" y="3905"/>
              <a:ext cx="720" cy="1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4" descr="MI Banner"/>
          <p:cNvPicPr>
            <a:picLocks noChangeAspect="1" noChangeArrowheads="1"/>
          </p:cNvPicPr>
          <p:nvPr/>
        </p:nvPicPr>
        <p:blipFill>
          <a:blip r:embed="rId3"/>
          <a:srcRect/>
          <a:stretch>
            <a:fillRect/>
          </a:stretch>
        </p:blipFill>
        <p:spPr bwMode="auto">
          <a:xfrm>
            <a:off x="0" y="0"/>
            <a:ext cx="9144000" cy="1098550"/>
          </a:xfrm>
          <a:prstGeom prst="rect">
            <a:avLst/>
          </a:prstGeom>
          <a:noFill/>
          <a:ln w="9525">
            <a:noFill/>
            <a:miter lim="800000"/>
            <a:headEnd/>
            <a:tailEnd/>
          </a:ln>
        </p:spPr>
      </p:pic>
      <p:sp>
        <p:nvSpPr>
          <p:cNvPr id="29698" name="Text Box 16"/>
          <p:cNvSpPr txBox="1">
            <a:spLocks noChangeArrowheads="1"/>
          </p:cNvSpPr>
          <p:nvPr/>
        </p:nvSpPr>
        <p:spPr bwMode="auto">
          <a:xfrm>
            <a:off x="304800" y="2224088"/>
            <a:ext cx="8534400" cy="366712"/>
          </a:xfrm>
          <a:prstGeom prst="rect">
            <a:avLst/>
          </a:prstGeom>
          <a:noFill/>
          <a:ln w="9525">
            <a:noFill/>
            <a:miter lim="800000"/>
            <a:headEnd/>
            <a:tailEnd/>
          </a:ln>
        </p:spPr>
        <p:txBody>
          <a:bodyPr>
            <a:spAutoFit/>
          </a:bodyPr>
          <a:lstStyle/>
          <a:p>
            <a:pPr>
              <a:spcBef>
                <a:spcPct val="50000"/>
              </a:spcBef>
            </a:pPr>
            <a:endParaRPr lang="en-US">
              <a:solidFill>
                <a:srgbClr val="336699"/>
              </a:solidFill>
              <a:latin typeface="Akzidenz-Grotesk Std Bold" pitchFamily="2" charset="0"/>
            </a:endParaRPr>
          </a:p>
        </p:txBody>
      </p:sp>
      <p:pic>
        <p:nvPicPr>
          <p:cNvPr id="29699" name="Picture 6" descr="AP podium"/>
          <p:cNvPicPr>
            <a:picLocks noChangeAspect="1" noChangeArrowheads="1"/>
          </p:cNvPicPr>
          <p:nvPr/>
        </p:nvPicPr>
        <p:blipFill>
          <a:blip r:embed="rId4"/>
          <a:srcRect/>
          <a:stretch>
            <a:fillRect/>
          </a:stretch>
        </p:blipFill>
        <p:spPr bwMode="auto">
          <a:xfrm>
            <a:off x="0" y="914400"/>
            <a:ext cx="5105400" cy="5092700"/>
          </a:xfrm>
          <a:prstGeom prst="rect">
            <a:avLst/>
          </a:prstGeom>
          <a:noFill/>
          <a:ln w="9525">
            <a:noFill/>
            <a:miter lim="800000"/>
            <a:headEnd/>
            <a:tailEnd/>
          </a:ln>
        </p:spPr>
      </p:pic>
      <p:sp>
        <p:nvSpPr>
          <p:cNvPr id="29700" name="Text Box 7"/>
          <p:cNvSpPr txBox="1">
            <a:spLocks noChangeArrowheads="1"/>
          </p:cNvSpPr>
          <p:nvPr/>
        </p:nvSpPr>
        <p:spPr bwMode="auto">
          <a:xfrm>
            <a:off x="5715000" y="1447800"/>
            <a:ext cx="3124200" cy="1190625"/>
          </a:xfrm>
          <a:prstGeom prst="rect">
            <a:avLst/>
          </a:prstGeom>
          <a:noFill/>
          <a:ln w="9525">
            <a:noFill/>
            <a:miter lim="800000"/>
            <a:headEnd/>
            <a:tailEnd/>
          </a:ln>
        </p:spPr>
        <p:txBody>
          <a:bodyPr>
            <a:spAutoFit/>
          </a:bodyPr>
          <a:lstStyle/>
          <a:p>
            <a:pPr>
              <a:spcBef>
                <a:spcPct val="50000"/>
              </a:spcBef>
            </a:pPr>
            <a:r>
              <a:rPr lang="en-US" sz="3600">
                <a:solidFill>
                  <a:srgbClr val="336699"/>
                </a:solidFill>
                <a:latin typeface="Akzidenz-Grotesk Std Bold" pitchFamily="2" charset="0"/>
              </a:rPr>
              <a:t>Celebrity Engagement</a:t>
            </a:r>
          </a:p>
        </p:txBody>
      </p:sp>
      <p:sp>
        <p:nvSpPr>
          <p:cNvPr id="29701" name="Text Box 8"/>
          <p:cNvSpPr txBox="1">
            <a:spLocks noChangeArrowheads="1"/>
          </p:cNvSpPr>
          <p:nvPr/>
        </p:nvSpPr>
        <p:spPr bwMode="auto">
          <a:xfrm>
            <a:off x="5791200" y="3048000"/>
            <a:ext cx="2971800" cy="915988"/>
          </a:xfrm>
          <a:prstGeom prst="rect">
            <a:avLst/>
          </a:prstGeom>
          <a:noFill/>
          <a:ln w="9525">
            <a:noFill/>
            <a:miter lim="800000"/>
            <a:headEnd/>
            <a:tailEnd/>
          </a:ln>
        </p:spPr>
        <p:txBody>
          <a:bodyPr>
            <a:spAutoFit/>
          </a:bodyPr>
          <a:lstStyle/>
          <a:p>
            <a:pPr>
              <a:spcBef>
                <a:spcPct val="50000"/>
              </a:spcBef>
            </a:pPr>
            <a:r>
              <a:rPr lang="en-US">
                <a:solidFill>
                  <a:srgbClr val="336699"/>
                </a:solidFill>
                <a:latin typeface="Akzidenz-Grotesk Std Bold" pitchFamily="2" charset="0"/>
              </a:rPr>
              <a:t>9 May 2011 event featuring Amanda Peet at Nest+M school in NYC</a:t>
            </a:r>
          </a:p>
        </p:txBody>
      </p:sp>
      <p:grpSp>
        <p:nvGrpSpPr>
          <p:cNvPr id="29702" name="Group 12"/>
          <p:cNvGrpSpPr>
            <a:grpSpLocks/>
          </p:cNvGrpSpPr>
          <p:nvPr/>
        </p:nvGrpSpPr>
        <p:grpSpPr bwMode="auto">
          <a:xfrm>
            <a:off x="0" y="5886450"/>
            <a:ext cx="9144000" cy="971550"/>
            <a:chOff x="0" y="3708"/>
            <a:chExt cx="5760" cy="612"/>
          </a:xfrm>
        </p:grpSpPr>
        <p:pic>
          <p:nvPicPr>
            <p:cNvPr id="29703" name="Picture 5" descr="footer.jpg"/>
            <p:cNvPicPr>
              <a:picLocks noChangeAspect="1" noChangeArrowheads="1"/>
            </p:cNvPicPr>
            <p:nvPr/>
          </p:nvPicPr>
          <p:blipFill>
            <a:blip r:embed="rId5"/>
            <a:srcRect l="1639" b="7272"/>
            <a:stretch>
              <a:fillRect/>
            </a:stretch>
          </p:blipFill>
          <p:spPr bwMode="auto">
            <a:xfrm>
              <a:off x="0" y="3708"/>
              <a:ext cx="5760" cy="612"/>
            </a:xfrm>
            <a:prstGeom prst="rect">
              <a:avLst/>
            </a:prstGeom>
            <a:noFill/>
            <a:ln w="9525">
              <a:noFill/>
              <a:miter lim="800000"/>
              <a:headEnd/>
              <a:tailEnd/>
            </a:ln>
          </p:spPr>
        </p:pic>
        <p:sp>
          <p:nvSpPr>
            <p:cNvPr id="29704" name="Rectangle 14"/>
            <p:cNvSpPr>
              <a:spLocks noChangeArrowheads="1"/>
            </p:cNvSpPr>
            <p:nvPr/>
          </p:nvSpPr>
          <p:spPr bwMode="auto">
            <a:xfrm>
              <a:off x="2352" y="3840"/>
              <a:ext cx="960" cy="288"/>
            </a:xfrm>
            <a:prstGeom prst="rect">
              <a:avLst/>
            </a:prstGeom>
            <a:solidFill>
              <a:schemeClr val="bg1"/>
            </a:solidFill>
            <a:ln w="9525">
              <a:noFill/>
              <a:miter lim="800000"/>
              <a:headEnd/>
              <a:tailEnd/>
            </a:ln>
          </p:spPr>
          <p:txBody>
            <a:bodyPr wrap="none" anchor="ctr"/>
            <a:lstStyle/>
            <a:p>
              <a:endParaRPr lang="en-US"/>
            </a:p>
          </p:txBody>
        </p:sp>
        <p:pic>
          <p:nvPicPr>
            <p:cNvPr id="29705" name="Picture 15" descr="unicef logo_blue"/>
            <p:cNvPicPr>
              <a:picLocks noChangeAspect="1" noChangeArrowheads="1"/>
            </p:cNvPicPr>
            <p:nvPr/>
          </p:nvPicPr>
          <p:blipFill>
            <a:blip r:embed="rId6"/>
            <a:srcRect/>
            <a:stretch>
              <a:fillRect/>
            </a:stretch>
          </p:blipFill>
          <p:spPr bwMode="auto">
            <a:xfrm>
              <a:off x="2448" y="3905"/>
              <a:ext cx="720" cy="1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MI Banner"/>
          <p:cNvPicPr>
            <a:picLocks noChangeAspect="1" noChangeArrowheads="1"/>
          </p:cNvPicPr>
          <p:nvPr/>
        </p:nvPicPr>
        <p:blipFill>
          <a:blip r:embed="rId3"/>
          <a:srcRect/>
          <a:stretch>
            <a:fillRect/>
          </a:stretch>
        </p:blipFill>
        <p:spPr bwMode="auto">
          <a:xfrm>
            <a:off x="0" y="0"/>
            <a:ext cx="9144000" cy="1098550"/>
          </a:xfrm>
          <a:prstGeom prst="rect">
            <a:avLst/>
          </a:prstGeom>
          <a:noFill/>
          <a:ln w="9525">
            <a:noFill/>
            <a:miter lim="800000"/>
            <a:headEnd/>
            <a:tailEnd/>
          </a:ln>
        </p:spPr>
      </p:pic>
      <p:sp>
        <p:nvSpPr>
          <p:cNvPr id="31746" name="Text Box 16"/>
          <p:cNvSpPr txBox="1">
            <a:spLocks noChangeArrowheads="1"/>
          </p:cNvSpPr>
          <p:nvPr/>
        </p:nvSpPr>
        <p:spPr bwMode="auto">
          <a:xfrm>
            <a:off x="304800" y="2224088"/>
            <a:ext cx="8534400" cy="366712"/>
          </a:xfrm>
          <a:prstGeom prst="rect">
            <a:avLst/>
          </a:prstGeom>
          <a:noFill/>
          <a:ln w="9525">
            <a:noFill/>
            <a:miter lim="800000"/>
            <a:headEnd/>
            <a:tailEnd/>
          </a:ln>
        </p:spPr>
        <p:txBody>
          <a:bodyPr>
            <a:spAutoFit/>
          </a:bodyPr>
          <a:lstStyle/>
          <a:p>
            <a:pPr>
              <a:spcBef>
                <a:spcPct val="50000"/>
              </a:spcBef>
            </a:pPr>
            <a:endParaRPr lang="en-US">
              <a:solidFill>
                <a:srgbClr val="336699"/>
              </a:solidFill>
              <a:latin typeface="Akzidenz-Grotesk Std Bold" pitchFamily="2" charset="0"/>
            </a:endParaRPr>
          </a:p>
        </p:txBody>
      </p:sp>
      <p:sp>
        <p:nvSpPr>
          <p:cNvPr id="31747" name="Text Box 6"/>
          <p:cNvSpPr txBox="1">
            <a:spLocks noChangeArrowheads="1"/>
          </p:cNvSpPr>
          <p:nvPr/>
        </p:nvSpPr>
        <p:spPr bwMode="auto">
          <a:xfrm>
            <a:off x="4800600" y="1447800"/>
            <a:ext cx="4038600" cy="1190625"/>
          </a:xfrm>
          <a:prstGeom prst="rect">
            <a:avLst/>
          </a:prstGeom>
          <a:noFill/>
          <a:ln w="9525">
            <a:noFill/>
            <a:miter lim="800000"/>
            <a:headEnd/>
            <a:tailEnd/>
          </a:ln>
        </p:spPr>
        <p:txBody>
          <a:bodyPr>
            <a:spAutoFit/>
          </a:bodyPr>
          <a:lstStyle/>
          <a:p>
            <a:pPr>
              <a:spcBef>
                <a:spcPct val="50000"/>
              </a:spcBef>
            </a:pPr>
            <a:r>
              <a:rPr lang="en-US" sz="3600">
                <a:solidFill>
                  <a:srgbClr val="336699"/>
                </a:solidFill>
                <a:latin typeface="Akzidenz-Grotesk Std Bold" pitchFamily="2" charset="0"/>
              </a:rPr>
              <a:t>Celebrity Engagement</a:t>
            </a:r>
          </a:p>
        </p:txBody>
      </p:sp>
      <p:pic>
        <p:nvPicPr>
          <p:cNvPr id="31748" name="Picture 8" descr="AP classroom"/>
          <p:cNvPicPr>
            <a:picLocks noChangeAspect="1" noChangeArrowheads="1"/>
          </p:cNvPicPr>
          <p:nvPr/>
        </p:nvPicPr>
        <p:blipFill>
          <a:blip r:embed="rId4"/>
          <a:srcRect/>
          <a:stretch>
            <a:fillRect/>
          </a:stretch>
        </p:blipFill>
        <p:spPr bwMode="auto">
          <a:xfrm>
            <a:off x="228600" y="1219200"/>
            <a:ext cx="4267200" cy="3092450"/>
          </a:xfrm>
          <a:prstGeom prst="rect">
            <a:avLst/>
          </a:prstGeom>
          <a:noFill/>
          <a:ln w="9525">
            <a:noFill/>
            <a:miter lim="800000"/>
            <a:headEnd/>
            <a:tailEnd/>
          </a:ln>
        </p:spPr>
      </p:pic>
      <p:pic>
        <p:nvPicPr>
          <p:cNvPr id="31749" name="Picture 9" descr="AP and RC Club"/>
          <p:cNvPicPr>
            <a:picLocks noChangeAspect="1" noChangeArrowheads="1"/>
          </p:cNvPicPr>
          <p:nvPr/>
        </p:nvPicPr>
        <p:blipFill>
          <a:blip r:embed="rId5"/>
          <a:srcRect/>
          <a:stretch>
            <a:fillRect/>
          </a:stretch>
        </p:blipFill>
        <p:spPr bwMode="auto">
          <a:xfrm>
            <a:off x="4724400" y="2819400"/>
            <a:ext cx="4191000" cy="3171825"/>
          </a:xfrm>
          <a:prstGeom prst="rect">
            <a:avLst/>
          </a:prstGeom>
          <a:noFill/>
          <a:ln w="9525">
            <a:noFill/>
            <a:miter lim="800000"/>
            <a:headEnd/>
            <a:tailEnd/>
          </a:ln>
        </p:spPr>
      </p:pic>
      <p:sp>
        <p:nvSpPr>
          <p:cNvPr id="31750" name="Text Box 10"/>
          <p:cNvSpPr txBox="1">
            <a:spLocks noChangeArrowheads="1"/>
          </p:cNvSpPr>
          <p:nvPr/>
        </p:nvSpPr>
        <p:spPr bwMode="auto">
          <a:xfrm>
            <a:off x="152400" y="4572000"/>
            <a:ext cx="4038600" cy="1373188"/>
          </a:xfrm>
          <a:prstGeom prst="rect">
            <a:avLst/>
          </a:prstGeom>
          <a:noFill/>
          <a:ln w="9525">
            <a:noFill/>
            <a:miter lim="800000"/>
            <a:headEnd/>
            <a:tailEnd/>
          </a:ln>
        </p:spPr>
        <p:txBody>
          <a:bodyPr>
            <a:spAutoFit/>
          </a:bodyPr>
          <a:lstStyle/>
          <a:p>
            <a:r>
              <a:rPr lang="en-US" sz="2800">
                <a:solidFill>
                  <a:srgbClr val="336699"/>
                </a:solidFill>
                <a:latin typeface="Akzidenz-Grotesk Std Bold" pitchFamily="2" charset="0"/>
              </a:rPr>
              <a:t>Educating children and honoring youth advocates</a:t>
            </a:r>
          </a:p>
        </p:txBody>
      </p:sp>
      <p:grpSp>
        <p:nvGrpSpPr>
          <p:cNvPr id="31751" name="Group 9"/>
          <p:cNvGrpSpPr>
            <a:grpSpLocks/>
          </p:cNvGrpSpPr>
          <p:nvPr/>
        </p:nvGrpSpPr>
        <p:grpSpPr bwMode="auto">
          <a:xfrm>
            <a:off x="0" y="5886450"/>
            <a:ext cx="9144000" cy="971550"/>
            <a:chOff x="0" y="3708"/>
            <a:chExt cx="5760" cy="612"/>
          </a:xfrm>
        </p:grpSpPr>
        <p:pic>
          <p:nvPicPr>
            <p:cNvPr id="31752" name="Picture 5" descr="footer.jpg"/>
            <p:cNvPicPr>
              <a:picLocks noChangeAspect="1" noChangeArrowheads="1"/>
            </p:cNvPicPr>
            <p:nvPr/>
          </p:nvPicPr>
          <p:blipFill>
            <a:blip r:embed="rId6"/>
            <a:srcRect l="1639" b="7272"/>
            <a:stretch>
              <a:fillRect/>
            </a:stretch>
          </p:blipFill>
          <p:spPr bwMode="auto">
            <a:xfrm>
              <a:off x="0" y="3708"/>
              <a:ext cx="5760" cy="612"/>
            </a:xfrm>
            <a:prstGeom prst="rect">
              <a:avLst/>
            </a:prstGeom>
            <a:noFill/>
            <a:ln w="9525">
              <a:noFill/>
              <a:miter lim="800000"/>
              <a:headEnd/>
              <a:tailEnd/>
            </a:ln>
          </p:spPr>
        </p:pic>
        <p:sp>
          <p:nvSpPr>
            <p:cNvPr id="31753" name="Rectangle 11"/>
            <p:cNvSpPr>
              <a:spLocks noChangeArrowheads="1"/>
            </p:cNvSpPr>
            <p:nvPr/>
          </p:nvSpPr>
          <p:spPr bwMode="auto">
            <a:xfrm>
              <a:off x="2352" y="3840"/>
              <a:ext cx="960" cy="288"/>
            </a:xfrm>
            <a:prstGeom prst="rect">
              <a:avLst/>
            </a:prstGeom>
            <a:solidFill>
              <a:schemeClr val="bg1"/>
            </a:solidFill>
            <a:ln w="9525">
              <a:noFill/>
              <a:miter lim="800000"/>
              <a:headEnd/>
              <a:tailEnd/>
            </a:ln>
          </p:spPr>
          <p:txBody>
            <a:bodyPr wrap="none" anchor="ctr"/>
            <a:lstStyle/>
            <a:p>
              <a:endParaRPr lang="en-US"/>
            </a:p>
          </p:txBody>
        </p:sp>
        <p:pic>
          <p:nvPicPr>
            <p:cNvPr id="31754" name="Picture 12" descr="unicef logo_blue"/>
            <p:cNvPicPr>
              <a:picLocks noChangeAspect="1" noChangeArrowheads="1"/>
            </p:cNvPicPr>
            <p:nvPr/>
          </p:nvPicPr>
          <p:blipFill>
            <a:blip r:embed="rId7"/>
            <a:srcRect/>
            <a:stretch>
              <a:fillRect/>
            </a:stretch>
          </p:blipFill>
          <p:spPr bwMode="auto">
            <a:xfrm>
              <a:off x="2448" y="3905"/>
              <a:ext cx="720" cy="17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4738</TotalTime>
  <Words>1436</Words>
  <Application>Microsoft Macintosh PowerPoint</Application>
  <PresentationFormat>On-screen Show (4:3)</PresentationFormat>
  <Paragraphs>185</Paragraphs>
  <Slides>10</Slides>
  <Notes>10</Notes>
  <HiddenSlides>0</HiddenSlides>
  <MMClips>0</MMClips>
  <ScaleCrop>false</ScaleCrop>
  <HeadingPairs>
    <vt:vector size="6" baseType="variant">
      <vt:variant>
        <vt:lpstr>Fonts Used</vt:lpstr>
      </vt:variant>
      <vt:variant>
        <vt:i4>7</vt:i4>
      </vt:variant>
      <vt:variant>
        <vt:lpstr>Design Template</vt:lpstr>
      </vt:variant>
      <vt:variant>
        <vt:i4>1</vt:i4>
      </vt:variant>
      <vt:variant>
        <vt:lpstr>Slide Titles</vt:lpstr>
      </vt:variant>
      <vt:variant>
        <vt:i4>10</vt:i4>
      </vt:variant>
    </vt:vector>
  </HeadingPairs>
  <TitlesOfParts>
    <vt:vector size="18" baseType="lpstr">
      <vt:lpstr>Arial</vt:lpstr>
      <vt:lpstr>ＭＳ Ｐゴシック</vt:lpstr>
      <vt:lpstr>Akzidenz-Grotesk Std Bold</vt:lpstr>
      <vt:lpstr>Akzidenz-Grotesk Std Regular</vt:lpstr>
      <vt:lpstr>Akzidenz-Grotesk Std Light</vt:lpstr>
      <vt:lpstr>Wingdings</vt:lpstr>
      <vt:lpstr>Calibri</vt:lpstr>
      <vt:lpstr>Default Design</vt:lpstr>
      <vt:lpstr>Slide 1</vt:lpstr>
      <vt:lpstr>Slide 2</vt:lpstr>
      <vt:lpstr>Slide 3</vt:lpstr>
      <vt:lpstr>Slide 4</vt:lpstr>
      <vt:lpstr>Slide 5</vt:lpstr>
      <vt:lpstr>Slide 6</vt:lpstr>
      <vt:lpstr>Slide 7</vt:lpstr>
      <vt:lpstr>Slide 8</vt:lpstr>
      <vt:lpstr>Slide 9</vt:lpstr>
      <vt:lpstr>Slide 10</vt:lpstr>
    </vt:vector>
  </TitlesOfParts>
  <Company>American Red Cross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Abiah Weaver</dc:creator>
  <cp:lastModifiedBy>Measlesconf</cp:lastModifiedBy>
  <cp:revision>74</cp:revision>
  <dcterms:created xsi:type="dcterms:W3CDTF">2010-10-26T08:45:34Z</dcterms:created>
  <dcterms:modified xsi:type="dcterms:W3CDTF">2011-09-14T12:37:08Z</dcterms:modified>
</cp:coreProperties>
</file>