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64" r:id="rId7"/>
    <p:sldId id="265" r:id="rId8"/>
    <p:sldId id="268" r:id="rId9"/>
    <p:sldId id="270" r:id="rId10"/>
    <p:sldId id="271" r:id="rId11"/>
    <p:sldId id="272" r:id="rId12"/>
    <p:sldId id="274" r:id="rId13"/>
    <p:sldId id="275" r:id="rId14"/>
    <p:sldId id="276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81B8C-12ED-4B78-AE90-6C3BA6C2EACE}" type="datetimeFigureOut">
              <a:rPr lang="en-US"/>
              <a:pPr>
                <a:defRPr/>
              </a:pPr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7452E-A7CD-4CA6-8CCD-C13A352476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17B67-7683-4E47-B296-26F2B2CF5CB3}" type="datetimeFigureOut">
              <a:rPr lang="en-US"/>
              <a:pPr>
                <a:defRPr/>
              </a:pPr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C4D89-F8E4-4969-A269-54CB4604B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A1FD9-3365-4C92-A6F8-B648C983638D}" type="datetimeFigureOut">
              <a:rPr lang="en-US"/>
              <a:pPr>
                <a:defRPr/>
              </a:pPr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FB140-070B-4500-93DA-9D006462CB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81EE7-FB20-4B15-8A2B-7DB1FEC7F9AA}" type="datetimeFigureOut">
              <a:rPr lang="en-US"/>
              <a:pPr>
                <a:defRPr/>
              </a:pPr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3182B-EE9A-4B4D-B03D-2760E349D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1F9CB-C3D2-4FBD-824B-1161DACC3A60}" type="datetimeFigureOut">
              <a:rPr lang="en-US"/>
              <a:pPr>
                <a:defRPr/>
              </a:pPr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73939-CDCB-4672-AE6A-6F262C6C43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64892-CF7C-4EF8-B0EA-49519A0BB94F}" type="datetimeFigureOut">
              <a:rPr lang="en-US"/>
              <a:pPr>
                <a:defRPr/>
              </a:pPr>
              <a:t>9/18/2012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52957-A7F0-453F-995F-57D3D8130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D74DA-BE51-4A8A-8E67-8C8D0C23D650}" type="datetimeFigureOut">
              <a:rPr lang="en-US"/>
              <a:pPr>
                <a:defRPr/>
              </a:pPr>
              <a:t>9/18/2012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68FB0-A992-4B35-A948-56AC9519E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2BF55-DA0A-457C-8EAD-A87293BE0163}" type="datetimeFigureOut">
              <a:rPr lang="en-US"/>
              <a:pPr>
                <a:defRPr/>
              </a:pPr>
              <a:t>9/18/2012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FADE7-504E-4C80-A6D8-1F1951AA98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A06DD-46EC-4246-84F0-D9C2E2BD24A2}" type="datetimeFigureOut">
              <a:rPr lang="en-US"/>
              <a:pPr>
                <a:defRPr/>
              </a:pPr>
              <a:t>9/18/2012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FEEAA-AB08-4D3C-A34A-DAA7400B0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0367F-2955-4D0B-AA19-8A6FF7B23828}" type="datetimeFigureOut">
              <a:rPr lang="en-US"/>
              <a:pPr>
                <a:defRPr/>
              </a:pPr>
              <a:t>9/18/2012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0EEA1-B92F-4203-9E37-B5AD30D78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3E5DD-3E25-4A60-9E44-DAC821E6DD12}" type="datetimeFigureOut">
              <a:rPr lang="en-US"/>
              <a:pPr>
                <a:defRPr/>
              </a:pPr>
              <a:t>9/18/2012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217EA-B6CD-4AF7-BE75-E1CB41365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355919-E224-4D62-B4A8-F5EFD4756A6B}" type="datetimeFigureOut">
              <a:rPr lang="en-US"/>
              <a:pPr>
                <a:defRPr/>
              </a:pPr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CACF06-EA7B-4049-9BB2-623842A53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20002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India Routine Immunization &amp; Measles SIA synergies</a:t>
            </a:r>
            <a:br>
              <a:rPr lang="en-US" dirty="0" smtClean="0"/>
            </a:br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733800"/>
            <a:ext cx="6477000" cy="137160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Dr. Satish Gupta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Measles Rubella Initiative Meeting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18-19 September 2012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Washington DC</a:t>
            </a:r>
            <a:endParaRPr lang="en-US" dirty="0"/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0850" y="6029325"/>
            <a:ext cx="214471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smtClean="0"/>
              <a:t>Results:  Indicators with low values before SIA which did not significantly change after SIA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1143000"/>
          <a:ext cx="830580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5403312"/>
                <a:gridCol w="750807"/>
                <a:gridCol w="703881"/>
              </a:tblGrid>
              <a:tr h="7874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Cat-</a:t>
                      </a:r>
                      <a:r>
                        <a:rPr lang="en-US" sz="1600" dirty="0" err="1" smtClean="0"/>
                        <a:t>egory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Indicator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Before SIA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After SIA</a:t>
                      </a:r>
                      <a:endParaRPr lang="en-US" sz="1600" dirty="0"/>
                    </a:p>
                  </a:txBody>
                  <a:tcPr/>
                </a:tc>
              </a:tr>
              <a:tr h="787400">
                <a:tc rowSpan="3">
                  <a:txBody>
                    <a:bodyPr/>
                    <a:lstStyle/>
                    <a:p>
                      <a:r>
                        <a:rPr lang="en-US" sz="2000" dirty="0" smtClean="0"/>
                        <a:t>Planning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Health worker received target population training in past 6 months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30%</a:t>
                      </a:r>
                      <a:endParaRPr lang="en-US" sz="2000" dirty="0"/>
                    </a:p>
                  </a:txBody>
                  <a:tcPr/>
                </a:tc>
              </a:tr>
              <a:tr h="787400"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Facility</a:t>
                      </a:r>
                      <a:r>
                        <a:rPr lang="en-US" sz="2000" baseline="0" dirty="0" smtClean="0"/>
                        <a:t> catchment map available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20%</a:t>
                      </a:r>
                      <a:endParaRPr lang="en-US" sz="2000" dirty="0"/>
                    </a:p>
                  </a:txBody>
                  <a:tcPr/>
                </a:tc>
              </a:tr>
              <a:tr h="787400"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Facility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microplan</a:t>
                      </a:r>
                      <a:r>
                        <a:rPr lang="en-US" sz="2000" baseline="0" dirty="0" smtClean="0"/>
                        <a:t> available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35%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50%</a:t>
                      </a:r>
                      <a:endParaRPr lang="en-US" sz="2000" dirty="0"/>
                    </a:p>
                  </a:txBody>
                  <a:tcPr/>
                </a:tc>
              </a:tr>
              <a:tr h="7874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Supervision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Supervisory visit documentation</a:t>
                      </a:r>
                      <a:r>
                        <a:rPr lang="en-US" sz="2000" baseline="0" dirty="0" smtClean="0"/>
                        <a:t> available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15%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35%</a:t>
                      </a:r>
                      <a:endParaRPr lang="en-US" sz="2000" dirty="0"/>
                    </a:p>
                  </a:txBody>
                  <a:tcPr/>
                </a:tc>
              </a:tr>
              <a:tr h="7874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AEFIs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Beneficiary told about possible AEFIs and who</a:t>
                      </a:r>
                      <a:r>
                        <a:rPr lang="en-US" sz="2000" baseline="0" dirty="0" smtClean="0"/>
                        <a:t> to contact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39%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32%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565" name="TextBox 3"/>
          <p:cNvSpPr txBox="1">
            <a:spLocks noChangeArrowheads="1"/>
          </p:cNvSpPr>
          <p:nvPr/>
        </p:nvSpPr>
        <p:spPr bwMode="auto">
          <a:xfrm>
            <a:off x="533400" y="6172200"/>
            <a:ext cx="792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Low values defined as less than 40%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Conclusions:  Observed strengths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Significant </a:t>
            </a:r>
            <a:r>
              <a:rPr lang="en-US" dirty="0"/>
              <a:t>improvements seen in some indicators after the SIA including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Certain AEFI knowledge, </a:t>
            </a:r>
            <a:endParaRPr lang="en-US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S</a:t>
            </a:r>
            <a:r>
              <a:rPr lang="en-US" dirty="0" smtClean="0"/>
              <a:t>ome </a:t>
            </a:r>
            <a:r>
              <a:rPr lang="en-US" dirty="0"/>
              <a:t>vaccine handling practices, </a:t>
            </a:r>
            <a:endParaRPr lang="en-US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Recording practices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Many areas were strong prior to SIA and remained strong including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most vaccine handling and safe injection practices,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knowledge of infant eligibility for vaccination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Conclusions:  Observed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SIA tools and information (example: SIA microplan) infrequently used to improve </a:t>
            </a:r>
            <a:r>
              <a:rPr lang="en-US" dirty="0" smtClean="0"/>
              <a:t>RI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</a:t>
            </a: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Many areas were weak prior to SIA and remained weak after SIA </a:t>
            </a:r>
            <a:r>
              <a:rPr lang="en-US" dirty="0" smtClean="0"/>
              <a:t>including:</a:t>
            </a:r>
            <a:endParaRPr lang="en-US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Weak availability </a:t>
            </a:r>
            <a:r>
              <a:rPr lang="en-US" dirty="0"/>
              <a:t>of RI microplans and </a:t>
            </a:r>
            <a:r>
              <a:rPr lang="en-US" dirty="0" smtClean="0"/>
              <a:t>maps,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Weak supervision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No change in multiple indicators including: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Dropout rates,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Number of doses administered,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Conducting RI sessions during the SIA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/>
              <a:t>Some RI indicators may be easier to impact by SIAs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600" dirty="0" smtClean="0"/>
              <a:t>Measles SIAs may be able to make a realistic impact on highly overlapping routine immunization topics such as health worker knowledge of adverse events and vaccine handling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/>
              <a:t>Other RI indicators may be too constrained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600" dirty="0" smtClean="0"/>
              <a:t>Certain RI activities may be hampered by other systematic issues and not possible to positively impact (i.e. RI supervision may not have changed due to lack of funds for transport)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/>
              <a:t>Synergy focal points are needed throughout the SIA process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600" dirty="0" smtClean="0"/>
              <a:t>A “champion” focused on actively ensuring routine immunization strengthening activities occurs during the Measles SIA may be critical to ensuring opportunities for synergy are acted upon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8" descr="Development.jpg"/>
          <p:cNvPicPr>
            <a:picLocks noChangeAspect="1"/>
          </p:cNvPicPr>
          <p:nvPr/>
        </p:nvPicPr>
        <p:blipFill>
          <a:blip r:embed="rId2"/>
          <a:srcRect t="25555"/>
          <a:stretch>
            <a:fillRect/>
          </a:stretch>
        </p:blipFill>
        <p:spPr bwMode="auto">
          <a:xfrm>
            <a:off x="0" y="0"/>
            <a:ext cx="9144000" cy="693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38201" y="381000"/>
            <a:ext cx="44958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+mn-lt"/>
              </a:rPr>
              <a:t>Thank You</a:t>
            </a:r>
          </a:p>
        </p:txBody>
      </p:sp>
      <p:sp>
        <p:nvSpPr>
          <p:cNvPr id="26627" name="TextBox 4"/>
          <p:cNvSpPr txBox="1">
            <a:spLocks noChangeArrowheads="1"/>
          </p:cNvSpPr>
          <p:nvPr/>
        </p:nvSpPr>
        <p:spPr bwMode="auto">
          <a:xfrm rot="-2716732">
            <a:off x="5335588" y="3144838"/>
            <a:ext cx="2714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0" tIns="45665" rIns="91330" bIns="45665">
            <a:spAutoFit/>
          </a:bodyPr>
          <a:lstStyle/>
          <a:p>
            <a:r>
              <a:rPr lang="en-US" sz="4000" b="1">
                <a:solidFill>
                  <a:srgbClr val="FFC000"/>
                </a:solidFill>
                <a:latin typeface="Bradley Hand ITC" pitchFamily="66" charset="0"/>
                <a:cs typeface="Arial" charset="0"/>
              </a:rPr>
              <a:t>You got it!</a:t>
            </a:r>
            <a:endParaRPr lang="en-IN" b="1">
              <a:solidFill>
                <a:srgbClr val="FFC000"/>
              </a:solidFill>
              <a:latin typeface="Bradley Hand ITC" pitchFamily="66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India Measles SIA 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India Technical advisory group on immunizations endorses the following</a:t>
            </a:r>
          </a:p>
          <a:p>
            <a:pPr lvl="1"/>
            <a:r>
              <a:rPr lang="en-US" smtClean="0"/>
              <a:t>Delivery of second dose of measles vaccine should be via SIA in states with MCV1 coverage &lt;80% </a:t>
            </a:r>
          </a:p>
          <a:p>
            <a:r>
              <a:rPr lang="en-US" smtClean="0"/>
              <a:t>Phase 1 SIA</a:t>
            </a:r>
          </a:p>
          <a:p>
            <a:pPr lvl="1"/>
            <a:r>
              <a:rPr lang="en-US" smtClean="0"/>
              <a:t>“Pilot” phase</a:t>
            </a:r>
          </a:p>
          <a:p>
            <a:pPr lvl="1"/>
            <a:r>
              <a:rPr lang="en-US" smtClean="0"/>
              <a:t>5-10 districts in selected states conducted the SIA</a:t>
            </a:r>
          </a:p>
          <a:p>
            <a:pPr lvl="1"/>
            <a:r>
              <a:rPr lang="en-US" smtClean="0"/>
              <a:t>SIA Phase 1 timing:  November 2010 to June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SIA implementation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Health worker training</a:t>
            </a:r>
          </a:p>
          <a:p>
            <a:pPr lvl="1"/>
            <a:r>
              <a:rPr lang="en-US" smtClean="0"/>
              <a:t>Occurred 2-3 weeks prior to SIA dates</a:t>
            </a:r>
          </a:p>
          <a:p>
            <a:r>
              <a:rPr lang="en-US" smtClean="0"/>
              <a:t>Length of time to conduct SIA</a:t>
            </a:r>
          </a:p>
          <a:p>
            <a:pPr lvl="1"/>
            <a:r>
              <a:rPr lang="en-US" smtClean="0"/>
              <a:t>3 weeks (2 weeks from fixed locations and 1 week within schools)</a:t>
            </a:r>
          </a:p>
          <a:p>
            <a:r>
              <a:rPr lang="en-US" smtClean="0"/>
              <a:t>SIA monitoring</a:t>
            </a:r>
          </a:p>
          <a:p>
            <a:pPr lvl="1"/>
            <a:r>
              <a:rPr lang="en-US" smtClean="0"/>
              <a:t>Conducted by National Polio Surveillance Project (NPSP), UNICEF, other organizations 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Measles SIA – routine immunization synergies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Assessment objective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Determine the impact of conducting the SIA on the status of routine immunization (RI) services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Assessment partners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GOI, UNICEF, NPSP, MCHIP &amp; CDC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Assessment methods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R</a:t>
            </a:r>
            <a:r>
              <a:rPr lang="en-US" dirty="0" smtClean="0"/>
              <a:t>epeatedly measure RI process indicators in 20 selected facilities before, during and after the Phase 1 SIA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Assessment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Location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5 Measles SIA Phase-1 districts of Jharkhand state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Data collection method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UNICEF, MCHIP, NPSP &amp; CDC surveyors conducted health facility staff interviews, record reviews and observations during RI sessions; interviews with district staff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When interviews were conducted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Before campaign:  January 2011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During campaign:  March 2011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After campaign:  November 2011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Same 20 facilities visited each time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Topics covered in assessment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Training received on various RI topics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Knowledge of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measles and measles vaccination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AEFIs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Existence of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Routine immunization microplans, maps, waste management equipment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Supervisory practices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Vaccination session practices including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Injection safety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Vaccine handling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Waste management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Documentation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Messages to beneficiaries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Number of routine DTP1 and DTP3 doses administered monthly before and after campaign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Analysis 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Measure any significant changes over time</a:t>
            </a:r>
          </a:p>
          <a:p>
            <a:pPr lvl="1"/>
            <a:r>
              <a:rPr lang="en-US" smtClean="0"/>
              <a:t>For indicators which were collected before/during/after or before/after SIA, paired t-tests were used to measure significance</a:t>
            </a:r>
          </a:p>
          <a:p>
            <a:r>
              <a:rPr lang="en-US" smtClean="0"/>
              <a:t>Analysis software:  SAS 9.3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Results:  Indicators which changed significantly* before versus after SIA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1600200"/>
          <a:ext cx="8458200" cy="5116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6019800"/>
                <a:gridCol w="762000"/>
                <a:gridCol w="685799"/>
              </a:tblGrid>
              <a:tr h="55028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Category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Indicator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Before SIA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After SIA</a:t>
                      </a:r>
                      <a:endParaRPr lang="en-US" sz="1600" dirty="0"/>
                    </a:p>
                  </a:txBody>
                  <a:tcPr/>
                </a:tc>
              </a:tr>
              <a:tr h="632283">
                <a:tc rowSpan="4">
                  <a:txBody>
                    <a:bodyPr/>
                    <a:lstStyle/>
                    <a:p>
                      <a:r>
                        <a:rPr lang="en-US" sz="1600" dirty="0" smtClean="0"/>
                        <a:t>Vaccine safety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Health worker knows</a:t>
                      </a:r>
                      <a:r>
                        <a:rPr lang="en-US" sz="1600" baseline="0" dirty="0" smtClean="0"/>
                        <a:t> a child with AEFI should be given first aid; referred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70%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100%</a:t>
                      </a:r>
                      <a:endParaRPr lang="en-US" sz="1600" dirty="0"/>
                    </a:p>
                  </a:txBody>
                  <a:tcPr/>
                </a:tc>
              </a:tr>
              <a:tr h="44259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Health worker has AEFI contact information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65%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85%</a:t>
                      </a:r>
                      <a:endParaRPr lang="en-US" sz="1600" dirty="0"/>
                    </a:p>
                  </a:txBody>
                  <a:tcPr/>
                </a:tc>
              </a:tr>
              <a:tr h="31444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Health</a:t>
                      </a:r>
                      <a:r>
                        <a:rPr lang="en-US" sz="1600" baseline="0" dirty="0" smtClean="0"/>
                        <a:t> worker has working hub cutter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80%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100%</a:t>
                      </a:r>
                      <a:endParaRPr lang="en-US" sz="1600" dirty="0"/>
                    </a:p>
                  </a:txBody>
                  <a:tcPr/>
                </a:tc>
              </a:tr>
              <a:tr h="55028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Health worker kept Measles</a:t>
                      </a:r>
                      <a:r>
                        <a:rPr lang="en-US" sz="1600" baseline="0" dirty="0" smtClean="0"/>
                        <a:t> vial in hole of ice pack during RI session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55%</a:t>
                      </a:r>
                      <a:endParaRPr lang="en-US" sz="1600" dirty="0"/>
                    </a:p>
                  </a:txBody>
                  <a:tcPr/>
                </a:tc>
              </a:tr>
              <a:tr h="55028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Record-keeping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Health worker properly filled register, health card,</a:t>
                      </a:r>
                      <a:r>
                        <a:rPr lang="en-US" sz="1600" baseline="0" dirty="0" smtClean="0"/>
                        <a:t> tally at RI session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52%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84%</a:t>
                      </a:r>
                      <a:endParaRPr lang="en-US" sz="1600" dirty="0"/>
                    </a:p>
                  </a:txBody>
                  <a:tcPr/>
                </a:tc>
              </a:tr>
              <a:tr h="55028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Cold chain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Health worker received cold chain training past 6 months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25%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58%</a:t>
                      </a:r>
                      <a:endParaRPr lang="en-US" sz="1600" dirty="0"/>
                    </a:p>
                  </a:txBody>
                  <a:tcPr/>
                </a:tc>
              </a:tr>
              <a:tr h="6322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Waste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mgmt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Health worker received waste</a:t>
                      </a:r>
                      <a:r>
                        <a:rPr lang="en-US" sz="1600" baseline="0" dirty="0" smtClean="0"/>
                        <a:t> management training in past  6 months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45%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74%</a:t>
                      </a:r>
                      <a:endParaRPr lang="en-US" sz="1600" dirty="0"/>
                    </a:p>
                  </a:txBody>
                  <a:tcPr/>
                </a:tc>
              </a:tr>
              <a:tr h="78612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Child tracking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Health worker received training on</a:t>
                      </a:r>
                      <a:r>
                        <a:rPr lang="en-US" sz="1600" baseline="0" dirty="0" smtClean="0"/>
                        <a:t> child tracking in past 6 months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42%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smtClean="0"/>
              <a:t>Results:  Indicators with high values before SIA which did not significantly change after SIA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1143000"/>
          <a:ext cx="8305800" cy="5178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5860512"/>
                <a:gridCol w="750807"/>
                <a:gridCol w="703881"/>
              </a:tblGrid>
              <a:tr h="4089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Cat-</a:t>
                      </a:r>
                      <a:r>
                        <a:rPr lang="en-US" sz="1600" dirty="0" err="1" smtClean="0"/>
                        <a:t>egory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Indicator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Before SIA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After SIA</a:t>
                      </a:r>
                      <a:endParaRPr lang="en-US" sz="1600" dirty="0"/>
                    </a:p>
                  </a:txBody>
                  <a:tcPr/>
                </a:tc>
              </a:tr>
              <a:tr h="408940">
                <a:tc rowSpan="2">
                  <a:txBody>
                    <a:bodyPr/>
                    <a:lstStyle/>
                    <a:p>
                      <a:r>
                        <a:rPr lang="en-US" sz="1600" dirty="0" err="1" smtClean="0"/>
                        <a:t>Vacc-ination</a:t>
                      </a:r>
                      <a:r>
                        <a:rPr lang="en-US" sz="1600" baseline="0" dirty="0" smtClean="0"/>
                        <a:t> eligibility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HW knows infants who just received Measles RI dose</a:t>
                      </a:r>
                      <a:r>
                        <a:rPr lang="en-US" sz="1600" baseline="0" dirty="0" smtClean="0"/>
                        <a:t> is eligible for measles SIA dose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95%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95%</a:t>
                      </a:r>
                      <a:endParaRPr lang="en-US" sz="1600" dirty="0"/>
                    </a:p>
                  </a:txBody>
                  <a:tcPr/>
                </a:tc>
              </a:tr>
              <a:tr h="408940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HW knows correct measles vaccine contraindications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85%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90%</a:t>
                      </a:r>
                      <a:endParaRPr lang="en-US" sz="1600" dirty="0"/>
                    </a:p>
                  </a:txBody>
                  <a:tcPr/>
                </a:tc>
              </a:tr>
              <a:tr h="4089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Waste </a:t>
                      </a:r>
                      <a:r>
                        <a:rPr lang="en-US" sz="1600" dirty="0" err="1" smtClean="0"/>
                        <a:t>mgmt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Waste management bags available at RI session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85%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95%</a:t>
                      </a:r>
                      <a:endParaRPr lang="en-US" sz="1600" dirty="0"/>
                    </a:p>
                  </a:txBody>
                  <a:tcPr/>
                </a:tc>
              </a:tr>
              <a:tr h="408940">
                <a:tc rowSpan="3">
                  <a:txBody>
                    <a:bodyPr/>
                    <a:lstStyle/>
                    <a:p>
                      <a:r>
                        <a:rPr lang="en-US" sz="1600" dirty="0" smtClean="0"/>
                        <a:t>Vaccine handling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Vials</a:t>
                      </a:r>
                      <a:r>
                        <a:rPr lang="en-US" sz="1600" baseline="0" dirty="0" smtClean="0"/>
                        <a:t> at session have properly marked reconstitution information (date, time)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87%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95%</a:t>
                      </a:r>
                      <a:endParaRPr lang="en-US" sz="1600" dirty="0"/>
                    </a:p>
                  </a:txBody>
                  <a:tcPr/>
                </a:tc>
              </a:tr>
              <a:tr h="408940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 expired vaccine found at RI</a:t>
                      </a:r>
                      <a:r>
                        <a:rPr lang="en-US" sz="1600" baseline="0" dirty="0" smtClean="0"/>
                        <a:t> session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100%</a:t>
                      </a:r>
                      <a:endParaRPr lang="en-US" sz="1600" dirty="0"/>
                    </a:p>
                  </a:txBody>
                  <a:tcPr/>
                </a:tc>
              </a:tr>
              <a:tr h="408940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Correct diluent used for MCV or BCG vaccines at session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100%</a:t>
                      </a:r>
                      <a:endParaRPr lang="en-US" sz="1600" dirty="0"/>
                    </a:p>
                  </a:txBody>
                  <a:tcPr/>
                </a:tc>
              </a:tr>
              <a:tr h="408940">
                <a:tc rowSpan="3">
                  <a:txBody>
                    <a:bodyPr/>
                    <a:lstStyle/>
                    <a:p>
                      <a:r>
                        <a:rPr lang="en-US" sz="1600" dirty="0" smtClean="0"/>
                        <a:t>Injection</a:t>
                      </a:r>
                      <a:r>
                        <a:rPr lang="en-US" sz="1600" baseline="0" dirty="0" smtClean="0"/>
                        <a:t> safety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During</a:t>
                      </a:r>
                      <a:r>
                        <a:rPr lang="en-US" sz="1600" baseline="0" dirty="0" smtClean="0"/>
                        <a:t> injection, HW did not touch needle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90%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90%</a:t>
                      </a:r>
                      <a:endParaRPr lang="en-US" sz="1600" dirty="0"/>
                    </a:p>
                  </a:txBody>
                  <a:tcPr/>
                </a:tc>
              </a:tr>
              <a:tr h="408940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Hub cutter used to cut used syringe during RI session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90%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90%</a:t>
                      </a:r>
                      <a:endParaRPr lang="en-US" sz="1600" dirty="0"/>
                    </a:p>
                  </a:txBody>
                  <a:tcPr/>
                </a:tc>
              </a:tr>
              <a:tr h="408940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HW used correct route of injection during RI session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90%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90%</a:t>
                      </a:r>
                      <a:endParaRPr lang="en-US" sz="1600" dirty="0"/>
                    </a:p>
                  </a:txBody>
                  <a:tcPr/>
                </a:tc>
              </a:tr>
              <a:tr h="4089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AEFI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HW know AEFI management center location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75%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90%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563" name="TextBox 5"/>
          <p:cNvSpPr txBox="1">
            <a:spLocks noChangeArrowheads="1"/>
          </p:cNvSpPr>
          <p:nvPr/>
        </p:nvSpPr>
        <p:spPr bwMode="auto">
          <a:xfrm>
            <a:off x="533400" y="6324600"/>
            <a:ext cx="792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High values defined as greater than 75%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</TotalTime>
  <Words>849</Words>
  <Application>Microsoft Office PowerPoint</Application>
  <PresentationFormat>On-screen Show (4:3)</PresentationFormat>
  <Paragraphs>186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Arial</vt:lpstr>
      <vt:lpstr>Bradley Hand ITC</vt:lpstr>
      <vt:lpstr>Office Theme</vt:lpstr>
      <vt:lpstr>India Routine Immunization &amp; Measles SIA synergies assessment</vt:lpstr>
      <vt:lpstr>The India Measles SIA </vt:lpstr>
      <vt:lpstr>SIA implementation</vt:lpstr>
      <vt:lpstr>Measles SIA – routine immunization synergies assessment</vt:lpstr>
      <vt:lpstr>Assessment Methods</vt:lpstr>
      <vt:lpstr>Topics covered in assessment tools</vt:lpstr>
      <vt:lpstr>Data Analysis </vt:lpstr>
      <vt:lpstr>Results:  Indicators which changed significantly* before versus after SIA</vt:lpstr>
      <vt:lpstr>Results:  Indicators with high values before SIA which did not significantly change after SIA </vt:lpstr>
      <vt:lpstr>Results:  Indicators with low values before SIA which did not significantly change after SIA </vt:lpstr>
      <vt:lpstr>Conclusions:  Observed strengths</vt:lpstr>
      <vt:lpstr>Conclusions:  Observed Challenges</vt:lpstr>
      <vt:lpstr>Recommendations</vt:lpstr>
      <vt:lpstr>Slide 14</vt:lpstr>
    </vt:vector>
  </TitlesOfParts>
  <Company>Centers for Disease Control and Prevention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ccu7</dc:creator>
  <cp:lastModifiedBy>AlldayM</cp:lastModifiedBy>
  <cp:revision>24</cp:revision>
  <dcterms:created xsi:type="dcterms:W3CDTF">2012-04-21T18:09:51Z</dcterms:created>
  <dcterms:modified xsi:type="dcterms:W3CDTF">2012-09-18T12:18:06Z</dcterms:modified>
</cp:coreProperties>
</file>