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99" r:id="rId4"/>
    <p:sldId id="272" r:id="rId5"/>
    <p:sldId id="259" r:id="rId6"/>
    <p:sldId id="291" r:id="rId7"/>
    <p:sldId id="273" r:id="rId8"/>
    <p:sldId id="274" r:id="rId9"/>
    <p:sldId id="258" r:id="rId10"/>
    <p:sldId id="308" r:id="rId11"/>
    <p:sldId id="257" r:id="rId12"/>
    <p:sldId id="298" r:id="rId13"/>
    <p:sldId id="297" r:id="rId14"/>
    <p:sldId id="295" r:id="rId15"/>
    <p:sldId id="301" r:id="rId16"/>
    <p:sldId id="294" r:id="rId17"/>
    <p:sldId id="268" r:id="rId18"/>
    <p:sldId id="290" r:id="rId19"/>
    <p:sldId id="292" r:id="rId20"/>
    <p:sldId id="306" r:id="rId21"/>
    <p:sldId id="287" r:id="rId22"/>
    <p:sldId id="300" r:id="rId23"/>
    <p:sldId id="307" r:id="rId24"/>
    <p:sldId id="278" r:id="rId25"/>
    <p:sldId id="280" r:id="rId26"/>
    <p:sldId id="260" r:id="rId2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DC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90B7-8624-4D91-8DB3-902F657D7ECD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BEC7-6C3B-4DAC-A88C-DA7F78FEE3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2005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1E4E-5D65-481F-824A-1BD908335E1E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4E950-8336-4623-974E-C6AE3F030750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5074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77088" y="9429729"/>
            <a:ext cx="2890934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708E5B5C-358D-46EB-B313-AC0BE69A4F82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20671-DF4A-4992-A74B-F137993A9BE6}" type="slidenum">
              <a:rPr lang="en-GB"/>
              <a:pPr/>
              <a:t>26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932" y="4715274"/>
            <a:ext cx="5331226" cy="4466433"/>
          </a:xfrm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165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463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08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287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822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00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440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030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621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096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82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3986-0BBB-48A5-A5BA-A44470DFF877}" type="datetimeFigureOut">
              <a:rPr lang="en-ZW" smtClean="0"/>
              <a:t>9/12/2011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2121-32B7-4CBB-BA6F-E3A6E747CA7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873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images.google.com/imgres?imgurl=http://www.pocketpicks.co.uk/latest/wp-content/uploads/2007/06/209-OFF-Vodafone_Square.jpg&amp;imgrefurl=http://current.com/items/88984110_vodafone_acquisice_la_tedesca_arcor&amp;h=599&amp;w=599&amp;sz=24&amp;hl=en&amp;start=1&amp;um=1&amp;usg=___Sw1t5IT2GPV0ccwXD874ZRUAe4=&amp;tbnid=_6On9wU7tqXqyM:&amp;tbnh=135&amp;tbnw=135&amp;prev=/images?q=vodafone&amp;um=1&amp;hl=en&amp;sa=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pre-elimination in the African Region.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934200" cy="22098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Presentation to the MI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10</a:t>
            </a:r>
            <a:r>
              <a:rPr lang="en-ZW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th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annual meeting</a:t>
            </a: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Sept 2011</a:t>
            </a:r>
            <a:endParaRPr lang="en-Z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Z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B Masresha</a:t>
            </a:r>
            <a:endParaRPr lang="en-Z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WHO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AFRO</a:t>
            </a:r>
          </a:p>
        </p:txBody>
      </p:sp>
    </p:spTree>
    <p:extLst>
      <p:ext uri="{BB962C8B-B14F-4D97-AF65-F5344CB8AC3E}">
        <p14:creationId xmlns:p14="http://schemas.microsoft.com/office/powerpoint/2010/main" val="28915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Proportion of districts attaining 95% coverage in SIAs. AFR. 2010 – Aug 2011.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1390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313"/>
            <a:ext cx="5410200" cy="53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SIAs. AFR.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2012 and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819650"/>
          </a:xfrm>
        </p:spPr>
        <p:txBody>
          <a:bodyPr>
            <a:normAutofit/>
          </a:bodyPr>
          <a:lstStyle/>
          <a:p>
            <a:r>
              <a:rPr lang="en-ZW" sz="3200" b="1" dirty="0" smtClean="0">
                <a:solidFill>
                  <a:schemeClr val="tx2">
                    <a:lumMod val="75000"/>
                  </a:schemeClr>
                </a:solidFill>
              </a:rPr>
              <a:t>Estimated target </a:t>
            </a:r>
            <a:r>
              <a:rPr lang="en-ZW" sz="3200" b="1" dirty="0" err="1" smtClean="0">
                <a:solidFill>
                  <a:schemeClr val="tx2">
                    <a:lumMod val="75000"/>
                  </a:schemeClr>
                </a:solidFill>
              </a:rPr>
              <a:t>pop’n</a:t>
            </a:r>
            <a:r>
              <a:rPr lang="en-ZW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ZW" sz="2800" b="1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</a:p>
          <a:p>
            <a:pPr lvl="2"/>
            <a:r>
              <a:rPr lang="en-ZW" sz="2400" b="1" dirty="0" smtClean="0">
                <a:solidFill>
                  <a:schemeClr val="tx2">
                    <a:lumMod val="75000"/>
                  </a:schemeClr>
                </a:solidFill>
              </a:rPr>
              <a:t>~ 38.4 million [9-59 months of age</a:t>
            </a:r>
            <a:r>
              <a:rPr lang="en-ZW" sz="2400" b="1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ZW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ZW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ZW" sz="28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ZW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ZW" sz="2400" b="1" dirty="0" smtClean="0">
                <a:solidFill>
                  <a:schemeClr val="tx2">
                    <a:lumMod val="75000"/>
                  </a:schemeClr>
                </a:solidFill>
              </a:rPr>
              <a:t>~ 83.6 million [9-59 months of age]</a:t>
            </a:r>
            <a:endParaRPr lang="en-ZW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surveillance</a:t>
            </a:r>
          </a:p>
        </p:txBody>
      </p:sp>
    </p:spTree>
    <p:extLst>
      <p:ext uri="{BB962C8B-B14F-4D97-AF65-F5344CB8AC3E}">
        <p14:creationId xmlns:p14="http://schemas.microsoft.com/office/powerpoint/2010/main" val="1658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case based surveillance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performance. AFR. 2010 – 2011.</a:t>
            </a:r>
            <a:endParaRPr lang="en-Z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946235"/>
              </p:ext>
            </p:extLst>
          </p:nvPr>
        </p:nvGraphicFramePr>
        <p:xfrm>
          <a:off x="152400" y="1524000"/>
          <a:ext cx="88392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384"/>
                <a:gridCol w="2102296"/>
                <a:gridCol w="1645920"/>
                <a:gridCol w="1828800"/>
                <a:gridCol w="1828800"/>
              </a:tblGrid>
              <a:tr h="764360">
                <a:tc>
                  <a:txBody>
                    <a:bodyPr/>
                    <a:lstStyle/>
                    <a:p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ZW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Performance indicator</a:t>
                      </a:r>
                      <a:endParaRPr lang="en-ZW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 </a:t>
                      </a:r>
                      <a:endParaRPr lang="en-ZW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Regional performance</a:t>
                      </a:r>
                      <a:endParaRPr lang="en-ZW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countries  met</a:t>
                      </a:r>
                      <a:r>
                        <a:rPr lang="en-ZW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ZW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</a:t>
                      </a:r>
                      <a:endParaRPr lang="en-ZW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96690">
                <a:tc rowSpan="2">
                  <a:txBody>
                    <a:bodyPr/>
                    <a:lstStyle/>
                    <a:p>
                      <a:r>
                        <a:rPr lang="en-ZW" sz="1900" b="1" dirty="0" smtClean="0"/>
                        <a:t>2010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b="1" dirty="0" smtClean="0"/>
                        <a:t>% districts reporting suspected cases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u="sng" dirty="0" smtClean="0"/>
                        <a:t>&gt;</a:t>
                      </a:r>
                      <a:r>
                        <a:rPr lang="en-ZW" sz="1900" dirty="0" smtClean="0"/>
                        <a:t>80% districts by end of year</a:t>
                      </a:r>
                      <a:endParaRPr lang="en-ZW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86%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15/40</a:t>
                      </a:r>
                      <a:endParaRPr lang="en-ZW" sz="1900" b="1" dirty="0"/>
                    </a:p>
                  </a:txBody>
                  <a:tcPr/>
                </a:tc>
              </a:tr>
              <a:tr h="1096690">
                <a:tc vMerge="1"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b="1" dirty="0" smtClean="0"/>
                        <a:t>Non</a:t>
                      </a:r>
                      <a:r>
                        <a:rPr lang="en-ZW" sz="1900" b="1" baseline="0" dirty="0" smtClean="0"/>
                        <a:t> measles febrile rash illness rate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u="sng" dirty="0" smtClean="0"/>
                        <a:t>&gt; </a:t>
                      </a:r>
                      <a:r>
                        <a:rPr lang="en-ZW" sz="1900" u="none" dirty="0" smtClean="0"/>
                        <a:t>2.0 per 100,000 population</a:t>
                      </a:r>
                      <a:endParaRPr lang="en-ZW" sz="19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4.1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900" b="1" dirty="0" smtClean="0"/>
                        <a:t>30/40</a:t>
                      </a:r>
                    </a:p>
                    <a:p>
                      <a:pPr algn="ctr"/>
                      <a:endParaRPr lang="en-ZW" sz="1900" b="1" dirty="0"/>
                    </a:p>
                  </a:txBody>
                  <a:tcPr/>
                </a:tc>
              </a:tr>
              <a:tr h="1096690">
                <a:tc rowSpan="2">
                  <a:txBody>
                    <a:bodyPr/>
                    <a:lstStyle/>
                    <a:p>
                      <a:r>
                        <a:rPr lang="en-ZW" sz="1900" b="1" dirty="0" smtClean="0"/>
                        <a:t>2011 </a:t>
                      </a:r>
                    </a:p>
                    <a:p>
                      <a:r>
                        <a:rPr lang="en-ZW" sz="1900" b="1" dirty="0" smtClean="0"/>
                        <a:t>(as of end August)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b="1" dirty="0" smtClean="0"/>
                        <a:t>% districts reporting suspected cases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u="sng" dirty="0" smtClean="0"/>
                        <a:t>&gt;</a:t>
                      </a:r>
                      <a:r>
                        <a:rPr lang="en-ZW" sz="1900" dirty="0" smtClean="0"/>
                        <a:t>80% districts by end of year</a:t>
                      </a:r>
                      <a:endParaRPr lang="en-ZW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74%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18/42</a:t>
                      </a:r>
                      <a:endParaRPr lang="en-ZW" sz="1900" b="1" dirty="0"/>
                    </a:p>
                  </a:txBody>
                  <a:tcPr/>
                </a:tc>
              </a:tr>
              <a:tr h="1096690">
                <a:tc vMerge="1">
                  <a:txBody>
                    <a:bodyPr/>
                    <a:lstStyle/>
                    <a:p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b="1" dirty="0" smtClean="0"/>
                        <a:t>Non</a:t>
                      </a:r>
                      <a:r>
                        <a:rPr lang="en-ZW" sz="1900" b="1" baseline="0" dirty="0" smtClean="0"/>
                        <a:t> measles febrile rash illness rate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900" u="sng" dirty="0" smtClean="0"/>
                        <a:t>&gt; </a:t>
                      </a:r>
                      <a:r>
                        <a:rPr lang="en-ZW" sz="1900" u="none" dirty="0" smtClean="0"/>
                        <a:t>2.0 per 100,000 population</a:t>
                      </a:r>
                      <a:endParaRPr lang="en-ZW" sz="19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3.4</a:t>
                      </a:r>
                      <a:endParaRPr lang="en-ZW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900" b="1" dirty="0" smtClean="0"/>
                        <a:t>24/42</a:t>
                      </a:r>
                      <a:endParaRPr lang="en-ZW" sz="1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Number of reported measles cases.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JRF. AFR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2000 - 2010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8867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0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394"/>
            <a:ext cx="8568952" cy="54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Confirmed measles. Case based surveillance data.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2003 – July 2011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05000"/>
            <a:ext cx="914400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443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 reports 2010 and 2011</a:t>
            </a:r>
            <a:endParaRPr lang="en-Z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A total of </a:t>
            </a:r>
            <a:r>
              <a:rPr lang="en-ZW" sz="2800" b="1" dirty="0" smtClean="0">
                <a:solidFill>
                  <a:schemeClr val="tx2">
                    <a:lumMod val="75000"/>
                  </a:schemeClr>
                </a:solidFill>
              </a:rPr>
              <a:t>133,412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 confirmed measles cases in 2010</a:t>
            </a:r>
          </a:p>
          <a:p>
            <a:pPr lvl="1"/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109,000 cases (82%) from MAL, SOA, ZAM, ZIM</a:t>
            </a:r>
          </a:p>
          <a:p>
            <a:pPr lvl="1"/>
            <a:endParaRPr lang="en-ZW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total of </a:t>
            </a:r>
            <a:r>
              <a:rPr lang="en-ZW" sz="2800" b="1" dirty="0" smtClean="0">
                <a:solidFill>
                  <a:schemeClr val="tx2">
                    <a:lumMod val="75000"/>
                  </a:schemeClr>
                </a:solidFill>
              </a:rPr>
              <a:t>20,060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confirmed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measles cases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2011, as of week 33, 2011</a:t>
            </a:r>
          </a:p>
          <a:p>
            <a:pPr lvl="1"/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16,500 cases ( 82%) from ZAM, TAN, DRC, NIE, ETH</a:t>
            </a:r>
          </a:p>
          <a:p>
            <a:endParaRPr lang="en-Z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In 2011, as of week 33, DR Congo reported 103,400 measles cases in aggregate weekly reports (not included in the case based surveillance database)</a:t>
            </a:r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Incidence of confirmed measles per 100,000 population.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AFR. 2010</a:t>
            </a:r>
          </a:p>
        </p:txBody>
      </p:sp>
      <p:pic>
        <p:nvPicPr>
          <p:cNvPr id="12032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" y="1371600"/>
            <a:ext cx="5273411" cy="5385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57484"/>
            <a:ext cx="3878417" cy="46147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fr-CH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dirty="0" err="1" smtClean="0">
                <a:solidFill>
                  <a:schemeClr val="tx2"/>
                </a:solidFill>
                <a:latin typeface="Calibri" pitchFamily="34" charset="0"/>
              </a:rPr>
              <a:t>Regional</a:t>
            </a: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 incidence: 17.4 per 100,000 population</a:t>
            </a:r>
          </a:p>
          <a:p>
            <a:pPr>
              <a:buFont typeface="Wingdings" pitchFamily="2" charset="2"/>
              <a:buChar char="ü"/>
            </a:pPr>
            <a:endParaRPr lang="fr-CH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10 countries (112.6 million total population) have </a:t>
            </a:r>
            <a:r>
              <a:rPr lang="fr-CH" dirty="0" err="1" smtClean="0">
                <a:solidFill>
                  <a:schemeClr val="tx2"/>
                </a:solidFill>
                <a:latin typeface="Calibri" pitchFamily="34" charset="0"/>
              </a:rPr>
              <a:t>measles</a:t>
            </a: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 incidence of &gt;10 cases per 100,000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Schedule of </a:t>
            </a: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SIAs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in DR Congo, by province. 2002 - 2012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35085"/>
              </p:ext>
            </p:extLst>
          </p:nvPr>
        </p:nvGraphicFramePr>
        <p:xfrm>
          <a:off x="0" y="1341120"/>
          <a:ext cx="89915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762000"/>
                <a:gridCol w="685800"/>
                <a:gridCol w="762000"/>
                <a:gridCol w="685800"/>
                <a:gridCol w="685800"/>
                <a:gridCol w="685800"/>
                <a:gridCol w="660400"/>
                <a:gridCol w="749300"/>
                <a:gridCol w="749300"/>
                <a:gridCol w="749300"/>
                <a:gridCol w="749300"/>
              </a:tblGrid>
              <a:tr h="370840"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Province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2003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KOR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NKV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KOC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KAT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MAN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SKV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POR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EQU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BAN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BAC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KIN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5867400"/>
            <a:ext cx="3810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Rectangle 4"/>
          <p:cNvSpPr/>
          <p:nvPr/>
        </p:nvSpPr>
        <p:spPr>
          <a:xfrm>
            <a:off x="457200" y="6400800"/>
            <a:ext cx="381000" cy="304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6" name="Rectangle 5"/>
          <p:cNvSpPr/>
          <p:nvPr/>
        </p:nvSpPr>
        <p:spPr>
          <a:xfrm>
            <a:off x="4267200" y="6303818"/>
            <a:ext cx="381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7" name="TextBox 6"/>
          <p:cNvSpPr txBox="1"/>
          <p:nvPr/>
        </p:nvSpPr>
        <p:spPr>
          <a:xfrm>
            <a:off x="1143000" y="5879068"/>
            <a:ext cx="144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Catch up SIAs</a:t>
            </a:r>
            <a:endParaRPr lang="en-ZW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336268"/>
            <a:ext cx="155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Follow-up SIAs</a:t>
            </a:r>
            <a:endParaRPr lang="en-ZW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260068"/>
            <a:ext cx="409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b="1" dirty="0" smtClean="0"/>
              <a:t>Scheduled follow-up SIAs as of May 2011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22378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Schedule of </a:t>
            </a: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SIAs</a:t>
            </a: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in DR Congo, by province. 2002 - 2012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72141"/>
              </p:ext>
            </p:extLst>
          </p:nvPr>
        </p:nvGraphicFramePr>
        <p:xfrm>
          <a:off x="0" y="1341120"/>
          <a:ext cx="89915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762000"/>
                <a:gridCol w="685800"/>
                <a:gridCol w="762000"/>
                <a:gridCol w="685800"/>
                <a:gridCol w="685800"/>
                <a:gridCol w="685800"/>
                <a:gridCol w="660400"/>
                <a:gridCol w="749300"/>
                <a:gridCol w="749300"/>
                <a:gridCol w="749300"/>
                <a:gridCol w="749300"/>
              </a:tblGrid>
              <a:tr h="370840"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Province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2003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KOR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NKV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KOC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KAT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MAN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SKV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POR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EQU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BAN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BAC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W" sz="1800" b="1" dirty="0" smtClean="0"/>
                        <a:t>KIN</a:t>
                      </a:r>
                      <a:endParaRPr lang="en-ZW" sz="1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W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5867400"/>
            <a:ext cx="3810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Rectangle 4"/>
          <p:cNvSpPr/>
          <p:nvPr/>
        </p:nvSpPr>
        <p:spPr>
          <a:xfrm>
            <a:off x="457200" y="6400800"/>
            <a:ext cx="381000" cy="304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7" name="TextBox 6"/>
          <p:cNvSpPr txBox="1"/>
          <p:nvPr/>
        </p:nvSpPr>
        <p:spPr>
          <a:xfrm>
            <a:off x="1143000" y="5879068"/>
            <a:ext cx="144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Catch up SIAs</a:t>
            </a:r>
            <a:endParaRPr lang="en-ZW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336268"/>
            <a:ext cx="155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Follow-up SIAs</a:t>
            </a:r>
            <a:endParaRPr lang="en-ZW" dirty="0"/>
          </a:p>
        </p:txBody>
      </p:sp>
      <p:sp>
        <p:nvSpPr>
          <p:cNvPr id="10" name="Rectangle 9"/>
          <p:cNvSpPr/>
          <p:nvPr/>
        </p:nvSpPr>
        <p:spPr>
          <a:xfrm>
            <a:off x="4267200" y="6303818"/>
            <a:ext cx="381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1" name="TextBox 10"/>
          <p:cNvSpPr txBox="1"/>
          <p:nvPr/>
        </p:nvSpPr>
        <p:spPr>
          <a:xfrm>
            <a:off x="4953000" y="6260068"/>
            <a:ext cx="410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b="1" dirty="0" smtClean="0"/>
              <a:t>Scheduled follow-up SIAs as of Sept 2011</a:t>
            </a:r>
            <a:endParaRPr lang="en-ZW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76800" y="1828800"/>
            <a:ext cx="2692400" cy="2057400"/>
            <a:chOff x="4876800" y="1828800"/>
            <a:chExt cx="2692400" cy="2057400"/>
          </a:xfrm>
        </p:grpSpPr>
        <p:sp>
          <p:nvSpPr>
            <p:cNvPr id="6" name="Left-Right Arrow 5"/>
            <p:cNvSpPr/>
            <p:nvPr/>
          </p:nvSpPr>
          <p:spPr>
            <a:xfrm>
              <a:off x="4876800" y="1828800"/>
              <a:ext cx="2514600" cy="2286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5334000" y="2514600"/>
              <a:ext cx="2209800" cy="2286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5359400" y="2895600"/>
              <a:ext cx="2209800" cy="2286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5359400" y="3276600"/>
              <a:ext cx="2209800" cy="2286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5359400" y="3657600"/>
              <a:ext cx="2209800" cy="22860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</p:grpSp>
    </p:spTree>
    <p:extLst>
      <p:ext uri="{BB962C8B-B14F-4D97-AF65-F5344CB8AC3E}">
        <p14:creationId xmlns:p14="http://schemas.microsoft.com/office/powerpoint/2010/main" val="4278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Outline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>
            <a:noAutofit/>
          </a:bodyPr>
          <a:lstStyle/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Regional goal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Routine immunisation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SIAs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Surveillance 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Measles outbreaks in 2010 and 2011</a:t>
            </a:r>
          </a:p>
          <a:p>
            <a:r>
              <a:rPr lang="en-ZW" dirty="0">
                <a:solidFill>
                  <a:schemeClr val="tx2">
                    <a:lumMod val="75000"/>
                  </a:schemeClr>
                </a:solidFill>
              </a:rPr>
              <a:t>Challenges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Summary and lessons learnt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TAG recommendations</a:t>
            </a: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RC 61 resolution on measles elimination</a:t>
            </a:r>
          </a:p>
        </p:txBody>
      </p:sp>
    </p:spTree>
    <p:extLst>
      <p:ext uri="{BB962C8B-B14F-4D97-AF65-F5344CB8AC3E}">
        <p14:creationId xmlns:p14="http://schemas.microsoft.com/office/powerpoint/2010/main" val="40800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199"/>
            <a:ext cx="8801100" cy="1143001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Suspected measles case reports by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epi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week by province. 2010 –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epi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week 32, 2011. DR Congo</a:t>
            </a:r>
            <a:r>
              <a:rPr lang="fr-F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</a:t>
            </a:r>
            <a:endParaRPr lang="fr-FR" sz="3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427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638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200" b="1" dirty="0" smtClean="0">
                <a:solidFill>
                  <a:schemeClr val="tx2"/>
                </a:solidFill>
              </a:rPr>
              <a:t>A total of 106,433 cases reported in 2011, with an attack rate of 499/100,000 in children under 5, and 35/100,000 in persons above 5 years of age. </a:t>
            </a:r>
            <a:endParaRPr lang="en-ZW" sz="2200" b="1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6200" y="1654314"/>
            <a:ext cx="1447800" cy="2079486"/>
            <a:chOff x="3886200" y="1654314"/>
            <a:chExt cx="1447800" cy="2079486"/>
          </a:xfrm>
        </p:grpSpPr>
        <p:sp>
          <p:nvSpPr>
            <p:cNvPr id="7" name="Down Arrow 6"/>
            <p:cNvSpPr/>
            <p:nvPr/>
          </p:nvSpPr>
          <p:spPr>
            <a:xfrm>
              <a:off x="4381500" y="2362200"/>
              <a:ext cx="342900" cy="137160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1654314"/>
              <a:ext cx="1447800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W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Missed SIAs schedule</a:t>
              </a:r>
              <a:endParaRPr lang="en-Z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905000" y="2971800"/>
            <a:ext cx="23622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1" name="Oval 10"/>
          <p:cNvSpPr/>
          <p:nvPr/>
        </p:nvSpPr>
        <p:spPr>
          <a:xfrm>
            <a:off x="1905000" y="3205162"/>
            <a:ext cx="23622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2" name="Oval 11"/>
          <p:cNvSpPr/>
          <p:nvPr/>
        </p:nvSpPr>
        <p:spPr>
          <a:xfrm>
            <a:off x="1905000" y="1540014"/>
            <a:ext cx="23622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3" name="Oval 12"/>
          <p:cNvSpPr/>
          <p:nvPr/>
        </p:nvSpPr>
        <p:spPr>
          <a:xfrm>
            <a:off x="1941286" y="2362200"/>
            <a:ext cx="23622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7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2063" b="3524"/>
          <a:stretch/>
        </p:blipFill>
        <p:spPr bwMode="auto">
          <a:xfrm>
            <a:off x="145142" y="600075"/>
            <a:ext cx="8810171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391400" y="2362200"/>
            <a:ext cx="685800" cy="3962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886200" y="57912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858000" y="57912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276600" y="57912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Age proportion of measles cases as of </a:t>
            </a:r>
            <a:r>
              <a:rPr lang="en-Z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epi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week 19. 2011. DR Congo.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29200" y="57912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77658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Reasons for measles outbreaks in AFR. 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2" y="1143000"/>
            <a:ext cx="9084271" cy="452544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gaps in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routine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immunization coverage  (all countries)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suboptimal coverage during recent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SIAs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(ZIM, NAM, ANG, BOT)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Pockets of unvaccinated &amp;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resistant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populations (ZIM, MAL)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Critical accumulation of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susceptibles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older age groups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too long (&gt; 3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yrs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 interval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between follow-up SIAs (DRC, ZAM, LES, SEN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Failure to vaccinate in all instances!!!!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18" y="1143000"/>
            <a:ext cx="9144000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98% mortality reduction</a:t>
            </a: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by 2012 compared to estimates for 2000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Measles </a:t>
            </a: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incidence &lt;5 cases/10</a:t>
            </a:r>
            <a:r>
              <a:rPr lang="en-US" sz="2200" b="1" baseline="30000" dirty="0">
                <a:solidFill>
                  <a:schemeClr val="tx2"/>
                </a:solidFill>
                <a:latin typeface="Calibri" pitchFamily="34" charset="0"/>
              </a:rPr>
              <a:t>6</a:t>
            </a: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 per year</a:t>
            </a: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in all countries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Only 15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/40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countries in 2010, and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27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/42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countries in 2011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&gt;90% MCV1 national level</a:t>
            </a: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coverage in all countries, and </a:t>
            </a: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&gt;80% in all districts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16/46 countries with &gt;90% MCV1 national level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in 2010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&gt;95% SIAs coverage in all 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districts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Only 5 of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18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countries had more than 90% districts with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admin.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coverage of </a:t>
            </a:r>
            <a:r>
              <a:rPr lang="en-US" sz="2200" b="1" u="sng" dirty="0" smtClean="0">
                <a:solidFill>
                  <a:srgbClr val="FF0000"/>
                </a:solidFill>
                <a:latin typeface="Calibri" pitchFamily="34" charset="0"/>
              </a:rPr>
              <a:t>&gt;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95%.</a:t>
            </a:r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All countries meeting the </a:t>
            </a:r>
            <a:r>
              <a:rPr lang="en-US" sz="2200" b="1" dirty="0">
                <a:solidFill>
                  <a:schemeClr val="tx2"/>
                </a:solidFill>
                <a:latin typeface="Calibri" pitchFamily="34" charset="0"/>
              </a:rPr>
              <a:t>2 main surveillance performance indicator targets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only 24 /40 countries in 2010, and 15 /42 on track for 2011</a:t>
            </a:r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29865" y="57594"/>
            <a:ext cx="9114135" cy="1110124"/>
          </a:xfrm>
          <a:prstGeom prst="rect">
            <a:avLst/>
          </a:prstGeom>
          <a:solidFill>
            <a:srgbClr val="1E7FB8"/>
          </a:solidFill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179" eaLnBrk="0" hangingPunct="0">
              <a:lnSpc>
                <a:spcPct val="90000"/>
              </a:lnSpc>
            </a:pPr>
            <a:r>
              <a:rPr lang="en-GB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Regional measles pre-elimination goal; targets to be met by end 2012.</a:t>
            </a:r>
            <a:endParaRPr lang="fr-FR" sz="3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Challenges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98" y="1432106"/>
            <a:ext cx="8964812" cy="48162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Limited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capacity for outbreak investigation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Epidemiological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shift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susceptibility to older age groups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Resistant groups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not adequately addressed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Mobilizing adequate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funding for SIAs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 outbreak response from local 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Drought and refugee situation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requiring wide measles vaccination response in HOA</a:t>
            </a:r>
          </a:p>
        </p:txBody>
      </p:sp>
    </p:spTree>
    <p:extLst>
      <p:ext uri="{BB962C8B-B14F-4D97-AF65-F5344CB8AC3E}">
        <p14:creationId xmlns:p14="http://schemas.microsoft.com/office/powerpoint/2010/main" val="29607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RC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61, </a:t>
            </a:r>
            <a:r>
              <a:rPr lang="en-ZW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Yamassoukouro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Cote </a:t>
            </a:r>
            <a:r>
              <a:rPr lang="en-ZW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d’ivoire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>
            <a:noAutofit/>
          </a:bodyPr>
          <a:lstStyle/>
          <a:p>
            <a:r>
              <a:rPr lang="en-ZW" sz="2200" dirty="0" smtClean="0">
                <a:solidFill>
                  <a:srgbClr val="002060"/>
                </a:solidFill>
              </a:rPr>
              <a:t>Resolution calling for measles elimination in the African Region by 2020:</a:t>
            </a:r>
          </a:p>
          <a:p>
            <a:pPr lvl="1"/>
            <a:r>
              <a:rPr lang="en-ZW" sz="2200" dirty="0" smtClean="0">
                <a:solidFill>
                  <a:srgbClr val="002060"/>
                </a:solidFill>
              </a:rPr>
              <a:t>Countries to:</a:t>
            </a:r>
          </a:p>
          <a:p>
            <a:pPr lvl="2"/>
            <a:r>
              <a:rPr lang="en-ZW" sz="2200" dirty="0" smtClean="0">
                <a:solidFill>
                  <a:srgbClr val="002060"/>
                </a:solidFill>
              </a:rPr>
              <a:t>develop </a:t>
            </a:r>
            <a:r>
              <a:rPr lang="en-ZW" sz="2200" dirty="0">
                <a:solidFill>
                  <a:srgbClr val="002060"/>
                </a:solidFill>
              </a:rPr>
              <a:t>and implement national plans for the elimination of measles by </a:t>
            </a:r>
            <a:r>
              <a:rPr lang="en-ZW" sz="2200" dirty="0" smtClean="0">
                <a:solidFill>
                  <a:srgbClr val="002060"/>
                </a:solidFill>
              </a:rPr>
              <a:t>2020</a:t>
            </a:r>
          </a:p>
          <a:p>
            <a:pPr lvl="2"/>
            <a:r>
              <a:rPr lang="en-ZW" sz="2200" dirty="0" smtClean="0">
                <a:solidFill>
                  <a:srgbClr val="002060"/>
                </a:solidFill>
              </a:rPr>
              <a:t>provide </a:t>
            </a:r>
            <a:r>
              <a:rPr lang="en-ZW" sz="2200" dirty="0">
                <a:solidFill>
                  <a:srgbClr val="002060"/>
                </a:solidFill>
              </a:rPr>
              <a:t>adequate financial and human resources </a:t>
            </a:r>
            <a:r>
              <a:rPr lang="en-ZW" sz="2200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ZW" sz="2200" dirty="0">
                <a:solidFill>
                  <a:srgbClr val="002060"/>
                </a:solidFill>
              </a:rPr>
              <a:t>to mobilize national and international </a:t>
            </a:r>
            <a:r>
              <a:rPr lang="en-ZW" sz="2200" dirty="0" smtClean="0">
                <a:solidFill>
                  <a:srgbClr val="002060"/>
                </a:solidFill>
              </a:rPr>
              <a:t>stakeholders and communities</a:t>
            </a:r>
          </a:p>
          <a:p>
            <a:pPr lvl="1"/>
            <a:r>
              <a:rPr lang="en-ZW" sz="2200" dirty="0" smtClean="0">
                <a:solidFill>
                  <a:srgbClr val="002060"/>
                </a:solidFill>
              </a:rPr>
              <a:t>WHO and partners to</a:t>
            </a:r>
          </a:p>
          <a:p>
            <a:pPr lvl="2"/>
            <a:r>
              <a:rPr lang="en-ZW" sz="2200" dirty="0">
                <a:solidFill>
                  <a:srgbClr val="002060"/>
                </a:solidFill>
              </a:rPr>
              <a:t>d</a:t>
            </a:r>
            <a:r>
              <a:rPr lang="en-ZW" sz="2200" dirty="0" smtClean="0">
                <a:solidFill>
                  <a:srgbClr val="002060"/>
                </a:solidFill>
              </a:rPr>
              <a:t>evelop a strategic plan</a:t>
            </a:r>
          </a:p>
          <a:p>
            <a:pPr lvl="2"/>
            <a:r>
              <a:rPr lang="en-ZW" sz="2200" dirty="0">
                <a:solidFill>
                  <a:srgbClr val="002060"/>
                </a:solidFill>
              </a:rPr>
              <a:t>provide evidence-based technical </a:t>
            </a:r>
            <a:r>
              <a:rPr lang="en-ZW" sz="2200" dirty="0" smtClean="0">
                <a:solidFill>
                  <a:srgbClr val="002060"/>
                </a:solidFill>
              </a:rPr>
              <a:t>guidance</a:t>
            </a:r>
          </a:p>
          <a:p>
            <a:pPr lvl="2"/>
            <a:r>
              <a:rPr lang="en-ZW" sz="2200" dirty="0" smtClean="0">
                <a:solidFill>
                  <a:srgbClr val="002060"/>
                </a:solidFill>
              </a:rPr>
              <a:t>advocate </a:t>
            </a:r>
            <a:r>
              <a:rPr lang="en-ZW" sz="2200" dirty="0">
                <a:solidFill>
                  <a:srgbClr val="002060"/>
                </a:solidFill>
              </a:rPr>
              <a:t>for additional resources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505200" cy="3880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0" y="533400"/>
            <a:ext cx="9144000" cy="635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1654969" y="271236"/>
            <a:ext cx="5688806" cy="701675"/>
          </a:xfrm>
          <a:prstGeom prst="rect">
            <a:avLst/>
          </a:prstGeo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4800" dirty="0"/>
              <a:t>Thank you</a:t>
            </a: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80" tIns="45640" rIns="91280" bIns="4564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6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7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3363"/>
            <a:ext cx="79438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769938" y="5484813"/>
            <a:ext cx="1281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49" tIns="40025" rIns="80049" bIns="4002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00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01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1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033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60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17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7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3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/>
            <a:r>
              <a:rPr lang="en-US" sz="1500" b="1" u="none">
                <a:solidFill>
                  <a:srgbClr val="000066"/>
                </a:solidFill>
              </a:rPr>
              <a:t>Japanese</a:t>
            </a:r>
          </a:p>
          <a:p>
            <a:pPr rtl="1"/>
            <a:r>
              <a:rPr lang="en-US" sz="1500" b="1" u="none">
                <a:solidFill>
                  <a:srgbClr val="000066"/>
                </a:solidFill>
              </a:rPr>
              <a:t>Government</a:t>
            </a:r>
          </a:p>
        </p:txBody>
      </p:sp>
      <p:pic>
        <p:nvPicPr>
          <p:cNvPr id="527372" name="Picture 12" descr="NewBG_Templates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3" t="67778" r="3334" b="4445"/>
          <a:stretch>
            <a:fillRect/>
          </a:stretch>
        </p:blipFill>
        <p:spPr bwMode="auto">
          <a:xfrm>
            <a:off x="6731000" y="2205038"/>
            <a:ext cx="12255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73" name="Picture 13" descr="iff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49500"/>
            <a:ext cx="136842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374" name="Picture 14" descr="209-OFF-Vodafone_Squar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1509712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375" name="Picture 15" descr="Merck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97425"/>
            <a:ext cx="1263650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18" y="1341955"/>
            <a:ext cx="9144000" cy="45254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98% mortality reduction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 by 2012 compared to estimates for 2000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Measles </a:t>
            </a: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incidence &lt;5 cases/10</a:t>
            </a:r>
            <a:r>
              <a:rPr lang="en-US" sz="2500" b="1" baseline="30000" dirty="0">
                <a:solidFill>
                  <a:schemeClr val="tx2"/>
                </a:solidFill>
                <a:latin typeface="Calibri" pitchFamily="34" charset="0"/>
              </a:rPr>
              <a:t>6</a:t>
            </a: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 per year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 in all countries;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&gt;90% MCV1 national level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 coverage in all countries, and </a:t>
            </a: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&gt;80% in all districts;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&gt;95% SIAs coverage in all districts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All countries meeting the </a:t>
            </a:r>
            <a:r>
              <a:rPr lang="en-US" sz="2500" b="1" dirty="0">
                <a:solidFill>
                  <a:schemeClr val="tx2"/>
                </a:solidFill>
                <a:latin typeface="Calibri" pitchFamily="34" charset="0"/>
              </a:rPr>
              <a:t>2 main surveillance performance indicator targets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80% districts reporting </a:t>
            </a:r>
            <a:r>
              <a:rPr lang="en-US" sz="2500" u="sng" dirty="0" smtClean="0">
                <a:solidFill>
                  <a:schemeClr val="tx2"/>
                </a:solidFill>
                <a:latin typeface="Calibri" pitchFamily="34" charset="0"/>
              </a:rPr>
              <a:t>&gt; 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1 suspected measles case with a specimen per year</a:t>
            </a:r>
          </a:p>
          <a:p>
            <a:pPr lvl="2">
              <a:lnSpc>
                <a:spcPct val="120000"/>
              </a:lnSpc>
              <a:buFontTx/>
              <a:buChar char="•"/>
            </a:pP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Non measles febrile rash illness rate of </a:t>
            </a:r>
            <a:r>
              <a:rPr lang="en-US" sz="2500" u="sng" dirty="0" smtClean="0">
                <a:solidFill>
                  <a:schemeClr val="tx2"/>
                </a:solidFill>
                <a:latin typeface="Calibri" pitchFamily="34" charset="0"/>
              </a:rPr>
              <a:t>&gt; </a:t>
            </a:r>
            <a:r>
              <a:rPr lang="en-US" sz="2500" dirty="0" smtClean="0">
                <a:solidFill>
                  <a:schemeClr val="tx2"/>
                </a:solidFill>
                <a:latin typeface="Calibri" pitchFamily="34" charset="0"/>
              </a:rPr>
              <a:t>2:100,000 per year</a:t>
            </a:r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29865" y="57594"/>
            <a:ext cx="9114135" cy="1110124"/>
          </a:xfrm>
          <a:prstGeom prst="rect">
            <a:avLst/>
          </a:prstGeom>
          <a:solidFill>
            <a:srgbClr val="1E7FB8"/>
          </a:solidFill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179" eaLnBrk="0" hangingPunct="0">
              <a:lnSpc>
                <a:spcPct val="90000"/>
              </a:lnSpc>
            </a:pPr>
            <a:r>
              <a:rPr lang="en-GB" sz="3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Regional measles pre-elimination goal; targets to be met by end 2012.</a:t>
            </a:r>
            <a:endParaRPr lang="fr-FR" sz="3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Routine immunisation</a:t>
            </a:r>
          </a:p>
        </p:txBody>
      </p:sp>
      <p:pic>
        <p:nvPicPr>
          <p:cNvPr id="109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3"/>
          <a:stretch>
            <a:fillRect/>
          </a:stretch>
        </p:blipFill>
        <p:spPr bwMode="auto">
          <a:xfrm>
            <a:off x="2051156" y="1955315"/>
            <a:ext cx="5338977" cy="34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4793"/>
            <a:ext cx="9144000" cy="1170597"/>
          </a:xfrm>
          <a:solidFill>
            <a:srgbClr val="1E7FB8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ZW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coverage and case reports. AFR. 1980 - 2010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612"/>
            <a:ext cx="9131783" cy="54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Proportion of countries in AFR according to MCV1 coverage category. 2000 - 2010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295400"/>
            <a:ext cx="915092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36"/>
            <a:ext cx="9144000" cy="114324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MCV1 coverage &gt; 80% (WHO UNICEF estimates) for &gt; 3 years including 2009.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9"/>
          <a:stretch/>
        </p:blipFill>
        <p:spPr bwMode="auto">
          <a:xfrm>
            <a:off x="152400" y="1524000"/>
            <a:ext cx="483665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659" y="1316772"/>
            <a:ext cx="42311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Already introduced MCV2: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W" sz="2000" b="1" dirty="0" smtClean="0">
                <a:solidFill>
                  <a:schemeClr val="tx2"/>
                </a:solidFill>
              </a:rPr>
              <a:t>Algeria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W" sz="2000" b="1" dirty="0" smtClean="0">
                <a:solidFill>
                  <a:schemeClr val="tx2"/>
                </a:solidFill>
              </a:rPr>
              <a:t>Lesotho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W" sz="2000" b="1" dirty="0" smtClean="0">
                <a:solidFill>
                  <a:schemeClr val="tx2"/>
                </a:solidFill>
              </a:rPr>
              <a:t>Swaziland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W" sz="2000" b="1" dirty="0" smtClean="0">
                <a:solidFill>
                  <a:schemeClr val="tx2"/>
                </a:solidFill>
              </a:rPr>
              <a:t>Seychelles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ZW" sz="2000" b="1" dirty="0" smtClean="0">
                <a:solidFill>
                  <a:schemeClr val="tx2"/>
                </a:solidFill>
              </a:rPr>
              <a:t>Mauritius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GAVI applications - May 2011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Burundi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Ghana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Gambia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Eritrea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STP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tx2"/>
                </a:solidFill>
              </a:rPr>
              <a:t>Zambia</a:t>
            </a:r>
            <a:endParaRPr lang="en-ZW" sz="2000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0"/>
            <a:ext cx="8686800" cy="5209639"/>
            <a:chOff x="94570" y="1524000"/>
            <a:chExt cx="8686800" cy="52096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20"/>
            <a:stretch/>
          </p:blipFill>
          <p:spPr bwMode="auto">
            <a:xfrm>
              <a:off x="94570" y="1524000"/>
              <a:ext cx="4858430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29152" y="5410200"/>
              <a:ext cx="365221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ZW" sz="2000" b="1" dirty="0">
                  <a:solidFill>
                    <a:srgbClr val="FF0000"/>
                  </a:solidFill>
                </a:rPr>
                <a:t>Eligible for 2012 applications: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ZW" sz="2000" b="1" dirty="0">
                  <a:solidFill>
                    <a:srgbClr val="FF0000"/>
                  </a:solidFill>
                </a:rPr>
                <a:t>Tanzania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ZW" sz="2000" b="1" dirty="0">
                  <a:solidFill>
                    <a:srgbClr val="FF0000"/>
                  </a:solidFill>
                </a:rPr>
                <a:t>Burkina Faso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ZW" sz="2000" b="1" dirty="0">
                  <a:solidFill>
                    <a:srgbClr val="FF0000"/>
                  </a:solidFill>
                </a:rPr>
                <a:t>Rwanda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3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18" y="59035"/>
            <a:ext cx="9131782" cy="114324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Second opportunity measles vaccination through SIAs</a:t>
            </a:r>
          </a:p>
        </p:txBody>
      </p:sp>
      <p:pic>
        <p:nvPicPr>
          <p:cNvPr id="1026" name="Picture 2" descr="C:\Users\masreshab.WHOAFROZW\Pictures\SIAs pics\Measles vaccination. Ethiopia. 2010. (B Masresh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295400"/>
            <a:ext cx="4171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SIAs. 2001 – 2011. AFR.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0270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b="1" i="1" dirty="0" smtClean="0">
                <a:solidFill>
                  <a:schemeClr val="accent1">
                    <a:lumMod val="75000"/>
                  </a:schemeClr>
                </a:solidFill>
              </a:rPr>
              <a:t>A total of 518.4 million children reached to date,  and an additional 26.4 million to be reached by end 2011.</a:t>
            </a:r>
            <a:endParaRPr lang="en-ZW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4871"/>
            <a:ext cx="8001000" cy="47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</TotalTime>
  <Words>1031</Words>
  <Application>Microsoft Office PowerPoint</Application>
  <PresentationFormat>On-screen Show (4:3)</PresentationFormat>
  <Paragraphs>194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Measles pre-elimination in the African Region. </vt:lpstr>
      <vt:lpstr>Outline </vt:lpstr>
      <vt:lpstr>PowerPoint Presentation</vt:lpstr>
      <vt:lpstr>Routine immunisation</vt:lpstr>
      <vt:lpstr>Measles coverage and case reports. AFR. 1980 - 2010</vt:lpstr>
      <vt:lpstr>Proportion of countries in AFR according to MCV1 coverage category. 2000 - 2010</vt:lpstr>
      <vt:lpstr>MCV1 coverage &gt; 80% (WHO UNICEF estimates) for &gt; 3 years including 2009. AFR</vt:lpstr>
      <vt:lpstr>Second opportunity measles vaccination through SIAs</vt:lpstr>
      <vt:lpstr>Measles SIAs. 2001 – 2011. AFR.</vt:lpstr>
      <vt:lpstr>Proportion of districts attaining 95% coverage in SIAs. AFR. 2010 – Aug 2011.</vt:lpstr>
      <vt:lpstr>Measles SIAs. AFR. 2012 and 2013</vt:lpstr>
      <vt:lpstr>Measles surveillance</vt:lpstr>
      <vt:lpstr>Measles case based surveillance performance. AFR. 2010 – 2011.</vt:lpstr>
      <vt:lpstr>Number of reported measles cases. JRF. AFR. 2000 - 2010</vt:lpstr>
      <vt:lpstr>Confirmed measles. Case based surveillance data. AFR. 2003 – July 2011</vt:lpstr>
      <vt:lpstr>Measles case reports 2010 and 2011</vt:lpstr>
      <vt:lpstr>Incidence of confirmed measles per 100,000 population. AFR. 2010</vt:lpstr>
      <vt:lpstr>Schedule of Measles SIAs in DR Congo, by province. 2002 - 2012</vt:lpstr>
      <vt:lpstr>Schedule of Measles SIAs in DR Congo, by province. 2002 - 2012</vt:lpstr>
      <vt:lpstr>Suspected measles case reports by epi week by province. 2010 – epi week 32, 2011. DR Congo. </vt:lpstr>
      <vt:lpstr>Age proportion of measles cases as of epi week 19. 2011. DR Congo.</vt:lpstr>
      <vt:lpstr>Reasons for measles outbreaks in AFR. </vt:lpstr>
      <vt:lpstr>PowerPoint Presentation</vt:lpstr>
      <vt:lpstr>Challenges</vt:lpstr>
      <vt:lpstr>RC 61, Yamassoukouro, Cote d’ivoire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Masresha, Dr.Balcha - zw</dc:creator>
  <cp:lastModifiedBy>Masresha, Dr.Balcha - zw</cp:lastModifiedBy>
  <cp:revision>87</cp:revision>
  <cp:lastPrinted>2011-09-08T15:40:23Z</cp:lastPrinted>
  <dcterms:created xsi:type="dcterms:W3CDTF">2011-08-22T13:27:11Z</dcterms:created>
  <dcterms:modified xsi:type="dcterms:W3CDTF">2011-09-12T12:10:39Z</dcterms:modified>
</cp:coreProperties>
</file>