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2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3295B8-DDF9-4E99-9907-9D74313004D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481094-BE9D-4129-93D8-CED85CB9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721CE-0EC5-4961-B1BA-C0083CE5FF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Founded in 1917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AEA11-5E85-4E77-9F8C-7C6CAE5A69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91AA95-8400-40CB-8347-9DD5524389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Lions supported measles immunization campaigns ( also known as SIA’s – supplemental immunization activities ) with advocacy and social mobilization were Nigeria, Mali, Madagascar and Ethiopia.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C2A56-412F-48B5-BB0E-E7711D792C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Local Lions developed wide-ranging, country-specific strategies to support the SIA vaccination campaign with advocacy and social mobilization.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Each of the four Lions’ measles pilot programs included the following components: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CB693-1041-44F0-A01F-CB2BA66F94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Countries should demonstrate ownership of the program with a commitment of 50% of funding for campaign. 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E04AFE-F8A0-4A0C-AB20-A959BA7820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6C533D-DE77-4A99-8B1E-30F7B5C359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B3FB0E-553C-4F92-A19D-B2827D19EB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5,000 clubs in India.</a:t>
            </a:r>
          </a:p>
          <a:p>
            <a:pPr>
              <a:spcBef>
                <a:spcPct val="0"/>
              </a:spcBef>
            </a:pPr>
            <a:r>
              <a:rPr lang="en-US" smtClean="0"/>
              <a:t>More than 175,000 members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A227A-1F2F-44A0-9F9A-CE4D714507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1DE0-83C8-4748-827A-F886C82BF94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84F2-AAAA-4821-B024-2CD5041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7C0B-86E6-427D-874F-8D8F1E575165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7E99-D13F-47CF-9EE8-C4359A68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9C41-B56E-4C83-B96B-42EA7D6B59F3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4B4-A6A4-47CF-BCA3-AD22C1817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C107-917C-4935-BDEC-C7146573B9E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5B6-262A-4313-9B45-65974393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3414-B6EA-4E1B-81F7-B0EDB6871A4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FF3D-10FC-4CCB-AD4C-879F38A6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EEF1-AABE-4CF0-B7AE-8F6DA9C7EB0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6A71-4939-4BE8-9185-49CE7DB3E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6D87-49EA-400A-9574-779A46C10E6A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A03C-B321-44B6-ADF2-8826E8CD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10D2-D91E-4025-8221-EC3B6449762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243F-C12C-4513-A7AA-AACB0487E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E25B-9AFC-4BDC-92E9-6E6D18538AF5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0E95-990E-49B7-82FB-5E7EBA21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8643-BD2F-4FA7-8745-88D1028C30D3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FC35-9A8D-43EC-B51D-0A652DD1F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6BDB-69D7-4168-99B1-9AD2FD0F22EC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3F2D-5D8D-4CB9-B23E-1B64FE48B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E50AB0-AC15-4BD5-8D15-FF1BC2073CC6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572F2-6CFC-44AC-816B-F2C61432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Cover_GEN_Thailand_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3810000" y="3581400"/>
            <a:ext cx="5334000" cy="2286000"/>
          </a:xfrm>
          <a:prstGeom prst="rect">
            <a:avLst/>
          </a:prstGeom>
          <a:solidFill>
            <a:schemeClr val="tx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4343400"/>
            <a:ext cx="5410200" cy="838200"/>
          </a:xfrm>
          <a:effectLst>
            <a:outerShdw dist="63500" algn="ctr" rotWithShape="0">
              <a:srgbClr val="000000">
                <a:alpha val="50000"/>
              </a:srgbClr>
            </a:outerShdw>
          </a:effectLst>
        </p:spPr>
        <p:txBody>
          <a:bodyPr rtlCol="0" anchor="t">
            <a:no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Lions Measles Pilot Project Review and Next Steps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38600" y="4038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EBB700"/>
                </a:solidFill>
                <a:latin typeface="Helvetica" charset="0"/>
              </a:rPr>
              <a:t>LIONS CLUBS INTERNATIONAL FOUNDATION</a:t>
            </a:r>
            <a:endParaRPr lang="en-US" sz="2800" dirty="0">
              <a:solidFill>
                <a:srgbClr val="81827C"/>
              </a:solidFill>
              <a:latin typeface="+mn-lt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3810000" y="3581400"/>
            <a:ext cx="92075" cy="2286000"/>
          </a:xfrm>
          <a:prstGeom prst="rect">
            <a:avLst/>
          </a:prstGeom>
          <a:solidFill>
            <a:srgbClr val="EBB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" name="Picture 7" descr="LCIF_sig_1_H-2line_1c_INV-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5943600"/>
            <a:ext cx="22240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rotWithShape="0">
              <a:srgbClr val="80808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2011-2012 and beyond</a:t>
            </a:r>
            <a:endParaRPr lang="en-US" sz="3200" i="1" kern="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76600"/>
          </a:xfrm>
        </p:spPr>
        <p:txBody>
          <a:bodyPr rtlCol="0">
            <a:normAutofit fontScale="92500" lnSpcReduction="20000"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Continued Lions support for measles advocacy &amp; social mobilization in Africa and Asia.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dirty="0" smtClean="0"/>
          </a:p>
          <a:p>
            <a:pPr lvl="2" fontAlgn="auto">
              <a:spcAft>
                <a:spcPts val="0"/>
              </a:spcAft>
              <a:buSzPct val="75000"/>
              <a:buFont typeface="Courier New" pitchFamily="49" charset="0"/>
              <a:buChar char="o"/>
              <a:defRPr/>
            </a:pPr>
            <a:r>
              <a:rPr lang="en-US" sz="2100" dirty="0" smtClean="0"/>
              <a:t>Indian Lions invited to participate in their country’s SIA’s.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/>
              <a:t>	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Lions in the four pilot countries to advocate for and promote routine immunization.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Lions to become more active in MI and similar organizations.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300" dirty="0" smtClean="0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4267200" cy="7381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Calibri" pitchFamily="34" charset="0"/>
              </a:rPr>
              <a:t>Continued Lions advocacy &amp; social mobilization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About Lions Clubs International</a:t>
            </a:r>
          </a:p>
        </p:txBody>
      </p:sp>
      <p:sp>
        <p:nvSpPr>
          <p:cNvPr id="16388" name="TextBox 60"/>
          <p:cNvSpPr txBox="1">
            <a:spLocks noChangeArrowheads="1"/>
          </p:cNvSpPr>
          <p:nvPr/>
        </p:nvSpPr>
        <p:spPr bwMode="auto">
          <a:xfrm>
            <a:off x="457200" y="1524000"/>
            <a:ext cx="8382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Lions Clubs International is the world’s largest service organization.</a:t>
            </a:r>
          </a:p>
          <a:p>
            <a:endParaRPr lang="en-US" sz="220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1.35 million members</a:t>
            </a:r>
          </a:p>
          <a:p>
            <a:pPr lvl="1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More than 46,000 clubs</a:t>
            </a:r>
          </a:p>
          <a:p>
            <a:pPr lvl="1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206 countries worldwide</a:t>
            </a:r>
          </a:p>
          <a:p>
            <a:pPr lvl="1"/>
            <a:endParaRPr lang="en-US" sz="2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Lions Clubs International Foundation (LCIF) supports the efforts of Lions Clubs worldwide in serving their local community and the world community as they carry out essential humanitarian service projects.</a:t>
            </a:r>
          </a:p>
          <a:p>
            <a:endParaRPr lang="en-US" sz="22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200"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876800"/>
            <a:ext cx="1295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District Organizational Structure</a:t>
            </a:r>
            <a:endParaRPr lang="en-US" sz="3200" smtClean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47800"/>
            <a:ext cx="47244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2010-2011 Pilot Project</a:t>
            </a:r>
            <a:endParaRPr lang="en-US" sz="2500" i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484" name="TextBox 38"/>
          <p:cNvSpPr txBox="1">
            <a:spLocks noChangeArrowheads="1"/>
          </p:cNvSpPr>
          <p:nvPr/>
        </p:nvSpPr>
        <p:spPr bwMode="auto">
          <a:xfrm>
            <a:off x="457200" y="1524000"/>
            <a:ext cx="2779713" cy="415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Calibri" pitchFamily="34" charset="0"/>
              </a:rPr>
              <a:t>2010-2011 Pilot Project</a:t>
            </a:r>
          </a:p>
        </p:txBody>
      </p:sp>
      <p:sp>
        <p:nvSpPr>
          <p:cNvPr id="20485" name="TextBox 60"/>
          <p:cNvSpPr txBox="1">
            <a:spLocks noChangeArrowheads="1"/>
          </p:cNvSpPr>
          <p:nvPr/>
        </p:nvSpPr>
        <p:spPr bwMode="auto">
          <a:xfrm>
            <a:off x="457200" y="2209800"/>
            <a:ext cx="8382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The BMGF grant of US$400,000 was matched with US$300,000 from LCIF to support two primary activities:</a:t>
            </a:r>
          </a:p>
          <a:p>
            <a:pPr>
              <a:buFont typeface="Arial" charset="0"/>
              <a:buChar char="•"/>
            </a:pPr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Calibri" pitchFamily="34" charset="0"/>
              <a:buAutoNum type="arabicParenR"/>
            </a:pPr>
            <a:r>
              <a:rPr lang="en-US" sz="2100">
                <a:latin typeface="Calibri" pitchFamily="34" charset="0"/>
              </a:rPr>
              <a:t> Conduct Lions’ advocacy &amp; social mobilization in 4 countries.</a:t>
            </a:r>
          </a:p>
          <a:p>
            <a:pPr marL="1371600" lvl="2" indent="-457200">
              <a:buFont typeface="Calibri" pitchFamily="34" charset="0"/>
              <a:buAutoNum type="arabicParenR"/>
            </a:pPr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Calibri" pitchFamily="34" charset="0"/>
              <a:buAutoNum type="arabicParenR"/>
            </a:pPr>
            <a:r>
              <a:rPr lang="en-US" sz="2100">
                <a:latin typeface="Calibri" pitchFamily="34" charset="0"/>
              </a:rPr>
              <a:t> Conduct a worldwide feasibility study.</a:t>
            </a:r>
          </a:p>
          <a:p>
            <a:pPr lvl="1"/>
            <a:endParaRPr lang="en-US" sz="21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Pilot countries: Nigeria, Mali, Madagascar and Ethiopia.</a:t>
            </a:r>
          </a:p>
          <a:p>
            <a:pPr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9667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2010-2011 Pilot Project</a:t>
            </a:r>
            <a:endParaRPr lang="en-US" sz="2500" i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532" name="TextBox 38"/>
          <p:cNvSpPr txBox="1">
            <a:spLocks noChangeArrowheads="1"/>
          </p:cNvSpPr>
          <p:nvPr/>
        </p:nvSpPr>
        <p:spPr bwMode="auto">
          <a:xfrm>
            <a:off x="457200" y="1524000"/>
            <a:ext cx="4351338" cy="415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Calibri" pitchFamily="34" charset="0"/>
              </a:rPr>
              <a:t>Lions’ 2010-2011 Pilot Project Efforts:</a:t>
            </a:r>
          </a:p>
        </p:txBody>
      </p:sp>
      <p:sp>
        <p:nvSpPr>
          <p:cNvPr id="22533" name="TextBox 60"/>
          <p:cNvSpPr txBox="1">
            <a:spLocks noChangeArrowheads="1"/>
          </p:cNvSpPr>
          <p:nvPr/>
        </p:nvSpPr>
        <p:spPr bwMode="auto">
          <a:xfrm>
            <a:off x="0" y="2133600"/>
            <a:ext cx="8763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500">
                <a:latin typeface="Calibri" pitchFamily="34" charset="0"/>
              </a:rPr>
              <a:t>Establish social mobilization and advocacy plans with:</a:t>
            </a:r>
          </a:p>
          <a:p>
            <a:pPr lvl="1"/>
            <a:endParaRPr lang="en-US" sz="1000">
              <a:latin typeface="Calibri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National SIA Campaign Committees</a:t>
            </a:r>
          </a:p>
          <a:p>
            <a:pPr lvl="2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Local World Health Organization offices </a:t>
            </a:r>
          </a:p>
          <a:p>
            <a:pPr lvl="2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Local Ministries of Health</a:t>
            </a:r>
          </a:p>
          <a:p>
            <a:pPr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  <a:p>
            <a:endParaRPr lang="en-US" sz="2200">
              <a:latin typeface="Calibri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9624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962400"/>
            <a:ext cx="3892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2010-2011 Pilot Project</a:t>
            </a:r>
            <a:endParaRPr lang="en-US" sz="2500" i="1" kern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580" name="TextBox 38"/>
          <p:cNvSpPr txBox="1">
            <a:spLocks noChangeArrowheads="1"/>
          </p:cNvSpPr>
          <p:nvPr/>
        </p:nvSpPr>
        <p:spPr bwMode="auto">
          <a:xfrm>
            <a:off x="457200" y="1524000"/>
            <a:ext cx="4494213" cy="415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Calibri" pitchFamily="34" charset="0"/>
              </a:rPr>
              <a:t>Lions’ 2010-2011 Pilot Project Efforts: </a:t>
            </a:r>
          </a:p>
        </p:txBody>
      </p:sp>
      <p:sp>
        <p:nvSpPr>
          <p:cNvPr id="24581" name="TextBox 60"/>
          <p:cNvSpPr txBox="1">
            <a:spLocks noChangeArrowheads="1"/>
          </p:cNvSpPr>
          <p:nvPr/>
        </p:nvSpPr>
        <p:spPr bwMode="auto">
          <a:xfrm>
            <a:off x="0" y="1981200"/>
            <a:ext cx="876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300">
                <a:latin typeface="Calibri" pitchFamily="34" charset="0"/>
              </a:rPr>
              <a:t> </a:t>
            </a:r>
            <a:r>
              <a:rPr lang="en-US" sz="2100">
                <a:latin typeface="Calibri" pitchFamily="34" charset="0"/>
              </a:rPr>
              <a:t>Enlisted the support of local, regional and national leaders in support of a measles control agenda.</a:t>
            </a:r>
            <a:br>
              <a:rPr lang="en-US" sz="2100">
                <a:latin typeface="Calibri" pitchFamily="34" charset="0"/>
              </a:rPr>
            </a:br>
            <a:endParaRPr lang="en-US" sz="210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 Worked to secure in-country funding of SIAs.</a:t>
            </a:r>
          </a:p>
          <a:p>
            <a:pPr lvl="1"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200">
              <a:latin typeface="Calibri" pitchFamily="34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314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733800"/>
            <a:ext cx="35052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2010-2011 Pilot Project</a:t>
            </a:r>
            <a:endParaRPr lang="en-US" sz="2500" i="1" kern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628" name="TextBox 38"/>
          <p:cNvSpPr txBox="1">
            <a:spLocks noChangeArrowheads="1"/>
          </p:cNvSpPr>
          <p:nvPr/>
        </p:nvSpPr>
        <p:spPr bwMode="auto">
          <a:xfrm>
            <a:off x="457200" y="1524000"/>
            <a:ext cx="4351338" cy="415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Calibri" pitchFamily="34" charset="0"/>
              </a:rPr>
              <a:t>Lions’ 2010-2011 Pilot Project Efforts:</a:t>
            </a:r>
          </a:p>
        </p:txBody>
      </p:sp>
      <p:sp>
        <p:nvSpPr>
          <p:cNvPr id="26629" name="TextBox 60"/>
          <p:cNvSpPr txBox="1">
            <a:spLocks noChangeArrowheads="1"/>
          </p:cNvSpPr>
          <p:nvPr/>
        </p:nvSpPr>
        <p:spPr bwMode="auto">
          <a:xfrm>
            <a:off x="457200" y="2057400"/>
            <a:ext cx="83820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Facilitated production and dissemination of locally appropriate educational and publicity materials.</a:t>
            </a:r>
            <a:br>
              <a:rPr lang="en-US" sz="2100">
                <a:latin typeface="Calibri" pitchFamily="34" charset="0"/>
              </a:rPr>
            </a:br>
            <a:endParaRPr lang="en-US" sz="210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Funded and produced public service announcements. </a:t>
            </a:r>
            <a:br>
              <a:rPr lang="en-US" sz="2100">
                <a:latin typeface="Calibri" pitchFamily="34" charset="0"/>
              </a:rPr>
            </a:br>
            <a:endParaRPr lang="en-US" sz="210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Active in hands-on, grass-roots social mobilization.</a:t>
            </a:r>
          </a:p>
          <a:p>
            <a:pPr lvl="1">
              <a:buFont typeface="Arial" charset="0"/>
              <a:buChar char="•"/>
            </a:pPr>
            <a:endParaRPr lang="en-US" sz="2300">
              <a:latin typeface="Calibri" pitchFamily="34" charset="0"/>
            </a:endParaRP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962400"/>
            <a:ext cx="18065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038600"/>
            <a:ext cx="1651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098925"/>
            <a:ext cx="37338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 descr="Page_Mosaic_Bl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2010-2011 Pilot Project</a:t>
            </a:r>
            <a:endParaRPr lang="en-US" sz="3200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743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dirty="0" smtClean="0"/>
              <a:t>	</a:t>
            </a:r>
            <a:r>
              <a:rPr lang="en-US" sz="2300" dirty="0" smtClean="0"/>
              <a:t>125 Personal Interviews with Lions Leaders, as well as 1,500 survey respondents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88% approved of expanding Lions’ involvement with the Measles Initiative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82% were confident that Lions could mobilize $10 - $15 million in support of measles control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300" dirty="0" smtClean="0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5629275" cy="415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Calibri" pitchFamily="34" charset="0"/>
              </a:rPr>
              <a:t>Feasibility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2011-2012 and beyond</a:t>
            </a:r>
            <a:endParaRPr lang="en-US" sz="2500" i="1" kern="0" dirty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9700" name="TextBox 38"/>
          <p:cNvSpPr txBox="1">
            <a:spLocks noChangeArrowheads="1"/>
          </p:cNvSpPr>
          <p:nvPr/>
        </p:nvSpPr>
        <p:spPr bwMode="auto">
          <a:xfrm>
            <a:off x="457200" y="1524000"/>
            <a:ext cx="5108575" cy="415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Calibri" pitchFamily="34" charset="0"/>
              </a:rPr>
              <a:t>Building on current LCIF – BMGF partnership.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81000" y="2514600"/>
            <a:ext cx="4800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$5 million challenge grant proposal to BMGF.</a:t>
            </a:r>
          </a:p>
          <a:p>
            <a:endParaRPr lang="en-US" sz="210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If approved, LCIF will work to mobilize an additional $10 million in support of the Measles Initiative’s 2012 campaigns.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819400"/>
            <a:ext cx="37798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458</Words>
  <Application>Microsoft Office PowerPoint</Application>
  <PresentationFormat>On-screen Show (4:3)</PresentationFormat>
  <Paragraphs>85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Helvetica</vt:lpstr>
      <vt:lpstr>Courier New</vt:lpstr>
      <vt:lpstr>Office Theme</vt:lpstr>
      <vt:lpstr>Lions Measles Pilot Project Review and Next Steps</vt:lpstr>
      <vt:lpstr>Slide 2</vt:lpstr>
      <vt:lpstr>District Organizational Structure</vt:lpstr>
      <vt:lpstr>Slide 4</vt:lpstr>
      <vt:lpstr>Slide 5</vt:lpstr>
      <vt:lpstr>Slide 6</vt:lpstr>
      <vt:lpstr>Slide 7</vt:lpstr>
      <vt:lpstr>2010-2011 Pilot Project</vt:lpstr>
      <vt:lpstr>Slide 9</vt:lpstr>
      <vt:lpstr>2011-2012 and beyond</vt:lpstr>
    </vt:vector>
  </TitlesOfParts>
  <Company>Lions Clubs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LCIF Steering Committee Partnership Updates</dc:title>
  <dc:creator>Bfutransky</dc:creator>
  <cp:lastModifiedBy>Measlesconf</cp:lastModifiedBy>
  <cp:revision>26</cp:revision>
  <dcterms:created xsi:type="dcterms:W3CDTF">2011-09-09T17:23:16Z</dcterms:created>
  <dcterms:modified xsi:type="dcterms:W3CDTF">2011-09-13T17:13:12Z</dcterms:modified>
</cp:coreProperties>
</file>