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0" r:id="rId6"/>
    <p:sldId id="261" r:id="rId7"/>
    <p:sldId id="263" r:id="rId8"/>
    <p:sldId id="268" r:id="rId9"/>
    <p:sldId id="269" r:id="rId10"/>
    <p:sldId id="267" r:id="rId11"/>
    <p:sldId id="275" r:id="rId12"/>
    <p:sldId id="264" r:id="rId13"/>
    <p:sldId id="272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C5BD-570C-496A-9397-5CFEAE6ABE22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DD2A-5C6D-4CAD-94B4-CD2DF5C1E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40D8-BC38-4506-B746-D3460FC2E8FA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DFB0-F0FB-4ACD-BBA5-50414047E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4E7D-DC72-4C71-BE34-0592EA7B24DC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DAD5-31B0-4DC8-AC94-C2F06146A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1BC8-4761-4A06-B12C-01D69F15DC75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B326-2D86-4B2F-999F-5D35D60AE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B277-14E9-4CE8-B578-E9A8E26F6208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CAB1-8910-440B-9CD9-076BC013D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577D-672A-4072-AE28-5435D155F0F9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8737-4164-45CE-A82C-30735E9B7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888A-EAD0-4A2C-92E6-1CBFDB8B5AC3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B97E-792F-44AF-B9F7-56B03E0E6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C9F4-C406-4F43-868C-CA551E7BEE4B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A6E1-CB7E-430C-B8B8-5FCE8EB4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63D6-65C1-42FE-85BE-DA87E7030373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CF48-B989-4D05-9F89-773E84548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1B97C-E474-40F9-8B0B-B1C11D6636FF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EBAA-BB4B-4CA8-A9B9-90B0DC672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EA0E-B2EC-4E48-86A0-3F901A7AD9B9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145C-809F-4EF5-8F06-79A633549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371029-7B5E-4DFB-9DE6-767B96B25B6D}" type="datetimeFigureOut">
              <a:rPr lang="en-US"/>
              <a:pPr>
                <a:defRPr/>
              </a:pPr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948BF8-CCBB-4446-BF10-0778136D5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Proceedings of the SAGE Working Group on Rubella Vaccines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Susan E. Reef, MD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Global Measles and Rubella Management Meeting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March 15, 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Paradoxical Effect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Possibility that introduction of universal childhood  vaccination </a:t>
            </a:r>
            <a:r>
              <a:rPr lang="en-US" sz="2800" b="1" i="1" smtClean="0"/>
              <a:t>with inadequate coverage</a:t>
            </a:r>
            <a:r>
              <a:rPr lang="en-US" sz="2800" smtClean="0"/>
              <a:t> may lead to an increase in CRS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Low coverage </a:t>
            </a:r>
            <a:r>
              <a:rPr lang="en-US" sz="2800" smtClean="0">
                <a:sym typeface="Wingdings" pitchFamily="2" charset="2"/>
              </a:rPr>
              <a:t> reduced transmission</a:t>
            </a:r>
            <a:r>
              <a:rPr lang="en-US" sz="2800" smtClean="0"/>
              <a:t>, increase in average age of infection of remaining susceptible</a:t>
            </a:r>
            <a:endParaRPr lang="en-US" sz="280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ym typeface="Wingdings" pitchFamily="2" charset="2"/>
              </a:rPr>
              <a:t>Children miss natural disease and vaccination and may enter reproductive age susceptible to rubella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WHO policy (2000) – &gt; 80% MCV1 coverage to the national routine (childhood)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 Coverage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WHO policy (2000) – &gt; 80% MCV1 coverage to the national routine (childhood) program</a:t>
            </a:r>
          </a:p>
          <a:p>
            <a:r>
              <a:rPr lang="en-US" smtClean="0"/>
              <a:t>Re-evaluate the 80% MCV1 cut-off in relationship to the accumulated experiences in countries and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0" y="0"/>
          <a:ext cx="9351963" cy="6858000"/>
        </p:xfrm>
        <a:graphic>
          <a:graphicData uri="http://schemas.openxmlformats.org/presentationml/2006/ole">
            <p:oleObj spid="_x0000_s25601" name="Slide" r:id="rId3" imgW="4567364" imgH="34245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219200" y="0"/>
          <a:ext cx="6819900" cy="6858000"/>
        </p:xfrm>
        <a:graphic>
          <a:graphicData uri="http://schemas.openxmlformats.org/presentationml/2006/ole">
            <p:oleObj spid="_x0000_s24578" name="Acrobat Document" r:id="rId3" imgW="8525880" imgH="85330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"/>
            <a:ext cx="62611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Draft Recommendations for minimum coverage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countries that want to introduce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Must have a well functioning program that is committed to sustaining rubella vaccination program long term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Well functioning programs should achieve MCV1 coverage 80% using WHO/UNICEF estimates either through routine or campaign </a:t>
            </a:r>
            <a:r>
              <a:rPr lang="en-US" dirty="0" smtClean="0">
                <a:solidFill>
                  <a:srgbClr val="FF0000"/>
                </a:solidFill>
              </a:rPr>
              <a:t>or, if program doesn’t have 80%, be committed to improve immunization program.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Point out it is OK to give at 9 months – same as the previous position paper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Since the 2000 PP, several changes have occurred prompting an updating of the PP.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WG was established in 2010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Using the experiences from the regions and countries, several different phases (Goals) and corresponding strategies were developed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With the re-evaluation of the minimum coverage threshold, countries may introduce RCV into routine childhood program if they can achieve an 80% MCV1 threshold either through routine or SIA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Background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Terms of Reference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Opportunities to align with measles strategies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Recommendations from the WG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Phases of rubella control and CRS prevention (Goals)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Strategies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Paradoxical Effect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Minimum Coverage for Rubella Vaccine 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Recommendation from the WG on minimum threshold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Summary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Current WHO rubella vaccine position paper was published in 2000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Since the publication, there have been several areas that have changed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Additional countries using vaccine,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2 regions with elimination goals and one with accelerated rubella control and CRS prevention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Additional information on vaccine safety (e.g., pregnant women)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Additional information duration of immunity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Additional formulations of vaccine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smtClean="0"/>
              <a:t>Terms of Reference</a:t>
            </a:r>
            <a:br>
              <a:rPr lang="en-GB" sz="3100" smtClean="0"/>
            </a:br>
            <a:r>
              <a:rPr lang="en-GB" sz="2300" smtClean="0"/>
              <a:t>SAGE Working Group on Rubella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100" smtClean="0"/>
              <a:t>Review and propose necessary updates to the WHO rubella vaccine position paper of 2000. 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Identify the information gaps, guide the work required to address the information gaps, and prepare for a SAGE review of the updated vaccination strategies. </a:t>
            </a:r>
          </a:p>
          <a:p>
            <a:pPr>
              <a:lnSpc>
                <a:spcPct val="90000"/>
              </a:lnSpc>
            </a:pPr>
            <a:r>
              <a:rPr lang="en-GB" sz="2100" smtClean="0"/>
              <a:t>The specific </a:t>
            </a:r>
            <a:r>
              <a:rPr lang="en-GB" sz="2100" b="1" smtClean="0"/>
              <a:t>questions</a:t>
            </a:r>
            <a:r>
              <a:rPr lang="en-GB" sz="2100" smtClean="0"/>
              <a:t> to be addressed:</a:t>
            </a:r>
          </a:p>
          <a:p>
            <a:pPr lvl="1">
              <a:lnSpc>
                <a:spcPct val="90000"/>
              </a:lnSpc>
            </a:pPr>
            <a:r>
              <a:rPr lang="en-GB" sz="1900" smtClean="0"/>
              <a:t>What are the possible goals for rubella/CRS prevention and rubella/CRS elimination (country, regional or global)? </a:t>
            </a:r>
          </a:p>
          <a:p>
            <a:pPr lvl="1">
              <a:lnSpc>
                <a:spcPct val="90000"/>
              </a:lnSpc>
            </a:pPr>
            <a:r>
              <a:rPr lang="en-GB" sz="1900" smtClean="0"/>
              <a:t>With the goals mentioned in question 1, what are the most appropriate vaccination strategies to achieve these goals?</a:t>
            </a:r>
          </a:p>
          <a:p>
            <a:pPr lvl="1">
              <a:lnSpc>
                <a:spcPct val="90000"/>
              </a:lnSpc>
            </a:pPr>
            <a:r>
              <a:rPr lang="en-GB" sz="1900" smtClean="0"/>
              <a:t>What is the minimum required routine immunization coverage that should be achieved and maintained to ensure that the introduction of rubella-containing vaccine does not increase the risk of CRS?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2000 PP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Countries undertaking </a:t>
            </a:r>
            <a:r>
              <a:rPr lang="en-GB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measles elimination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should consider taking the opportunity to eliminate rubella as well, through use of MR or MMR vaccine in their childhood immunization programmes, and also in measles campaigns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Several potential areas of integration of measles and rubella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Combined vaccine (MR, MMR, MMRV)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Combined surveillance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Measles/rubella surveillance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Vaccine coverage monitoring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Adverse events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of the phases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0" y="14288"/>
          <a:ext cx="9144000" cy="6843712"/>
        </p:xfrm>
        <a:graphic>
          <a:graphicData uri="http://schemas.openxmlformats.org/presentationml/2006/ole">
            <p:oleObj spid="_x0000_s6145" name="Slide" r:id="rId3" imgW="4571977" imgH="342883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each phase of rubella control and CRS prevention</a:t>
            </a:r>
          </a:p>
          <a:p>
            <a:pPr lvl="1"/>
            <a:r>
              <a:rPr lang="en-US" smtClean="0"/>
              <a:t>Vaccination strategies</a:t>
            </a:r>
          </a:p>
          <a:p>
            <a:pPr lvl="1"/>
            <a:r>
              <a:rPr lang="en-US" smtClean="0"/>
              <a:t>Surveillance recommendations</a:t>
            </a:r>
          </a:p>
          <a:p>
            <a:pPr lvl="2"/>
            <a:r>
              <a:rPr lang="en-US" smtClean="0"/>
              <a:t>Integrated measles/rubella surveillance</a:t>
            </a:r>
          </a:p>
          <a:p>
            <a:pPr lvl="2"/>
            <a:r>
              <a:rPr lang="en-US" smtClean="0"/>
              <a:t>CRS surveillance</a:t>
            </a:r>
          </a:p>
          <a:p>
            <a:pPr lvl="2"/>
            <a:r>
              <a:rPr lang="en-US" smtClean="0"/>
              <a:t>Monitoring vaccine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768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Goal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Vaccination Strategy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Surveillance Strategy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3900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 introduction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Not applicable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Detection of rubella cases through measles case-based surveillance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During outbreaks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Investigation of all rash illness (suspected rubella) in pregnant women including laboratory testing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Conduct laboratory testing of at least first 5-10 rash illnesses per month to confirm rubella as cause of outbreaks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Investigate outbreaks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Conduct active CRS surveillance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Collection of specimens for molecular epidemiology (may want to include earlier)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Sentinel case-based CRS surveillance in infants 0-11 months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mtClean="0"/>
              <a:t>Strategies, con’t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228600"/>
          <a:ext cx="8686800" cy="6097588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Vaccination 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Surveillance Strategie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CRS prevention only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Target adolescent girls and/or women of childbearing age for immunization either through routine services or mass campaigns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Including strategies above and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Rubella vaccination coverage monitoring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92250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Rubella control and CRS Prevention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Including strategy above and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Introduction of RCV into the routine childhood program –preferable to be introduced combined with both MCV1 and MCV2.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“Follow-up” MR or MMR campaigns targeting preschool-aged children (aged 1 to 4 years)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Including strategies above and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Detection of rubella cases through measles case-based surveillance –transition to integrated measles-rubella case-based surveillance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Enhance investigation of outbreaks with laboratory testing of suspected cases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Accelerated Rubella Control and CRS Prevention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Including strategies above and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“Catch-up” MR or MMR campaigns targeting children aged less than 15 years.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Including strategies above and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Enhancing integrated measles-rubella case-based surveillance – start to investigate every suspected case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Rubella/CRS Elimination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Including strategies above and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“Speed-up” campaigns targeting adolescents and adults, men and women.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Including strategies above and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Char char="◦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Strengthening integrated measles-rubella or febrile rash illness surveillance – testing and investigating all suspected cases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Char char="◦"/>
                        <a:tabLst>
                          <a:tab pos="228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Seroprevalence studies in WCBA?, as appropriate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799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Arial</vt:lpstr>
      <vt:lpstr>Verdana</vt:lpstr>
      <vt:lpstr>Times New Roman</vt:lpstr>
      <vt:lpstr>Cambria</vt:lpstr>
      <vt:lpstr>Symbol</vt:lpstr>
      <vt:lpstr>Courier New</vt:lpstr>
      <vt:lpstr>Wingdings</vt:lpstr>
      <vt:lpstr>Office Theme</vt:lpstr>
      <vt:lpstr>Slide</vt:lpstr>
      <vt:lpstr>Acrobat Document</vt:lpstr>
      <vt:lpstr>Proceedings of the SAGE Working Group on Rubella Vaccines</vt:lpstr>
      <vt:lpstr>Outline</vt:lpstr>
      <vt:lpstr>Background</vt:lpstr>
      <vt:lpstr>Terms of Reference SAGE Working Group on Rubella</vt:lpstr>
      <vt:lpstr>Opportunities</vt:lpstr>
      <vt:lpstr>TABLE of the phases</vt:lpstr>
      <vt:lpstr>Strategies </vt:lpstr>
      <vt:lpstr>Strategies</vt:lpstr>
      <vt:lpstr>Strategies, con’t</vt:lpstr>
      <vt:lpstr>Paradoxical Effect</vt:lpstr>
      <vt:lpstr>Slide 11</vt:lpstr>
      <vt:lpstr>Minimum Coverage</vt:lpstr>
      <vt:lpstr>Slide 13</vt:lpstr>
      <vt:lpstr>Slide 14</vt:lpstr>
      <vt:lpstr>Slide 15</vt:lpstr>
      <vt:lpstr>Draft Recommendations for minimum coverage threshold</vt:lpstr>
      <vt:lpstr>Summary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SAGE Working Group on Rubella Vaccines</dc:title>
  <dc:creator>ser2</dc:creator>
  <cp:lastModifiedBy>ivbvisitor</cp:lastModifiedBy>
  <cp:revision>37</cp:revision>
  <dcterms:created xsi:type="dcterms:W3CDTF">2011-03-09T08:11:49Z</dcterms:created>
  <dcterms:modified xsi:type="dcterms:W3CDTF">2011-03-15T09:51:21Z</dcterms:modified>
</cp:coreProperties>
</file>