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16" r:id="rId3"/>
    <p:sldId id="317" r:id="rId4"/>
    <p:sldId id="367" r:id="rId5"/>
    <p:sldId id="318" r:id="rId6"/>
    <p:sldId id="325" r:id="rId7"/>
    <p:sldId id="326" r:id="rId8"/>
    <p:sldId id="377" r:id="rId9"/>
    <p:sldId id="378" r:id="rId10"/>
    <p:sldId id="381" r:id="rId11"/>
    <p:sldId id="385" r:id="rId12"/>
    <p:sldId id="386" r:id="rId13"/>
    <p:sldId id="387" r:id="rId14"/>
    <p:sldId id="388" r:id="rId15"/>
    <p:sldId id="393" r:id="rId16"/>
    <p:sldId id="395" r:id="rId17"/>
    <p:sldId id="373" r:id="rId18"/>
    <p:sldId id="375" r:id="rId19"/>
    <p:sldId id="368" r:id="rId20"/>
    <p:sldId id="360" r:id="rId21"/>
    <p:sldId id="374" r:id="rId22"/>
    <p:sldId id="342" r:id="rId23"/>
    <p:sldId id="394" r:id="rId24"/>
    <p:sldId id="376" r:id="rId25"/>
    <p:sldId id="361" r:id="rId26"/>
    <p:sldId id="396" r:id="rId27"/>
    <p:sldId id="362" r:id="rId28"/>
    <p:sldId id="391" r:id="rId29"/>
    <p:sldId id="364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gonzalezaleman" initials="jga" lastIdx="1" clrIdx="0"/>
  <p:cmAuthor id="1" name="UNICEF" initials="U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79731" autoAdjust="0"/>
  </p:normalViewPr>
  <p:slideViewPr>
    <p:cSldViewPr>
      <p:cViewPr varScale="1">
        <p:scale>
          <a:sx n="45" d="100"/>
          <a:sy n="45" d="100"/>
        </p:scale>
        <p:origin x="-120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jum\Documents\EPI%20coverages%20data\Vaccination%200-11%201983%20to%202010%20-%20Master%20%2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aza\Documents\EPI\Coverage\2010\FINAL%20Distt%20Wise%20Cov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Pakistan - National EPI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Coverage 2005-2011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* 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c:rich>
      </c:tx>
      <c:layout/>
      <c:overlay val="0"/>
      <c:spPr>
        <a:solidFill>
          <a:srgbClr val="0097CC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Graphs!$G$4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Graphs!$H$3:$K$3</c:f>
              <c:strCache>
                <c:ptCount val="4"/>
                <c:pt idx="0">
                  <c:v>BCG</c:v>
                </c:pt>
                <c:pt idx="1">
                  <c:v>Penta-III</c:v>
                </c:pt>
                <c:pt idx="2">
                  <c:v>OPV-III</c:v>
                </c:pt>
                <c:pt idx="3">
                  <c:v>Measles-1</c:v>
                </c:pt>
              </c:strCache>
            </c:strRef>
          </c:cat>
          <c:val>
            <c:numRef>
              <c:f>Graphs!$H$4:$K$4</c:f>
              <c:numCache>
                <c:formatCode>General</c:formatCode>
                <c:ptCount val="4"/>
                <c:pt idx="0">
                  <c:v>89</c:v>
                </c:pt>
                <c:pt idx="1">
                  <c:v>67</c:v>
                </c:pt>
                <c:pt idx="2">
                  <c:v>71</c:v>
                </c:pt>
                <c:pt idx="3">
                  <c:v>71</c:v>
                </c:pt>
              </c:numCache>
            </c:numRef>
          </c:val>
        </c:ser>
        <c:ser>
          <c:idx val="1"/>
          <c:order val="1"/>
          <c:tx>
            <c:strRef>
              <c:f>Graphs!$G$5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Graphs!$H$3:$K$3</c:f>
              <c:strCache>
                <c:ptCount val="4"/>
                <c:pt idx="0">
                  <c:v>BCG</c:v>
                </c:pt>
                <c:pt idx="1">
                  <c:v>Penta-III</c:v>
                </c:pt>
                <c:pt idx="2">
                  <c:v>OPV-III</c:v>
                </c:pt>
                <c:pt idx="3">
                  <c:v>Measles-1</c:v>
                </c:pt>
              </c:strCache>
            </c:strRef>
          </c:cat>
          <c:val>
            <c:numRef>
              <c:f>Graphs!$H$5:$K$5</c:f>
              <c:numCache>
                <c:formatCode>General</c:formatCode>
                <c:ptCount val="4"/>
                <c:pt idx="0">
                  <c:v>86</c:v>
                </c:pt>
                <c:pt idx="1">
                  <c:v>77</c:v>
                </c:pt>
                <c:pt idx="2">
                  <c:v>77</c:v>
                </c:pt>
                <c:pt idx="3">
                  <c:v>75</c:v>
                </c:pt>
              </c:numCache>
            </c:numRef>
          </c:val>
        </c:ser>
        <c:ser>
          <c:idx val="2"/>
          <c:order val="2"/>
          <c:tx>
            <c:strRef>
              <c:f>Graphs!$G$6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Graphs!$H$3:$K$3</c:f>
              <c:strCache>
                <c:ptCount val="4"/>
                <c:pt idx="0">
                  <c:v>BCG</c:v>
                </c:pt>
                <c:pt idx="1">
                  <c:v>Penta-III</c:v>
                </c:pt>
                <c:pt idx="2">
                  <c:v>OPV-III</c:v>
                </c:pt>
                <c:pt idx="3">
                  <c:v>Measles-1</c:v>
                </c:pt>
              </c:strCache>
            </c:strRef>
          </c:cat>
          <c:val>
            <c:numRef>
              <c:f>Graphs!$H$6:$K$6</c:f>
              <c:numCache>
                <c:formatCode>General</c:formatCode>
                <c:ptCount val="4"/>
                <c:pt idx="0">
                  <c:v>91</c:v>
                </c:pt>
                <c:pt idx="1">
                  <c:v>82</c:v>
                </c:pt>
                <c:pt idx="2">
                  <c:v>81</c:v>
                </c:pt>
                <c:pt idx="3">
                  <c:v>81</c:v>
                </c:pt>
              </c:numCache>
            </c:numRef>
          </c:val>
        </c:ser>
        <c:ser>
          <c:idx val="3"/>
          <c:order val="3"/>
          <c:tx>
            <c:strRef>
              <c:f>Graphs!$G$7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Graphs!$H$3:$K$3</c:f>
              <c:strCache>
                <c:ptCount val="4"/>
                <c:pt idx="0">
                  <c:v>BCG</c:v>
                </c:pt>
                <c:pt idx="1">
                  <c:v>Penta-III</c:v>
                </c:pt>
                <c:pt idx="2">
                  <c:v>OPV-III</c:v>
                </c:pt>
                <c:pt idx="3">
                  <c:v>Measles-1</c:v>
                </c:pt>
              </c:strCache>
            </c:strRef>
          </c:cat>
          <c:val>
            <c:numRef>
              <c:f>Graphs!$H$7:$K$7</c:f>
              <c:numCache>
                <c:formatCode>General</c:formatCode>
                <c:ptCount val="4"/>
                <c:pt idx="0">
                  <c:v>92</c:v>
                </c:pt>
                <c:pt idx="1">
                  <c:v>67</c:v>
                </c:pt>
                <c:pt idx="2">
                  <c:v>75</c:v>
                </c:pt>
                <c:pt idx="3">
                  <c:v>79</c:v>
                </c:pt>
              </c:numCache>
            </c:numRef>
          </c:val>
        </c:ser>
        <c:ser>
          <c:idx val="4"/>
          <c:order val="4"/>
          <c:tx>
            <c:strRef>
              <c:f>Graphs!$G$8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B7405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Graphs!$H$3:$K$3</c:f>
              <c:strCache>
                <c:ptCount val="4"/>
                <c:pt idx="0">
                  <c:v>BCG</c:v>
                </c:pt>
                <c:pt idx="1">
                  <c:v>Penta-III</c:v>
                </c:pt>
                <c:pt idx="2">
                  <c:v>OPV-III</c:v>
                </c:pt>
                <c:pt idx="3">
                  <c:v>Measles-1</c:v>
                </c:pt>
              </c:strCache>
            </c:strRef>
          </c:cat>
          <c:val>
            <c:numRef>
              <c:f>Graphs!$H$8:$K$8</c:f>
              <c:numCache>
                <c:formatCode>General</c:formatCode>
                <c:ptCount val="4"/>
                <c:pt idx="0">
                  <c:v>93</c:v>
                </c:pt>
                <c:pt idx="1">
                  <c:v>88</c:v>
                </c:pt>
                <c:pt idx="2">
                  <c:v>87</c:v>
                </c:pt>
                <c:pt idx="3">
                  <c:v>86</c:v>
                </c:pt>
              </c:numCache>
            </c:numRef>
          </c:val>
        </c:ser>
        <c:ser>
          <c:idx val="5"/>
          <c:order val="5"/>
          <c:tx>
            <c:strRef>
              <c:f>Graphs!$G$9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45045045045045E-3"/>
                  <c:y val="5.88370554848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3003003003003E-3"/>
                  <c:y val="1.372864627980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075075075075074E-3"/>
                  <c:y val="1.17674110969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Graphs!$H$3:$K$3</c:f>
              <c:strCache>
                <c:ptCount val="4"/>
                <c:pt idx="0">
                  <c:v>BCG</c:v>
                </c:pt>
                <c:pt idx="1">
                  <c:v>Penta-III</c:v>
                </c:pt>
                <c:pt idx="2">
                  <c:v>OPV-III</c:v>
                </c:pt>
                <c:pt idx="3">
                  <c:v>Measles-1</c:v>
                </c:pt>
              </c:strCache>
            </c:strRef>
          </c:cat>
          <c:val>
            <c:numRef>
              <c:f>Graphs!$H$9:$K$9</c:f>
              <c:numCache>
                <c:formatCode>General</c:formatCode>
                <c:ptCount val="4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96</c:v>
                </c:pt>
              </c:numCache>
            </c:numRef>
          </c:val>
        </c:ser>
        <c:ser>
          <c:idx val="6"/>
          <c:order val="6"/>
          <c:tx>
            <c:strRef>
              <c:f>Graphs!$G$10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Graphs!$H$3:$K$3</c:f>
              <c:strCache>
                <c:ptCount val="4"/>
                <c:pt idx="0">
                  <c:v>BCG</c:v>
                </c:pt>
                <c:pt idx="1">
                  <c:v>Penta-III</c:v>
                </c:pt>
                <c:pt idx="2">
                  <c:v>OPV-III</c:v>
                </c:pt>
                <c:pt idx="3">
                  <c:v>Measles-1</c:v>
                </c:pt>
              </c:strCache>
            </c:strRef>
          </c:cat>
          <c:val>
            <c:numRef>
              <c:f>Graphs!$H$10:$K$10</c:f>
              <c:numCache>
                <c:formatCode>General</c:formatCode>
                <c:ptCount val="4"/>
                <c:pt idx="0">
                  <c:v>92</c:v>
                </c:pt>
                <c:pt idx="1">
                  <c:v>95</c:v>
                </c:pt>
                <c:pt idx="2">
                  <c:v>94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277376"/>
        <c:axId val="24278912"/>
      </c:barChart>
      <c:catAx>
        <c:axId val="2427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4278912"/>
        <c:crosses val="autoZero"/>
        <c:auto val="1"/>
        <c:lblAlgn val="ctr"/>
        <c:lblOffset val="100"/>
        <c:noMultiLvlLbl val="0"/>
      </c:catAx>
      <c:valAx>
        <c:axId val="242789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27737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3335733371166442"/>
          <c:y val="0.93741914730744802"/>
          <c:w val="0.71376581305715159"/>
          <c:h val="5.0813441595574466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507436570428"/>
          <c:y val="7.9190495924851514E-2"/>
          <c:w val="0.86928937007874019"/>
          <c:h val="0.80482956900124325"/>
        </c:manualLayout>
      </c:layout>
      <c:lineChart>
        <c:grouping val="standard"/>
        <c:varyColors val="0"/>
        <c:ser>
          <c:idx val="0"/>
          <c:order val="0"/>
          <c:tx>
            <c:strRef>
              <c:f>'Measles cases Pak'!$A$4</c:f>
              <c:strCache>
                <c:ptCount val="1"/>
                <c:pt idx="0">
                  <c:v> PUNJAB</c:v>
                </c:pt>
              </c:strCache>
            </c:strRef>
          </c:tx>
          <c:marker>
            <c:symbol val="none"/>
          </c:marker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Pak'!$B$4:$I$4</c:f>
            </c:numRef>
          </c:val>
          <c:smooth val="0"/>
        </c:ser>
        <c:ser>
          <c:idx val="1"/>
          <c:order val="1"/>
          <c:tx>
            <c:strRef>
              <c:f>'Measles cases Pak'!$A$5</c:f>
              <c:strCache>
                <c:ptCount val="1"/>
                <c:pt idx="0">
                  <c:v> SINDH</c:v>
                </c:pt>
              </c:strCache>
            </c:strRef>
          </c:tx>
          <c:marker>
            <c:symbol val="none"/>
          </c:marker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Pak'!$B$5:$I$5</c:f>
            </c:numRef>
          </c:val>
          <c:smooth val="0"/>
        </c:ser>
        <c:ser>
          <c:idx val="2"/>
          <c:order val="2"/>
          <c:tx>
            <c:strRef>
              <c:f>'Measles cases Pak'!$A$6</c:f>
              <c:strCache>
                <c:ptCount val="1"/>
                <c:pt idx="0">
                  <c:v>KPK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Pak'!$B$6:$I$6</c:f>
            </c:numRef>
          </c:val>
          <c:smooth val="0"/>
        </c:ser>
        <c:ser>
          <c:idx val="3"/>
          <c:order val="3"/>
          <c:tx>
            <c:strRef>
              <c:f>'Measles cases Pak'!$A$7</c:f>
              <c:strCache>
                <c:ptCount val="1"/>
                <c:pt idx="0">
                  <c:v>FATA</c:v>
                </c:pt>
              </c:strCache>
            </c:strRef>
          </c:tx>
          <c:marker>
            <c:symbol val="none"/>
          </c:marker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Pak'!$B$7:$I$7</c:f>
            </c:numRef>
          </c:val>
          <c:smooth val="0"/>
        </c:ser>
        <c:ser>
          <c:idx val="4"/>
          <c:order val="4"/>
          <c:tx>
            <c:strRef>
              <c:f>'Measles cases Pak'!$A$8</c:f>
              <c:strCache>
                <c:ptCount val="1"/>
                <c:pt idx="0">
                  <c:v> BALOCHISTAN</c:v>
                </c:pt>
              </c:strCache>
            </c:strRef>
          </c:tx>
          <c:marker>
            <c:symbol val="none"/>
          </c:marker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Pak'!$B$8:$I$8</c:f>
            </c:numRef>
          </c:val>
          <c:smooth val="0"/>
        </c:ser>
        <c:ser>
          <c:idx val="5"/>
          <c:order val="5"/>
          <c:tx>
            <c:strRef>
              <c:f>'Measles cases Pak'!$A$9</c:f>
              <c:strCache>
                <c:ptCount val="1"/>
                <c:pt idx="0">
                  <c:v> AJ&amp;K</c:v>
                </c:pt>
              </c:strCache>
            </c:strRef>
          </c:tx>
          <c:marker>
            <c:symbol val="none"/>
          </c:marker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Pak'!$B$9:$I$9</c:f>
            </c:numRef>
          </c:val>
          <c:smooth val="0"/>
        </c:ser>
        <c:ser>
          <c:idx val="6"/>
          <c:order val="6"/>
          <c:tx>
            <c:strRef>
              <c:f>'Measles cases Pak'!$A$10</c:f>
              <c:strCache>
                <c:ptCount val="1"/>
                <c:pt idx="0">
                  <c:v> GB</c:v>
                </c:pt>
              </c:strCache>
            </c:strRef>
          </c:tx>
          <c:marker>
            <c:symbol val="none"/>
          </c:marker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Pak'!$B$10:$I$10</c:f>
            </c:numRef>
          </c:val>
          <c:smooth val="0"/>
        </c:ser>
        <c:ser>
          <c:idx val="7"/>
          <c:order val="7"/>
          <c:tx>
            <c:strRef>
              <c:f>'Measles cases Pak'!$A$11</c:f>
              <c:strCache>
                <c:ptCount val="1"/>
                <c:pt idx="0">
                  <c:v> ISB</c:v>
                </c:pt>
              </c:strCache>
            </c:strRef>
          </c:tx>
          <c:marker>
            <c:symbol val="none"/>
          </c:marker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Pak'!$B$11:$I$11</c:f>
            </c:numRef>
          </c:val>
          <c:smooth val="0"/>
        </c:ser>
        <c:ser>
          <c:idx val="8"/>
          <c:order val="8"/>
          <c:tx>
            <c:strRef>
              <c:f>'Measles cases Pak'!$A$12</c:f>
              <c:strCache>
                <c:ptCount val="1"/>
                <c:pt idx="0">
                  <c:v>PAKISTAN</c:v>
                </c:pt>
              </c:strCache>
            </c:strRef>
          </c:tx>
          <c:spPr>
            <a:ln>
              <a:solidFill>
                <a:schemeClr val="tx2">
                  <a:lumMod val="75000"/>
                  <a:alpha val="66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88095238095238E-3"/>
                  <c:y val="-1.173708920187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112676056338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'Measles cases Pak'!$B$3:$I$3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'Measles cases Pak'!$B$12:$I$12</c:f>
              <c:numCache>
                <c:formatCode>General</c:formatCode>
                <c:ptCount val="8"/>
                <c:pt idx="0">
                  <c:v>4740</c:v>
                </c:pt>
                <c:pt idx="1">
                  <c:v>4248</c:v>
                </c:pt>
                <c:pt idx="2">
                  <c:v>2981</c:v>
                </c:pt>
                <c:pt idx="3">
                  <c:v>6480</c:v>
                </c:pt>
                <c:pt idx="4">
                  <c:v>2801</c:v>
                </c:pt>
                <c:pt idx="5">
                  <c:v>1131</c:v>
                </c:pt>
                <c:pt idx="6">
                  <c:v>863</c:v>
                </c:pt>
                <c:pt idx="7">
                  <c:v>4231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42528"/>
        <c:axId val="24344064"/>
      </c:lineChart>
      <c:catAx>
        <c:axId val="2434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4344064"/>
        <c:crosses val="autoZero"/>
        <c:auto val="1"/>
        <c:lblAlgn val="ctr"/>
        <c:lblOffset val="100"/>
        <c:noMultiLvlLbl val="0"/>
      </c:catAx>
      <c:valAx>
        <c:axId val="2434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4342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4.1843554766921746E-2"/>
          <c:w val="0.86928937007874019"/>
          <c:h val="0.7306814905179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'MCBS 2008-10'!$B$11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'MCBS 2008-10'!$C$2:$E$10</c:f>
              <c:strCache>
                <c:ptCount val="3"/>
                <c:pt idx="0">
                  <c:v>Sample Received</c:v>
                </c:pt>
                <c:pt idx="1">
                  <c:v>Measles +ve</c:v>
                </c:pt>
                <c:pt idx="2">
                  <c:v>Rubella +ve</c:v>
                </c:pt>
              </c:strCache>
            </c:strRef>
          </c:cat>
          <c:val>
            <c:numRef>
              <c:f>'MCBS 2008-10'!$C$11:$E$11</c:f>
              <c:numCache>
                <c:formatCode>General</c:formatCode>
                <c:ptCount val="3"/>
                <c:pt idx="0">
                  <c:v>279</c:v>
                </c:pt>
                <c:pt idx="1">
                  <c:v>38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'MCBS 2008-10'!$B$12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'MCBS 2008-10'!$C$2:$E$10</c:f>
              <c:strCache>
                <c:ptCount val="3"/>
                <c:pt idx="0">
                  <c:v>Sample Received</c:v>
                </c:pt>
                <c:pt idx="1">
                  <c:v>Measles +ve</c:v>
                </c:pt>
                <c:pt idx="2">
                  <c:v>Rubella +ve</c:v>
                </c:pt>
              </c:strCache>
            </c:strRef>
          </c:cat>
          <c:val>
            <c:numRef>
              <c:f>'MCBS 2008-10'!$C$12:$E$12</c:f>
              <c:numCache>
                <c:formatCode>General</c:formatCode>
                <c:ptCount val="3"/>
                <c:pt idx="0">
                  <c:v>618</c:v>
                </c:pt>
                <c:pt idx="1">
                  <c:v>264</c:v>
                </c:pt>
                <c:pt idx="2">
                  <c:v>85</c:v>
                </c:pt>
              </c:numCache>
            </c:numRef>
          </c:val>
        </c:ser>
        <c:ser>
          <c:idx val="2"/>
          <c:order val="2"/>
          <c:tx>
            <c:strRef>
              <c:f>'MCBS 2008-10'!$B$13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1666666666666666E-3"/>
                  <c:y val="-1.643192488262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'MCBS 2008-10'!$C$2:$E$10</c:f>
              <c:strCache>
                <c:ptCount val="3"/>
                <c:pt idx="0">
                  <c:v>Sample Received</c:v>
                </c:pt>
                <c:pt idx="1">
                  <c:v>Measles +ve</c:v>
                </c:pt>
                <c:pt idx="2">
                  <c:v>Rubella +ve</c:v>
                </c:pt>
              </c:strCache>
            </c:strRef>
          </c:cat>
          <c:val>
            <c:numRef>
              <c:f>'MCBS 2008-10'!$C$13:$E$13</c:f>
              <c:numCache>
                <c:formatCode>General</c:formatCode>
                <c:ptCount val="3"/>
                <c:pt idx="0">
                  <c:v>2412</c:v>
                </c:pt>
                <c:pt idx="1">
                  <c:v>1392</c:v>
                </c:pt>
                <c:pt idx="2">
                  <c:v>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5696"/>
        <c:axId val="24375680"/>
      </c:barChart>
      <c:catAx>
        <c:axId val="243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24375680"/>
        <c:crosses val="autoZero"/>
        <c:auto val="1"/>
        <c:lblAlgn val="ctr"/>
        <c:lblOffset val="100"/>
        <c:noMultiLvlLbl val="0"/>
      </c:catAx>
      <c:valAx>
        <c:axId val="24375680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43656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Pakistan MCV-2 Coverage </a:t>
            </a:r>
            <a:r>
              <a:rPr lang="en-US" sz="2400" dirty="0" smtClean="0">
                <a:solidFill>
                  <a:schemeClr val="bg1"/>
                </a:solidFill>
              </a:rPr>
              <a:t>– 2010 </a:t>
            </a:r>
            <a:endParaRPr lang="en-US" sz="2400" dirty="0">
              <a:solidFill>
                <a:schemeClr val="bg1"/>
              </a:solidFill>
            </a:endParaRPr>
          </a:p>
        </c:rich>
      </c:tx>
      <c:layout/>
      <c:overlay val="0"/>
      <c:spPr>
        <a:solidFill>
          <a:srgbClr val="0097CC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PAK!$B$1:$B$2</c:f>
              <c:strCache>
                <c:ptCount val="1"/>
                <c:pt idx="0">
                  <c:v>Total Population 2010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PAK!$B$3:$B$11</c:f>
            </c:numRef>
          </c:val>
        </c:ser>
        <c:ser>
          <c:idx val="1"/>
          <c:order val="1"/>
          <c:tx>
            <c:strRef>
              <c:f>PAK!$C$1:$C$2</c:f>
              <c:strCache>
                <c:ptCount val="1"/>
                <c:pt idx="0">
                  <c:v>Annual Live Birth @ 3.5% of Population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PAK!$C$3:$C$11</c:f>
            </c:numRef>
          </c:val>
        </c:ser>
        <c:ser>
          <c:idx val="2"/>
          <c:order val="2"/>
          <c:tx>
            <c:strRef>
              <c:f>PAK!$D$1:$D$2</c:f>
              <c:strCache>
                <c:ptCount val="1"/>
                <c:pt idx="0">
                  <c:v>Annual Surviving Infants @ 92.30% of Live Birth Annual Surviving Infants @ 92.30% of Live Birth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PAK!$D$3:$D$11</c:f>
            </c:numRef>
          </c:val>
        </c:ser>
        <c:ser>
          <c:idx val="3"/>
          <c:order val="3"/>
          <c:tx>
            <c:strRef>
              <c:f>PAK!$E$1:$E$2</c:f>
              <c:strCache>
                <c:ptCount val="1"/>
                <c:pt idx="0">
                  <c:v>Annual 12-23 Months @ 3.267% of Population Annual 12-23 Months @ 3.267% of Population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PAK!$E$3:$E$11</c:f>
            </c:numRef>
          </c:val>
        </c:ser>
        <c:ser>
          <c:idx val="4"/>
          <c:order val="4"/>
          <c:tx>
            <c:strRef>
              <c:f>PAK!$F$1:$F$2</c:f>
              <c:strCache>
                <c:ptCount val="1"/>
                <c:pt idx="0">
                  <c:v>BCG 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PAK!$F$3:$F$11</c:f>
            </c:numRef>
          </c:val>
        </c:ser>
        <c:ser>
          <c:idx val="5"/>
          <c:order val="5"/>
          <c:tx>
            <c:strRef>
              <c:f>PAK!$G$1:$G$2</c:f>
              <c:strCache>
                <c:ptCount val="1"/>
                <c:pt idx="0">
                  <c:v>BCG 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PAK!$G$3:$G$11</c:f>
            </c:numRef>
          </c:val>
        </c:ser>
        <c:ser>
          <c:idx val="6"/>
          <c:order val="6"/>
          <c:tx>
            <c:strRef>
              <c:f>PAK!$H$1:$H$2</c:f>
              <c:strCache>
                <c:ptCount val="1"/>
                <c:pt idx="0">
                  <c:v>Pentavalent 1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PAK!$H$3:$H$11</c:f>
            </c:numRef>
          </c:val>
        </c:ser>
        <c:ser>
          <c:idx val="7"/>
          <c:order val="7"/>
          <c:tx>
            <c:strRef>
              <c:f>PAK!$I$1:$I$2</c:f>
              <c:strCache>
                <c:ptCount val="1"/>
                <c:pt idx="0">
                  <c:v>Pentavalent 1 %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PAK!$I$3:$I$11</c:f>
            </c:numRef>
          </c:val>
        </c:ser>
        <c:ser>
          <c:idx val="8"/>
          <c:order val="8"/>
          <c:tx>
            <c:strRef>
              <c:f>PAK!$J$1:$J$2</c:f>
              <c:strCache>
                <c:ptCount val="1"/>
                <c:pt idx="0">
                  <c:v>Pentavalent 2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PAK!$J$3:$J$11</c:f>
            </c:numRef>
          </c:val>
        </c:ser>
        <c:ser>
          <c:idx val="9"/>
          <c:order val="9"/>
          <c:tx>
            <c:strRef>
              <c:f>PAK!$K$1:$K$2</c:f>
              <c:strCache>
                <c:ptCount val="1"/>
                <c:pt idx="0">
                  <c:v>Pentavalent 2 %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PAK!$K$3:$K$11</c:f>
            </c:numRef>
          </c:val>
        </c:ser>
        <c:ser>
          <c:idx val="10"/>
          <c:order val="10"/>
          <c:tx>
            <c:strRef>
              <c:f>PAK!$L$1:$L$2</c:f>
              <c:strCache>
                <c:ptCount val="1"/>
                <c:pt idx="0">
                  <c:v>Pentavalent 3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PAK!$L$3:$L$11</c:f>
            </c:numRef>
          </c:val>
        </c:ser>
        <c:ser>
          <c:idx val="11"/>
          <c:order val="11"/>
          <c:tx>
            <c:strRef>
              <c:f>PAK!$M$1:$M$2</c:f>
              <c:strCache>
                <c:ptCount val="1"/>
                <c:pt idx="0">
                  <c:v>Pentavalent 3 %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PAK!$M$3:$M$11</c:f>
            </c:numRef>
          </c:val>
        </c:ser>
        <c:ser>
          <c:idx val="12"/>
          <c:order val="12"/>
          <c:tx>
            <c:strRef>
              <c:f>PAK!$N$1:$N$2</c:f>
              <c:strCache>
                <c:ptCount val="1"/>
                <c:pt idx="0">
                  <c:v>OPV0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PAK!$N$3:$N$11</c:f>
            </c:numRef>
          </c:val>
        </c:ser>
        <c:ser>
          <c:idx val="13"/>
          <c:order val="13"/>
          <c:tx>
            <c:strRef>
              <c:f>PAK!$O$1:$O$2</c:f>
              <c:strCache>
                <c:ptCount val="1"/>
                <c:pt idx="0">
                  <c:v>OPV0 %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PAK!$O$3:$O$11</c:f>
            </c:numRef>
          </c:val>
        </c:ser>
        <c:ser>
          <c:idx val="14"/>
          <c:order val="14"/>
          <c:tx>
            <c:strRef>
              <c:f>PAK!$P$1:$P$2</c:f>
              <c:strCache>
                <c:ptCount val="1"/>
                <c:pt idx="0">
                  <c:v>OPV1 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PAK!$P$3:$P$11</c:f>
            </c:numRef>
          </c:val>
        </c:ser>
        <c:ser>
          <c:idx val="15"/>
          <c:order val="15"/>
          <c:tx>
            <c:strRef>
              <c:f>PAK!$Q$1:$Q$2</c:f>
              <c:strCache>
                <c:ptCount val="1"/>
                <c:pt idx="0">
                  <c:v>OPV1 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PAK!$Q$3:$Q$11</c:f>
            </c:numRef>
          </c:val>
        </c:ser>
        <c:ser>
          <c:idx val="16"/>
          <c:order val="16"/>
          <c:tx>
            <c:strRef>
              <c:f>PAK!$R$1:$R$2</c:f>
              <c:strCache>
                <c:ptCount val="1"/>
                <c:pt idx="0">
                  <c:v>OPV2  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PAK!$R$3:$R$11</c:f>
            </c:numRef>
          </c:val>
        </c:ser>
        <c:ser>
          <c:idx val="17"/>
          <c:order val="17"/>
          <c:tx>
            <c:strRef>
              <c:f>PAK!$S$1:$S$2</c:f>
              <c:strCache>
                <c:ptCount val="1"/>
                <c:pt idx="0">
                  <c:v>OPV2  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PAK!$S$3:$S$11</c:f>
            </c:numRef>
          </c:val>
        </c:ser>
        <c:ser>
          <c:idx val="18"/>
          <c:order val="18"/>
          <c:tx>
            <c:strRef>
              <c:f>PAK!$T$1:$T$2</c:f>
              <c:strCache>
                <c:ptCount val="1"/>
                <c:pt idx="0">
                  <c:v>OPV3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PAK!$T$3:$T$11</c:f>
            </c:numRef>
          </c:val>
        </c:ser>
        <c:ser>
          <c:idx val="19"/>
          <c:order val="19"/>
          <c:tx>
            <c:strRef>
              <c:f>PAK!$U$1:$U$2</c:f>
              <c:strCache>
                <c:ptCount val="1"/>
                <c:pt idx="0">
                  <c:v>OPV3 %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PAK!$U$3:$U$11</c:f>
            </c:numRef>
          </c:val>
        </c:ser>
        <c:ser>
          <c:idx val="20"/>
          <c:order val="20"/>
          <c:tx>
            <c:strRef>
              <c:f>PAK!$V$1:$V$2</c:f>
              <c:strCache>
                <c:ptCount val="1"/>
                <c:pt idx="0">
                  <c:v>Measles - 1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PAK!$V$3:$V$11</c:f>
            </c:numRef>
          </c:val>
        </c:ser>
        <c:ser>
          <c:idx val="21"/>
          <c:order val="21"/>
          <c:tx>
            <c:strRef>
              <c:f>PAK!$W$1:$W$2</c:f>
              <c:strCache>
                <c:ptCount val="1"/>
                <c:pt idx="0">
                  <c:v>Measles - 1 %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PAK!$W$3:$W$11</c:f>
            </c:numRef>
          </c:val>
        </c:ser>
        <c:ser>
          <c:idx val="22"/>
          <c:order val="22"/>
          <c:tx>
            <c:strRef>
              <c:f>PAK!$X$1:$X$2</c:f>
              <c:strCache>
                <c:ptCount val="1"/>
                <c:pt idx="0">
                  <c:v>Measles - 2 Vacc.</c:v>
                </c:pt>
              </c:strCache>
            </c:strRef>
          </c:tx>
          <c:invertIfNegative val="0"/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PAK!$X$3:$X$11</c:f>
            </c:numRef>
          </c:val>
        </c:ser>
        <c:ser>
          <c:idx val="23"/>
          <c:order val="23"/>
          <c:tx>
            <c:strRef>
              <c:f>PAK!$Y$1:$Y$2</c:f>
              <c:strCache>
                <c:ptCount val="1"/>
                <c:pt idx="0">
                  <c:v>MCV-2 %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PAK!$A$3:$A$11</c:f>
              <c:strCache>
                <c:ptCount val="9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FATA</c:v>
                </c:pt>
                <c:pt idx="4">
                  <c:v>B'tan</c:v>
                </c:pt>
                <c:pt idx="5">
                  <c:v>AJ&amp;K</c:v>
                </c:pt>
                <c:pt idx="6">
                  <c:v>GB</c:v>
                </c:pt>
                <c:pt idx="7">
                  <c:v>ISB</c:v>
                </c:pt>
                <c:pt idx="8">
                  <c:v>PAKISTAN</c:v>
                </c:pt>
              </c:strCache>
            </c:strRef>
          </c:cat>
          <c:val>
            <c:numRef>
              <c:f>PAK!$Y$3:$Y$11</c:f>
              <c:numCache>
                <c:formatCode>#,##0</c:formatCode>
                <c:ptCount val="9"/>
                <c:pt idx="0">
                  <c:v>62.830020849926669</c:v>
                </c:pt>
                <c:pt idx="1">
                  <c:v>42.589761623952022</c:v>
                </c:pt>
                <c:pt idx="2">
                  <c:v>31.158816656687506</c:v>
                </c:pt>
                <c:pt idx="3">
                  <c:v>0</c:v>
                </c:pt>
                <c:pt idx="4">
                  <c:v>20.245387035563063</c:v>
                </c:pt>
                <c:pt idx="5">
                  <c:v>95.095922762193993</c:v>
                </c:pt>
                <c:pt idx="6">
                  <c:v>48.998978073206629</c:v>
                </c:pt>
                <c:pt idx="7">
                  <c:v>69.427768318030687</c:v>
                </c:pt>
                <c:pt idx="8" formatCode="0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53120"/>
        <c:axId val="24454656"/>
      </c:barChart>
      <c:catAx>
        <c:axId val="2445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4454656"/>
        <c:crosses val="autoZero"/>
        <c:auto val="1"/>
        <c:lblAlgn val="ctr"/>
        <c:lblOffset val="100"/>
        <c:noMultiLvlLbl val="0"/>
      </c:catAx>
      <c:valAx>
        <c:axId val="24454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445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0.4866</cdr:x>
      <cdr:y>0.01429</cdr:y>
    </cdr:from>
    <cdr:to>
      <cdr:x>0.69188</cdr:x>
      <cdr:y>0.05655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86033" y="70295"/>
          <a:ext cx="1681556" cy="207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b="1" dirty="0" smtClean="0">
              <a:solidFill>
                <a:srgbClr val="C00000"/>
              </a:solidFill>
            </a:rPr>
            <a:t>Measles Catch-up</a:t>
          </a:r>
          <a:endParaRPr lang="en-US" sz="14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</cdr:x>
      <cdr:y>0.0375</cdr:y>
    </cdr:from>
    <cdr:to>
      <cdr:x>0.99833</cdr:x>
      <cdr:y>0.1625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" y="102870"/>
          <a:ext cx="454152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b="1" dirty="0">
            <a:solidFill>
              <a:srgbClr val="00B0F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0B4D-14B6-4BDE-B8B0-18C19DEFC771}" type="datetimeFigureOut">
              <a:rPr lang="en-US" smtClean="0"/>
              <a:t>12-Sep-11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DA0D4-FD21-49F8-A2F0-CFB24DD3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3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2DD65-A200-4F90-A769-A89A5E12B8EF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8DE9-2672-4FCF-9A63-1EEA2A015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AC52E-2554-4198-95EC-C2E867109D59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D01B18-2546-40FC-9CAD-A6E9DD83F9A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F6995F-80D9-471A-B27B-FC438E1646F8}" type="slidenum">
              <a:rPr lang="en-US" smtClean="0">
                <a:cs typeface="Arial" pitchFamily="34" charset="0"/>
              </a:rPr>
              <a:pPr eaLnBrk="1" hangingPunct="1"/>
              <a:t>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1CB5ECF-728E-47A4-ACE3-D5F4DAA6606C}" type="slidenum">
              <a:rPr lang="en-US" sz="1200">
                <a:cs typeface="Arial" pitchFamily="34" charset="0"/>
              </a:rPr>
              <a:pPr algn="r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PUNJAB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480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SINDH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1650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NWFP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1919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FATA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109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BALOCHISTAN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AJK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GB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ICT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PAKISTAN</a:t>
            </a:r>
            <a:r>
              <a:rPr lang="en-US" smtClean="0"/>
              <a:t> 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4231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8DE9-2672-4FCF-9A63-1EEA2A0150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8DE9-2672-4FCF-9A63-1EEA2A0150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B8ABE1-4F76-4046-B90E-1A0B16C81DAE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b="1" u="sng" dirty="0" smtClean="0"/>
              <a:t>Timeline: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000" dirty="0" smtClean="0"/>
              <a:t>Find gap/opportunity between </a:t>
            </a:r>
            <a:r>
              <a:rPr lang="en-US" sz="2400" b="1" i="1" dirty="0" smtClean="0"/>
              <a:t>polio SIAs 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000" dirty="0" smtClean="0"/>
              <a:t>Campaign implemented in a </a:t>
            </a:r>
            <a:r>
              <a:rPr lang="en-US" sz="2400" b="1" i="1" dirty="0" smtClean="0"/>
              <a:t>phased manner.</a:t>
            </a:r>
            <a:endParaRPr lang="en-US" sz="2000" dirty="0" smtClean="0"/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000" dirty="0" smtClean="0"/>
              <a:t>Each phase will continue for </a:t>
            </a:r>
            <a:r>
              <a:rPr lang="en-US" sz="2400" b="1" dirty="0" smtClean="0"/>
              <a:t>six</a:t>
            </a:r>
            <a:r>
              <a:rPr lang="en-US" sz="2000" b="1" dirty="0" smtClean="0"/>
              <a:t> </a:t>
            </a:r>
            <a:r>
              <a:rPr lang="en-US" sz="2400" b="1" i="1" dirty="0" smtClean="0"/>
              <a:t>consecutive days.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b="1" u="sng" dirty="0" smtClean="0"/>
              <a:t>Multi-antigen Campaign 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000" dirty="0" smtClean="0"/>
              <a:t>To</a:t>
            </a:r>
            <a:r>
              <a:rPr lang="en-US" sz="2000" b="1" dirty="0" smtClean="0"/>
              <a:t> </a:t>
            </a:r>
            <a:r>
              <a:rPr lang="en-US" sz="2000" dirty="0" smtClean="0"/>
              <a:t>reach all due &amp; defaulters  of routine EPI </a:t>
            </a:r>
            <a:endParaRPr lang="en-US" sz="2000" b="1" u="sng" dirty="0" smtClean="0"/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b="1" u="sng" dirty="0" smtClean="0"/>
              <a:t>Vaccination Sites: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b="1" i="1" dirty="0" smtClean="0"/>
              <a:t>school/</a:t>
            </a:r>
            <a:r>
              <a:rPr lang="en-US" sz="2400" b="1" i="1" dirty="0" err="1" smtClean="0"/>
              <a:t>madresa</a:t>
            </a:r>
            <a:r>
              <a:rPr lang="en-US" sz="2000" dirty="0" smtClean="0"/>
              <a:t> will be vaccinated in their respective school/</a:t>
            </a:r>
            <a:r>
              <a:rPr lang="en-US" sz="2000" dirty="0" err="1" smtClean="0"/>
              <a:t>madresa</a:t>
            </a:r>
            <a:endParaRPr lang="en-US" sz="2000" dirty="0" smtClean="0"/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b="1" i="1" dirty="0" smtClean="0"/>
              <a:t>Community outreach session</a:t>
            </a:r>
            <a:r>
              <a:rPr lang="en-US" sz="2000" dirty="0" smtClean="0"/>
              <a:t> will be undertaken in each locality on a specific date according to </a:t>
            </a:r>
            <a:r>
              <a:rPr lang="en-US" sz="2000" dirty="0" err="1" smtClean="0"/>
              <a:t>microplan</a:t>
            </a:r>
            <a:endParaRPr lang="en-US" sz="2000" dirty="0" smtClean="0"/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b="1" i="1" dirty="0" smtClean="0"/>
              <a:t>All government health facilities</a:t>
            </a:r>
            <a:r>
              <a:rPr lang="en-US" sz="2000" dirty="0" smtClean="0"/>
              <a:t> will serve as a fixed center and will provide measles vaccine to any target aged children daily for 6 days throughout the campaign period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8DE9-2672-4FCF-9A63-1EEA2A01505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E93-DBDD-4E05-BDA4-50BB1A97C2A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BDB4-1442-45EA-8971-38B19B482F1A}" type="datetimeFigureOut">
              <a:rPr lang="en-US" smtClean="0"/>
              <a:pPr/>
              <a:t>12-Sep-11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5414-138F-458F-B357-6AF242085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28" y="3091570"/>
            <a:ext cx="4667250" cy="30044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5A8C-0AEC-4D7E-8022-17C7A998F5EE}" type="slidenum">
              <a:rPr lang="en-US"/>
              <a:pPr/>
              <a:t>1</a:t>
            </a:fld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88" y="6013450"/>
            <a:ext cx="2144712" cy="514350"/>
          </a:xfrm>
          <a:prstGeom prst="rect">
            <a:avLst/>
          </a:prstGeom>
          <a:noFill/>
        </p:spPr>
      </p:pic>
      <p:pic>
        <p:nvPicPr>
          <p:cNvPr id="2054" name="Picture 6" descr="Unite2lin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5962650"/>
            <a:ext cx="1139825" cy="581025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867400" y="4876800"/>
            <a:ext cx="32964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Azhar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Abid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Raza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Washington 13-14 Sept  2011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69" y="3091570"/>
            <a:ext cx="4467469" cy="262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24925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97CC"/>
                </a:solidFill>
                <a:latin typeface="Arial Black" pitchFamily="34" charset="0"/>
              </a:rPr>
              <a:t>Measles elimination in Pakistan</a:t>
            </a:r>
            <a:endParaRPr lang="en-US" sz="4000" b="1" dirty="0">
              <a:solidFill>
                <a:srgbClr val="0097CC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277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73" y="0"/>
            <a:ext cx="472617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Improving Measles </a:t>
            </a:r>
            <a:r>
              <a:rPr lang="en-US" sz="3200" b="1" dirty="0">
                <a:solidFill>
                  <a:schemeClr val="bg1"/>
                </a:solidFill>
              </a:rPr>
              <a:t>Case Based Surveillance </a:t>
            </a:r>
            <a:r>
              <a:rPr lang="en-US" sz="3200" b="1" dirty="0" smtClean="0">
                <a:solidFill>
                  <a:schemeClr val="bg1"/>
                </a:solidFill>
              </a:rPr>
              <a:t>Pakistan 2008-10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628199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84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4724400" cy="1415772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Measles Incidence Rate </a:t>
            </a:r>
            <a:r>
              <a:rPr lang="en-US" sz="3200" b="1" dirty="0" smtClean="0">
                <a:solidFill>
                  <a:schemeClr val="bg1"/>
                </a:solidFill>
              </a:rPr>
              <a:t>2006.</a:t>
            </a:r>
            <a:endParaRPr lang="en-US" sz="2800" b="1" dirty="0">
              <a:solidFill>
                <a:schemeClr val="bg1"/>
              </a:solidFill>
            </a:endParaRPr>
          </a:p>
          <a:p>
            <a:pPr algn="just"/>
            <a:endParaRPr lang="en-US" b="1" dirty="0"/>
          </a:p>
          <a:p>
            <a:pPr algn="just"/>
            <a:r>
              <a:rPr lang="en-US" sz="1200" dirty="0"/>
              <a:t>The Map shows different districts in Pakistan showing a range of measles incidence/100000 population. Each range is </a:t>
            </a:r>
            <a:r>
              <a:rPr lang="en-US" sz="1200" dirty="0" smtClean="0"/>
              <a:t>color </a:t>
            </a:r>
            <a:r>
              <a:rPr lang="en-US" sz="1200" dirty="0"/>
              <a:t>coded. Numbers in each district indicate the % coverage of measles vaccine in that district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150" name="Group 12"/>
          <p:cNvGrpSpPr>
            <a:grpSpLocks/>
          </p:cNvGrpSpPr>
          <p:nvPr/>
        </p:nvGrpSpPr>
        <p:grpSpPr bwMode="auto">
          <a:xfrm>
            <a:off x="6934200" y="4648200"/>
            <a:ext cx="1400175" cy="1477963"/>
            <a:chOff x="4368" y="2928"/>
            <a:chExt cx="882" cy="931"/>
          </a:xfrm>
        </p:grpSpPr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4368" y="3158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Text Box 8"/>
            <p:cNvSpPr txBox="1">
              <a:spLocks noChangeArrowheads="1"/>
            </p:cNvSpPr>
            <p:nvPr/>
          </p:nvSpPr>
          <p:spPr bwMode="auto">
            <a:xfrm>
              <a:off x="4584" y="2928"/>
              <a:ext cx="66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No Data</a:t>
              </a:r>
            </a:p>
            <a:p>
              <a:r>
                <a:rPr lang="en-US" b="1" u="sng" dirty="0"/>
                <a:t>&lt;</a:t>
              </a:r>
              <a:r>
                <a:rPr lang="en-US" b="1" dirty="0"/>
                <a:t> 2</a:t>
              </a:r>
              <a:endParaRPr lang="en-US" b="1" u="sng" dirty="0"/>
            </a:p>
            <a:p>
              <a:r>
                <a:rPr lang="en-US" b="1" dirty="0"/>
                <a:t>3-5</a:t>
              </a:r>
            </a:p>
            <a:p>
              <a:r>
                <a:rPr lang="en-US" b="1" dirty="0"/>
                <a:t>6-10</a:t>
              </a:r>
            </a:p>
            <a:p>
              <a:r>
                <a:rPr lang="en-US" b="1" dirty="0"/>
                <a:t>≥ 11</a:t>
              </a:r>
            </a:p>
          </p:txBody>
        </p:sp>
        <p:sp>
          <p:nvSpPr>
            <p:cNvPr id="153" name="Rectangle 9"/>
            <p:cNvSpPr>
              <a:spLocks noChangeArrowheads="1"/>
            </p:cNvSpPr>
            <p:nvPr/>
          </p:nvSpPr>
          <p:spPr bwMode="auto">
            <a:xfrm>
              <a:off x="4368" y="3332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10"/>
            <p:cNvSpPr>
              <a:spLocks noChangeArrowheads="1"/>
            </p:cNvSpPr>
            <p:nvPr/>
          </p:nvSpPr>
          <p:spPr bwMode="auto">
            <a:xfrm>
              <a:off x="4368" y="366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11"/>
            <p:cNvSpPr>
              <a:spLocks noChangeArrowheads="1"/>
            </p:cNvSpPr>
            <p:nvPr/>
          </p:nvSpPr>
          <p:spPr bwMode="auto">
            <a:xfrm>
              <a:off x="4369" y="297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Rectangle 10"/>
          <p:cNvSpPr>
            <a:spLocks noChangeArrowheads="1"/>
          </p:cNvSpPr>
          <p:nvPr/>
        </p:nvSpPr>
        <p:spPr bwMode="auto">
          <a:xfrm>
            <a:off x="6943725" y="5556250"/>
            <a:ext cx="304800" cy="2286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77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114300" y="114300"/>
            <a:ext cx="4838700" cy="1323439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Measles </a:t>
            </a:r>
            <a:r>
              <a:rPr lang="en-US" sz="2800" b="1" dirty="0">
                <a:solidFill>
                  <a:schemeClr val="bg1"/>
                </a:solidFill>
              </a:rPr>
              <a:t>Incidence Rate </a:t>
            </a:r>
            <a:r>
              <a:rPr lang="en-US" sz="3200" b="1" dirty="0">
                <a:solidFill>
                  <a:schemeClr val="bg1"/>
                </a:solidFill>
              </a:rPr>
              <a:t>2007.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dirty="0"/>
              <a:t>The Map shows different districts in Pakistan showing a range of measles incidence/100000 population. Each range is </a:t>
            </a:r>
            <a:r>
              <a:rPr lang="en-US" sz="1200" dirty="0" err="1"/>
              <a:t>colour</a:t>
            </a:r>
            <a:r>
              <a:rPr lang="en-US" sz="1200" dirty="0"/>
              <a:t> coded. Numbers in each district indicate the % coverage of measles vaccine in that district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153" name="Group 12"/>
          <p:cNvGrpSpPr>
            <a:grpSpLocks/>
          </p:cNvGrpSpPr>
          <p:nvPr/>
        </p:nvGrpSpPr>
        <p:grpSpPr bwMode="auto">
          <a:xfrm>
            <a:off x="6934200" y="4648200"/>
            <a:ext cx="1400175" cy="1477963"/>
            <a:chOff x="4368" y="2928"/>
            <a:chExt cx="882" cy="931"/>
          </a:xfrm>
        </p:grpSpPr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4368" y="3158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Text Box 8"/>
            <p:cNvSpPr txBox="1">
              <a:spLocks noChangeArrowheads="1"/>
            </p:cNvSpPr>
            <p:nvPr/>
          </p:nvSpPr>
          <p:spPr bwMode="auto">
            <a:xfrm>
              <a:off x="4584" y="2928"/>
              <a:ext cx="66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No Data</a:t>
              </a:r>
            </a:p>
            <a:p>
              <a:r>
                <a:rPr lang="en-US" b="1" u="sng" dirty="0"/>
                <a:t>&lt;</a:t>
              </a:r>
              <a:r>
                <a:rPr lang="en-US" b="1" dirty="0"/>
                <a:t> 2</a:t>
              </a:r>
              <a:endParaRPr lang="en-US" b="1" u="sng" dirty="0"/>
            </a:p>
            <a:p>
              <a:r>
                <a:rPr lang="en-US" b="1" dirty="0"/>
                <a:t>3-5</a:t>
              </a:r>
            </a:p>
            <a:p>
              <a:r>
                <a:rPr lang="en-US" b="1" dirty="0"/>
                <a:t>6-10</a:t>
              </a:r>
            </a:p>
            <a:p>
              <a:r>
                <a:rPr lang="en-US" b="1" dirty="0"/>
                <a:t>≥ 11</a:t>
              </a:r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4368" y="3332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4368" y="366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4369" y="297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Rectangle 10"/>
          <p:cNvSpPr>
            <a:spLocks noChangeArrowheads="1"/>
          </p:cNvSpPr>
          <p:nvPr/>
        </p:nvSpPr>
        <p:spPr bwMode="auto">
          <a:xfrm>
            <a:off x="6943725" y="5556250"/>
            <a:ext cx="304800" cy="2286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66750"/>
            <a:ext cx="7772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 Box 5"/>
          <p:cNvSpPr txBox="1">
            <a:spLocks noChangeArrowheads="1"/>
          </p:cNvSpPr>
          <p:nvPr/>
        </p:nvSpPr>
        <p:spPr bwMode="auto">
          <a:xfrm>
            <a:off x="114300" y="114300"/>
            <a:ext cx="4914900" cy="1323439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Measles </a:t>
            </a:r>
            <a:r>
              <a:rPr lang="en-US" sz="2800" b="1" dirty="0">
                <a:solidFill>
                  <a:schemeClr val="bg1"/>
                </a:solidFill>
              </a:rPr>
              <a:t>Incidence Rate </a:t>
            </a:r>
            <a:r>
              <a:rPr lang="en-US" sz="3200" b="1" dirty="0">
                <a:solidFill>
                  <a:schemeClr val="bg1"/>
                </a:solidFill>
              </a:rPr>
              <a:t>2008.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dirty="0"/>
              <a:t>The Map shows different districts in Pakistan showing a range of measles incidence/100000 population. Each range is </a:t>
            </a:r>
            <a:r>
              <a:rPr lang="en-US" sz="1200" dirty="0" smtClean="0"/>
              <a:t>color </a:t>
            </a:r>
            <a:r>
              <a:rPr lang="en-US" sz="1200" dirty="0"/>
              <a:t>coded. Numbers in each district indicate the % coverage of measles vaccine in that district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156" name="Group 12"/>
          <p:cNvGrpSpPr>
            <a:grpSpLocks/>
          </p:cNvGrpSpPr>
          <p:nvPr/>
        </p:nvGrpSpPr>
        <p:grpSpPr bwMode="auto">
          <a:xfrm>
            <a:off x="6934200" y="4648200"/>
            <a:ext cx="1400175" cy="1477963"/>
            <a:chOff x="4368" y="2928"/>
            <a:chExt cx="882" cy="931"/>
          </a:xfrm>
        </p:grpSpPr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4368" y="3158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Text Box 8"/>
            <p:cNvSpPr txBox="1">
              <a:spLocks noChangeArrowheads="1"/>
            </p:cNvSpPr>
            <p:nvPr/>
          </p:nvSpPr>
          <p:spPr bwMode="auto">
            <a:xfrm>
              <a:off x="4584" y="2928"/>
              <a:ext cx="66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No Data</a:t>
              </a:r>
            </a:p>
            <a:p>
              <a:r>
                <a:rPr lang="en-US" b="1" u="sng"/>
                <a:t>&lt;</a:t>
              </a:r>
              <a:r>
                <a:rPr lang="en-US" b="1"/>
                <a:t> 2</a:t>
              </a:r>
              <a:endParaRPr lang="en-US" b="1" u="sng"/>
            </a:p>
            <a:p>
              <a:r>
                <a:rPr lang="en-US" b="1"/>
                <a:t>3-5</a:t>
              </a:r>
            </a:p>
            <a:p>
              <a:r>
                <a:rPr lang="en-US" b="1"/>
                <a:t>6-10</a:t>
              </a:r>
            </a:p>
            <a:p>
              <a:r>
                <a:rPr lang="en-US" b="1"/>
                <a:t>≥ 11</a:t>
              </a:r>
            </a:p>
          </p:txBody>
        </p:sp>
        <p:sp>
          <p:nvSpPr>
            <p:cNvPr id="159" name="Rectangle 9"/>
            <p:cNvSpPr>
              <a:spLocks noChangeArrowheads="1"/>
            </p:cNvSpPr>
            <p:nvPr/>
          </p:nvSpPr>
          <p:spPr bwMode="auto">
            <a:xfrm>
              <a:off x="4368" y="3332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0"/>
            <p:cNvSpPr>
              <a:spLocks noChangeArrowheads="1"/>
            </p:cNvSpPr>
            <p:nvPr/>
          </p:nvSpPr>
          <p:spPr bwMode="auto">
            <a:xfrm>
              <a:off x="4368" y="366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11"/>
            <p:cNvSpPr>
              <a:spLocks noChangeArrowheads="1"/>
            </p:cNvSpPr>
            <p:nvPr/>
          </p:nvSpPr>
          <p:spPr bwMode="auto">
            <a:xfrm>
              <a:off x="4369" y="297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" name="Rectangle 10"/>
          <p:cNvSpPr>
            <a:spLocks noChangeArrowheads="1"/>
          </p:cNvSpPr>
          <p:nvPr/>
        </p:nvSpPr>
        <p:spPr bwMode="auto">
          <a:xfrm>
            <a:off x="6943725" y="5556250"/>
            <a:ext cx="304800" cy="2286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66750"/>
            <a:ext cx="80772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 Box 5"/>
          <p:cNvSpPr txBox="1">
            <a:spLocks noChangeArrowheads="1"/>
          </p:cNvSpPr>
          <p:nvPr/>
        </p:nvSpPr>
        <p:spPr bwMode="auto">
          <a:xfrm>
            <a:off x="114300" y="114300"/>
            <a:ext cx="4838700" cy="1323439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Measles </a:t>
            </a:r>
            <a:r>
              <a:rPr lang="en-US" sz="2800" b="1" dirty="0">
                <a:solidFill>
                  <a:schemeClr val="bg1"/>
                </a:solidFill>
              </a:rPr>
              <a:t>Incidence Rate </a:t>
            </a:r>
            <a:r>
              <a:rPr lang="en-US" sz="3200" b="1" dirty="0" smtClean="0">
                <a:solidFill>
                  <a:schemeClr val="bg1"/>
                </a:solidFill>
              </a:rPr>
              <a:t>2009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  <a:p>
            <a:pPr algn="just"/>
            <a:endParaRPr lang="en-US" sz="1200" b="1" dirty="0"/>
          </a:p>
          <a:p>
            <a:pPr algn="just"/>
            <a:r>
              <a:rPr lang="en-US" sz="1200" dirty="0"/>
              <a:t>The Map shows different districts in Pakistan showing a range of measles incidence/100000 population. Each range is </a:t>
            </a:r>
            <a:r>
              <a:rPr lang="en-US" sz="1200" dirty="0" smtClean="0"/>
              <a:t>color </a:t>
            </a:r>
            <a:r>
              <a:rPr lang="en-US" sz="1200" dirty="0"/>
              <a:t>coded. Numbers in each district indicate the % coverage of measles vaccine in that district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934200" y="4648200"/>
            <a:ext cx="1400175" cy="1477963"/>
            <a:chOff x="4368" y="2928"/>
            <a:chExt cx="882" cy="931"/>
          </a:xfrm>
        </p:grpSpPr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4368" y="3158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Text Box 8"/>
            <p:cNvSpPr txBox="1">
              <a:spLocks noChangeArrowheads="1"/>
            </p:cNvSpPr>
            <p:nvPr/>
          </p:nvSpPr>
          <p:spPr bwMode="auto">
            <a:xfrm>
              <a:off x="4584" y="2928"/>
              <a:ext cx="66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No Data</a:t>
              </a:r>
            </a:p>
            <a:p>
              <a:r>
                <a:rPr lang="en-US" b="1" u="sng"/>
                <a:t>&lt;</a:t>
              </a:r>
              <a:r>
                <a:rPr lang="en-US" b="1"/>
                <a:t> 2</a:t>
              </a:r>
              <a:endParaRPr lang="en-US" b="1" u="sng"/>
            </a:p>
            <a:p>
              <a:r>
                <a:rPr lang="en-US" b="1"/>
                <a:t>3-5</a:t>
              </a:r>
            </a:p>
            <a:p>
              <a:r>
                <a:rPr lang="en-US" b="1"/>
                <a:t>6-10</a:t>
              </a:r>
            </a:p>
            <a:p>
              <a:r>
                <a:rPr lang="en-US" b="1"/>
                <a:t>≥ 11</a:t>
              </a:r>
            </a:p>
          </p:txBody>
        </p:sp>
        <p:sp>
          <p:nvSpPr>
            <p:cNvPr id="159" name="Rectangle 9"/>
            <p:cNvSpPr>
              <a:spLocks noChangeArrowheads="1"/>
            </p:cNvSpPr>
            <p:nvPr/>
          </p:nvSpPr>
          <p:spPr bwMode="auto">
            <a:xfrm>
              <a:off x="4368" y="3332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0"/>
            <p:cNvSpPr>
              <a:spLocks noChangeArrowheads="1"/>
            </p:cNvSpPr>
            <p:nvPr/>
          </p:nvSpPr>
          <p:spPr bwMode="auto">
            <a:xfrm>
              <a:off x="4368" y="366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11"/>
            <p:cNvSpPr>
              <a:spLocks noChangeArrowheads="1"/>
            </p:cNvSpPr>
            <p:nvPr/>
          </p:nvSpPr>
          <p:spPr bwMode="auto">
            <a:xfrm>
              <a:off x="4369" y="297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" name="Rectangle 10"/>
          <p:cNvSpPr>
            <a:spLocks noChangeArrowheads="1"/>
          </p:cNvSpPr>
          <p:nvPr/>
        </p:nvSpPr>
        <p:spPr bwMode="auto">
          <a:xfrm>
            <a:off x="6943725" y="5556250"/>
            <a:ext cx="304800" cy="2286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1"/>
            <a:ext cx="7010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Text Box 5"/>
          <p:cNvSpPr txBox="1">
            <a:spLocks noChangeArrowheads="1"/>
          </p:cNvSpPr>
          <p:nvPr/>
        </p:nvSpPr>
        <p:spPr bwMode="auto">
          <a:xfrm>
            <a:off x="114300" y="114300"/>
            <a:ext cx="4914900" cy="1323439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Measles </a:t>
            </a:r>
            <a:r>
              <a:rPr lang="en-US" sz="2800" b="1" dirty="0">
                <a:solidFill>
                  <a:schemeClr val="bg1"/>
                </a:solidFill>
              </a:rPr>
              <a:t>Incidence Rate </a:t>
            </a:r>
            <a:r>
              <a:rPr lang="en-US" sz="3200" b="1" dirty="0" smtClean="0">
                <a:solidFill>
                  <a:schemeClr val="bg1"/>
                </a:solidFill>
              </a:rPr>
              <a:t>2010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  <a:p>
            <a:pPr algn="just"/>
            <a:endParaRPr lang="en-US" sz="1200" b="1" dirty="0"/>
          </a:p>
          <a:p>
            <a:pPr algn="just"/>
            <a:r>
              <a:rPr lang="en-US" sz="1200" dirty="0"/>
              <a:t>The Map shows different districts in Pakistan showing a range of measles incidence/100000 population. Each range is </a:t>
            </a:r>
            <a:r>
              <a:rPr lang="en-US" sz="1200" dirty="0" smtClean="0"/>
              <a:t>color </a:t>
            </a:r>
            <a:r>
              <a:rPr lang="en-US" sz="1200" dirty="0"/>
              <a:t>coded. Numbers in each district indicate the % coverage of measles vaccine in that district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934200" y="4648200"/>
            <a:ext cx="1400175" cy="1477963"/>
            <a:chOff x="4368" y="2928"/>
            <a:chExt cx="882" cy="931"/>
          </a:xfrm>
        </p:grpSpPr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4368" y="3158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Text Box 8"/>
            <p:cNvSpPr txBox="1">
              <a:spLocks noChangeArrowheads="1"/>
            </p:cNvSpPr>
            <p:nvPr/>
          </p:nvSpPr>
          <p:spPr bwMode="auto">
            <a:xfrm>
              <a:off x="4584" y="2928"/>
              <a:ext cx="66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No Data</a:t>
              </a:r>
            </a:p>
            <a:p>
              <a:r>
                <a:rPr lang="en-US" b="1" u="sng"/>
                <a:t>&lt;</a:t>
              </a:r>
              <a:r>
                <a:rPr lang="en-US" b="1"/>
                <a:t> 2</a:t>
              </a:r>
              <a:endParaRPr lang="en-US" b="1" u="sng"/>
            </a:p>
            <a:p>
              <a:r>
                <a:rPr lang="en-US" b="1"/>
                <a:t>3-5</a:t>
              </a:r>
            </a:p>
            <a:p>
              <a:r>
                <a:rPr lang="en-US" b="1"/>
                <a:t>6-10</a:t>
              </a:r>
            </a:p>
            <a:p>
              <a:r>
                <a:rPr lang="en-US" b="1"/>
                <a:t>≥ 11</a:t>
              </a:r>
            </a:p>
          </p:txBody>
        </p:sp>
        <p:sp>
          <p:nvSpPr>
            <p:cNvPr id="159" name="Rectangle 9"/>
            <p:cNvSpPr>
              <a:spLocks noChangeArrowheads="1"/>
            </p:cNvSpPr>
            <p:nvPr/>
          </p:nvSpPr>
          <p:spPr bwMode="auto">
            <a:xfrm>
              <a:off x="4368" y="3332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0"/>
            <p:cNvSpPr>
              <a:spLocks noChangeArrowheads="1"/>
            </p:cNvSpPr>
            <p:nvPr/>
          </p:nvSpPr>
          <p:spPr bwMode="auto">
            <a:xfrm>
              <a:off x="4368" y="366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11"/>
            <p:cNvSpPr>
              <a:spLocks noChangeArrowheads="1"/>
            </p:cNvSpPr>
            <p:nvPr/>
          </p:nvSpPr>
          <p:spPr bwMode="auto">
            <a:xfrm>
              <a:off x="4369" y="297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" name="Rectangle 10"/>
          <p:cNvSpPr>
            <a:spLocks noChangeArrowheads="1"/>
          </p:cNvSpPr>
          <p:nvPr/>
        </p:nvSpPr>
        <p:spPr bwMode="auto">
          <a:xfrm>
            <a:off x="6943725" y="5556250"/>
            <a:ext cx="304800" cy="2286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10400" cy="63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4300" y="114300"/>
            <a:ext cx="4914900" cy="1323439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Measles </a:t>
            </a:r>
            <a:r>
              <a:rPr lang="en-US" sz="2800" b="1" dirty="0">
                <a:solidFill>
                  <a:schemeClr val="bg1"/>
                </a:solidFill>
              </a:rPr>
              <a:t>Incidence Rate </a:t>
            </a:r>
            <a:r>
              <a:rPr lang="en-US" sz="3200" b="1" dirty="0" smtClean="0">
                <a:solidFill>
                  <a:schemeClr val="bg1"/>
                </a:solidFill>
              </a:rPr>
              <a:t>2011</a:t>
            </a:r>
            <a:r>
              <a:rPr lang="en-US" sz="2800" b="1" dirty="0">
                <a:solidFill>
                  <a:schemeClr val="bg1"/>
                </a:solidFill>
              </a:rPr>
              <a:t>*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dirty="0"/>
              <a:t>The Map shows different districts in Pakistan showing a range of measles incidence/100000 population. Each range is </a:t>
            </a:r>
            <a:r>
              <a:rPr lang="en-US" sz="1200" dirty="0" smtClean="0"/>
              <a:t>color </a:t>
            </a:r>
            <a:r>
              <a:rPr lang="en-US" sz="1200" dirty="0"/>
              <a:t>coded. Numbers in each district indicate the % coverage of measles vaccine in that district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34200" y="4648200"/>
            <a:ext cx="1400175" cy="1477963"/>
            <a:chOff x="4368" y="2928"/>
            <a:chExt cx="882" cy="93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4368" y="3158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584" y="2928"/>
              <a:ext cx="66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No Data</a:t>
              </a:r>
            </a:p>
            <a:p>
              <a:r>
                <a:rPr lang="en-US" b="1" u="sng"/>
                <a:t>&lt;</a:t>
              </a:r>
              <a:r>
                <a:rPr lang="en-US" b="1"/>
                <a:t> 2</a:t>
              </a:r>
              <a:endParaRPr lang="en-US" b="1" u="sng"/>
            </a:p>
            <a:p>
              <a:r>
                <a:rPr lang="en-US" b="1"/>
                <a:t>3-5</a:t>
              </a:r>
            </a:p>
            <a:p>
              <a:r>
                <a:rPr lang="en-US" b="1"/>
                <a:t>6-10</a:t>
              </a:r>
            </a:p>
            <a:p>
              <a:r>
                <a:rPr lang="en-US" b="1"/>
                <a:t>≥ 11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368" y="3332"/>
              <a:ext cx="19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368" y="3666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369" y="2970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943725" y="5556250"/>
            <a:ext cx="304800" cy="2286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6553200"/>
            <a:ext cx="1478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 Data till June 2011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0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  <a:solidFill>
            <a:srgbClr val="0097CC"/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Pakistan Progress</a:t>
            </a:r>
            <a:r>
              <a:rPr lang="en-US" sz="4800" b="1" dirty="0" smtClean="0">
                <a:solidFill>
                  <a:srgbClr val="3399FF"/>
                </a:solidFill>
              </a:rPr>
              <a:t/>
            </a:r>
            <a:br>
              <a:rPr lang="en-US" sz="4800" b="1" dirty="0" smtClean="0">
                <a:solidFill>
                  <a:srgbClr val="3399FF"/>
                </a:solidFill>
              </a:rPr>
            </a:br>
            <a:r>
              <a:rPr lang="en-US" sz="3600" dirty="0"/>
              <a:t>c</a:t>
            </a:r>
            <a:r>
              <a:rPr lang="en-US" sz="3600" dirty="0" smtClean="0"/>
              <a:t>. </a:t>
            </a:r>
            <a:r>
              <a:rPr lang="en-US" sz="3600" dirty="0" smtClean="0"/>
              <a:t>Second Opportunities / SIAs</a:t>
            </a:r>
          </a:p>
        </p:txBody>
      </p:sp>
    </p:spTree>
    <p:extLst>
      <p:ext uri="{BB962C8B-B14F-4D97-AF65-F5344CB8AC3E}">
        <p14:creationId xmlns:p14="http://schemas.microsoft.com/office/powerpoint/2010/main" val="23054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</a:rPr>
              <a:t>nd</a:t>
            </a:r>
            <a:r>
              <a:rPr lang="en-US" b="1" dirty="0" smtClean="0">
                <a:solidFill>
                  <a:schemeClr val="bg1"/>
                </a:solidFill>
              </a:rPr>
              <a:t> dose </a:t>
            </a:r>
            <a:r>
              <a:rPr lang="en-US" b="1" dirty="0" smtClean="0">
                <a:solidFill>
                  <a:schemeClr val="bg1"/>
                </a:solidFill>
              </a:rPr>
              <a:t>through routine EPI - MCV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693"/>
            <a:ext cx="8229600" cy="14771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Added to routine in 2007 </a:t>
            </a:r>
          </a:p>
          <a:p>
            <a:r>
              <a:rPr lang="en-US" sz="2400" dirty="0" smtClean="0"/>
              <a:t>At the age of 15 months</a:t>
            </a:r>
          </a:p>
          <a:p>
            <a:r>
              <a:rPr lang="en-US" sz="2400" dirty="0" smtClean="0"/>
              <a:t>National Coverage 52% 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142383"/>
              </p:ext>
            </p:extLst>
          </p:nvPr>
        </p:nvGraphicFramePr>
        <p:xfrm>
          <a:off x="457200" y="2819400"/>
          <a:ext cx="8077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8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58896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5562600" y="4953000"/>
            <a:ext cx="3429000" cy="1754188"/>
            <a:chOff x="3648" y="3120"/>
            <a:chExt cx="2016" cy="1105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3648" y="4089"/>
              <a:ext cx="98" cy="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648" y="3858"/>
              <a:ext cx="98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3648" y="3177"/>
              <a:ext cx="98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3648" y="3645"/>
              <a:ext cx="98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648" y="3414"/>
              <a:ext cx="98" cy="9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3830" y="3120"/>
              <a:ext cx="1834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070C0"/>
                  </a:solidFill>
                </a:rPr>
                <a:t>Phase 1 (01-18 March) 4 districts</a:t>
              </a:r>
            </a:p>
            <a:p>
              <a:pPr algn="l"/>
              <a:endParaRPr lang="en-US" sz="1200" b="1" dirty="0">
                <a:solidFill>
                  <a:srgbClr val="0070C0"/>
                </a:solidFill>
              </a:endParaRPr>
            </a:p>
            <a:p>
              <a:pPr algn="l"/>
              <a:r>
                <a:rPr lang="en-US" sz="1200" b="1" dirty="0">
                  <a:solidFill>
                    <a:srgbClr val="0070C0"/>
                  </a:solidFill>
                </a:rPr>
                <a:t>Phase 2 (02-18 July) 8 districts</a:t>
              </a:r>
            </a:p>
            <a:p>
              <a:pPr algn="l"/>
              <a:endParaRPr lang="en-US" sz="1200" b="1" dirty="0">
                <a:solidFill>
                  <a:srgbClr val="0070C0"/>
                </a:solidFill>
              </a:endParaRPr>
            </a:p>
            <a:p>
              <a:pPr algn="l"/>
              <a:r>
                <a:rPr lang="en-US" sz="1200" b="1" dirty="0">
                  <a:solidFill>
                    <a:srgbClr val="0070C0"/>
                  </a:solidFill>
                </a:rPr>
                <a:t>Phase 3 (20 Aug to 5 Sep) 37 districts</a:t>
              </a:r>
            </a:p>
            <a:p>
              <a:pPr algn="l"/>
              <a:endParaRPr lang="en-US" sz="1200" b="1" dirty="0">
                <a:solidFill>
                  <a:srgbClr val="0070C0"/>
                </a:solidFill>
              </a:endParaRPr>
            </a:p>
            <a:p>
              <a:pPr algn="l"/>
              <a:r>
                <a:rPr lang="en-US" sz="1200" b="1" dirty="0">
                  <a:solidFill>
                    <a:srgbClr val="0070C0"/>
                  </a:solidFill>
                </a:rPr>
                <a:t>Phase 4 (05-21 Nov) 48 districts</a:t>
              </a:r>
            </a:p>
            <a:p>
              <a:pPr algn="l"/>
              <a:endParaRPr lang="en-US" sz="1200" b="1" dirty="0">
                <a:solidFill>
                  <a:srgbClr val="0070C0"/>
                </a:solidFill>
              </a:endParaRPr>
            </a:p>
            <a:p>
              <a:pPr algn="l"/>
              <a:r>
                <a:rPr lang="en-US" sz="1200" b="1" dirty="0">
                  <a:solidFill>
                    <a:srgbClr val="0070C0"/>
                  </a:solidFill>
                </a:rPr>
                <a:t>Phase 5 (Feb to March 2008) 35 districts</a:t>
              </a:r>
            </a:p>
          </p:txBody>
        </p:sp>
      </p:grp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97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Measles Catch-up Campaign 2007-08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152400" y="609600"/>
            <a:ext cx="4470855" cy="2819400"/>
          </a:xfrm>
          <a:prstGeom prst="irregularSeal2">
            <a:avLst/>
          </a:prstGeom>
          <a:noFill/>
          <a:ln w="63500">
            <a:solidFill>
              <a:srgbClr val="002060"/>
            </a:solidFill>
          </a:ln>
          <a:effectLst>
            <a:innerShdw blurRad="63500" dist="50800" dir="18900000">
              <a:srgbClr val="FF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</a:rPr>
              <a:t>64 million children vaccinated</a:t>
            </a:r>
            <a:endParaRPr lang="en-US" sz="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97CC"/>
          </a:solidFill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</a:rPr>
              <a:t>Presentation 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05800" cy="5105400"/>
          </a:xfrm>
        </p:spPr>
        <p:txBody>
          <a:bodyPr>
            <a:normAutofit/>
          </a:bodyPr>
          <a:lstStyle/>
          <a:p>
            <a:pPr lvl="1" eaLnBrk="1" hangingPunct="1">
              <a:buClr>
                <a:srgbClr val="00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Background &amp; situation analysis</a:t>
            </a:r>
          </a:p>
          <a:p>
            <a:pPr lvl="1" eaLnBrk="1" hangingPunct="1">
              <a:buClr>
                <a:srgbClr val="00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Commitment from the Government of Pakistan</a:t>
            </a:r>
          </a:p>
          <a:p>
            <a:pPr lvl="1" eaLnBrk="1" hangingPunct="1">
              <a:buClr>
                <a:srgbClr val="00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Pakistan Progress </a:t>
            </a:r>
          </a:p>
          <a:p>
            <a:pPr marL="1371600" lvl="2" indent="-457200">
              <a:buClr>
                <a:srgbClr val="0099FF"/>
              </a:buClr>
              <a:buFont typeface="+mj-lt"/>
              <a:buAutoNum type="alphaLcParenR"/>
              <a:defRPr/>
            </a:pPr>
            <a:r>
              <a:rPr lang="en-US" dirty="0" smtClean="0"/>
              <a:t>Routine Immunization</a:t>
            </a:r>
          </a:p>
          <a:p>
            <a:pPr marL="1371600" lvl="2" indent="-457200">
              <a:buClr>
                <a:srgbClr val="0099FF"/>
              </a:buClr>
              <a:buFont typeface="+mj-lt"/>
              <a:buAutoNum type="alphaLcParenR"/>
              <a:defRPr/>
            </a:pPr>
            <a:r>
              <a:rPr lang="en-US" dirty="0" smtClean="0"/>
              <a:t>Surveillance</a:t>
            </a:r>
          </a:p>
          <a:p>
            <a:pPr marL="1371600" lvl="2" indent="-457200">
              <a:buClr>
                <a:srgbClr val="0099FF"/>
              </a:buClr>
              <a:buFont typeface="+mj-lt"/>
              <a:buAutoNum type="alphaLcParenR"/>
              <a:defRPr/>
            </a:pPr>
            <a:r>
              <a:rPr lang="en-US" dirty="0" smtClean="0"/>
              <a:t>Second Opportunities</a:t>
            </a:r>
          </a:p>
          <a:p>
            <a:pPr lvl="1">
              <a:buClr>
                <a:srgbClr val="00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Plans for 2011-12</a:t>
            </a:r>
          </a:p>
          <a:p>
            <a:pPr lvl="1">
              <a:buClr>
                <a:srgbClr val="00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Key Challenges</a:t>
            </a:r>
            <a:endParaRPr lang="en-US" dirty="0"/>
          </a:p>
          <a:p>
            <a:pPr lvl="1">
              <a:buClr>
                <a:srgbClr val="0099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Way Forward</a:t>
            </a:r>
          </a:p>
          <a:p>
            <a:pPr lvl="1">
              <a:buClr>
                <a:srgbClr val="0099FF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defRPr/>
            </a:pPr>
            <a:endParaRPr lang="en-US" sz="2400" dirty="0" smtClean="0">
              <a:solidFill>
                <a:srgbClr val="0099FF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defRPr/>
            </a:pPr>
            <a:endParaRPr lang="en-US" sz="2400" dirty="0" smtClean="0">
              <a:solidFill>
                <a:srgbClr val="0099FF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defRPr/>
            </a:pPr>
            <a:endParaRPr lang="en-US" sz="2400" dirty="0" smtClean="0">
              <a:solidFill>
                <a:srgbClr val="0099FF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defRPr/>
            </a:pPr>
            <a:endParaRPr lang="en-US" sz="2400" dirty="0" smtClean="0"/>
          </a:p>
          <a:p>
            <a:pPr marL="457200" lvl="1" indent="0" eaLnBrk="1" hangingPunct="1">
              <a:lnSpc>
                <a:spcPct val="150000"/>
              </a:lnSpc>
              <a:buClr>
                <a:srgbClr val="FF0000"/>
              </a:buClr>
              <a:buFontTx/>
              <a:buNone/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880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6463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Pakistan - </a:t>
            </a:r>
            <a:r>
              <a:rPr lang="en-US" sz="3100" b="1" dirty="0" smtClean="0">
                <a:solidFill>
                  <a:schemeClr val="bg1"/>
                </a:solidFill>
              </a:rPr>
              <a:t>Rationale </a:t>
            </a:r>
            <a:r>
              <a:rPr lang="en-US" sz="3100" b="1" dirty="0">
                <a:solidFill>
                  <a:schemeClr val="bg1"/>
                </a:solidFill>
              </a:rPr>
              <a:t>for Measles </a:t>
            </a:r>
            <a:r>
              <a:rPr lang="en-US" sz="3100" b="1" dirty="0" smtClean="0">
                <a:solidFill>
                  <a:schemeClr val="bg1"/>
                </a:solidFill>
              </a:rPr>
              <a:t>Follow-up Campaign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430463" y="1158875"/>
            <a:ext cx="3759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5,500,000 </a:t>
            </a:r>
            <a:r>
              <a:rPr lang="en-US" sz="2400" b="1" dirty="0">
                <a:solidFill>
                  <a:schemeClr val="tx2"/>
                </a:solidFill>
              </a:rPr>
              <a:t>newborns annually</a:t>
            </a:r>
            <a:endParaRPr lang="en-US" sz="2400" b="1" dirty="0">
              <a:solidFill>
                <a:schemeClr val="tx2"/>
              </a:solidFill>
              <a:latin typeface="Times New Roman" pitchFamily="48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09800" y="1524000"/>
            <a:ext cx="4107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Measles vaccine coverage = 63%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Times New Roman" pitchFamily="4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284288" y="2406650"/>
            <a:ext cx="2681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3,465,000 </a:t>
            </a:r>
            <a:r>
              <a:rPr lang="en-US" sz="2400" b="1" dirty="0">
                <a:solidFill>
                  <a:schemeClr val="tx2"/>
                </a:solidFill>
              </a:rPr>
              <a:t>vaccinated</a:t>
            </a:r>
            <a:endParaRPr lang="en-US" sz="2400" b="1" dirty="0">
              <a:solidFill>
                <a:schemeClr val="tx2"/>
              </a:solidFill>
              <a:latin typeface="Times New Roman" pitchFamily="4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284288" y="2767013"/>
            <a:ext cx="2819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vaccine efficacy = 85%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Times New Roman" pitchFamily="48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5181600" y="2522538"/>
            <a:ext cx="3007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2,035,000 </a:t>
            </a:r>
            <a:r>
              <a:rPr lang="en-US" sz="2400" b="1" dirty="0">
                <a:solidFill>
                  <a:schemeClr val="tx2"/>
                </a:solidFill>
              </a:rPr>
              <a:t>unvaccinated</a:t>
            </a:r>
            <a:endParaRPr lang="en-US" sz="2400" b="1" dirty="0">
              <a:solidFill>
                <a:schemeClr val="tx2"/>
              </a:solidFill>
              <a:latin typeface="Times New Roman" pitchFamily="48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6451600" y="3205163"/>
            <a:ext cx="266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+</a:t>
            </a:r>
            <a:endParaRPr lang="en-US" sz="3600" i="1" dirty="0">
              <a:solidFill>
                <a:srgbClr val="FF0000"/>
              </a:solidFill>
              <a:latin typeface="Times New Roman" pitchFamily="48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420813" y="4297363"/>
            <a:ext cx="2564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2,945,250 </a:t>
            </a:r>
            <a:r>
              <a:rPr lang="en-US" sz="2400" b="1" dirty="0">
                <a:solidFill>
                  <a:schemeClr val="tx2"/>
                </a:solidFill>
              </a:rPr>
              <a:t>protected</a:t>
            </a:r>
            <a:endParaRPr lang="en-US" sz="2400" b="1" dirty="0">
              <a:solidFill>
                <a:schemeClr val="tx2"/>
              </a:solidFill>
              <a:latin typeface="Times New Roman" pitchFamily="4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383213" y="4092575"/>
            <a:ext cx="28463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519,750 </a:t>
            </a:r>
            <a:r>
              <a:rPr lang="en-US" sz="2400" b="1" dirty="0">
                <a:solidFill>
                  <a:schemeClr val="tx2"/>
                </a:solidFill>
              </a:rPr>
              <a:t>vaccinated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but not protected</a:t>
            </a:r>
            <a:endParaRPr lang="en-US" sz="2400" b="1" dirty="0">
              <a:solidFill>
                <a:schemeClr val="tx2"/>
              </a:solidFill>
              <a:latin typeface="Times New Roman" pitchFamily="48" charset="0"/>
            </a:endParaRP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935038" y="4976813"/>
            <a:ext cx="7119937" cy="158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1443038" y="5121275"/>
            <a:ext cx="28305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2,409,750 protected</a:t>
            </a:r>
            <a:endParaRPr lang="en-US" sz="2400" b="1">
              <a:solidFill>
                <a:schemeClr val="tx2"/>
              </a:solidFill>
              <a:latin typeface="Times New Roman" pitchFamily="48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5459413" y="5103813"/>
            <a:ext cx="2755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2,554,750 </a:t>
            </a:r>
            <a:r>
              <a:rPr lang="en-US" sz="2400" b="1" dirty="0">
                <a:solidFill>
                  <a:schemeClr val="tx2"/>
                </a:solidFill>
              </a:rPr>
              <a:t>susceptible</a:t>
            </a:r>
            <a:endParaRPr lang="en-US" sz="2400" b="1" dirty="0">
              <a:solidFill>
                <a:schemeClr val="tx2"/>
              </a:solidFill>
              <a:latin typeface="Times New Roman" pitchFamily="48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-180975" y="5715000"/>
            <a:ext cx="952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Population Immunity = 53.55%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97CC"/>
                </a:solidFill>
              </a:rPr>
              <a:t>Susceptible accumulates in less than 2 years equal to a birth cohort</a:t>
            </a:r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flipH="1">
            <a:off x="2209800" y="3276600"/>
            <a:ext cx="533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>
            <a:off x="3886200" y="3276600"/>
            <a:ext cx="1828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H="1">
            <a:off x="3124200" y="1905000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6096000" y="1981200"/>
            <a:ext cx="533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529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5562600" cy="1384995"/>
          </a:xfrm>
          <a:prstGeom prst="rect">
            <a:avLst/>
          </a:prstGeom>
          <a:solidFill>
            <a:srgbClr val="0097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Vaccination during </a:t>
            </a:r>
            <a:r>
              <a:rPr lang="en-US" sz="2800" b="1" dirty="0">
                <a:solidFill>
                  <a:schemeClr val="bg1"/>
                </a:solidFill>
              </a:rPr>
              <a:t>Measles Follow-up Campaign / Flood Emergency Response </a:t>
            </a:r>
            <a:r>
              <a:rPr lang="en-US" sz="2800" dirty="0" smtClean="0">
                <a:solidFill>
                  <a:schemeClr val="bg1"/>
                </a:solidFill>
              </a:rPr>
              <a:t>2010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391150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6629400" y="533400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Phase 1 = 40 Districts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5695950"/>
            <a:ext cx="3810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6629400" y="563880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Phase 2 = 26 Districts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6000750"/>
            <a:ext cx="381000" cy="228600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6629400" y="59436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Phase 3 =  73 Districts</a:t>
            </a:r>
          </a:p>
        </p:txBody>
      </p:sp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5875"/>
            <a:ext cx="6781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"/>
            <a:ext cx="67818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2"/>
          <p:cNvSpPr txBox="1">
            <a:spLocks noChangeArrowheads="1"/>
          </p:cNvSpPr>
          <p:nvPr/>
        </p:nvSpPr>
        <p:spPr bwMode="auto">
          <a:xfrm>
            <a:off x="6248399" y="4914872"/>
            <a:ext cx="2917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+mn-lt"/>
              </a:rPr>
              <a:t>Estimated target: </a:t>
            </a: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+mn-lt"/>
              </a:rPr>
              <a:t>30 </a:t>
            </a:r>
            <a:r>
              <a:rPr lang="en-US" b="1" dirty="0">
                <a:solidFill>
                  <a:srgbClr val="00206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+mn-lt"/>
              </a:rPr>
              <a:t>million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0" y="1371600"/>
            <a:ext cx="5562600" cy="2895600"/>
          </a:xfrm>
          <a:prstGeom prst="irregularSeal2">
            <a:avLst/>
          </a:prstGeom>
          <a:noFill/>
          <a:ln w="63500">
            <a:solidFill>
              <a:srgbClr val="002060"/>
            </a:solidFill>
          </a:ln>
          <a:effectLst>
            <a:innerShdw blurRad="63500" dist="50800" dir="18900000">
              <a:srgbClr val="FF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</a:rPr>
              <a:t>15 million children vaccinated in 70 flood affected districts</a:t>
            </a:r>
            <a:endParaRPr lang="en-US" sz="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88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K605_Monsoon_Update_Pakistan_a4_v20_201109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8" y="-76201"/>
            <a:ext cx="9177868" cy="693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7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Plans </a:t>
            </a:r>
            <a:r>
              <a:rPr lang="en-US" sz="4800" b="1" smtClean="0">
                <a:solidFill>
                  <a:schemeClr val="bg1"/>
                </a:solidFill>
              </a:rPr>
              <a:t>for 2011 - 12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Measles Follow - up Campaign Phase - 3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/>
              <a:t>2.5 million</a:t>
            </a:r>
            <a:r>
              <a:rPr lang="en-US" sz="2800" dirty="0" smtClean="0"/>
              <a:t> children vaccinated in </a:t>
            </a:r>
            <a:r>
              <a:rPr lang="en-US" sz="2800" b="1" dirty="0" smtClean="0"/>
              <a:t>8 districts </a:t>
            </a:r>
            <a:r>
              <a:rPr lang="en-US" sz="2800" dirty="0" smtClean="0"/>
              <a:t>- 2011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Remaining </a:t>
            </a:r>
            <a:r>
              <a:rPr lang="en-US" sz="2800" b="1" i="1" dirty="0" smtClean="0"/>
              <a:t>8.5 million </a:t>
            </a:r>
            <a:r>
              <a:rPr lang="en-US" sz="2800" b="1" i="1" dirty="0"/>
              <a:t>children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b="1" i="1" dirty="0" smtClean="0"/>
              <a:t>67 districts </a:t>
            </a:r>
            <a:r>
              <a:rPr lang="en-US" sz="2800" i="1" dirty="0" smtClean="0"/>
              <a:t>still unreached</a:t>
            </a:r>
            <a:endParaRPr lang="en-US" sz="2800" i="1" dirty="0"/>
          </a:p>
          <a:p>
            <a:pPr>
              <a:lnSpc>
                <a:spcPct val="130000"/>
              </a:lnSpc>
            </a:pPr>
            <a:r>
              <a:rPr lang="en-US" sz="2800" dirty="0"/>
              <a:t>Target age; </a:t>
            </a:r>
            <a:r>
              <a:rPr lang="en-US" sz="2800" b="1" i="1" dirty="0"/>
              <a:t>9 months up to </a:t>
            </a:r>
            <a:r>
              <a:rPr lang="en-US" sz="2800" b="1" i="1" dirty="0" smtClean="0"/>
              <a:t>5 </a:t>
            </a:r>
            <a:r>
              <a:rPr lang="en-US" sz="2800" b="1" i="1" dirty="0"/>
              <a:t>years</a:t>
            </a:r>
            <a:r>
              <a:rPr lang="en-US" sz="2800" dirty="0"/>
              <a:t>; </a:t>
            </a:r>
            <a:r>
              <a:rPr lang="en-US" sz="2400" dirty="0"/>
              <a:t>irrespective of their vaccination status and the disease i.e. the children:</a:t>
            </a:r>
            <a:endParaRPr lang="en-US" sz="2800" dirty="0"/>
          </a:p>
          <a:p>
            <a:pPr lvl="1">
              <a:lnSpc>
                <a:spcPct val="130000"/>
              </a:lnSpc>
            </a:pPr>
            <a:r>
              <a:rPr lang="en-US" sz="2400" i="1" dirty="0"/>
              <a:t>who previously received measles vaccine  </a:t>
            </a:r>
          </a:p>
          <a:p>
            <a:pPr lvl="1">
              <a:lnSpc>
                <a:spcPct val="130000"/>
              </a:lnSpc>
            </a:pPr>
            <a:r>
              <a:rPr lang="en-US" sz="2400" i="1" dirty="0"/>
              <a:t>already suffered measles </a:t>
            </a:r>
            <a:r>
              <a:rPr lang="en-US" sz="2400" i="1" dirty="0" smtClean="0"/>
              <a:t>infection</a:t>
            </a:r>
          </a:p>
          <a:p>
            <a:pPr>
              <a:lnSpc>
                <a:spcPct val="130000"/>
              </a:lnSpc>
            </a:pPr>
            <a:r>
              <a:rPr lang="en-US" sz="2800" i="1" dirty="0" smtClean="0"/>
              <a:t>Need </a:t>
            </a:r>
            <a:r>
              <a:rPr lang="en-US" sz="2800" i="1" dirty="0" smtClean="0"/>
              <a:t>an estimated cost of </a:t>
            </a:r>
            <a:r>
              <a:rPr lang="en-US" sz="2800" b="1" i="1" dirty="0" smtClean="0"/>
              <a:t>US$ 6 million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7886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Immediate Action / Plan for rest of 2011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3756"/>
            <a:ext cx="5029200" cy="552184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97CC"/>
                </a:solidFill>
              </a:rPr>
              <a:t>Flood emergency response </a:t>
            </a:r>
          </a:p>
          <a:p>
            <a:pPr lvl="1">
              <a:lnSpc>
                <a:spcPct val="130000"/>
              </a:lnSpc>
            </a:pPr>
            <a:r>
              <a:rPr lang="en-US" sz="2000" b="1" dirty="0"/>
              <a:t>Sindh, </a:t>
            </a:r>
            <a:r>
              <a:rPr lang="en-US" sz="2000" b="1" dirty="0" err="1"/>
              <a:t>Balochistan</a:t>
            </a:r>
            <a:r>
              <a:rPr lang="en-US" sz="2000" b="1" dirty="0"/>
              <a:t> and Punjab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Nearly </a:t>
            </a:r>
            <a:r>
              <a:rPr lang="en-US" sz="2000" b="1" dirty="0" smtClean="0"/>
              <a:t>2 </a:t>
            </a:r>
            <a:r>
              <a:rPr lang="en-US" sz="2000" b="1" dirty="0" smtClean="0"/>
              <a:t>million children</a:t>
            </a:r>
            <a:r>
              <a:rPr lang="en-US" sz="2000" dirty="0" smtClean="0"/>
              <a:t> up to 15 years</a:t>
            </a:r>
          </a:p>
          <a:p>
            <a:pPr lvl="1">
              <a:lnSpc>
                <a:spcPct val="130000"/>
              </a:lnSpc>
            </a:pPr>
            <a:r>
              <a:rPr lang="en-US" sz="2000" b="1" dirty="0" smtClean="0"/>
              <a:t>Multi-antigen campaign </a:t>
            </a:r>
            <a:r>
              <a:rPr lang="en-US" sz="2000" dirty="0" smtClean="0"/>
              <a:t>with </a:t>
            </a:r>
            <a:r>
              <a:rPr lang="en-US" sz="2000" b="1" dirty="0" smtClean="0"/>
              <a:t>Vitamin ‘A’ Supplementation</a:t>
            </a:r>
          </a:p>
          <a:p>
            <a:pPr>
              <a:lnSpc>
                <a:spcPct val="130000"/>
              </a:lnSpc>
            </a:pPr>
            <a:endParaRPr lang="en-US" sz="2400" b="1" dirty="0" smtClean="0"/>
          </a:p>
          <a:p>
            <a:pPr>
              <a:lnSpc>
                <a:spcPct val="130000"/>
              </a:lnSpc>
            </a:pPr>
            <a:r>
              <a:rPr lang="en-US" sz="2400" b="1" dirty="0" smtClean="0"/>
              <a:t>Complete </a:t>
            </a:r>
            <a:r>
              <a:rPr lang="en-US" sz="2400" b="1" dirty="0" smtClean="0">
                <a:solidFill>
                  <a:srgbClr val="0097CC"/>
                </a:solidFill>
              </a:rPr>
              <a:t>Follow-up Campaign </a:t>
            </a:r>
            <a:r>
              <a:rPr lang="en-US" sz="2400" b="1" dirty="0" smtClean="0"/>
              <a:t>in PAK (AJ&amp;K) and </a:t>
            </a:r>
            <a:r>
              <a:rPr lang="en-US" sz="2400" b="1" dirty="0" err="1" smtClean="0"/>
              <a:t>Balochistan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30000"/>
              </a:lnSpc>
            </a:pPr>
            <a:r>
              <a:rPr lang="en-US" sz="2000" b="1" dirty="0" smtClean="0"/>
              <a:t>Half a million</a:t>
            </a:r>
            <a:r>
              <a:rPr lang="en-US" sz="2000" dirty="0" smtClean="0"/>
              <a:t> children in </a:t>
            </a:r>
            <a:r>
              <a:rPr lang="en-US" sz="2000" b="1" dirty="0" smtClean="0"/>
              <a:t>10 </a:t>
            </a:r>
            <a:r>
              <a:rPr lang="en-US" sz="2000" b="1" dirty="0" smtClean="0"/>
              <a:t>districts </a:t>
            </a:r>
            <a:r>
              <a:rPr lang="en-US" sz="2000" b="1" dirty="0"/>
              <a:t>of </a:t>
            </a:r>
            <a:r>
              <a:rPr lang="en-US" sz="2000" b="1" dirty="0" smtClean="0"/>
              <a:t>AJK</a:t>
            </a:r>
            <a:endParaRPr lang="en-US" sz="2000" b="1" dirty="0" smtClean="0"/>
          </a:p>
          <a:p>
            <a:pPr lvl="1">
              <a:lnSpc>
                <a:spcPct val="130000"/>
              </a:lnSpc>
            </a:pPr>
            <a:r>
              <a:rPr lang="en-US" sz="2000" b="1" dirty="0" smtClean="0"/>
              <a:t>One </a:t>
            </a:r>
            <a:r>
              <a:rPr lang="en-US" sz="2000" b="1" dirty="0"/>
              <a:t>million</a:t>
            </a:r>
            <a:r>
              <a:rPr lang="en-US" sz="2000" dirty="0"/>
              <a:t> children in </a:t>
            </a:r>
            <a:r>
              <a:rPr lang="en-US" sz="2000" b="1" dirty="0" smtClean="0"/>
              <a:t>23 districts of </a:t>
            </a:r>
            <a:r>
              <a:rPr lang="en-US" sz="2000" b="1" dirty="0" err="1" smtClean="0"/>
              <a:t>Balochistan</a:t>
            </a:r>
            <a:endParaRPr lang="en-US" sz="2000" dirty="0" smtClean="0"/>
          </a:p>
        </p:txBody>
      </p:sp>
      <p:pic>
        <p:nvPicPr>
          <p:cNvPr id="4" name="Picture 2" descr="PAK605_Monsoon_Update_Pakistan_a4_v20_201109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62" y="1183756"/>
            <a:ext cx="3474738" cy="26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581400" cy="2752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462" y="3962400"/>
            <a:ext cx="210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7CC"/>
                </a:solidFill>
              </a:rPr>
              <a:t>Measles Follow-up Sept-Dec 2011</a:t>
            </a:r>
            <a:endParaRPr lang="en-US" b="1" dirty="0">
              <a:solidFill>
                <a:srgbClr val="0097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97CC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Campaign </a:t>
            </a:r>
            <a:r>
              <a:rPr lang="en-US" sz="4000" b="1" dirty="0" smtClean="0">
                <a:solidFill>
                  <a:schemeClr val="bg1"/>
                </a:solidFill>
              </a:rPr>
              <a:t>Strategy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b="1" u="sng" dirty="0">
                <a:solidFill>
                  <a:srgbClr val="0097CC"/>
                </a:solidFill>
              </a:rPr>
              <a:t>Timeline: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dirty="0" smtClean="0"/>
              <a:t>Find gap/opportunity </a:t>
            </a:r>
            <a:r>
              <a:rPr lang="en-US" sz="2400" dirty="0" smtClean="0"/>
              <a:t>between </a:t>
            </a:r>
            <a:r>
              <a:rPr lang="en-US" b="1" i="1" dirty="0" smtClean="0"/>
              <a:t>polio SIAs 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dirty="0" smtClean="0"/>
              <a:t>Campaign implemented </a:t>
            </a:r>
            <a:r>
              <a:rPr lang="en-US" sz="2400" dirty="0" smtClean="0"/>
              <a:t>in a </a:t>
            </a:r>
            <a:r>
              <a:rPr lang="en-US" b="1" i="1" dirty="0" smtClean="0"/>
              <a:t>phased manner.</a:t>
            </a:r>
            <a:endParaRPr lang="en-US" sz="2400" dirty="0" smtClean="0"/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dirty="0" smtClean="0"/>
              <a:t>Each </a:t>
            </a:r>
            <a:r>
              <a:rPr lang="en-US" sz="2400" dirty="0"/>
              <a:t>phase </a:t>
            </a:r>
            <a:r>
              <a:rPr lang="en-US" sz="2400" dirty="0" smtClean="0"/>
              <a:t>will </a:t>
            </a:r>
            <a:r>
              <a:rPr lang="en-US" sz="2400" dirty="0"/>
              <a:t>continue for </a:t>
            </a:r>
            <a:r>
              <a:rPr lang="en-US" b="1" dirty="0" smtClean="0"/>
              <a:t>six</a:t>
            </a:r>
            <a:r>
              <a:rPr lang="en-US" sz="2400" b="1" dirty="0" smtClean="0"/>
              <a:t> </a:t>
            </a:r>
            <a:r>
              <a:rPr lang="en-US" b="1" i="1" dirty="0" smtClean="0"/>
              <a:t>consecutive </a:t>
            </a:r>
            <a:r>
              <a:rPr lang="en-US" b="1" i="1" dirty="0" smtClean="0"/>
              <a:t>days.</a:t>
            </a:r>
            <a:endParaRPr lang="en-US" b="1" i="1" dirty="0"/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b="1" u="sng" dirty="0" smtClean="0">
                <a:solidFill>
                  <a:srgbClr val="0097CC"/>
                </a:solidFill>
              </a:rPr>
              <a:t>Multi-antigen Campaign </a:t>
            </a:r>
            <a:endParaRPr lang="en-US" sz="2400" b="1" u="sng" dirty="0" smtClean="0">
              <a:solidFill>
                <a:srgbClr val="0097CC"/>
              </a:solidFill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dirty="0" smtClean="0"/>
              <a:t>To</a:t>
            </a:r>
            <a:r>
              <a:rPr lang="en-US" sz="2400" b="1" dirty="0" smtClean="0"/>
              <a:t> </a:t>
            </a:r>
            <a:r>
              <a:rPr lang="en-US" sz="2400" dirty="0" smtClean="0"/>
              <a:t>reach </a:t>
            </a:r>
            <a:r>
              <a:rPr lang="en-US" sz="2400" dirty="0" smtClean="0"/>
              <a:t>all due &amp; </a:t>
            </a:r>
            <a:r>
              <a:rPr lang="en-US" sz="2400" dirty="0" smtClean="0"/>
              <a:t>defaulters  of routine EPI </a:t>
            </a:r>
            <a:endParaRPr lang="en-US" sz="2400" b="1" u="sng" dirty="0" smtClean="0"/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b="1" u="sng" dirty="0" smtClean="0">
                <a:solidFill>
                  <a:srgbClr val="0097CC"/>
                </a:solidFill>
              </a:rPr>
              <a:t>Vaccination </a:t>
            </a:r>
            <a:r>
              <a:rPr lang="en-US" sz="2400" b="1" u="sng" dirty="0">
                <a:solidFill>
                  <a:srgbClr val="0097CC"/>
                </a:solidFill>
              </a:rPr>
              <a:t>Sites: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b="1" i="1" dirty="0" smtClean="0"/>
              <a:t>Educational Institution - </a:t>
            </a:r>
            <a:r>
              <a:rPr lang="en-US" sz="2400" i="1" dirty="0" smtClean="0"/>
              <a:t>School/madrassa</a:t>
            </a:r>
            <a:r>
              <a:rPr lang="en-US" sz="2000" dirty="0" smtClean="0"/>
              <a:t> </a:t>
            </a:r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i="1" dirty="0" smtClean="0"/>
              <a:t>Community </a:t>
            </a:r>
            <a:r>
              <a:rPr lang="en-US" sz="2400" b="1" i="1" dirty="0"/>
              <a:t>outreach </a:t>
            </a:r>
            <a:r>
              <a:rPr lang="en-US" sz="2400" b="1" i="1" dirty="0" smtClean="0"/>
              <a:t>vaccination stations</a:t>
            </a:r>
            <a:endParaRPr lang="en-US" sz="2000" b="1" dirty="0" smtClean="0"/>
          </a:p>
          <a:p>
            <a:pPr lvl="1">
              <a:lnSpc>
                <a:spcPct val="80000"/>
              </a:lnSpc>
              <a:spcAft>
                <a:spcPct val="50000"/>
              </a:spcAft>
            </a:pPr>
            <a:r>
              <a:rPr lang="en-US" sz="2400" b="1" dirty="0" smtClean="0"/>
              <a:t>Fixed </a:t>
            </a:r>
            <a:r>
              <a:rPr lang="en-US" sz="2400" b="1" dirty="0"/>
              <a:t>vaccination </a:t>
            </a:r>
            <a:r>
              <a:rPr lang="en-US" sz="2400" b="1" dirty="0" smtClean="0"/>
              <a:t>center </a:t>
            </a:r>
            <a:r>
              <a:rPr lang="en-US" sz="2400" dirty="0" smtClean="0"/>
              <a:t>- </a:t>
            </a:r>
            <a:r>
              <a:rPr lang="en-US" sz="2400" i="1" dirty="0" smtClean="0"/>
              <a:t>all government health facilities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51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97CC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Key 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097CC"/>
                </a:solidFill>
              </a:rPr>
              <a:t>Funding gap;  </a:t>
            </a:r>
            <a:r>
              <a:rPr lang="en-US" sz="2800" i="1" dirty="0"/>
              <a:t>need nearly 6 million US$ </a:t>
            </a:r>
            <a:r>
              <a:rPr lang="en-US" sz="2800" i="1" dirty="0" smtClean="0"/>
              <a:t>to complete last phase of follow-up campaign.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i="1" dirty="0"/>
          </a:p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097CC"/>
                </a:solidFill>
              </a:rPr>
              <a:t>Limited resources and capacity; </a:t>
            </a:r>
            <a:r>
              <a:rPr lang="en-US" sz="2800" i="1" dirty="0" smtClean="0"/>
              <a:t>to integrate VPD surveillance and institutionalize / strengthen measles case based surveillance.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i="1" dirty="0" smtClean="0"/>
          </a:p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097CC"/>
                </a:solidFill>
              </a:rPr>
              <a:t>Variable commitment and motivation; </a:t>
            </a:r>
            <a:r>
              <a:rPr lang="en-US" sz="2800" i="1" dirty="0" smtClean="0"/>
              <a:t>in achieving / maintaining &gt;90% MCV-1 </a:t>
            </a:r>
            <a:r>
              <a:rPr lang="en-US" sz="2800" i="1" dirty="0" smtClean="0"/>
              <a:t>coverage.</a:t>
            </a:r>
            <a:endParaRPr lang="en-US" sz="2800" i="1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800" i="1" dirty="0" smtClean="0"/>
          </a:p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097CC"/>
                </a:solidFill>
              </a:rPr>
              <a:t>Variable provincial capacities; </a:t>
            </a:r>
            <a:r>
              <a:rPr lang="en-US" sz="2800" i="1" dirty="0" smtClean="0"/>
              <a:t>to take responsibilities after 18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constitutional amendment.</a:t>
            </a:r>
          </a:p>
        </p:txBody>
      </p:sp>
    </p:spTree>
    <p:extLst>
      <p:ext uri="{BB962C8B-B14F-4D97-AF65-F5344CB8AC3E}">
        <p14:creationId xmlns:p14="http://schemas.microsoft.com/office/powerpoint/2010/main" val="40846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3369"/>
          </a:xfrm>
          <a:solidFill>
            <a:srgbClr val="0097CC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Way Forward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66" y="1066799"/>
            <a:ext cx="9067800" cy="57150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3400" b="1" i="1" dirty="0" smtClean="0">
                <a:solidFill>
                  <a:srgbClr val="0097CC"/>
                </a:solidFill>
              </a:rPr>
              <a:t>Using all opportunities to reach the unreached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Multi-antigen </a:t>
            </a:r>
            <a:r>
              <a:rPr lang="en-US" sz="2600" dirty="0"/>
              <a:t>campaign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Combining Measles and </a:t>
            </a:r>
            <a:r>
              <a:rPr lang="en-US" sz="2600" dirty="0" err="1" smtClean="0"/>
              <a:t>MNTe</a:t>
            </a:r>
            <a:r>
              <a:rPr lang="en-US" sz="2600" dirty="0" smtClean="0"/>
              <a:t> supplementary vaccination</a:t>
            </a:r>
          </a:p>
          <a:p>
            <a:pPr>
              <a:lnSpc>
                <a:spcPct val="80000"/>
              </a:lnSpc>
            </a:pPr>
            <a:endParaRPr lang="en-US" sz="3400" b="1" i="1" dirty="0" smtClean="0">
              <a:solidFill>
                <a:srgbClr val="0097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400" b="1" i="1" dirty="0" smtClean="0">
                <a:solidFill>
                  <a:srgbClr val="0097CC"/>
                </a:solidFill>
              </a:rPr>
              <a:t>Approaching donors to bridge funding gap</a:t>
            </a:r>
          </a:p>
          <a:p>
            <a:pPr marL="0" indent="0">
              <a:lnSpc>
                <a:spcPct val="80000"/>
              </a:lnSpc>
              <a:buNone/>
            </a:pPr>
            <a:endParaRPr lang="en-US" sz="3400" b="1" i="1" dirty="0" smtClean="0">
              <a:solidFill>
                <a:srgbClr val="0097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400" b="1" i="1" dirty="0" smtClean="0">
                <a:solidFill>
                  <a:srgbClr val="0097CC"/>
                </a:solidFill>
              </a:rPr>
              <a:t>Continue advocacy &amp; strong </a:t>
            </a:r>
            <a:r>
              <a:rPr lang="en-US" sz="3400" b="1" i="1" dirty="0">
                <a:solidFill>
                  <a:srgbClr val="0097CC"/>
                </a:solidFill>
              </a:rPr>
              <a:t>social mobilization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To maintain federal commitment and enhance district motivation. 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To ensure community participation and support from line departments and ministries.</a:t>
            </a:r>
          </a:p>
          <a:p>
            <a:pPr>
              <a:lnSpc>
                <a:spcPct val="80000"/>
              </a:lnSpc>
            </a:pPr>
            <a:endParaRPr lang="en-US" sz="3400" b="1" i="1" dirty="0" smtClean="0">
              <a:solidFill>
                <a:srgbClr val="0097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400" b="1" i="1" dirty="0" smtClean="0">
                <a:solidFill>
                  <a:srgbClr val="0097CC"/>
                </a:solidFill>
              </a:rPr>
              <a:t>Building </a:t>
            </a:r>
            <a:r>
              <a:rPr lang="en-US" sz="3400" b="1" i="1" dirty="0">
                <a:solidFill>
                  <a:srgbClr val="0097CC"/>
                </a:solidFill>
              </a:rPr>
              <a:t>alliance and </a:t>
            </a:r>
            <a:r>
              <a:rPr lang="en-US" sz="3400" b="1" i="1" dirty="0" smtClean="0">
                <a:solidFill>
                  <a:srgbClr val="0097CC"/>
                </a:solidFill>
              </a:rPr>
              <a:t>partnership</a:t>
            </a:r>
            <a:endParaRPr lang="en-US" sz="3400" b="1" i="1" dirty="0">
              <a:solidFill>
                <a:srgbClr val="0097CC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For better </a:t>
            </a:r>
            <a:r>
              <a:rPr lang="en-US" sz="2900" dirty="0"/>
              <a:t>case management with Vitamin A Supplementation</a:t>
            </a:r>
          </a:p>
        </p:txBody>
      </p:sp>
    </p:spTree>
    <p:extLst>
      <p:ext uri="{BB962C8B-B14F-4D97-AF65-F5344CB8AC3E}">
        <p14:creationId xmlns:p14="http://schemas.microsoft.com/office/powerpoint/2010/main" val="31595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990600"/>
          </a:xfrm>
          <a:solidFill>
            <a:srgbClr val="0097CC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</a:rPr>
              <a:t>Background &amp; Situation Analysis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90678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en-US" sz="2400" b="1" dirty="0" smtClean="0">
                <a:solidFill>
                  <a:srgbClr val="0097CC"/>
                </a:solidFill>
                <a:cs typeface="Arial" charset="0"/>
              </a:rPr>
              <a:t>2.1 </a:t>
            </a:r>
            <a:r>
              <a:rPr lang="en-US" sz="2400" b="1" dirty="0">
                <a:solidFill>
                  <a:srgbClr val="0097CC"/>
                </a:solidFill>
                <a:cs typeface="Arial" charset="0"/>
              </a:rPr>
              <a:t>million measles cases </a:t>
            </a:r>
            <a:r>
              <a:rPr lang="en-US" sz="2400" dirty="0">
                <a:cs typeface="Arial" charset="0"/>
              </a:rPr>
              <a:t>occur annually in Pakistan and approximately </a:t>
            </a:r>
            <a:r>
              <a:rPr lang="en-US" sz="2400" b="1" dirty="0">
                <a:solidFill>
                  <a:srgbClr val="0097CC"/>
                </a:solidFill>
                <a:cs typeface="Arial" charset="0"/>
              </a:rPr>
              <a:t>21,000 children die </a:t>
            </a:r>
            <a:r>
              <a:rPr lang="en-US" sz="2400" dirty="0">
                <a:cs typeface="Arial" charset="0"/>
              </a:rPr>
              <a:t>from measles and its complications </a:t>
            </a:r>
            <a:r>
              <a:rPr lang="en-US" sz="2400" dirty="0" smtClean="0">
                <a:cs typeface="Arial" charset="0"/>
              </a:rPr>
              <a:t>annually</a:t>
            </a:r>
            <a:endParaRPr lang="en-US" sz="2400" dirty="0">
              <a:cs typeface="Arial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National </a:t>
            </a:r>
            <a:r>
              <a:rPr lang="en-US" sz="2400" dirty="0">
                <a:cs typeface="Arial" charset="0"/>
              </a:rPr>
              <a:t>Measles </a:t>
            </a:r>
            <a:r>
              <a:rPr lang="en-US" sz="2400" b="1" dirty="0" smtClean="0">
                <a:solidFill>
                  <a:srgbClr val="0097CC"/>
                </a:solidFill>
                <a:cs typeface="Arial" charset="0"/>
              </a:rPr>
              <a:t>coverage </a:t>
            </a:r>
            <a:r>
              <a:rPr lang="en-US" sz="2400" b="1" dirty="0">
                <a:solidFill>
                  <a:srgbClr val="0097CC"/>
                </a:solidFill>
                <a:cs typeface="Arial" charset="0"/>
              </a:rPr>
              <a:t>is 62.6%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b="1" dirty="0" smtClean="0">
              <a:solidFill>
                <a:srgbClr val="0097CC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97CC"/>
                </a:solidFill>
                <a:cs typeface="Arial" charset="0"/>
              </a:rPr>
              <a:t>Measles </a:t>
            </a:r>
            <a:r>
              <a:rPr lang="en-US" sz="2400" b="1" dirty="0">
                <a:solidFill>
                  <a:srgbClr val="0097CC"/>
                </a:solidFill>
                <a:cs typeface="Arial" charset="0"/>
              </a:rPr>
              <a:t>catch-up campaign </a:t>
            </a:r>
            <a:r>
              <a:rPr lang="en-US" sz="2400" b="1" dirty="0">
                <a:solidFill>
                  <a:srgbClr val="0097CC"/>
                </a:solidFill>
                <a:cs typeface="Arial" charset="0"/>
              </a:rPr>
              <a:t>(2007-08) </a:t>
            </a:r>
            <a:r>
              <a:rPr lang="en-US" sz="2400" dirty="0" smtClean="0">
                <a:cs typeface="Arial" charset="0"/>
              </a:rPr>
              <a:t>vaccinated </a:t>
            </a:r>
            <a:r>
              <a:rPr lang="en-US" sz="2400" dirty="0">
                <a:cs typeface="Arial" charset="0"/>
              </a:rPr>
              <a:t>64 million </a:t>
            </a:r>
            <a:r>
              <a:rPr lang="en-US" sz="2400" dirty="0" smtClean="0">
                <a:cs typeface="Arial" charset="0"/>
              </a:rPr>
              <a:t>children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97CC"/>
                </a:solidFill>
                <a:cs typeface="Arial" charset="0"/>
              </a:rPr>
              <a:t>2010 </a:t>
            </a:r>
            <a:r>
              <a:rPr lang="en-US" sz="2400" b="1" dirty="0">
                <a:solidFill>
                  <a:srgbClr val="0097CC"/>
                </a:solidFill>
                <a:cs typeface="Arial" charset="0"/>
              </a:rPr>
              <a:t>flash floods </a:t>
            </a:r>
            <a:r>
              <a:rPr lang="en-US" sz="2400" b="1" dirty="0" smtClean="0">
                <a:solidFill>
                  <a:srgbClr val="0097CC"/>
                </a:solidFill>
                <a:cs typeface="Arial" charset="0"/>
              </a:rPr>
              <a:t>impelled </a:t>
            </a:r>
            <a:r>
              <a:rPr lang="en-US" sz="2400" b="1" dirty="0" smtClean="0">
                <a:solidFill>
                  <a:srgbClr val="0097CC"/>
                </a:solidFill>
                <a:cs typeface="Arial" charset="0"/>
              </a:rPr>
              <a:t>follow-up campaign </a:t>
            </a:r>
            <a:r>
              <a:rPr lang="en-US" sz="2400" dirty="0" smtClean="0">
                <a:cs typeface="Arial" charset="0"/>
              </a:rPr>
              <a:t>in </a:t>
            </a:r>
            <a:r>
              <a:rPr lang="en-US" sz="2400" dirty="0" smtClean="0">
                <a:cs typeface="Arial" charset="0"/>
              </a:rPr>
              <a:t>all flood affected districts (Phase 1 &amp; 2) and subsequently in non-flood affected districts (Phase 3)</a:t>
            </a:r>
          </a:p>
        </p:txBody>
      </p:sp>
    </p:spTree>
    <p:extLst>
      <p:ext uri="{BB962C8B-B14F-4D97-AF65-F5344CB8AC3E}">
        <p14:creationId xmlns:p14="http://schemas.microsoft.com/office/powerpoint/2010/main" val="29233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0" y="6009501"/>
            <a:ext cx="685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Commitment from the </a:t>
            </a:r>
            <a:r>
              <a:rPr lang="en-US" sz="3600" b="1" dirty="0">
                <a:solidFill>
                  <a:schemeClr val="bg1"/>
                </a:solidFill>
              </a:rPr>
              <a:t>Government of Pakistan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0097CC"/>
                </a:solidFill>
              </a:rPr>
              <a:t>Endorsed the measles mortality reduction goal </a:t>
            </a:r>
            <a:r>
              <a:rPr lang="en-US" sz="2600" dirty="0"/>
              <a:t>set at the UN special session on Children in May 2002 and World Health Assembly in 2003</a:t>
            </a:r>
          </a:p>
          <a:p>
            <a:pPr>
              <a:lnSpc>
                <a:spcPct val="110000"/>
              </a:lnSpc>
            </a:pPr>
            <a:endParaRPr lang="en-US" sz="2600" dirty="0" smtClean="0"/>
          </a:p>
          <a:p>
            <a:pPr>
              <a:lnSpc>
                <a:spcPct val="110000"/>
              </a:lnSpc>
            </a:pPr>
            <a:r>
              <a:rPr lang="en-US" sz="2600" dirty="0" smtClean="0"/>
              <a:t>Adopted </a:t>
            </a:r>
            <a:r>
              <a:rPr lang="en-US" sz="2600" dirty="0"/>
              <a:t>a </a:t>
            </a:r>
            <a:r>
              <a:rPr lang="en-US" sz="2600" b="1" dirty="0">
                <a:solidFill>
                  <a:srgbClr val="0097CC"/>
                </a:solidFill>
              </a:rPr>
              <a:t>National Plan of Action for Measles </a:t>
            </a:r>
            <a:r>
              <a:rPr lang="en-US" sz="2600" dirty="0"/>
              <a:t>control based on WHO regional plan that includes:</a:t>
            </a:r>
          </a:p>
          <a:p>
            <a:pPr lvl="1">
              <a:lnSpc>
                <a:spcPct val="110000"/>
              </a:lnSpc>
              <a:buSzPct val="85000"/>
            </a:pPr>
            <a:r>
              <a:rPr lang="en-US" sz="2300" dirty="0"/>
              <a:t>Continue efforts to Strengthen Routine EPI</a:t>
            </a:r>
          </a:p>
          <a:p>
            <a:pPr lvl="1">
              <a:lnSpc>
                <a:spcPct val="110000"/>
              </a:lnSpc>
              <a:buSzPct val="85000"/>
            </a:pPr>
            <a:r>
              <a:rPr lang="en-US" sz="2300" dirty="0"/>
              <a:t>Second dose of Measles at the age of 15 Months (Mid-2007)</a:t>
            </a:r>
          </a:p>
          <a:p>
            <a:pPr lvl="1">
              <a:lnSpc>
                <a:spcPct val="110000"/>
              </a:lnSpc>
              <a:buSzPct val="85000"/>
            </a:pPr>
            <a:r>
              <a:rPr lang="en-US" sz="2300" dirty="0" smtClean="0"/>
              <a:t>Measles </a:t>
            </a:r>
            <a:r>
              <a:rPr lang="en-US" sz="2300" dirty="0" smtClean="0"/>
              <a:t>Catch-up Campaign </a:t>
            </a:r>
            <a:r>
              <a:rPr lang="en-US" sz="2300" dirty="0" smtClean="0"/>
              <a:t>(2007-08)</a:t>
            </a:r>
            <a:endParaRPr lang="en-US" sz="2300" dirty="0" smtClean="0"/>
          </a:p>
          <a:p>
            <a:pPr lvl="1">
              <a:lnSpc>
                <a:spcPct val="110000"/>
              </a:lnSpc>
              <a:buSzPct val="85000"/>
            </a:pPr>
            <a:r>
              <a:rPr lang="en-US" sz="2300" dirty="0" smtClean="0"/>
              <a:t>Measles </a:t>
            </a:r>
            <a:r>
              <a:rPr lang="en-US" sz="2300" dirty="0" smtClean="0"/>
              <a:t>Follow-up campaign </a:t>
            </a:r>
            <a:r>
              <a:rPr lang="en-US" sz="2300" dirty="0" smtClean="0"/>
              <a:t>(2010-11)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0617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6"/>
          <p:cNvGrpSpPr>
            <a:grpSpLocks/>
          </p:cNvGrpSpPr>
          <p:nvPr/>
        </p:nvGrpSpPr>
        <p:grpSpPr bwMode="auto">
          <a:xfrm>
            <a:off x="-471" y="32375"/>
            <a:ext cx="9237663" cy="6665912"/>
            <a:chOff x="1" y="-43"/>
            <a:chExt cx="5819" cy="4199"/>
          </a:xfrm>
        </p:grpSpPr>
        <p:pic>
          <p:nvPicPr>
            <p:cNvPr id="5123" name="Picture 2" descr="pak_pop-density_by_tehsi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353"/>
              <a:ext cx="4083" cy="3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3"/>
            <p:cNvSpPr txBox="1">
              <a:spLocks noChangeArrowheads="1"/>
            </p:cNvSpPr>
            <p:nvPr/>
          </p:nvSpPr>
          <p:spPr bwMode="auto">
            <a:xfrm>
              <a:off x="1259" y="2527"/>
              <a:ext cx="10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cs typeface="Arial" pitchFamily="34" charset="0"/>
                </a:rPr>
                <a:t>BALOCHISTAN</a:t>
              </a:r>
            </a:p>
          </p:txBody>
        </p:sp>
        <p:sp>
          <p:nvSpPr>
            <p:cNvPr id="5125" name="Text Box 4"/>
            <p:cNvSpPr txBox="1">
              <a:spLocks noChangeArrowheads="1"/>
            </p:cNvSpPr>
            <p:nvPr/>
          </p:nvSpPr>
          <p:spPr bwMode="auto">
            <a:xfrm rot="-4194286">
              <a:off x="260" y="2813"/>
              <a:ext cx="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 i="1">
                  <a:solidFill>
                    <a:schemeClr val="accent2"/>
                  </a:solidFill>
                  <a:cs typeface="Arial" pitchFamily="34" charset="0"/>
                </a:rPr>
                <a:t>IRAN</a:t>
              </a:r>
            </a:p>
          </p:txBody>
        </p:sp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2663" y="1994"/>
              <a:ext cx="6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cs typeface="Arial" pitchFamily="34" charset="0"/>
                </a:rPr>
                <a:t>PUNJAB</a:t>
              </a:r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2535" y="1341"/>
              <a:ext cx="43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cs typeface="Arial" pitchFamily="34" charset="0"/>
                </a:rPr>
                <a:t>KPK</a:t>
              </a:r>
            </a:p>
            <a:p>
              <a:pPr eaLnBrk="1" hangingPunct="1"/>
              <a:r>
                <a:rPr lang="en-US" sz="1600" b="1" i="1">
                  <a:cs typeface="Arial" pitchFamily="34" charset="0"/>
                </a:rPr>
                <a:t>FATA</a:t>
              </a: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3586" y="559"/>
              <a:ext cx="4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cs typeface="Arial" pitchFamily="34" charset="0"/>
                </a:rPr>
                <a:t>FANA</a:t>
              </a:r>
            </a:p>
          </p:txBody>
        </p:sp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>
              <a:off x="3525" y="991"/>
              <a:ext cx="3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cs typeface="Arial" pitchFamily="34" charset="0"/>
                </a:rPr>
                <a:t>AJK</a:t>
              </a:r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 rot="-3076513">
              <a:off x="3045" y="2713"/>
              <a:ext cx="6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chemeClr val="accent2"/>
                  </a:solidFill>
                  <a:cs typeface="Arial" pitchFamily="34" charset="0"/>
                </a:rPr>
                <a:t>INDIA</a:t>
              </a:r>
            </a:p>
          </p:txBody>
        </p:sp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 rot="-2689284">
              <a:off x="1592" y="1439"/>
              <a:ext cx="9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 i="1">
                  <a:solidFill>
                    <a:schemeClr val="accent2"/>
                  </a:solidFill>
                  <a:cs typeface="Arial" pitchFamily="34" charset="0"/>
                </a:rPr>
                <a:t>AFGHANISTAN</a:t>
              </a:r>
            </a:p>
          </p:txBody>
        </p:sp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 rot="1164522">
              <a:off x="868" y="3765"/>
              <a:ext cx="8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 i="1" dirty="0">
                  <a:solidFill>
                    <a:schemeClr val="accent2"/>
                  </a:solidFill>
                  <a:cs typeface="Arial" pitchFamily="34" charset="0"/>
                </a:rPr>
                <a:t>ARABIAN SEA</a:t>
              </a:r>
            </a:p>
          </p:txBody>
        </p:sp>
        <p:sp>
          <p:nvSpPr>
            <p:cNvPr id="5133" name="Text Box 12"/>
            <p:cNvSpPr txBox="1">
              <a:spLocks noChangeArrowheads="1"/>
            </p:cNvSpPr>
            <p:nvPr/>
          </p:nvSpPr>
          <p:spPr bwMode="auto">
            <a:xfrm rot="2235937">
              <a:off x="4036" y="437"/>
              <a:ext cx="4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 i="1">
                  <a:solidFill>
                    <a:schemeClr val="accent2"/>
                  </a:solidFill>
                  <a:cs typeface="Arial" pitchFamily="34" charset="0"/>
                </a:rPr>
                <a:t>CHINA</a:t>
              </a:r>
            </a:p>
          </p:txBody>
        </p:sp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1982" y="3189"/>
              <a:ext cx="5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cs typeface="Arial" pitchFamily="34" charset="0"/>
                </a:rPr>
                <a:t>SINDH</a:t>
              </a:r>
            </a:p>
          </p:txBody>
        </p:sp>
        <p:sp>
          <p:nvSpPr>
            <p:cNvPr id="5135" name="Oval 14"/>
            <p:cNvSpPr>
              <a:spLocks noChangeArrowheads="1"/>
            </p:cNvSpPr>
            <p:nvPr/>
          </p:nvSpPr>
          <p:spPr bwMode="auto">
            <a:xfrm>
              <a:off x="3537" y="3473"/>
              <a:ext cx="67" cy="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3750" y="3412"/>
              <a:ext cx="13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  <a:cs typeface="Arial" pitchFamily="34" charset="0"/>
                </a:rPr>
                <a:t>1 Dot = 20,000 people</a:t>
              </a:r>
            </a:p>
          </p:txBody>
        </p:sp>
        <p:grpSp>
          <p:nvGrpSpPr>
            <p:cNvPr id="5137" name="Group 16"/>
            <p:cNvGrpSpPr>
              <a:grpSpLocks/>
            </p:cNvGrpSpPr>
            <p:nvPr/>
          </p:nvGrpSpPr>
          <p:grpSpPr bwMode="auto">
            <a:xfrm>
              <a:off x="3471" y="3582"/>
              <a:ext cx="170" cy="126"/>
              <a:chOff x="4176" y="4128"/>
              <a:chExt cx="288" cy="192"/>
            </a:xfrm>
          </p:grpSpPr>
          <p:sp>
            <p:nvSpPr>
              <p:cNvPr id="5181" name="Line 17"/>
              <p:cNvSpPr>
                <a:spLocks noChangeShapeType="1"/>
              </p:cNvSpPr>
              <p:nvPr/>
            </p:nvSpPr>
            <p:spPr bwMode="auto">
              <a:xfrm flipV="1">
                <a:off x="4176" y="4128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18"/>
              <p:cNvSpPr>
                <a:spLocks noChangeShapeType="1"/>
              </p:cNvSpPr>
              <p:nvPr/>
            </p:nvSpPr>
            <p:spPr bwMode="auto">
              <a:xfrm>
                <a:off x="4272" y="4128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19"/>
              <p:cNvSpPr>
                <a:spLocks noChangeShapeType="1"/>
              </p:cNvSpPr>
              <p:nvPr/>
            </p:nvSpPr>
            <p:spPr bwMode="auto">
              <a:xfrm flipV="1">
                <a:off x="4368" y="4128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8" name="Text Box 20"/>
            <p:cNvSpPr txBox="1">
              <a:spLocks noChangeArrowheads="1"/>
            </p:cNvSpPr>
            <p:nvPr/>
          </p:nvSpPr>
          <p:spPr bwMode="auto">
            <a:xfrm>
              <a:off x="3719" y="3556"/>
              <a:ext cx="10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  <a:cs typeface="Arial" pitchFamily="34" charset="0"/>
                </a:rPr>
                <a:t>Rivers/Lakes</a:t>
              </a:r>
            </a:p>
          </p:txBody>
        </p:sp>
        <p:sp>
          <p:nvSpPr>
            <p:cNvPr id="5139" name="Freeform 21"/>
            <p:cNvSpPr>
              <a:spLocks/>
            </p:cNvSpPr>
            <p:nvPr/>
          </p:nvSpPr>
          <p:spPr bwMode="auto">
            <a:xfrm>
              <a:off x="3428" y="3749"/>
              <a:ext cx="192" cy="63"/>
            </a:xfrm>
            <a:custGeom>
              <a:avLst/>
              <a:gdLst>
                <a:gd name="T0" fmla="*/ 0 w 540"/>
                <a:gd name="T1" fmla="*/ 0 h 180"/>
                <a:gd name="T2" fmla="*/ 0 w 540"/>
                <a:gd name="T3" fmla="*/ 0 h 180"/>
                <a:gd name="T4" fmla="*/ 1 w 540"/>
                <a:gd name="T5" fmla="*/ 0 h 180"/>
                <a:gd name="T6" fmla="*/ 1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480" y="90"/>
                    <a:pt x="5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2"/>
            <p:cNvSpPr>
              <a:spLocks/>
            </p:cNvSpPr>
            <p:nvPr/>
          </p:nvSpPr>
          <p:spPr bwMode="auto">
            <a:xfrm>
              <a:off x="3428" y="3875"/>
              <a:ext cx="192" cy="62"/>
            </a:xfrm>
            <a:custGeom>
              <a:avLst/>
              <a:gdLst>
                <a:gd name="T0" fmla="*/ 0 w 540"/>
                <a:gd name="T1" fmla="*/ 0 h 180"/>
                <a:gd name="T2" fmla="*/ 0 w 540"/>
                <a:gd name="T3" fmla="*/ 0 h 180"/>
                <a:gd name="T4" fmla="*/ 1 w 540"/>
                <a:gd name="T5" fmla="*/ 0 h 180"/>
                <a:gd name="T6" fmla="*/ 1 w 540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80"/>
                <a:gd name="T14" fmla="*/ 540 w 540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480" y="90"/>
                    <a:pt x="54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Text Box 23"/>
            <p:cNvSpPr txBox="1">
              <a:spLocks noChangeArrowheads="1"/>
            </p:cNvSpPr>
            <p:nvPr/>
          </p:nvSpPr>
          <p:spPr bwMode="auto">
            <a:xfrm>
              <a:off x="3683" y="3708"/>
              <a:ext cx="1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i="1">
                  <a:latin typeface="Times New Roman" pitchFamily="18" charset="0"/>
                  <a:cs typeface="Arial" pitchFamily="34" charset="0"/>
                </a:rPr>
                <a:t>District’s Boundary </a:t>
              </a:r>
            </a:p>
            <a:p>
              <a:pPr eaLnBrk="1" hangingPunct="1"/>
              <a:r>
                <a:rPr lang="en-US" sz="1400" i="1">
                  <a:latin typeface="Times New Roman" pitchFamily="18" charset="0"/>
                  <a:cs typeface="Arial" pitchFamily="34" charset="0"/>
                </a:rPr>
                <a:t>Provincial Boundary</a:t>
              </a:r>
            </a:p>
          </p:txBody>
        </p:sp>
        <p:grpSp>
          <p:nvGrpSpPr>
            <p:cNvPr id="5142" name="Group 24"/>
            <p:cNvGrpSpPr>
              <a:grpSpLocks/>
            </p:cNvGrpSpPr>
            <p:nvPr/>
          </p:nvGrpSpPr>
          <p:grpSpPr bwMode="auto">
            <a:xfrm>
              <a:off x="1302" y="991"/>
              <a:ext cx="3700" cy="2829"/>
              <a:chOff x="1440" y="768"/>
              <a:chExt cx="4176" cy="3249"/>
            </a:xfrm>
          </p:grpSpPr>
          <p:grpSp>
            <p:nvGrpSpPr>
              <p:cNvPr id="5145" name="Group 25"/>
              <p:cNvGrpSpPr>
                <a:grpSpLocks/>
              </p:cNvGrpSpPr>
              <p:nvPr/>
            </p:nvGrpSpPr>
            <p:grpSpPr bwMode="auto">
              <a:xfrm>
                <a:off x="1440" y="768"/>
                <a:ext cx="4176" cy="3249"/>
                <a:chOff x="1440" y="768"/>
                <a:chExt cx="4176" cy="3249"/>
              </a:xfrm>
            </p:grpSpPr>
            <p:sp>
              <p:nvSpPr>
                <p:cNvPr id="5147" name="Oval 26"/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5148" name="Group 27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4176" cy="3249"/>
                  <a:chOff x="1440" y="768"/>
                  <a:chExt cx="4176" cy="3249"/>
                </a:xfrm>
              </p:grpSpPr>
              <p:grpSp>
                <p:nvGrpSpPr>
                  <p:cNvPr id="5149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3735" cy="3249"/>
                    <a:chOff x="1440" y="768"/>
                    <a:chExt cx="3735" cy="3249"/>
                  </a:xfrm>
                </p:grpSpPr>
                <p:sp>
                  <p:nvSpPr>
                    <p:cNvPr id="5161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23" y="1104"/>
                      <a:ext cx="570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Islamabad</a:t>
                      </a:r>
                    </a:p>
                  </p:txBody>
                </p:sp>
                <p:sp>
                  <p:nvSpPr>
                    <p:cNvPr id="5162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1872"/>
                      <a:ext cx="417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Quetta</a:t>
                      </a:r>
                    </a:p>
                  </p:txBody>
                </p:sp>
                <p:sp>
                  <p:nvSpPr>
                    <p:cNvPr id="516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0" y="3840"/>
                      <a:ext cx="461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Karachi</a:t>
                      </a:r>
                    </a:p>
                  </p:txBody>
                </p:sp>
                <p:sp>
                  <p:nvSpPr>
                    <p:cNvPr id="516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6" y="1728"/>
                      <a:ext cx="432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Lahore</a:t>
                      </a:r>
                    </a:p>
                  </p:txBody>
                </p:sp>
                <p:sp>
                  <p:nvSpPr>
                    <p:cNvPr id="5165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824" y="1968"/>
                      <a:ext cx="19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6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1776"/>
                      <a:ext cx="28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7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60" y="1440"/>
                      <a:ext cx="615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Gujranwala</a:t>
                      </a:r>
                    </a:p>
                  </p:txBody>
                </p:sp>
                <p:sp>
                  <p:nvSpPr>
                    <p:cNvPr id="5168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80" y="1536"/>
                      <a:ext cx="52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824"/>
                      <a:ext cx="6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0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1920"/>
                      <a:ext cx="595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Faisalabad</a:t>
                      </a:r>
                    </a:p>
                  </p:txBody>
                </p:sp>
                <p:sp>
                  <p:nvSpPr>
                    <p:cNvPr id="5171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44" y="768"/>
                      <a:ext cx="550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Peshawar</a:t>
                      </a:r>
                    </a:p>
                  </p:txBody>
                </p:sp>
                <p:sp>
                  <p:nvSpPr>
                    <p:cNvPr id="5172" name="Line 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28" y="912"/>
                      <a:ext cx="48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3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40" y="3504"/>
                      <a:ext cx="624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4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68" y="3408"/>
                      <a:ext cx="596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Hyderabad</a:t>
                      </a:r>
                    </a:p>
                  </p:txBody>
                </p:sp>
                <p:sp>
                  <p:nvSpPr>
                    <p:cNvPr id="5175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20" y="3024"/>
                      <a:ext cx="475" cy="1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Larkana</a:t>
                      </a:r>
                    </a:p>
                  </p:txBody>
                </p:sp>
                <p:sp>
                  <p:nvSpPr>
                    <p:cNvPr id="5176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12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7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76" y="3840"/>
                      <a:ext cx="43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8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1152"/>
                      <a:ext cx="52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9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42" y="2352"/>
                      <a:ext cx="422" cy="1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000" b="1" i="1">
                          <a:solidFill>
                            <a:srgbClr val="FF3607"/>
                          </a:solidFill>
                          <a:cs typeface="Arial" pitchFamily="34" charset="0"/>
                        </a:rPr>
                        <a:t>Multan</a:t>
                      </a:r>
                    </a:p>
                  </p:txBody>
                </p:sp>
                <p:sp>
                  <p:nvSpPr>
                    <p:cNvPr id="5180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0" y="2208"/>
                      <a:ext cx="72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016" y="912"/>
                    <a:ext cx="3600" cy="2832"/>
                    <a:chOff x="2016" y="912"/>
                    <a:chExt cx="3600" cy="2832"/>
                  </a:xfrm>
                </p:grpSpPr>
                <p:sp>
                  <p:nvSpPr>
                    <p:cNvPr id="5151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680"/>
                      <a:ext cx="240" cy="24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2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6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3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4" y="1392"/>
                      <a:ext cx="240" cy="24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4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008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5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912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6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064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7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928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8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3552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59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2" y="2736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160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4" y="2736"/>
                      <a:ext cx="1152" cy="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400" i="1">
                          <a:latin typeface="Times New Roman" pitchFamily="18" charset="0"/>
                          <a:cs typeface="Arial" pitchFamily="34" charset="0"/>
                        </a:rPr>
                        <a:t>Major populations </a:t>
                      </a:r>
                    </a:p>
                  </p:txBody>
                </p:sp>
              </p:grpSp>
            </p:grpSp>
          </p:grpSp>
          <p:sp>
            <p:nvSpPr>
              <p:cNvPr id="5146" name="Oval 60"/>
              <p:cNvSpPr>
                <a:spLocks noChangeArrowheads="1"/>
              </p:cNvSpPr>
              <p:nvPr/>
            </p:nvSpPr>
            <p:spPr bwMode="auto">
              <a:xfrm>
                <a:off x="1992" y="3738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143" name="Text Box 62"/>
            <p:cNvSpPr txBox="1">
              <a:spLocks noChangeArrowheads="1"/>
            </p:cNvSpPr>
            <p:nvPr/>
          </p:nvSpPr>
          <p:spPr bwMode="auto">
            <a:xfrm>
              <a:off x="68" y="4011"/>
              <a:ext cx="57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900" b="1">
                  <a:cs typeface="Arial" pitchFamily="34" charset="0"/>
                </a:rPr>
                <a:t>*Projected population from 1998 census of Pakistan. Source: Pakistan Statistical Year Book. Federal Bureau of Statistics, Statistics Division of Pakistan, April 2001.  </a:t>
              </a:r>
              <a:endParaRPr lang="en-US" sz="900" b="1">
                <a:cs typeface="Arial" pitchFamily="34" charset="0"/>
              </a:endParaRPr>
            </a:p>
          </p:txBody>
        </p:sp>
        <p:sp>
          <p:nvSpPr>
            <p:cNvPr id="5144" name="Rectangle 63"/>
            <p:cNvSpPr>
              <a:spLocks noChangeArrowheads="1"/>
            </p:cNvSpPr>
            <p:nvPr/>
          </p:nvSpPr>
          <p:spPr bwMode="auto">
            <a:xfrm>
              <a:off x="1" y="-43"/>
              <a:ext cx="5760" cy="396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Map of Pakistan &amp; </a:t>
              </a:r>
              <a:r>
                <a:rPr lang="en-US" sz="3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Population Density 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5070" y="1091522"/>
            <a:ext cx="267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180 million people in</a:t>
            </a:r>
            <a:br>
              <a:rPr lang="en-US" sz="2000" b="1" i="1" dirty="0">
                <a:solidFill>
                  <a:srgbClr val="0070C0"/>
                </a:solidFill>
              </a:rPr>
            </a:br>
            <a:r>
              <a:rPr lang="en-US" sz="2000" b="1" i="1" dirty="0">
                <a:solidFill>
                  <a:srgbClr val="0070C0"/>
                </a:solidFill>
              </a:rPr>
              <a:t>796,095 Sq. Km.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22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  <a:solidFill>
            <a:srgbClr val="0097CC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Pakistan Progress</a:t>
            </a:r>
            <a:r>
              <a:rPr lang="en-US" sz="4800" b="1" dirty="0" smtClean="0">
                <a:solidFill>
                  <a:srgbClr val="3399FF"/>
                </a:solidFill>
              </a:rPr>
              <a:t/>
            </a:r>
            <a:br>
              <a:rPr lang="en-US" sz="4800" b="1" dirty="0" smtClean="0">
                <a:solidFill>
                  <a:srgbClr val="3399FF"/>
                </a:solidFill>
              </a:rPr>
            </a:br>
            <a:r>
              <a:rPr lang="en-US" sz="3600" dirty="0" smtClean="0"/>
              <a:t>a. </a:t>
            </a:r>
            <a:r>
              <a:rPr lang="en-US" sz="3600" dirty="0" smtClean="0"/>
              <a:t>Routine Immunization </a:t>
            </a:r>
          </a:p>
        </p:txBody>
      </p:sp>
    </p:spTree>
    <p:extLst>
      <p:ext uri="{BB962C8B-B14F-4D97-AF65-F5344CB8AC3E}">
        <p14:creationId xmlns:p14="http://schemas.microsoft.com/office/powerpoint/2010/main" val="4011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 rot="-5400000">
            <a:off x="-491626" y="3722172"/>
            <a:ext cx="150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/>
              <a:t>% Coverage</a:t>
            </a: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0" y="6550025"/>
            <a:ext cx="374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*Data Source = Federal EPI , 2011 data is till April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284572"/>
              </p:ext>
            </p:extLst>
          </p:nvPr>
        </p:nvGraphicFramePr>
        <p:xfrm>
          <a:off x="533400" y="228600"/>
          <a:ext cx="8458200" cy="647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1143000" y="762000"/>
            <a:ext cx="12954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0400" y="914400"/>
            <a:ext cx="1143000" cy="1600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81600" y="762000"/>
            <a:ext cx="1219200" cy="1524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086600" y="914400"/>
            <a:ext cx="1219200" cy="1371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895600"/>
            <a:ext cx="9144000" cy="1143000"/>
          </a:xfrm>
          <a:prstGeom prst="rect">
            <a:avLst/>
          </a:prstGeom>
          <a:solidFill>
            <a:srgbClr val="0097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Pakistan Progress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3900" dirty="0"/>
              <a:t>b</a:t>
            </a:r>
            <a:r>
              <a:rPr lang="en-US" sz="3900" dirty="0" smtClean="0"/>
              <a:t>. </a:t>
            </a:r>
            <a:r>
              <a:rPr lang="en-US" sz="3900" dirty="0" smtClean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36400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" y="0"/>
            <a:ext cx="9138146" cy="1219200"/>
          </a:xfrm>
          <a:solidFill>
            <a:srgbClr val="0097CC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Suspected Measles </a:t>
            </a:r>
            <a:r>
              <a:rPr lang="en-US" sz="3200" b="1" dirty="0">
                <a:solidFill>
                  <a:schemeClr val="bg1"/>
                </a:solidFill>
              </a:rPr>
              <a:t>Cases </a:t>
            </a:r>
            <a:r>
              <a:rPr lang="en-US" sz="3200" b="1" dirty="0" smtClean="0">
                <a:solidFill>
                  <a:schemeClr val="bg1"/>
                </a:solidFill>
              </a:rPr>
              <a:t>Pakistan 2003-10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331955"/>
              </p:ext>
            </p:extLst>
          </p:nvPr>
        </p:nvGraphicFramePr>
        <p:xfrm>
          <a:off x="190520" y="1295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-984737" y="3445411"/>
            <a:ext cx="2350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No. of Reported  Cases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708775"/>
            <a:ext cx="0" cy="14920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0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3796</TotalTime>
  <Words>1217</Words>
  <Application>Microsoft Office PowerPoint</Application>
  <PresentationFormat>On-screen Show (4:3)</PresentationFormat>
  <Paragraphs>235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PowerPoint Presentation</vt:lpstr>
      <vt:lpstr>Presentation Outline</vt:lpstr>
      <vt:lpstr>Background &amp; Situation Analysis</vt:lpstr>
      <vt:lpstr>Commitment from the Government of Pakistan</vt:lpstr>
      <vt:lpstr>PowerPoint Presentation</vt:lpstr>
      <vt:lpstr>Pakistan Progress a. Routine Immunization </vt:lpstr>
      <vt:lpstr>PowerPoint Presentation</vt:lpstr>
      <vt:lpstr>PowerPoint Presentation</vt:lpstr>
      <vt:lpstr>Suspected Measles Cases Pakistan 2003-10</vt:lpstr>
      <vt:lpstr>Improving Measles Case Based Surveillance Pakistan 2008-10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Pakistan Progress c. Second Opportunities / SIAs</vt:lpstr>
      <vt:lpstr>2nd dose through routine EPI - MCV 2</vt:lpstr>
      <vt:lpstr>PowerPoint Presentation</vt:lpstr>
      <vt:lpstr>Pakistan - Rationale for Measles Follow-up Campaign</vt:lpstr>
      <vt:lpstr>PowerPoint Presentation</vt:lpstr>
      <vt:lpstr>PowerPoint Presentation</vt:lpstr>
      <vt:lpstr>PowerPoint Presentation</vt:lpstr>
      <vt:lpstr>Plans for 2011 - 12</vt:lpstr>
      <vt:lpstr>Measles Follow - up Campaign Phase - 3 </vt:lpstr>
      <vt:lpstr>Immediate Action / Plan for rest of 2011</vt:lpstr>
      <vt:lpstr>Campaign Strategy</vt:lpstr>
      <vt:lpstr>Key Challenges</vt:lpstr>
      <vt:lpstr>Way Forward</vt:lpstr>
      <vt:lpstr>PowerPoint Presentation</vt:lpstr>
    </vt:vector>
  </TitlesOfParts>
  <Company>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UNICEF</dc:creator>
  <cp:lastModifiedBy>UNICEF</cp:lastModifiedBy>
  <cp:revision>177</cp:revision>
  <cp:lastPrinted>2011-09-08T14:17:46Z</cp:lastPrinted>
  <dcterms:created xsi:type="dcterms:W3CDTF">2011-03-03T06:19:56Z</dcterms:created>
  <dcterms:modified xsi:type="dcterms:W3CDTF">2011-09-12T20:52:31Z</dcterms:modified>
</cp:coreProperties>
</file>