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handoutMasterIdLst>
    <p:handoutMasterId r:id="rId27"/>
  </p:handoutMasterIdLst>
  <p:sldIdLst>
    <p:sldId id="405" r:id="rId2"/>
    <p:sldId id="608" r:id="rId3"/>
    <p:sldId id="591" r:id="rId4"/>
    <p:sldId id="598" r:id="rId5"/>
    <p:sldId id="622" r:id="rId6"/>
    <p:sldId id="599" r:id="rId7"/>
    <p:sldId id="600" r:id="rId8"/>
    <p:sldId id="601" r:id="rId9"/>
    <p:sldId id="602" r:id="rId10"/>
    <p:sldId id="618" r:id="rId11"/>
    <p:sldId id="603" r:id="rId12"/>
    <p:sldId id="621" r:id="rId13"/>
    <p:sldId id="592" r:id="rId14"/>
    <p:sldId id="606" r:id="rId15"/>
    <p:sldId id="609" r:id="rId16"/>
    <p:sldId id="604" r:id="rId17"/>
    <p:sldId id="611" r:id="rId18"/>
    <p:sldId id="610" r:id="rId19"/>
    <p:sldId id="623" r:id="rId20"/>
    <p:sldId id="624" r:id="rId21"/>
    <p:sldId id="625" r:id="rId22"/>
    <p:sldId id="626" r:id="rId23"/>
    <p:sldId id="620" r:id="rId24"/>
    <p:sldId id="588" r:id="rId2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BBAGH, Alya Jaafar" initials="dabbagha" lastIdx="6" clrIdx="0"/>
  <p:cmAuthor id="1" name="Kimberly Thompson" initials="KMT" lastIdx="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4709" autoAdjust="0"/>
  </p:normalViewPr>
  <p:slideViewPr>
    <p:cSldViewPr>
      <p:cViewPr varScale="1">
        <p:scale>
          <a:sx n="71" d="100"/>
          <a:sy n="71" d="100"/>
        </p:scale>
        <p:origin x="-1140" y="-90"/>
      </p:cViewPr>
      <p:guideLst>
        <p:guide orient="horz" pos="2160"/>
        <p:guide pos="2880"/>
      </p:guideLst>
    </p:cSldViewPr>
  </p:slideViewPr>
  <p:outlineViewPr>
    <p:cViewPr>
      <p:scale>
        <a:sx n="33" d="100"/>
        <a:sy n="33" d="100"/>
      </p:scale>
      <p:origin x="0" y="8466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6D8881ED-FE5F-4DA5-B8A1-F0EC3E032B66}" type="datetimeFigureOut">
              <a:rPr lang="en-US" smtClean="0"/>
              <a:pPr/>
              <a:t>9/18/2012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712D3E0-947A-4406-A86D-ED56FB395E39}" type="slidenum">
              <a:rPr lang="en-US" smtClean="0"/>
              <a:pPr/>
              <a:t>‹#›</a:t>
            </a:fld>
            <a:endParaRPr lang="en-US"/>
          </a:p>
        </p:txBody>
      </p:sp>
    </p:spTree>
    <p:extLst>
      <p:ext uri="{BB962C8B-B14F-4D97-AF65-F5344CB8AC3E}">
        <p14:creationId xmlns="" xmlns:p14="http://schemas.microsoft.com/office/powerpoint/2010/main" val="2574305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53CFD3FE-4D5F-4CF0-A7B1-95BD2EA027F7}" type="datetimeFigureOut">
              <a:rPr lang="en-US"/>
              <a:pPr>
                <a:defRPr/>
              </a:pPr>
              <a:t>9/18/2012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ACF37937-8B2E-4D9D-897C-C9E94FB54D4E}" type="slidenum">
              <a:rPr lang="en-US"/>
              <a:pPr>
                <a:defRPr/>
              </a:pPr>
              <a:t>‹#›</a:t>
            </a:fld>
            <a:endParaRPr lang="en-US"/>
          </a:p>
        </p:txBody>
      </p:sp>
    </p:spTree>
    <p:extLst>
      <p:ext uri="{BB962C8B-B14F-4D97-AF65-F5344CB8AC3E}">
        <p14:creationId xmlns="" xmlns:p14="http://schemas.microsoft.com/office/powerpoint/2010/main" val="16586201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17F1485-796A-448D-BEA2-6107081343C1}" type="slidenum">
              <a:rPr lang="en-US" smtClean="0"/>
              <a:pPr/>
              <a:t>5</a:t>
            </a:fld>
            <a:endParaRPr lang="en-US" smtClean="0"/>
          </a:p>
        </p:txBody>
      </p:sp>
      <p:sp>
        <p:nvSpPr>
          <p:cNvPr id="56323" name="Rectangle 2"/>
          <p:cNvSpPr>
            <a:spLocks noGrp="1" noRot="1" noChangeAspect="1" noChangeArrowheads="1" noTextEdit="1"/>
          </p:cNvSpPr>
          <p:nvPr>
            <p:ph type="sldImg"/>
          </p:nvPr>
        </p:nvSpPr>
        <p:spPr>
          <a:xfrm>
            <a:off x="1498600" y="900113"/>
            <a:ext cx="4319588" cy="3240087"/>
          </a:xfrm>
          <a:ln/>
        </p:spPr>
      </p:sp>
      <p:sp>
        <p:nvSpPr>
          <p:cNvPr id="56324" name="Rectangle 3"/>
          <p:cNvSpPr>
            <a:spLocks noGrp="1" noChangeArrowheads="1"/>
          </p:cNvSpPr>
          <p:nvPr>
            <p:ph type="body" idx="1"/>
          </p:nvPr>
        </p:nvSpPr>
        <p:spPr>
          <a:noFill/>
          <a:ln/>
        </p:spPr>
        <p:txBody>
          <a:bodyPr/>
          <a:lstStyle/>
          <a:p>
            <a:pPr marL="228600" indent="-228600"/>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17F1485-796A-448D-BEA2-6107081343C1}" type="slidenum">
              <a:rPr lang="en-US" smtClean="0"/>
              <a:pPr/>
              <a:t>6</a:t>
            </a:fld>
            <a:endParaRPr lang="en-US" smtClean="0"/>
          </a:p>
        </p:txBody>
      </p:sp>
      <p:sp>
        <p:nvSpPr>
          <p:cNvPr id="56323" name="Rectangle 2"/>
          <p:cNvSpPr>
            <a:spLocks noGrp="1" noRot="1" noChangeAspect="1" noChangeArrowheads="1" noTextEdit="1"/>
          </p:cNvSpPr>
          <p:nvPr>
            <p:ph type="sldImg"/>
          </p:nvPr>
        </p:nvSpPr>
        <p:spPr>
          <a:xfrm>
            <a:off x="1498600" y="900113"/>
            <a:ext cx="4319588" cy="3240087"/>
          </a:xfrm>
          <a:ln/>
        </p:spPr>
      </p:sp>
      <p:sp>
        <p:nvSpPr>
          <p:cNvPr id="56324" name="Rectangle 3"/>
          <p:cNvSpPr>
            <a:spLocks noGrp="1" noChangeArrowheads="1"/>
          </p:cNvSpPr>
          <p:nvPr>
            <p:ph type="body" idx="1"/>
          </p:nvPr>
        </p:nvSpPr>
        <p:spPr>
          <a:noFill/>
          <a:ln/>
        </p:spPr>
        <p:txBody>
          <a:bodyPr/>
          <a:lstStyle/>
          <a:p>
            <a:pPr marL="228600" indent="-228600"/>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17F1485-796A-448D-BEA2-6107081343C1}" type="slidenum">
              <a:rPr lang="en-US" smtClean="0"/>
              <a:pPr/>
              <a:t>7</a:t>
            </a:fld>
            <a:endParaRPr lang="en-US" smtClean="0"/>
          </a:p>
        </p:txBody>
      </p:sp>
      <p:sp>
        <p:nvSpPr>
          <p:cNvPr id="56323" name="Rectangle 2"/>
          <p:cNvSpPr>
            <a:spLocks noGrp="1" noRot="1" noChangeAspect="1" noChangeArrowheads="1" noTextEdit="1"/>
          </p:cNvSpPr>
          <p:nvPr>
            <p:ph type="sldImg"/>
          </p:nvPr>
        </p:nvSpPr>
        <p:spPr>
          <a:xfrm>
            <a:off x="1498600" y="900113"/>
            <a:ext cx="4319588" cy="3240087"/>
          </a:xfrm>
          <a:ln/>
        </p:spPr>
      </p:sp>
      <p:sp>
        <p:nvSpPr>
          <p:cNvPr id="56324" name="Rectangle 3"/>
          <p:cNvSpPr>
            <a:spLocks noGrp="1" noChangeArrowheads="1"/>
          </p:cNvSpPr>
          <p:nvPr>
            <p:ph type="body" idx="1"/>
          </p:nvPr>
        </p:nvSpPr>
        <p:spPr>
          <a:noFill/>
          <a:ln/>
        </p:spPr>
        <p:txBody>
          <a:bodyPr/>
          <a:lstStyle/>
          <a:p>
            <a:pPr marL="228600" indent="-228600"/>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17F1485-796A-448D-BEA2-6107081343C1}" type="slidenum">
              <a:rPr lang="en-US" smtClean="0"/>
              <a:pPr/>
              <a:t>10</a:t>
            </a:fld>
            <a:endParaRPr lang="en-US" smtClean="0"/>
          </a:p>
        </p:txBody>
      </p:sp>
      <p:sp>
        <p:nvSpPr>
          <p:cNvPr id="56323" name="Rectangle 2"/>
          <p:cNvSpPr>
            <a:spLocks noGrp="1" noRot="1" noChangeAspect="1" noChangeArrowheads="1" noTextEdit="1"/>
          </p:cNvSpPr>
          <p:nvPr>
            <p:ph type="sldImg"/>
          </p:nvPr>
        </p:nvSpPr>
        <p:spPr>
          <a:xfrm>
            <a:off x="1498600" y="900113"/>
            <a:ext cx="4319588" cy="3240087"/>
          </a:xfrm>
          <a:ln/>
        </p:spPr>
      </p:sp>
      <p:sp>
        <p:nvSpPr>
          <p:cNvPr id="56324" name="Rectangle 3"/>
          <p:cNvSpPr>
            <a:spLocks noGrp="1" noChangeArrowheads="1"/>
          </p:cNvSpPr>
          <p:nvPr>
            <p:ph type="body" idx="1"/>
          </p:nvPr>
        </p:nvSpPr>
        <p:spPr>
          <a:noFill/>
          <a:ln/>
        </p:spPr>
        <p:txBody>
          <a:bodyPr/>
          <a:lstStyle/>
          <a:p>
            <a:pPr marL="228600" indent="-228600"/>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17F1485-796A-448D-BEA2-6107081343C1}" type="slidenum">
              <a:rPr lang="en-US" smtClean="0"/>
              <a:pPr/>
              <a:t>13</a:t>
            </a:fld>
            <a:endParaRPr lang="en-US" smtClean="0"/>
          </a:p>
        </p:txBody>
      </p:sp>
      <p:sp>
        <p:nvSpPr>
          <p:cNvPr id="56323" name="Rectangle 2"/>
          <p:cNvSpPr>
            <a:spLocks noGrp="1" noRot="1" noChangeAspect="1" noChangeArrowheads="1" noTextEdit="1"/>
          </p:cNvSpPr>
          <p:nvPr>
            <p:ph type="sldImg"/>
          </p:nvPr>
        </p:nvSpPr>
        <p:spPr>
          <a:xfrm>
            <a:off x="1498600" y="900113"/>
            <a:ext cx="4319588" cy="3240087"/>
          </a:xfrm>
          <a:ln/>
        </p:spPr>
      </p:sp>
      <p:sp>
        <p:nvSpPr>
          <p:cNvPr id="56324" name="Rectangle 3"/>
          <p:cNvSpPr>
            <a:spLocks noGrp="1" noChangeArrowheads="1"/>
          </p:cNvSpPr>
          <p:nvPr>
            <p:ph type="body" idx="1"/>
          </p:nvPr>
        </p:nvSpPr>
        <p:spPr>
          <a:noFill/>
          <a:ln/>
        </p:spPr>
        <p:txBody>
          <a:bodyPr/>
          <a:lstStyle/>
          <a:p>
            <a:pPr marL="228600" indent="-228600"/>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17F1485-796A-448D-BEA2-6107081343C1}" type="slidenum">
              <a:rPr lang="en-US" smtClean="0"/>
              <a:pPr/>
              <a:t>16</a:t>
            </a:fld>
            <a:endParaRPr lang="en-US" smtClean="0"/>
          </a:p>
        </p:txBody>
      </p:sp>
      <p:sp>
        <p:nvSpPr>
          <p:cNvPr id="56323" name="Rectangle 2"/>
          <p:cNvSpPr>
            <a:spLocks noGrp="1" noRot="1" noChangeAspect="1" noChangeArrowheads="1" noTextEdit="1"/>
          </p:cNvSpPr>
          <p:nvPr>
            <p:ph type="sldImg"/>
          </p:nvPr>
        </p:nvSpPr>
        <p:spPr>
          <a:xfrm>
            <a:off x="1498600" y="900113"/>
            <a:ext cx="4319588" cy="3240087"/>
          </a:xfrm>
          <a:ln/>
        </p:spPr>
      </p:sp>
      <p:sp>
        <p:nvSpPr>
          <p:cNvPr id="56324" name="Rectangle 3"/>
          <p:cNvSpPr>
            <a:spLocks noGrp="1" noChangeArrowheads="1"/>
          </p:cNvSpPr>
          <p:nvPr>
            <p:ph type="body" idx="1"/>
          </p:nvPr>
        </p:nvSpPr>
        <p:spPr>
          <a:noFill/>
          <a:ln/>
        </p:spPr>
        <p:txBody>
          <a:bodyPr/>
          <a:lstStyle/>
          <a:p>
            <a:pPr marL="228600" indent="-228600"/>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17F1485-796A-448D-BEA2-6107081343C1}" type="slidenum">
              <a:rPr lang="en-US" smtClean="0"/>
              <a:pPr/>
              <a:t>22</a:t>
            </a:fld>
            <a:endParaRPr lang="en-US" smtClean="0"/>
          </a:p>
        </p:txBody>
      </p:sp>
      <p:sp>
        <p:nvSpPr>
          <p:cNvPr id="56323" name="Rectangle 2"/>
          <p:cNvSpPr>
            <a:spLocks noGrp="1" noRot="1" noChangeAspect="1" noChangeArrowheads="1" noTextEdit="1"/>
          </p:cNvSpPr>
          <p:nvPr>
            <p:ph type="sldImg"/>
          </p:nvPr>
        </p:nvSpPr>
        <p:spPr>
          <a:xfrm>
            <a:off x="1498600" y="900113"/>
            <a:ext cx="4319588" cy="3240087"/>
          </a:xfrm>
          <a:ln/>
        </p:spPr>
      </p:sp>
      <p:sp>
        <p:nvSpPr>
          <p:cNvPr id="56324" name="Rectangle 3"/>
          <p:cNvSpPr>
            <a:spLocks noGrp="1" noChangeArrowheads="1"/>
          </p:cNvSpPr>
          <p:nvPr>
            <p:ph type="body" idx="1"/>
          </p:nvPr>
        </p:nvSpPr>
        <p:spPr>
          <a:noFill/>
          <a:ln/>
        </p:spPr>
        <p:txBody>
          <a:bodyPr/>
          <a:lstStyle/>
          <a:p>
            <a:pPr marL="228600" indent="-228600"/>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17F1485-796A-448D-BEA2-6107081343C1}" type="slidenum">
              <a:rPr lang="en-US" smtClean="0"/>
              <a:pPr/>
              <a:t>23</a:t>
            </a:fld>
            <a:endParaRPr lang="en-US" smtClean="0"/>
          </a:p>
        </p:txBody>
      </p:sp>
      <p:sp>
        <p:nvSpPr>
          <p:cNvPr id="56323" name="Rectangle 2"/>
          <p:cNvSpPr>
            <a:spLocks noGrp="1" noRot="1" noChangeAspect="1" noChangeArrowheads="1" noTextEdit="1"/>
          </p:cNvSpPr>
          <p:nvPr>
            <p:ph type="sldImg"/>
          </p:nvPr>
        </p:nvSpPr>
        <p:spPr>
          <a:xfrm>
            <a:off x="1498600" y="900113"/>
            <a:ext cx="4319588" cy="3240087"/>
          </a:xfrm>
          <a:ln/>
        </p:spPr>
      </p:sp>
      <p:sp>
        <p:nvSpPr>
          <p:cNvPr id="56324" name="Rectangle 3"/>
          <p:cNvSpPr>
            <a:spLocks noGrp="1" noChangeArrowheads="1"/>
          </p:cNvSpPr>
          <p:nvPr>
            <p:ph type="body" idx="1"/>
          </p:nvPr>
        </p:nvSpPr>
        <p:spPr>
          <a:noFill/>
          <a:ln/>
        </p:spPr>
        <p:txBody>
          <a:bodyPr/>
          <a:lstStyle/>
          <a:p>
            <a:pPr marL="228600" indent="-228600"/>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17F1485-796A-448D-BEA2-6107081343C1}" type="slidenum">
              <a:rPr lang="en-US" smtClean="0"/>
              <a:pPr/>
              <a:t>24</a:t>
            </a:fld>
            <a:endParaRPr lang="en-US" smtClean="0"/>
          </a:p>
        </p:txBody>
      </p:sp>
      <p:sp>
        <p:nvSpPr>
          <p:cNvPr id="56323" name="Rectangle 2"/>
          <p:cNvSpPr>
            <a:spLocks noGrp="1" noRot="1" noChangeAspect="1" noChangeArrowheads="1" noTextEdit="1"/>
          </p:cNvSpPr>
          <p:nvPr>
            <p:ph type="sldImg"/>
          </p:nvPr>
        </p:nvSpPr>
        <p:spPr>
          <a:xfrm>
            <a:off x="1498600" y="900113"/>
            <a:ext cx="4319588" cy="3240087"/>
          </a:xfrm>
          <a:ln/>
        </p:spPr>
      </p:sp>
      <p:sp>
        <p:nvSpPr>
          <p:cNvPr id="56324" name="Rectangle 3"/>
          <p:cNvSpPr>
            <a:spLocks noGrp="1" noChangeArrowheads="1"/>
          </p:cNvSpPr>
          <p:nvPr>
            <p:ph type="body" idx="1"/>
          </p:nvPr>
        </p:nvSpPr>
        <p:spPr>
          <a:noFill/>
          <a:ln/>
        </p:spPr>
        <p:txBody>
          <a:bodyPr/>
          <a:lstStyle/>
          <a:p>
            <a:pPr marL="228600" indent="-228600"/>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9337109-55AB-4D11-A0B2-69B61C83855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2C6155-0B0B-4F24-8919-9CF82823D7E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41A396A-50D8-4744-8978-A0C88F69FF3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7575" y="457200"/>
            <a:ext cx="7659688"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25513" y="2286000"/>
            <a:ext cx="3748087"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6000" y="2286000"/>
            <a:ext cx="3748088"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4A7F17D-E44C-41B1-B7B2-BC69BAC60BB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0950"/>
          </a:xfrm>
        </p:spPr>
        <p:txBody>
          <a:bodyPr/>
          <a:lstStyle/>
          <a:p>
            <a:r>
              <a:rPr lang="en-US"/>
              <a:t>Click to edit Master title style</a:t>
            </a:r>
          </a:p>
        </p:txBody>
      </p:sp>
      <p:sp>
        <p:nvSpPr>
          <p:cNvPr id="3" name="Table Placeholder 2"/>
          <p:cNvSpPr>
            <a:spLocks noGrp="1"/>
          </p:cNvSpPr>
          <p:nvPr>
            <p:ph type="tbl" idx="1"/>
          </p:nvPr>
        </p:nvSpPr>
        <p:spPr>
          <a:xfrm>
            <a:off x="457200" y="1774825"/>
            <a:ext cx="8229600" cy="4625975"/>
          </a:xfrm>
        </p:spPr>
        <p:txBody>
          <a:bodyPr/>
          <a:lstStyle/>
          <a:p>
            <a:pPr lvl="0"/>
            <a:endParaRPr lang="en-US" noProof="0"/>
          </a:p>
        </p:txBody>
      </p:sp>
      <p:sp>
        <p:nvSpPr>
          <p:cNvPr id="4"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45B4E4-102D-442F-A1B1-43D702EE7CB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497D62A3-2B0F-4CDC-AD71-FF9B94F7CE5D}" type="slidenum">
              <a:rPr lang="en-US"/>
              <a:pPr>
                <a:defRPr/>
              </a:pPr>
              <a:t>‹#›</a:t>
            </a:fld>
            <a:endParaRPr lang="en-US"/>
          </a:p>
        </p:txBody>
      </p:sp>
      <p:sp>
        <p:nvSpPr>
          <p:cNvPr id="3" name="Footer Placeholder 4"/>
          <p:cNvSpPr>
            <a:spLocks noGrp="1"/>
          </p:cNvSpPr>
          <p:nvPr userDrawn="1">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0950"/>
          </a:xfrm>
        </p:spPr>
        <p:txBody>
          <a:bodyPr/>
          <a:lstStyle/>
          <a:p>
            <a:r>
              <a:rPr lang="en-US"/>
              <a:t>Click to edit Master title style</a:t>
            </a:r>
          </a:p>
        </p:txBody>
      </p:sp>
      <p:sp>
        <p:nvSpPr>
          <p:cNvPr id="3" name="Content Placeholder 2"/>
          <p:cNvSpPr>
            <a:spLocks noGrp="1"/>
          </p:cNvSpPr>
          <p:nvPr>
            <p:ph sz="half" idx="1"/>
          </p:nvPr>
        </p:nvSpPr>
        <p:spPr>
          <a:xfrm>
            <a:off x="457200" y="1774825"/>
            <a:ext cx="4038600"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4825"/>
            <a:ext cx="4038600"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83A5096-6BEC-44DF-ACFB-03A876F245B9}" type="slidenum">
              <a:rPr lang="en-US"/>
              <a:pPr>
                <a:defRPr/>
              </a:pPr>
              <a:t>‹#›</a:t>
            </a:fld>
            <a:endParaRPr lang="en-US"/>
          </a:p>
        </p:txBody>
      </p:sp>
      <p:sp>
        <p:nvSpPr>
          <p:cNvPr id="6" name="Footer Placeholder 4"/>
          <p:cNvSpPr>
            <a:spLocks noGrp="1"/>
          </p:cNvSpPr>
          <p:nvPr userDrawn="1">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320A9241-4C69-405B-BAB7-D12125388BE8}" type="slidenum">
              <a:rPr lang="en-US"/>
              <a:pPr>
                <a:defRPr/>
              </a:pPr>
              <a:t>‹#›</a:t>
            </a:fld>
            <a:endParaRPr lang="en-US"/>
          </a:p>
        </p:txBody>
      </p:sp>
      <p:sp>
        <p:nvSpPr>
          <p:cNvPr id="5" name="Footer Placeholder 4"/>
          <p:cNvSpPr>
            <a:spLocks noGrp="1"/>
          </p:cNvSpPr>
          <p:nvPr userDrawn="1">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D66CD38-E12F-4E7B-A1E2-CB6C6C5423F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29F609-099F-4890-A008-AA2090C2D0A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C34E2FA-1154-4F26-9993-A5A31023168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BB99BB-539C-44B7-9287-CC41158B758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7000"/>
            <a:ext cx="2133600" cy="274638"/>
          </a:xfrm>
          <a:prstGeom prst="rect">
            <a:avLst/>
          </a:prstGeom>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CAADEE9-2C78-4110-9636-42380504455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457200" y="6477000"/>
            <a:ext cx="2133600" cy="274638"/>
          </a:xfrm>
          <a:prstGeom prst="rect">
            <a:avLst/>
          </a:prstGeom>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333D1333-2CF3-4F29-82C7-8E5D1D0F4A0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a:prstGeom prst="rect">
            <a:avLst/>
          </a:prstGeo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2115BEF6-8648-4EE0-A40F-E6508CE1792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69637"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1D60D491-9247-4E84-8FB7-55F3BA81A5A5}" type="slidenum">
              <a:rPr lang="en-US"/>
              <a:pPr>
                <a:defRPr/>
              </a:pPr>
              <a:t>‹#›</a:t>
            </a:fld>
            <a:endParaRPr lang="en-US"/>
          </a:p>
        </p:txBody>
      </p:sp>
      <p:sp>
        <p:nvSpPr>
          <p:cNvPr id="11" name="Footer Placeholder 4"/>
          <p:cNvSpPr>
            <a:spLocks noGrp="1"/>
          </p:cNvSpPr>
          <p:nvPr userDrawn="1">
            <p:ph type="ftr" sz="quarter" idx="3"/>
          </p:nvPr>
        </p:nvSpPr>
        <p:spPr>
          <a:xfrm>
            <a:off x="815975" y="6477000"/>
            <a:ext cx="5508625" cy="274638"/>
          </a:xfrm>
          <a:prstGeom prst="rect">
            <a:avLst/>
          </a:prstGeom>
        </p:spPr>
        <p:txBody>
          <a:bodyPr/>
          <a:lstStyle>
            <a:lvl1pPr>
              <a:defRPr sz="1200"/>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13" r:id="rId1"/>
    <p:sldLayoutId id="2147483712"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11" r:id="rId15"/>
    <p:sldLayoutId id="2147483710" r:id="rId16"/>
  </p:sldLayoutIdLst>
  <p:hf sldNum="0" hd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Arial" charset="0"/>
        </a:defRPr>
      </a:lvl2pPr>
      <a:lvl3pPr algn="l" rtl="0" eaLnBrk="0" fontAlgn="base" hangingPunct="0">
        <a:spcBef>
          <a:spcPct val="0"/>
        </a:spcBef>
        <a:spcAft>
          <a:spcPct val="0"/>
        </a:spcAft>
        <a:defRPr sz="4500" b="1">
          <a:solidFill>
            <a:srgbClr val="FFC800"/>
          </a:solidFill>
          <a:latin typeface="Arial" charset="0"/>
        </a:defRPr>
      </a:lvl3pPr>
      <a:lvl4pPr algn="l" rtl="0" eaLnBrk="0" fontAlgn="base" hangingPunct="0">
        <a:spcBef>
          <a:spcPct val="0"/>
        </a:spcBef>
        <a:spcAft>
          <a:spcPct val="0"/>
        </a:spcAft>
        <a:defRPr sz="4500" b="1">
          <a:solidFill>
            <a:srgbClr val="FFC800"/>
          </a:solidFill>
          <a:latin typeface="Arial" charset="0"/>
        </a:defRPr>
      </a:lvl4pPr>
      <a:lvl5pPr algn="l" rtl="0" eaLnBrk="0" fontAlgn="base" hangingPunct="0">
        <a:spcBef>
          <a:spcPct val="0"/>
        </a:spcBef>
        <a:spcAft>
          <a:spcPct val="0"/>
        </a:spcAft>
        <a:defRPr sz="4500" b="1">
          <a:solidFill>
            <a:srgbClr val="FFC800"/>
          </a:solidFill>
          <a:latin typeface="Arial" charset="0"/>
        </a:defRPr>
      </a:lvl5pPr>
      <a:lvl6pPr marL="457200" algn="l" rtl="0" fontAlgn="base">
        <a:spcBef>
          <a:spcPct val="0"/>
        </a:spcBef>
        <a:spcAft>
          <a:spcPct val="0"/>
        </a:spcAft>
        <a:defRPr sz="4500" b="1">
          <a:solidFill>
            <a:srgbClr val="FFC800"/>
          </a:solidFill>
          <a:latin typeface="Arial" charset="0"/>
        </a:defRPr>
      </a:lvl6pPr>
      <a:lvl7pPr marL="914400" algn="l" rtl="0" fontAlgn="base">
        <a:spcBef>
          <a:spcPct val="0"/>
        </a:spcBef>
        <a:spcAft>
          <a:spcPct val="0"/>
        </a:spcAft>
        <a:defRPr sz="4500" b="1">
          <a:solidFill>
            <a:srgbClr val="FFC800"/>
          </a:solidFill>
          <a:latin typeface="Arial" charset="0"/>
        </a:defRPr>
      </a:lvl7pPr>
      <a:lvl8pPr marL="1371600" algn="l" rtl="0" fontAlgn="base">
        <a:spcBef>
          <a:spcPct val="0"/>
        </a:spcBef>
        <a:spcAft>
          <a:spcPct val="0"/>
        </a:spcAft>
        <a:defRPr sz="4500" b="1">
          <a:solidFill>
            <a:srgbClr val="FFC800"/>
          </a:solidFill>
          <a:latin typeface="Arial" charset="0"/>
        </a:defRPr>
      </a:lvl8pPr>
      <a:lvl9pPr marL="1828800" algn="l" rtl="0" fontAlgn="base">
        <a:spcBef>
          <a:spcPct val="0"/>
        </a:spcBef>
        <a:spcAft>
          <a:spcPct val="0"/>
        </a:spcAft>
        <a:defRPr sz="4500" b="1">
          <a:solidFill>
            <a:srgbClr val="FFC800"/>
          </a:solidFill>
          <a:latin typeface="Arial"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838200" y="1219200"/>
            <a:ext cx="7848600" cy="2819400"/>
          </a:xfrm>
        </p:spPr>
        <p:txBody>
          <a:bodyPr>
            <a:normAutofit fontScale="90000"/>
          </a:bodyPr>
          <a:lstStyle/>
          <a:p>
            <a:pPr>
              <a:defRPr/>
            </a:pPr>
            <a:r>
              <a:rPr lang="en-US" sz="4800" dirty="0" smtClean="0"/>
              <a:t>Measles and rubella investment cases:  Stakeholder analysis and update</a:t>
            </a:r>
            <a:endParaRPr lang="en-US" sz="5400" dirty="0" smtClean="0"/>
          </a:p>
        </p:txBody>
      </p:sp>
      <p:sp>
        <p:nvSpPr>
          <p:cNvPr id="19458" name="Subtitle 2"/>
          <p:cNvSpPr>
            <a:spLocks noGrp="1"/>
          </p:cNvSpPr>
          <p:nvPr>
            <p:ph type="subTitle" idx="1"/>
          </p:nvPr>
        </p:nvSpPr>
        <p:spPr>
          <a:xfrm>
            <a:off x="685800" y="5586413"/>
            <a:ext cx="8077200" cy="738187"/>
          </a:xfrm>
        </p:spPr>
        <p:txBody>
          <a:bodyPr/>
          <a:lstStyle/>
          <a:p>
            <a:r>
              <a:rPr lang="en-US" dirty="0" smtClean="0"/>
              <a:t/>
            </a:r>
            <a:br>
              <a:rPr lang="en-US" dirty="0" smtClean="0"/>
            </a:br>
            <a:r>
              <a:rPr lang="en-US" dirty="0" smtClean="0"/>
              <a:t>Dr. Kimberly M. Thompson</a:t>
            </a:r>
          </a:p>
          <a:p>
            <a:r>
              <a:rPr lang="en-US" dirty="0" smtClean="0"/>
              <a:t>11</a:t>
            </a:r>
            <a:r>
              <a:rPr lang="en-US" baseline="30000" dirty="0" smtClean="0"/>
              <a:t>th</a:t>
            </a:r>
            <a:r>
              <a:rPr lang="en-US" dirty="0" smtClean="0"/>
              <a:t> Annual Measles and Rubella Partners Meeting</a:t>
            </a:r>
          </a:p>
          <a:p>
            <a:r>
              <a:rPr lang="en-US" dirty="0" smtClean="0"/>
              <a:t>September 19, 2012</a:t>
            </a:r>
          </a:p>
        </p:txBody>
      </p:sp>
      <p:pic>
        <p:nvPicPr>
          <p:cNvPr id="19459" name="Picture 3" descr="KidRiskLogo.tif"/>
          <p:cNvPicPr>
            <a:picLocks noChangeAspect="1"/>
          </p:cNvPicPr>
          <p:nvPr/>
        </p:nvPicPr>
        <p:blipFill>
          <a:blip r:embed="rId2" cstate="print"/>
          <a:srcRect/>
          <a:stretch>
            <a:fillRect/>
          </a:stretch>
        </p:blipFill>
        <p:spPr bwMode="auto">
          <a:xfrm>
            <a:off x="7467600" y="5334000"/>
            <a:ext cx="1392238" cy="139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152400"/>
            <a:ext cx="7696200" cy="1143000"/>
          </a:xfrm>
        </p:spPr>
        <p:txBody>
          <a:bodyPr>
            <a:normAutofit/>
          </a:bodyPr>
          <a:lstStyle/>
          <a:p>
            <a:r>
              <a:rPr lang="en-US" dirty="0" smtClean="0"/>
              <a:t>National and global options</a:t>
            </a:r>
          </a:p>
        </p:txBody>
      </p:sp>
      <p:sp>
        <p:nvSpPr>
          <p:cNvPr id="1028" name="Rectangle 3"/>
          <p:cNvSpPr>
            <a:spLocks noGrp="1" noChangeArrowheads="1"/>
          </p:cNvSpPr>
          <p:nvPr>
            <p:ph type="body" sz="half" idx="1"/>
          </p:nvPr>
        </p:nvSpPr>
        <p:spPr>
          <a:xfrm>
            <a:off x="76200" y="1600200"/>
            <a:ext cx="8915400" cy="4267200"/>
          </a:xfrm>
        </p:spPr>
        <p:txBody>
          <a:bodyPr/>
          <a:lstStyle/>
          <a:p>
            <a:r>
              <a:rPr lang="en-US" sz="2400" dirty="0" smtClean="0"/>
              <a:t>What are WHO member states doing now?  </a:t>
            </a:r>
          </a:p>
          <a:p>
            <a:r>
              <a:rPr lang="en-US" sz="2400" dirty="0" smtClean="0"/>
              <a:t>How does this aggregate to the global level?</a:t>
            </a:r>
          </a:p>
          <a:p>
            <a:r>
              <a:rPr lang="en-US" sz="2400" dirty="0" smtClean="0"/>
              <a:t>What are the options for the “global minimum” goal?</a:t>
            </a:r>
          </a:p>
          <a:p>
            <a:pPr lvl="1"/>
            <a:r>
              <a:rPr lang="en-US" sz="2000" dirty="0" smtClean="0"/>
              <a:t>Global achievements constrained by the minimum – elimination depends on weakest links (big lesson from polio eradication)</a:t>
            </a:r>
          </a:p>
          <a:p>
            <a:pPr lvl="1"/>
            <a:r>
              <a:rPr lang="en-US" sz="2000" dirty="0" smtClean="0"/>
              <a:t>Coordination critical (regional/national governments, other stakeholders) </a:t>
            </a:r>
          </a:p>
          <a:p>
            <a:r>
              <a:rPr lang="en-US" sz="2400" dirty="0" smtClean="0"/>
              <a:t>Insights from stakeholder comments</a:t>
            </a:r>
          </a:p>
          <a:p>
            <a:pPr lvl="1"/>
            <a:r>
              <a:rPr lang="en-US" sz="2000" dirty="0" smtClean="0"/>
              <a:t>General agreement that for vaccine-preventable diseases like measles and rubella, global efforts should ultimately move toward complete prevention</a:t>
            </a:r>
          </a:p>
          <a:p>
            <a:pPr lvl="1"/>
            <a:r>
              <a:rPr lang="en-US" sz="2000" dirty="0" smtClean="0"/>
              <a:t>Significant diversity of opinion about timing, best path, and the ability to develop, pursue, and achieve global measles and rubella eradication goals in the context of polio eradication and limited resources</a:t>
            </a:r>
          </a:p>
          <a:p>
            <a:pPr lvl="1"/>
            <a:endParaRPr lang="en-US" sz="2000" dirty="0" smtClean="0"/>
          </a:p>
          <a:p>
            <a:pPr>
              <a:buFontTx/>
              <a:buNone/>
            </a:pPr>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8" name="Rectangle 98"/>
          <p:cNvSpPr>
            <a:spLocks noChangeArrowheads="1"/>
          </p:cNvSpPr>
          <p:nvPr/>
        </p:nvSpPr>
        <p:spPr bwMode="auto">
          <a:xfrm>
            <a:off x="609600" y="0"/>
            <a:ext cx="8001000" cy="461665"/>
          </a:xfrm>
          <a:prstGeom prst="rect">
            <a:avLst/>
          </a:prstGeom>
          <a:noFill/>
          <a:ln w="9525">
            <a:noFill/>
            <a:miter lim="800000"/>
            <a:headEnd/>
            <a:tailEnd/>
          </a:ln>
        </p:spPr>
        <p:txBody>
          <a:bodyPr wrap="square">
            <a:spAutoFit/>
          </a:bodyPr>
          <a:lstStyle/>
          <a:p>
            <a:pPr algn="ctr"/>
            <a:r>
              <a:rPr lang="en-US" b="1" dirty="0" smtClean="0"/>
              <a:t>Global measles and rubella management options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43931" y="498475"/>
            <a:ext cx="8471469" cy="5826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questions</a:t>
            </a:r>
            <a:endParaRPr lang="en-US" dirty="0"/>
          </a:p>
        </p:txBody>
      </p:sp>
      <p:sp>
        <p:nvSpPr>
          <p:cNvPr id="3" name="Content Placeholder 2"/>
          <p:cNvSpPr>
            <a:spLocks noGrp="1"/>
          </p:cNvSpPr>
          <p:nvPr>
            <p:ph idx="1"/>
          </p:nvPr>
        </p:nvSpPr>
        <p:spPr>
          <a:xfrm>
            <a:off x="228600" y="1524000"/>
            <a:ext cx="8686800" cy="4625975"/>
          </a:xfrm>
        </p:spPr>
        <p:txBody>
          <a:bodyPr/>
          <a:lstStyle/>
          <a:p>
            <a:pPr marL="119062" indent="0">
              <a:spcAft>
                <a:spcPts val="0"/>
              </a:spcAft>
              <a:buNone/>
            </a:pPr>
            <a:r>
              <a:rPr lang="en-US" sz="2400" dirty="0" smtClean="0"/>
              <a:t>Focus on characterization of risks, costs, and benefits:</a:t>
            </a:r>
          </a:p>
          <a:p>
            <a:pPr>
              <a:spcAft>
                <a:spcPts val="0"/>
              </a:spcAft>
            </a:pPr>
            <a:r>
              <a:rPr lang="en-US" sz="2400" dirty="0" smtClean="0"/>
              <a:t>What path do we expect based on the current situation, noting that we are currently not on track to meet existing goals?</a:t>
            </a:r>
          </a:p>
          <a:p>
            <a:pPr>
              <a:spcAft>
                <a:spcPts val="0"/>
              </a:spcAft>
            </a:pPr>
            <a:r>
              <a:rPr lang="en-US" sz="2400" dirty="0" smtClean="0"/>
              <a:t>What is required to get on track to meet existing goals?</a:t>
            </a:r>
          </a:p>
          <a:p>
            <a:pPr>
              <a:spcAft>
                <a:spcPts val="0"/>
              </a:spcAft>
            </a:pPr>
            <a:r>
              <a:rPr lang="en-US" sz="2400" dirty="0" smtClean="0"/>
              <a:t>What is required to meet the GVAP goals?</a:t>
            </a:r>
          </a:p>
          <a:p>
            <a:pPr>
              <a:spcAft>
                <a:spcPts val="0"/>
              </a:spcAft>
            </a:pPr>
            <a:r>
              <a:rPr lang="en-US" sz="2400" dirty="0" smtClean="0"/>
              <a:t>Is eradication better than control?</a:t>
            </a:r>
          </a:p>
          <a:p>
            <a:pPr>
              <a:spcAft>
                <a:spcPts val="0"/>
              </a:spcAft>
            </a:pPr>
            <a:r>
              <a:rPr lang="en-US" sz="2400" dirty="0" smtClean="0"/>
              <a:t>What is the impact of the speed of eradication efforts (i.e., aggressive vs. delayed eradication)?</a:t>
            </a:r>
          </a:p>
          <a:p>
            <a:pPr>
              <a:spcAft>
                <a:spcPts val="0"/>
              </a:spcAft>
            </a:pPr>
            <a:r>
              <a:rPr lang="en-US" sz="2400" dirty="0" smtClean="0"/>
              <a:t>What happens to the economics if we pursue eradication only through strengthening routine immunization (assume possible by 2040)?</a:t>
            </a:r>
          </a:p>
          <a:p>
            <a:pPr>
              <a:spcAft>
                <a:spcPts val="0"/>
              </a:spcAft>
            </a:pPr>
            <a:endParaRPr lang="en-US" sz="2400" dirty="0" smtClean="0"/>
          </a:p>
          <a:p>
            <a:pPr>
              <a:spcAft>
                <a:spcPts val="0"/>
              </a:spcAft>
            </a:pPr>
            <a:endParaRPr lang="en-US" sz="2400" dirty="0" smtClean="0"/>
          </a:p>
          <a:p>
            <a:pPr>
              <a:spcAft>
                <a:spcPts val="0"/>
              </a:spcAft>
            </a:pPr>
            <a:endParaRPr 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533400" y="0"/>
            <a:ext cx="8305800" cy="1143000"/>
          </a:xfrm>
        </p:spPr>
        <p:txBody>
          <a:bodyPr>
            <a:normAutofit/>
          </a:bodyPr>
          <a:lstStyle/>
          <a:p>
            <a:pPr algn="ctr"/>
            <a:r>
              <a:rPr lang="en-US" dirty="0" smtClean="0"/>
              <a:t>Options under consideration</a:t>
            </a:r>
          </a:p>
        </p:txBody>
      </p:sp>
      <p:graphicFrame>
        <p:nvGraphicFramePr>
          <p:cNvPr id="5" name="Table 4"/>
          <p:cNvGraphicFramePr>
            <a:graphicFrameLocks noGrp="1"/>
          </p:cNvGraphicFramePr>
          <p:nvPr/>
        </p:nvGraphicFramePr>
        <p:xfrm>
          <a:off x="0" y="1371600"/>
          <a:ext cx="9144000" cy="5542935"/>
        </p:xfrm>
        <a:graphic>
          <a:graphicData uri="http://schemas.openxmlformats.org/drawingml/2006/table">
            <a:tbl>
              <a:tblPr firstRow="1" bandRow="1">
                <a:tableStyleId>{F5AB1C69-6EDB-4FF4-983F-18BD219EF322}</a:tableStyleId>
              </a:tblPr>
              <a:tblGrid>
                <a:gridCol w="1590261"/>
                <a:gridCol w="3578087"/>
                <a:gridCol w="3975652"/>
              </a:tblGrid>
              <a:tr h="390291">
                <a:tc>
                  <a:txBody>
                    <a:bodyPr/>
                    <a:lstStyle/>
                    <a:p>
                      <a:r>
                        <a:rPr lang="en-US" sz="1400" dirty="0" smtClean="0">
                          <a:solidFill>
                            <a:schemeClr val="tx1"/>
                          </a:solidFill>
                        </a:rPr>
                        <a:t>Option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solidFill>
                            <a:schemeClr val="tx1"/>
                          </a:solidFill>
                        </a:rPr>
                        <a:t>Measles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rPr>
                        <a:t>Rubella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7776">
                <a:tc>
                  <a:txBody>
                    <a:bodyPr/>
                    <a:lstStyle/>
                    <a:p>
                      <a:pPr marL="0" marR="0">
                        <a:lnSpc>
                          <a:spcPct val="115000"/>
                        </a:lnSpc>
                        <a:spcBef>
                          <a:spcPts val="0"/>
                        </a:spcBef>
                        <a:spcAft>
                          <a:spcPts val="0"/>
                        </a:spcAft>
                      </a:pPr>
                      <a:r>
                        <a:rPr lang="en-US" sz="1400" kern="1200" dirty="0">
                          <a:solidFill>
                            <a:srgbClr val="000000"/>
                          </a:solidFill>
                          <a:latin typeface="+mn-lt"/>
                          <a:ea typeface="Times New Roman"/>
                          <a:cs typeface="Times New Roman"/>
                        </a:rPr>
                        <a:t>Current expected  </a:t>
                      </a:r>
                      <a:endParaRPr lang="en-US" sz="1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a:solidFill>
                            <a:srgbClr val="000000"/>
                          </a:solidFill>
                          <a:latin typeface="+mn-lt"/>
                          <a:ea typeface="Times New Roman"/>
                          <a:cs typeface="Times New Roman"/>
                        </a:rPr>
                        <a:t>Achieve 95% reduced mortality by 2020 and existing national and regional goals 5 years later than target date then maintain </a:t>
                      </a:r>
                      <a:endParaRPr lang="en-US" sz="1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a:solidFill>
                            <a:srgbClr val="000000"/>
                          </a:solidFill>
                          <a:latin typeface="+mn-lt"/>
                          <a:ea typeface="Times New Roman"/>
                          <a:cs typeface="Times New Roman"/>
                        </a:rPr>
                        <a:t>Introduce at least one dose in 75% or more of countries yet to introduce RCV by 2020 and achieve existing national and regional goals 5 years later than target date</a:t>
                      </a:r>
                      <a:endParaRPr lang="en-US" sz="140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7776">
                <a:tc>
                  <a:txBody>
                    <a:bodyPr/>
                    <a:lstStyle/>
                    <a:p>
                      <a:pPr marL="0" marR="0">
                        <a:lnSpc>
                          <a:spcPct val="115000"/>
                        </a:lnSpc>
                        <a:spcBef>
                          <a:spcPts val="0"/>
                        </a:spcBef>
                        <a:spcAft>
                          <a:spcPts val="0"/>
                        </a:spcAft>
                      </a:pPr>
                      <a:r>
                        <a:rPr lang="en-US" sz="1400" kern="1200">
                          <a:solidFill>
                            <a:srgbClr val="000000"/>
                          </a:solidFill>
                          <a:latin typeface="+mn-lt"/>
                          <a:ea typeface="Times New Roman"/>
                          <a:cs typeface="Times New Roman"/>
                        </a:rPr>
                        <a:t>Achieve existing goals on time </a:t>
                      </a:r>
                      <a:endParaRPr lang="en-US" sz="140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a:solidFill>
                            <a:srgbClr val="000000"/>
                          </a:solidFill>
                          <a:latin typeface="+mn-lt"/>
                          <a:ea typeface="Times New Roman"/>
                          <a:cs typeface="Times New Roman"/>
                        </a:rPr>
                        <a:t>Achieve 95% reduced mortality by 2015 and existing national and regional goals (eliminate in 4 regions by 2015, 5 regions by 2020)</a:t>
                      </a:r>
                      <a:endParaRPr lang="en-US" sz="1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a:solidFill>
                            <a:srgbClr val="000000"/>
                          </a:solidFill>
                          <a:latin typeface="+mn-lt"/>
                          <a:ea typeface="Times New Roman"/>
                          <a:cs typeface="Times New Roman"/>
                        </a:rPr>
                        <a:t>Introduce at least one dose in 75% or more of countries yet to introduce RCV by 2018 and achieve existing national and regional goals (eliminate in 2 regions by 2015)</a:t>
                      </a:r>
                      <a:endParaRPr lang="en-US" sz="1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7776">
                <a:tc>
                  <a:txBody>
                    <a:bodyPr/>
                    <a:lstStyle/>
                    <a:p>
                      <a:pPr marL="0" marR="0">
                        <a:lnSpc>
                          <a:spcPct val="115000"/>
                        </a:lnSpc>
                        <a:spcBef>
                          <a:spcPts val="0"/>
                        </a:spcBef>
                        <a:spcAft>
                          <a:spcPts val="0"/>
                        </a:spcAft>
                      </a:pPr>
                      <a:r>
                        <a:rPr lang="en-US" sz="1400" kern="1200" dirty="0">
                          <a:solidFill>
                            <a:srgbClr val="000000"/>
                          </a:solidFill>
                          <a:latin typeface="+mn-lt"/>
                          <a:ea typeface="Times New Roman"/>
                          <a:cs typeface="Times New Roman"/>
                        </a:rPr>
                        <a:t>Achieve GVAP </a:t>
                      </a:r>
                      <a:r>
                        <a:rPr lang="en-US" sz="1400" kern="1200" dirty="0" smtClean="0">
                          <a:solidFill>
                            <a:srgbClr val="000000"/>
                          </a:solidFill>
                          <a:latin typeface="+mn-lt"/>
                          <a:ea typeface="Times New Roman"/>
                          <a:cs typeface="Times New Roman"/>
                        </a:rPr>
                        <a:t>goals</a:t>
                      </a:r>
                      <a:endParaRPr lang="en-US" sz="1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a:solidFill>
                            <a:srgbClr val="000000"/>
                          </a:solidFill>
                          <a:latin typeface="+mn-lt"/>
                          <a:ea typeface="Times New Roman"/>
                          <a:cs typeface="Times New Roman"/>
                        </a:rPr>
                        <a:t>Achieve 95% reduced mortality and elimination in at least four WHO regions by 2015, and eliminate measles in at least 5 WHO regions by 2020 then maintain </a:t>
                      </a:r>
                      <a:endParaRPr lang="en-US" sz="140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a:solidFill>
                            <a:srgbClr val="000000"/>
                          </a:solidFill>
                          <a:latin typeface="+mn-lt"/>
                          <a:ea typeface="Times New Roman"/>
                          <a:cs typeface="Times New Roman"/>
                        </a:rPr>
                        <a:t>Eliminate rubella in at least two WHO regions by 2015 and in at least 5 WHO regions by 2020 then maintain</a:t>
                      </a:r>
                      <a:endParaRPr lang="en-US" sz="1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255">
                <a:tc>
                  <a:txBody>
                    <a:bodyPr/>
                    <a:lstStyle/>
                    <a:p>
                      <a:pPr marL="0" marR="0">
                        <a:lnSpc>
                          <a:spcPct val="115000"/>
                        </a:lnSpc>
                        <a:spcBef>
                          <a:spcPts val="0"/>
                        </a:spcBef>
                        <a:spcAft>
                          <a:spcPts val="0"/>
                        </a:spcAft>
                      </a:pPr>
                      <a:r>
                        <a:rPr lang="en-US" sz="1400" kern="1200">
                          <a:solidFill>
                            <a:srgbClr val="000000"/>
                          </a:solidFill>
                          <a:latin typeface="+mn-lt"/>
                          <a:ea typeface="Times New Roman"/>
                          <a:cs typeface="Times New Roman"/>
                        </a:rPr>
                        <a:t>Accelerated eradication </a:t>
                      </a:r>
                      <a:endParaRPr lang="en-US" sz="140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a:solidFill>
                            <a:srgbClr val="000000"/>
                          </a:solidFill>
                          <a:latin typeface="+mn-lt"/>
                          <a:ea typeface="Times New Roman"/>
                          <a:cs typeface="Times New Roman"/>
                        </a:rPr>
                        <a:t>Achieve 95% reduced mortality by 2015 and eradication by 2020 then maintain </a:t>
                      </a:r>
                      <a:endParaRPr lang="en-US" sz="140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a:solidFill>
                            <a:srgbClr val="000000"/>
                          </a:solidFill>
                          <a:latin typeface="+mn-lt"/>
                          <a:ea typeface="Times New Roman"/>
                          <a:cs typeface="Times New Roman"/>
                        </a:rPr>
                        <a:t>Eradicate rubella by 2020 then maintain</a:t>
                      </a:r>
                      <a:endParaRPr lang="en-US" sz="1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255">
                <a:tc>
                  <a:txBody>
                    <a:bodyPr/>
                    <a:lstStyle/>
                    <a:p>
                      <a:pPr marL="0" marR="0">
                        <a:lnSpc>
                          <a:spcPct val="115000"/>
                        </a:lnSpc>
                        <a:spcBef>
                          <a:spcPts val="0"/>
                        </a:spcBef>
                        <a:spcAft>
                          <a:spcPts val="0"/>
                        </a:spcAft>
                      </a:pPr>
                      <a:r>
                        <a:rPr lang="en-US" sz="1400" kern="1200">
                          <a:solidFill>
                            <a:srgbClr val="000000"/>
                          </a:solidFill>
                          <a:latin typeface="+mn-lt"/>
                          <a:ea typeface="Times New Roman"/>
                          <a:cs typeface="Times New Roman"/>
                        </a:rPr>
                        <a:t>Delayed eradication </a:t>
                      </a:r>
                      <a:endParaRPr lang="en-US" sz="140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a:solidFill>
                            <a:srgbClr val="000000"/>
                          </a:solidFill>
                          <a:latin typeface="+mn-lt"/>
                          <a:ea typeface="Times New Roman"/>
                          <a:cs typeface="Times New Roman"/>
                        </a:rPr>
                        <a:t>Achieve 95% reduced mortality by 2020 and eradication by 2030 then maintain </a:t>
                      </a:r>
                      <a:endParaRPr lang="en-US" sz="140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a:solidFill>
                            <a:srgbClr val="000000"/>
                          </a:solidFill>
                          <a:latin typeface="+mn-lt"/>
                          <a:ea typeface="Times New Roman"/>
                          <a:cs typeface="Times New Roman"/>
                        </a:rPr>
                        <a:t>Eradicate rubella by </a:t>
                      </a:r>
                      <a:r>
                        <a:rPr lang="en-US" sz="1400" kern="1200" dirty="0" smtClean="0">
                          <a:solidFill>
                            <a:srgbClr val="000000"/>
                          </a:solidFill>
                          <a:latin typeface="+mn-lt"/>
                          <a:ea typeface="Times New Roman"/>
                          <a:cs typeface="Times New Roman"/>
                        </a:rPr>
                        <a:t>2030 </a:t>
                      </a:r>
                      <a:r>
                        <a:rPr lang="en-US" sz="1400" kern="1200" dirty="0">
                          <a:solidFill>
                            <a:srgbClr val="000000"/>
                          </a:solidFill>
                          <a:latin typeface="+mn-lt"/>
                          <a:ea typeface="Times New Roman"/>
                          <a:cs typeface="Times New Roman"/>
                        </a:rPr>
                        <a:t>then maintain</a:t>
                      </a:r>
                      <a:endParaRPr lang="en-US" sz="1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8016">
                <a:tc>
                  <a:txBody>
                    <a:bodyPr/>
                    <a:lstStyle/>
                    <a:p>
                      <a:pPr marL="0" marR="0">
                        <a:lnSpc>
                          <a:spcPct val="115000"/>
                        </a:lnSpc>
                        <a:spcBef>
                          <a:spcPts val="0"/>
                        </a:spcBef>
                        <a:spcAft>
                          <a:spcPts val="0"/>
                        </a:spcAft>
                      </a:pPr>
                      <a:r>
                        <a:rPr lang="en-US" sz="1400" kern="1200">
                          <a:solidFill>
                            <a:srgbClr val="000000"/>
                          </a:solidFill>
                          <a:latin typeface="+mn-lt"/>
                          <a:ea typeface="Times New Roman"/>
                          <a:cs typeface="Times New Roman"/>
                        </a:rPr>
                        <a:t>Eradicate through routine immunization </a:t>
                      </a:r>
                      <a:endParaRPr lang="en-US" sz="140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a:solidFill>
                            <a:srgbClr val="000000"/>
                          </a:solidFill>
                          <a:latin typeface="+mn-lt"/>
                          <a:ea typeface="Times New Roman"/>
                          <a:cs typeface="Times New Roman"/>
                        </a:rPr>
                        <a:t>Achieve 95% reduced mortality by 2030 and eradication by 2040 then maintain </a:t>
                      </a:r>
                      <a:endParaRPr lang="en-US" sz="140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a:solidFill>
                            <a:srgbClr val="000000"/>
                          </a:solidFill>
                          <a:latin typeface="+mn-lt"/>
                          <a:ea typeface="Times New Roman"/>
                          <a:cs typeface="Times New Roman"/>
                        </a:rPr>
                        <a:t>Eradicate rubella by 2040 then maintain</a:t>
                      </a:r>
                      <a:endParaRPr lang="en-US" sz="1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255">
                <a:tc>
                  <a:txBody>
                    <a:bodyPr/>
                    <a:lstStyle/>
                    <a:p>
                      <a:pPr marL="0" marR="0">
                        <a:lnSpc>
                          <a:spcPct val="115000"/>
                        </a:lnSpc>
                        <a:spcBef>
                          <a:spcPts val="0"/>
                        </a:spcBef>
                        <a:spcAft>
                          <a:spcPts val="0"/>
                        </a:spcAft>
                      </a:pPr>
                      <a:r>
                        <a:rPr lang="en-US" sz="1400" kern="1200">
                          <a:solidFill>
                            <a:srgbClr val="000000"/>
                          </a:solidFill>
                          <a:latin typeface="+mn-lt"/>
                          <a:ea typeface="Times New Roman"/>
                          <a:cs typeface="Times New Roman"/>
                        </a:rPr>
                        <a:t>Control</a:t>
                      </a:r>
                      <a:endParaRPr lang="en-US" sz="140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a:solidFill>
                            <a:srgbClr val="000000"/>
                          </a:solidFill>
                          <a:latin typeface="+mn-lt"/>
                          <a:ea typeface="Times New Roman"/>
                          <a:cs typeface="Times New Roman"/>
                        </a:rPr>
                        <a:t>Coordinated control associated with continued use of MCVs in all countries</a:t>
                      </a:r>
                      <a:endParaRPr lang="en-US" sz="140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a:solidFill>
                            <a:srgbClr val="000000"/>
                          </a:solidFill>
                          <a:latin typeface="+mn-lt"/>
                          <a:ea typeface="Times New Roman"/>
                          <a:cs typeface="Times New Roman"/>
                        </a:rPr>
                        <a:t>Uncoordinated control associated with one or more countries not choosing to use a RCV</a:t>
                      </a:r>
                      <a:endParaRPr lang="en-US" sz="1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modeling</a:t>
            </a:r>
            <a:endParaRPr lang="en-US" dirty="0"/>
          </a:p>
        </p:txBody>
      </p:sp>
      <p:sp>
        <p:nvSpPr>
          <p:cNvPr id="3" name="Content Placeholder 2"/>
          <p:cNvSpPr>
            <a:spLocks noGrp="1"/>
          </p:cNvSpPr>
          <p:nvPr>
            <p:ph idx="1"/>
          </p:nvPr>
        </p:nvSpPr>
        <p:spPr>
          <a:xfrm>
            <a:off x="228600" y="1524000"/>
            <a:ext cx="8686800" cy="4625975"/>
          </a:xfrm>
        </p:spPr>
        <p:txBody>
          <a:bodyPr/>
          <a:lstStyle/>
          <a:p>
            <a:pPr>
              <a:spcAft>
                <a:spcPts val="0"/>
              </a:spcAft>
            </a:pPr>
            <a:r>
              <a:rPr lang="en-US" sz="2400" dirty="0" smtClean="0"/>
              <a:t>Insights from prior studies</a:t>
            </a:r>
          </a:p>
          <a:p>
            <a:pPr lvl="1">
              <a:spcAft>
                <a:spcPts val="0"/>
              </a:spcAft>
            </a:pPr>
            <a:r>
              <a:rPr lang="en-US" sz="2000" dirty="0" smtClean="0"/>
              <a:t>Measles and rubella immunization highly cost-effective and/or net beneficial nationally </a:t>
            </a:r>
            <a:r>
              <a:rPr lang="en-US" sz="1400" dirty="0" smtClean="0"/>
              <a:t>(</a:t>
            </a:r>
            <a:r>
              <a:rPr lang="en-US" sz="1400" dirty="0" err="1" smtClean="0"/>
              <a:t>Axnick</a:t>
            </a:r>
            <a:r>
              <a:rPr lang="en-US" sz="1400" dirty="0" smtClean="0"/>
              <a:t>, 1969; </a:t>
            </a:r>
            <a:r>
              <a:rPr lang="en-US" sz="1400" dirty="0" err="1" smtClean="0"/>
              <a:t>Albritton</a:t>
            </a:r>
            <a:r>
              <a:rPr lang="en-US" sz="1400" dirty="0" smtClean="0"/>
              <a:t> 1978; </a:t>
            </a:r>
            <a:r>
              <a:rPr lang="en-US" sz="1400" dirty="0" err="1" smtClean="0"/>
              <a:t>Wiedermann</a:t>
            </a:r>
            <a:r>
              <a:rPr lang="en-US" sz="1400" dirty="0" smtClean="0"/>
              <a:t> 1979; Stray-Pedersen 1982; </a:t>
            </a:r>
            <a:r>
              <a:rPr lang="en-US" sz="1400" dirty="0" err="1" smtClean="0"/>
              <a:t>Gudnadottir</a:t>
            </a:r>
            <a:r>
              <a:rPr lang="en-US" sz="1400" dirty="0" smtClean="0"/>
              <a:t> 1985, </a:t>
            </a:r>
            <a:r>
              <a:rPr lang="en-US" sz="1400" dirty="0" err="1" smtClean="0"/>
              <a:t>Schoenbaum</a:t>
            </a:r>
            <a:r>
              <a:rPr lang="en-US" sz="1400" dirty="0" smtClean="0"/>
              <a:t> 1985, White 1985; </a:t>
            </a:r>
            <a:r>
              <a:rPr lang="en-US" sz="1400" dirty="0" err="1" smtClean="0"/>
              <a:t>Shepard</a:t>
            </a:r>
            <a:r>
              <a:rPr lang="en-US" sz="1400" dirty="0" smtClean="0"/>
              <a:t> 1994; </a:t>
            </a:r>
            <a:r>
              <a:rPr lang="en-US" sz="1400" dirty="0" err="1" smtClean="0"/>
              <a:t>Hinman</a:t>
            </a:r>
            <a:r>
              <a:rPr lang="en-US" sz="1400" dirty="0" smtClean="0"/>
              <a:t> 2002; Takahashi 2011)</a:t>
            </a:r>
            <a:r>
              <a:rPr lang="en-US" sz="2000" dirty="0" smtClean="0"/>
              <a:t>, including as implemented in EPI </a:t>
            </a:r>
            <a:r>
              <a:rPr lang="en-US" sz="1400" dirty="0" smtClean="0"/>
              <a:t>(</a:t>
            </a:r>
            <a:r>
              <a:rPr lang="en-US" sz="1400" dirty="0" err="1" smtClean="0"/>
              <a:t>Shepard</a:t>
            </a:r>
            <a:r>
              <a:rPr lang="en-US" sz="1400" dirty="0" smtClean="0"/>
              <a:t> 1986)</a:t>
            </a:r>
          </a:p>
          <a:p>
            <a:pPr lvl="1">
              <a:spcAft>
                <a:spcPts val="0"/>
              </a:spcAft>
            </a:pPr>
            <a:r>
              <a:rPr lang="en-US" sz="2000" dirty="0" smtClean="0"/>
              <a:t>Combined MR or MMR vaccine more cost-effective than giving M and R vaccines separately </a:t>
            </a:r>
            <a:r>
              <a:rPr lang="en-US" sz="1400" dirty="0" smtClean="0"/>
              <a:t>(</a:t>
            </a:r>
            <a:r>
              <a:rPr lang="en-US" sz="1400" dirty="0" err="1" smtClean="0"/>
              <a:t>Schoenbaum</a:t>
            </a:r>
            <a:r>
              <a:rPr lang="en-US" sz="1400" dirty="0" smtClean="0"/>
              <a:t> 1976)</a:t>
            </a:r>
          </a:p>
          <a:p>
            <a:pPr lvl="1">
              <a:spcAft>
                <a:spcPts val="0"/>
              </a:spcAft>
            </a:pPr>
            <a:r>
              <a:rPr lang="en-US" sz="2000" dirty="0" smtClean="0"/>
              <a:t>Second dose of measles cost-effective </a:t>
            </a:r>
            <a:r>
              <a:rPr lang="en-US" sz="1400" dirty="0" smtClean="0"/>
              <a:t>(Ginsberg, 1990; Pelletier 1998; Zhou 2004)</a:t>
            </a:r>
          </a:p>
          <a:p>
            <a:pPr lvl="1">
              <a:spcAft>
                <a:spcPts val="0"/>
              </a:spcAft>
            </a:pPr>
            <a:r>
              <a:rPr lang="en-US" sz="2000" dirty="0" smtClean="0"/>
              <a:t>Revaccination for measles cost-effective </a:t>
            </a:r>
            <a:r>
              <a:rPr lang="en-US" sz="1400" dirty="0" smtClean="0"/>
              <a:t>(Mast 1990; Robertson 1992; Watson 1996)</a:t>
            </a:r>
          </a:p>
          <a:p>
            <a:pPr lvl="1">
              <a:spcAft>
                <a:spcPts val="0"/>
              </a:spcAft>
            </a:pPr>
            <a:r>
              <a:rPr lang="en-US" sz="2000" dirty="0" smtClean="0"/>
              <a:t>Measles campaigns cost-effective </a:t>
            </a:r>
            <a:r>
              <a:rPr lang="en-US" sz="1400" dirty="0" smtClean="0"/>
              <a:t>(</a:t>
            </a:r>
            <a:r>
              <a:rPr lang="en-US" sz="1400" dirty="0" err="1" smtClean="0"/>
              <a:t>Uzicanin</a:t>
            </a:r>
            <a:r>
              <a:rPr lang="en-US" sz="1400" dirty="0" smtClean="0"/>
              <a:t> 2004; </a:t>
            </a:r>
            <a:r>
              <a:rPr lang="en-US" sz="1400" dirty="0" err="1" smtClean="0"/>
              <a:t>Vijayaraghavan</a:t>
            </a:r>
            <a:r>
              <a:rPr lang="en-US" sz="1400" dirty="0" smtClean="0"/>
              <a:t> 2006; </a:t>
            </a:r>
            <a:r>
              <a:rPr lang="en-US" sz="1400" dirty="0" err="1" smtClean="0"/>
              <a:t>Bishai</a:t>
            </a:r>
            <a:r>
              <a:rPr lang="en-US" sz="1400" dirty="0" smtClean="0"/>
              <a:t> 2011) </a:t>
            </a:r>
          </a:p>
          <a:p>
            <a:pPr lvl="1">
              <a:spcAft>
                <a:spcPts val="0"/>
              </a:spcAft>
            </a:pPr>
            <a:r>
              <a:rPr lang="en-US" sz="2000" dirty="0" smtClean="0"/>
              <a:t>Outbreaks very expensive </a:t>
            </a:r>
            <a:r>
              <a:rPr lang="en-US" sz="1400" dirty="0" smtClean="0"/>
              <a:t>(Chavez 1996, Chen 2011, Dayan 2005, Parker 2006)</a:t>
            </a:r>
            <a:r>
              <a:rPr lang="en-US" sz="2000" dirty="0" smtClean="0"/>
              <a:t>, appear to exceed costs of prevention </a:t>
            </a:r>
            <a:r>
              <a:rPr lang="en-US" sz="1400" dirty="0" smtClean="0"/>
              <a:t>(</a:t>
            </a:r>
            <a:r>
              <a:rPr lang="en-US" sz="1400" dirty="0" err="1" smtClean="0"/>
              <a:t>Andersson</a:t>
            </a:r>
            <a:r>
              <a:rPr lang="en-US" sz="1400" dirty="0" smtClean="0"/>
              <a:t> 1992, </a:t>
            </a:r>
            <a:r>
              <a:rPr lang="en-US" sz="1400" dirty="0" err="1" smtClean="0"/>
              <a:t>Filia</a:t>
            </a:r>
            <a:r>
              <a:rPr lang="en-US" sz="1400" dirty="0" smtClean="0"/>
              <a:t> 2007)</a:t>
            </a:r>
          </a:p>
          <a:p>
            <a:pPr lvl="1">
              <a:spcAft>
                <a:spcPts val="0"/>
              </a:spcAft>
              <a:buNone/>
            </a:pPr>
            <a:endParaRPr lang="en-US" sz="14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modeling</a:t>
            </a:r>
            <a:endParaRPr lang="en-US" dirty="0"/>
          </a:p>
        </p:txBody>
      </p:sp>
      <p:sp>
        <p:nvSpPr>
          <p:cNvPr id="3" name="Content Placeholder 2"/>
          <p:cNvSpPr>
            <a:spLocks noGrp="1"/>
          </p:cNvSpPr>
          <p:nvPr>
            <p:ph idx="1"/>
          </p:nvPr>
        </p:nvSpPr>
        <p:spPr>
          <a:xfrm>
            <a:off x="228600" y="1524000"/>
            <a:ext cx="8686800" cy="4625975"/>
          </a:xfrm>
        </p:spPr>
        <p:txBody>
          <a:bodyPr/>
          <a:lstStyle/>
          <a:p>
            <a:pPr>
              <a:spcAft>
                <a:spcPts val="0"/>
              </a:spcAft>
            </a:pPr>
            <a:r>
              <a:rPr lang="en-US" sz="2400" dirty="0" smtClean="0"/>
              <a:t>Insights from prior studies (continued)</a:t>
            </a:r>
          </a:p>
          <a:p>
            <a:pPr lvl="1">
              <a:spcAft>
                <a:spcPts val="0"/>
              </a:spcAft>
            </a:pPr>
            <a:r>
              <a:rPr lang="en-US" sz="2000" dirty="0" smtClean="0"/>
              <a:t>Measles elimination cost-effective nationally </a:t>
            </a:r>
            <a:r>
              <a:rPr lang="en-US" sz="1400" dirty="0" smtClean="0"/>
              <a:t>(</a:t>
            </a:r>
            <a:r>
              <a:rPr lang="en-US" sz="1400" dirty="0" err="1" smtClean="0"/>
              <a:t>Ekblom</a:t>
            </a:r>
            <a:r>
              <a:rPr lang="en-US" sz="1400" dirty="0" smtClean="0"/>
              <a:t> 1978; Miller 1998; </a:t>
            </a:r>
            <a:r>
              <a:rPr lang="en-US" sz="1400" dirty="0" err="1" smtClean="0"/>
              <a:t>Carabin</a:t>
            </a:r>
            <a:r>
              <a:rPr lang="en-US" sz="1400" dirty="0" smtClean="0"/>
              <a:t> 2003, </a:t>
            </a:r>
            <a:r>
              <a:rPr lang="en-US" sz="1400" dirty="0" err="1" smtClean="0"/>
              <a:t>Babigumira</a:t>
            </a:r>
            <a:r>
              <a:rPr lang="en-US" sz="1400" dirty="0" smtClean="0"/>
              <a:t> 2011)</a:t>
            </a:r>
            <a:r>
              <a:rPr lang="en-US" sz="2000" dirty="0" smtClean="0"/>
              <a:t> and regionally (PAHO: </a:t>
            </a:r>
            <a:r>
              <a:rPr lang="en-US" sz="1400" dirty="0" err="1" smtClean="0"/>
              <a:t>Acharya</a:t>
            </a:r>
            <a:r>
              <a:rPr lang="en-US" sz="1400" dirty="0" smtClean="0"/>
              <a:t> 2002</a:t>
            </a:r>
            <a:r>
              <a:rPr lang="en-US" sz="2000" dirty="0" smtClean="0"/>
              <a:t>, EURO: </a:t>
            </a:r>
            <a:r>
              <a:rPr lang="en-US" sz="1400" dirty="0" err="1" smtClean="0"/>
              <a:t>Beutels</a:t>
            </a:r>
            <a:r>
              <a:rPr lang="en-US" sz="1400" dirty="0" smtClean="0"/>
              <a:t> 2003</a:t>
            </a:r>
            <a:r>
              <a:rPr lang="en-US" sz="2000" dirty="0" smtClean="0"/>
              <a:t>)</a:t>
            </a:r>
            <a:endParaRPr lang="en-US" sz="1400" dirty="0" smtClean="0"/>
          </a:p>
          <a:p>
            <a:pPr lvl="1">
              <a:spcAft>
                <a:spcPts val="0"/>
              </a:spcAft>
            </a:pPr>
            <a:r>
              <a:rPr lang="en-US" sz="2000" dirty="0" smtClean="0"/>
              <a:t>Measles eradication cost-effective globally </a:t>
            </a:r>
            <a:r>
              <a:rPr lang="en-US" sz="1400" dirty="0" smtClean="0"/>
              <a:t>(Levin 2011; </a:t>
            </a:r>
            <a:r>
              <a:rPr lang="en-US" sz="1400" dirty="0" err="1" smtClean="0"/>
              <a:t>Bishai</a:t>
            </a:r>
            <a:r>
              <a:rPr lang="en-US" sz="1400" dirty="0" smtClean="0"/>
              <a:t> 2012)</a:t>
            </a:r>
          </a:p>
          <a:p>
            <a:pPr lvl="1">
              <a:spcAft>
                <a:spcPts val="0"/>
              </a:spcAft>
            </a:pPr>
            <a:r>
              <a:rPr lang="en-US" sz="2000" dirty="0" smtClean="0"/>
              <a:t>“High control” not optimal economically if eradication is feasible </a:t>
            </a:r>
            <a:r>
              <a:rPr lang="en-US" sz="1400" dirty="0" smtClean="0"/>
              <a:t>(</a:t>
            </a:r>
            <a:r>
              <a:rPr lang="en-US" sz="1400" dirty="0" err="1" smtClean="0"/>
              <a:t>Geoffard</a:t>
            </a:r>
            <a:r>
              <a:rPr lang="en-US" sz="1400" dirty="0" smtClean="0"/>
              <a:t> 1997, Barrett 2004, Thompson 2007)</a:t>
            </a:r>
          </a:p>
          <a:p>
            <a:pPr lvl="1">
              <a:spcAft>
                <a:spcPts val="0"/>
              </a:spcAft>
            </a:pPr>
            <a:r>
              <a:rPr lang="en-US" sz="2000" dirty="0" smtClean="0"/>
              <a:t>Timing important in the context of managing portfolio of eradicable diseases </a:t>
            </a:r>
            <a:r>
              <a:rPr lang="en-US" sz="1400" dirty="0" smtClean="0"/>
              <a:t>(Thompson 2007; </a:t>
            </a:r>
            <a:r>
              <a:rPr lang="en-US" sz="1400" dirty="0" err="1" smtClean="0"/>
              <a:t>Duintjer</a:t>
            </a:r>
            <a:r>
              <a:rPr lang="en-US" sz="1400" dirty="0" smtClean="0"/>
              <a:t> </a:t>
            </a:r>
            <a:r>
              <a:rPr lang="en-US" sz="1400" dirty="0" err="1" smtClean="0"/>
              <a:t>Tebbens</a:t>
            </a:r>
            <a:r>
              <a:rPr lang="en-US" sz="1400" dirty="0" smtClean="0"/>
              <a:t> 2009; Fitzpatrick 2011)</a:t>
            </a:r>
          </a:p>
          <a:p>
            <a:pPr>
              <a:spcAft>
                <a:spcPts val="0"/>
              </a:spcAft>
            </a:pPr>
            <a:r>
              <a:rPr lang="en-US" sz="2400" dirty="0" smtClean="0"/>
              <a:t>Key gaps </a:t>
            </a:r>
          </a:p>
          <a:p>
            <a:pPr lvl="1">
              <a:spcAft>
                <a:spcPts val="0"/>
              </a:spcAft>
            </a:pPr>
            <a:r>
              <a:rPr lang="en-US" sz="2000" dirty="0" smtClean="0"/>
              <a:t>Economic evaluation of GVAP goals for measles and rubella</a:t>
            </a:r>
          </a:p>
          <a:p>
            <a:pPr lvl="1">
              <a:spcAft>
                <a:spcPts val="0"/>
              </a:spcAft>
            </a:pPr>
            <a:r>
              <a:rPr lang="en-US" sz="2000" dirty="0" smtClean="0"/>
              <a:t>Rubella DALY </a:t>
            </a:r>
          </a:p>
          <a:p>
            <a:pPr lvl="1">
              <a:spcAft>
                <a:spcPts val="0"/>
              </a:spcAft>
            </a:pPr>
            <a:r>
              <a:rPr lang="en-US" sz="2000" dirty="0" smtClean="0"/>
              <a:t>CRS treatment costs as function of income level </a:t>
            </a:r>
          </a:p>
          <a:p>
            <a:pPr lvl="1">
              <a:spcAft>
                <a:spcPts val="0"/>
              </a:spcAft>
            </a:pPr>
            <a:r>
              <a:rPr lang="en-US" sz="2000" dirty="0" smtClean="0"/>
              <a:t>Economics of rubella eradication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28600" y="152400"/>
            <a:ext cx="8915400" cy="1143000"/>
          </a:xfrm>
        </p:spPr>
        <p:txBody>
          <a:bodyPr>
            <a:normAutofit fontScale="90000"/>
          </a:bodyPr>
          <a:lstStyle/>
          <a:p>
            <a:r>
              <a:rPr lang="en-US" dirty="0" smtClean="0"/>
              <a:t>Benefits of preventing rubella/CRS – DALY and treatment </a:t>
            </a:r>
            <a:r>
              <a:rPr lang="en-US" smtClean="0"/>
              <a:t>cost savings</a:t>
            </a:r>
            <a:endParaRPr lang="en-US" dirty="0" smtClean="0"/>
          </a:p>
        </p:txBody>
      </p:sp>
      <p:sp>
        <p:nvSpPr>
          <p:cNvPr id="1028" name="Rectangle 3"/>
          <p:cNvSpPr>
            <a:spLocks noGrp="1" noChangeArrowheads="1"/>
          </p:cNvSpPr>
          <p:nvPr>
            <p:ph type="body" sz="half" idx="1"/>
          </p:nvPr>
        </p:nvSpPr>
        <p:spPr>
          <a:xfrm>
            <a:off x="304800" y="1524000"/>
            <a:ext cx="8610600" cy="4267200"/>
          </a:xfrm>
        </p:spPr>
        <p:txBody>
          <a:bodyPr/>
          <a:lstStyle/>
          <a:p>
            <a:r>
              <a:rPr lang="en-US" sz="2400" dirty="0" smtClean="0"/>
              <a:t>Characterize distribution of pregnancy and birth outcomes associated with rubella infection in pregnancy as f(time of infection, income level) </a:t>
            </a:r>
          </a:p>
          <a:p>
            <a:r>
              <a:rPr lang="en-US" sz="2400" dirty="0" smtClean="0"/>
              <a:t>Approximately 4,000 articles on CRS identified, 500 reviewed, extracted data from 35 studies with pregnancy outcomes and 84 studies with birth outcomes</a:t>
            </a:r>
          </a:p>
          <a:p>
            <a:r>
              <a:rPr lang="en-US" sz="2400" dirty="0" smtClean="0"/>
              <a:t>Grading evidence, applying criteria to characterize limitations of studies that meet inclusion criteria and coding all data in standardized template</a:t>
            </a:r>
          </a:p>
          <a:p>
            <a:r>
              <a:rPr lang="en-US" sz="2400" dirty="0" smtClean="0"/>
              <a:t>Lack of consistency in study design/definitions/methods</a:t>
            </a:r>
          </a:p>
          <a:p>
            <a:r>
              <a:rPr lang="en-US" sz="2400" dirty="0" smtClean="0"/>
              <a:t>Life trajectory for individuals with CRS complicated, children in developed countries get treatments that may not exist in developing countries (i.e., different trajectories and utility weights)</a:t>
            </a:r>
          </a:p>
          <a:p>
            <a:endParaRPr lang="en-US" sz="2400" dirty="0" smtClean="0"/>
          </a:p>
          <a:p>
            <a:endParaRPr lang="en-US" sz="2400" dirty="0" smtClean="0"/>
          </a:p>
          <a:p>
            <a:pPr>
              <a:buFontTx/>
              <a:buNone/>
            </a:pPr>
            <a:endParaRPr lang="en-U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LouisCooper2.tif"/>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modeling</a:t>
            </a:r>
            <a:endParaRPr lang="en-US" dirty="0"/>
          </a:p>
        </p:txBody>
      </p:sp>
      <p:sp>
        <p:nvSpPr>
          <p:cNvPr id="3" name="Content Placeholder 2"/>
          <p:cNvSpPr>
            <a:spLocks noGrp="1"/>
          </p:cNvSpPr>
          <p:nvPr>
            <p:ph idx="1"/>
          </p:nvPr>
        </p:nvSpPr>
        <p:spPr>
          <a:xfrm>
            <a:off x="152400" y="1546225"/>
            <a:ext cx="8686800" cy="4930775"/>
          </a:xfrm>
        </p:spPr>
        <p:txBody>
          <a:bodyPr/>
          <a:lstStyle/>
          <a:p>
            <a:pPr>
              <a:spcAft>
                <a:spcPts val="0"/>
              </a:spcAft>
            </a:pPr>
            <a:r>
              <a:rPr lang="en-US" sz="2000" dirty="0" smtClean="0"/>
              <a:t>Recent studies suggest missed global measles goal measles of 90% reduced mortality compared to 2000 by 2010 (estimate achieved 74%) </a:t>
            </a:r>
            <a:r>
              <a:rPr lang="en-US" sz="1400" dirty="0" smtClean="0"/>
              <a:t>(Simons 2012)</a:t>
            </a:r>
            <a:r>
              <a:rPr lang="en-US" sz="2000" dirty="0" smtClean="0"/>
              <a:t> and high burden of rubella in areas yet to introduce vaccine </a:t>
            </a:r>
            <a:r>
              <a:rPr lang="en-US" sz="1400" dirty="0" smtClean="0"/>
              <a:t>(</a:t>
            </a:r>
            <a:r>
              <a:rPr lang="en-US" sz="1400" dirty="0" err="1" smtClean="0"/>
              <a:t>Vynnycky</a:t>
            </a:r>
            <a:r>
              <a:rPr lang="en-US" sz="1400" dirty="0" smtClean="0"/>
              <a:t> 2012)</a:t>
            </a:r>
          </a:p>
          <a:p>
            <a:pPr>
              <a:spcAft>
                <a:spcPts val="0"/>
              </a:spcAft>
            </a:pPr>
            <a:r>
              <a:rPr lang="en-US" sz="2000" dirty="0" smtClean="0"/>
              <a:t>Regional assessments related to vaccine coverage suggest not currently on track for achieving all 2015 measles and rubella goals</a:t>
            </a:r>
          </a:p>
          <a:p>
            <a:pPr>
              <a:spcAft>
                <a:spcPts val="0"/>
              </a:spcAft>
            </a:pPr>
            <a:r>
              <a:rPr lang="en-US" sz="2000" dirty="0" smtClean="0"/>
              <a:t>Lesson learning from polio eradication</a:t>
            </a:r>
          </a:p>
          <a:p>
            <a:pPr lvl="2">
              <a:spcAft>
                <a:spcPts val="0"/>
              </a:spcAft>
            </a:pPr>
            <a:r>
              <a:rPr lang="en-US" sz="1600" dirty="0" smtClean="0"/>
              <a:t>slowly approaching the unknown threshold required to stop transmission is not ideal (Thompson 2007, 2012)</a:t>
            </a:r>
          </a:p>
          <a:p>
            <a:pPr lvl="2">
              <a:spcAft>
                <a:spcPts val="0"/>
              </a:spcAft>
            </a:pPr>
            <a:r>
              <a:rPr lang="en-US" sz="1600" dirty="0" smtClean="0"/>
              <a:t>use models with coverage and serological studies to manage population immunity such that we expect no cases (Thompson 2012)</a:t>
            </a:r>
          </a:p>
          <a:p>
            <a:pPr>
              <a:spcAft>
                <a:spcPts val="0"/>
              </a:spcAft>
            </a:pPr>
            <a:r>
              <a:rPr lang="en-US" sz="2000" dirty="0" smtClean="0"/>
              <a:t>Existing models for global analyses focus on measles, need dynamic model that helps countries model their population immunity for both measles and rubella at the same time</a:t>
            </a:r>
          </a:p>
          <a:p>
            <a:pPr>
              <a:spcAft>
                <a:spcPts val="0"/>
              </a:spcAft>
            </a:pPr>
            <a:r>
              <a:rPr lang="en-US" sz="2000" dirty="0" smtClean="0"/>
              <a:t>Developing model that builds on prior work </a:t>
            </a:r>
            <a:r>
              <a:rPr lang="en-US" sz="1600" dirty="0" smtClean="0"/>
              <a:t>(</a:t>
            </a:r>
            <a:r>
              <a:rPr lang="en-US" sz="1600" dirty="0" err="1" smtClean="0"/>
              <a:t>Bishai</a:t>
            </a:r>
            <a:r>
              <a:rPr lang="en-US" sz="1600" dirty="0" smtClean="0"/>
              <a:t> 2012) </a:t>
            </a:r>
            <a:r>
              <a:rPr lang="en-US" sz="2000" dirty="0" smtClean="0"/>
              <a:t>and tracks population immunity for both measles and rubella</a:t>
            </a:r>
          </a:p>
          <a:p>
            <a:pPr lvl="1">
              <a:spcAft>
                <a:spcPts val="0"/>
              </a:spcAft>
            </a:pPr>
            <a:endParaRPr lang="en-US" sz="2000" dirty="0" smtClean="0"/>
          </a:p>
          <a:p>
            <a:pPr lvl="1">
              <a:spcAft>
                <a:spcPts val="0"/>
              </a:spcAft>
            </a:pPr>
            <a:endParaRPr lang="en-US" sz="2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dynamic insights</a:t>
            </a:r>
            <a:endParaRPr lang="en-US" dirty="0"/>
          </a:p>
        </p:txBody>
      </p:sp>
      <p:sp>
        <p:nvSpPr>
          <p:cNvPr id="3" name="Content Placeholder 2"/>
          <p:cNvSpPr>
            <a:spLocks noGrp="1"/>
          </p:cNvSpPr>
          <p:nvPr>
            <p:ph idx="1"/>
          </p:nvPr>
        </p:nvSpPr>
        <p:spPr>
          <a:xfrm>
            <a:off x="76200" y="1698625"/>
            <a:ext cx="8991600" cy="4625975"/>
          </a:xfrm>
        </p:spPr>
        <p:txBody>
          <a:bodyPr/>
          <a:lstStyle/>
          <a:p>
            <a:pPr>
              <a:spcAft>
                <a:spcPts val="0"/>
              </a:spcAft>
            </a:pPr>
            <a:r>
              <a:rPr lang="en-US" sz="2400" dirty="0" smtClean="0"/>
              <a:t>Routine immunization not sufficient  to stop and prevent transmission in many countries (i.e., achieve </a:t>
            </a:r>
            <a:r>
              <a:rPr lang="en-US" sz="2400" u="sng" dirty="0" smtClean="0"/>
              <a:t>and</a:t>
            </a:r>
            <a:r>
              <a:rPr lang="en-US" sz="2400" dirty="0" smtClean="0"/>
              <a:t> maintain)</a:t>
            </a:r>
          </a:p>
          <a:p>
            <a:pPr lvl="1">
              <a:spcAft>
                <a:spcPts val="0"/>
              </a:spcAft>
            </a:pPr>
            <a:r>
              <a:rPr lang="en-US" sz="2000" dirty="0" smtClean="0"/>
              <a:t>Outbreaks reveal problems with population immunity AFTER it is too late to prevent them</a:t>
            </a:r>
          </a:p>
          <a:p>
            <a:pPr lvl="1">
              <a:spcAft>
                <a:spcPts val="0"/>
              </a:spcAft>
            </a:pPr>
            <a:r>
              <a:rPr lang="en-US" sz="2000" dirty="0" smtClean="0"/>
              <a:t>Places with lowest quality routine need greater coordination to manage population immunity, but poor routine immunization partly consequence/reflection of poor coordination </a:t>
            </a:r>
          </a:p>
          <a:p>
            <a:pPr>
              <a:spcAft>
                <a:spcPts val="0"/>
              </a:spcAft>
            </a:pPr>
            <a:r>
              <a:rPr lang="en-US" sz="2400" dirty="0" smtClean="0"/>
              <a:t>Prevention </a:t>
            </a:r>
          </a:p>
          <a:p>
            <a:pPr lvl="1">
              <a:spcAft>
                <a:spcPts val="0"/>
              </a:spcAft>
            </a:pPr>
            <a:r>
              <a:rPr lang="en-US" sz="2000" dirty="0" smtClean="0"/>
              <a:t>Requires ongoing management of population immunity, which we cannot easily observe</a:t>
            </a:r>
          </a:p>
          <a:p>
            <a:pPr lvl="1">
              <a:spcAft>
                <a:spcPts val="0"/>
              </a:spcAft>
            </a:pPr>
            <a:r>
              <a:rPr lang="en-US" sz="2000" dirty="0" smtClean="0"/>
              <a:t>Often undervalued, no credit for avoiding bad outcomes</a:t>
            </a:r>
          </a:p>
          <a:p>
            <a:pPr>
              <a:spcAft>
                <a:spcPts val="0"/>
              </a:spcAft>
            </a:pPr>
            <a:r>
              <a:rPr lang="en-US" sz="2400" dirty="0" smtClean="0"/>
              <a:t>Perceptions matter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a:xfrm>
            <a:off x="228600" y="1546225"/>
            <a:ext cx="8686800" cy="4625975"/>
          </a:xfrm>
        </p:spPr>
        <p:txBody>
          <a:bodyPr/>
          <a:lstStyle/>
          <a:p>
            <a:pPr>
              <a:spcAft>
                <a:spcPts val="600"/>
              </a:spcAft>
            </a:pPr>
            <a:r>
              <a:rPr lang="en-US" sz="2000" dirty="0" smtClean="0"/>
              <a:t>World Health Organization (WHO) Contract PO 200470477 APW </a:t>
            </a:r>
          </a:p>
          <a:p>
            <a:pPr>
              <a:spcAft>
                <a:spcPts val="600"/>
              </a:spcAft>
            </a:pPr>
            <a:r>
              <a:rPr lang="en-US" sz="2000" dirty="0" err="1" smtClean="0"/>
              <a:t>Radboud</a:t>
            </a:r>
            <a:r>
              <a:rPr lang="en-US" sz="2000" dirty="0" smtClean="0"/>
              <a:t> </a:t>
            </a:r>
            <a:r>
              <a:rPr lang="en-US" sz="2000" dirty="0" err="1" smtClean="0"/>
              <a:t>Duintjer</a:t>
            </a:r>
            <a:r>
              <a:rPr lang="en-US" sz="2000" dirty="0" smtClean="0"/>
              <a:t> </a:t>
            </a:r>
            <a:r>
              <a:rPr lang="en-US" sz="2000" dirty="0" err="1" smtClean="0"/>
              <a:t>Tebbens</a:t>
            </a:r>
            <a:r>
              <a:rPr lang="en-US" sz="2000" dirty="0" smtClean="0"/>
              <a:t>, Emily Simons, Cassie Lewis </a:t>
            </a:r>
            <a:r>
              <a:rPr lang="en-US" sz="2000" dirty="0" err="1" smtClean="0"/>
              <a:t>Odahowski</a:t>
            </a:r>
            <a:endParaRPr lang="en-US" sz="2000" dirty="0" smtClean="0"/>
          </a:p>
          <a:p>
            <a:pPr>
              <a:spcAft>
                <a:spcPts val="600"/>
              </a:spcAft>
            </a:pPr>
            <a:r>
              <a:rPr lang="en-US" sz="2000" dirty="0" smtClean="0"/>
              <a:t>Ann Levin, Colleen Burgess, David </a:t>
            </a:r>
            <a:r>
              <a:rPr lang="en-US" sz="2000" dirty="0" err="1" smtClean="0"/>
              <a:t>Bishai</a:t>
            </a:r>
            <a:endParaRPr lang="en-US" sz="2000" dirty="0" smtClean="0"/>
          </a:p>
          <a:p>
            <a:pPr>
              <a:spcAft>
                <a:spcPts val="600"/>
              </a:spcAft>
            </a:pPr>
            <a:r>
              <a:rPr lang="en-US" sz="2000" dirty="0" err="1" smtClean="0"/>
              <a:t>Anindya</a:t>
            </a:r>
            <a:r>
              <a:rPr lang="en-US" sz="2000" dirty="0" smtClean="0"/>
              <a:t> </a:t>
            </a:r>
            <a:r>
              <a:rPr lang="en-US" sz="2000" dirty="0" err="1" smtClean="0"/>
              <a:t>Sekhar</a:t>
            </a:r>
            <a:r>
              <a:rPr lang="en-US" sz="2000" dirty="0" smtClean="0"/>
              <a:t> Bose, Casey Boudreau, Lisa Cairns, Daniel Carter, Lou Cooper, Katie Cuming, Thomas </a:t>
            </a:r>
            <a:r>
              <a:rPr lang="en-US" sz="2000" dirty="0" err="1" smtClean="0"/>
              <a:t>Cherian</a:t>
            </a:r>
            <a:r>
              <a:rPr lang="en-US" sz="2000" dirty="0" smtClean="0"/>
              <a:t>, Susan Chu, Stephen </a:t>
            </a:r>
            <a:r>
              <a:rPr lang="en-US" sz="2000" dirty="0" err="1" smtClean="0"/>
              <a:t>Cochi</a:t>
            </a:r>
            <a:r>
              <a:rPr lang="en-US" sz="2000" dirty="0" smtClean="0"/>
              <a:t>, </a:t>
            </a:r>
            <a:r>
              <a:rPr lang="en-US" sz="2000" dirty="0" err="1" smtClean="0"/>
              <a:t>Alya</a:t>
            </a:r>
            <a:r>
              <a:rPr lang="en-US" sz="2000" dirty="0" smtClean="0"/>
              <a:t> </a:t>
            </a:r>
            <a:r>
              <a:rPr lang="en-US" sz="2000" dirty="0" err="1" smtClean="0"/>
              <a:t>Dabbagh</a:t>
            </a:r>
            <a:r>
              <a:rPr lang="en-US" sz="2000" dirty="0" smtClean="0"/>
              <a:t>, </a:t>
            </a:r>
            <a:r>
              <a:rPr lang="en-US" sz="2000" dirty="0" err="1" smtClean="0"/>
              <a:t>Messeret</a:t>
            </a:r>
            <a:r>
              <a:rPr lang="en-US" sz="2000" dirty="0" smtClean="0"/>
              <a:t> </a:t>
            </a:r>
            <a:r>
              <a:rPr lang="en-US" sz="2000" dirty="0" err="1" smtClean="0"/>
              <a:t>Eshetu</a:t>
            </a:r>
            <a:r>
              <a:rPr lang="en-US" sz="2000" dirty="0" smtClean="0"/>
              <a:t>, David Featherstone, Marta </a:t>
            </a:r>
            <a:r>
              <a:rPr lang="en-US" sz="2000" dirty="0" err="1" smtClean="0"/>
              <a:t>Gacic-Dobo</a:t>
            </a:r>
            <a:r>
              <a:rPr lang="en-US" sz="2000" dirty="0" smtClean="0"/>
              <a:t>, Andrea Gay, Tracey Goodman, Jim Goodson, Mark </a:t>
            </a:r>
            <a:r>
              <a:rPr lang="en-US" sz="2000" dirty="0" err="1" smtClean="0"/>
              <a:t>Grabowsky</a:t>
            </a:r>
            <a:r>
              <a:rPr lang="en-US" sz="2000" dirty="0" smtClean="0"/>
              <a:t>, Christopher Gregory, L. </a:t>
            </a:r>
            <a:r>
              <a:rPr lang="en-US" sz="2000" dirty="0" err="1" smtClean="0"/>
              <a:t>Homero</a:t>
            </a:r>
            <a:r>
              <a:rPr lang="en-US" sz="2000" dirty="0" smtClean="0"/>
              <a:t> Hernandez, Edward Hoekstra, Joseph </a:t>
            </a:r>
            <a:r>
              <a:rPr lang="en-US" sz="2000" dirty="0" err="1" smtClean="0"/>
              <a:t>Icenogle</a:t>
            </a:r>
            <a:r>
              <a:rPr lang="en-US" sz="2000" dirty="0" smtClean="0"/>
              <a:t>, Suresh </a:t>
            </a:r>
            <a:r>
              <a:rPr lang="en-US" sz="2000" dirty="0" err="1" smtClean="0"/>
              <a:t>Jadavh</a:t>
            </a:r>
            <a:r>
              <a:rPr lang="en-US" sz="2000" dirty="0" smtClean="0"/>
              <a:t>, Sam Katz, </a:t>
            </a:r>
            <a:r>
              <a:rPr lang="en-US" sz="2000" dirty="0" err="1" smtClean="0"/>
              <a:t>Apoorva</a:t>
            </a:r>
            <a:r>
              <a:rPr lang="en-US" sz="2000" dirty="0" smtClean="0"/>
              <a:t> </a:t>
            </a:r>
            <a:r>
              <a:rPr lang="en-US" sz="2000" dirty="0" err="1" smtClean="0"/>
              <a:t>Mallya</a:t>
            </a:r>
            <a:r>
              <a:rPr lang="en-US" sz="2000" dirty="0" smtClean="0"/>
              <a:t>, Rebecca Martin, </a:t>
            </a:r>
            <a:r>
              <a:rPr lang="en-US" sz="2000" dirty="0" err="1" smtClean="0"/>
              <a:t>Balcha</a:t>
            </a:r>
            <a:r>
              <a:rPr lang="en-US" sz="2000" dirty="0" smtClean="0"/>
              <a:t> </a:t>
            </a:r>
            <a:r>
              <a:rPr lang="en-US" sz="2000" dirty="0" err="1" smtClean="0"/>
              <a:t>Masresha</a:t>
            </a:r>
            <a:r>
              <a:rPr lang="en-US" sz="2000" dirty="0" smtClean="0"/>
              <a:t>, Chris </a:t>
            </a:r>
            <a:r>
              <a:rPr lang="en-US" sz="2000" dirty="0" err="1" smtClean="0"/>
              <a:t>Morry</a:t>
            </a:r>
            <a:r>
              <a:rPr lang="en-US" sz="2000" dirty="0" smtClean="0"/>
              <a:t>, Walt Orenstein, Mark </a:t>
            </a:r>
            <a:r>
              <a:rPr lang="en-US" sz="2000" dirty="0" err="1" smtClean="0"/>
              <a:t>Pallansch</a:t>
            </a:r>
            <a:r>
              <a:rPr lang="en-US" sz="2000" dirty="0" smtClean="0"/>
              <a:t>, Robert Perry, Tim Petersen, Susan Reef, </a:t>
            </a:r>
            <a:r>
              <a:rPr lang="en-US" sz="2000" dirty="0" err="1" smtClean="0"/>
              <a:t>Kuotong</a:t>
            </a:r>
            <a:r>
              <a:rPr lang="en-US" sz="2000" dirty="0" smtClean="0"/>
              <a:t> </a:t>
            </a:r>
            <a:r>
              <a:rPr lang="en-US" sz="2000" dirty="0" err="1" smtClean="0"/>
              <a:t>Nongho</a:t>
            </a:r>
            <a:r>
              <a:rPr lang="en-US" sz="2000" dirty="0" smtClean="0"/>
              <a:t> Rogers (</a:t>
            </a:r>
            <a:r>
              <a:rPr lang="en-US" sz="2000" dirty="0" err="1" smtClean="0"/>
              <a:t>Tambie</a:t>
            </a:r>
            <a:r>
              <a:rPr lang="en-US" sz="2000" dirty="0" smtClean="0"/>
              <a:t>), Paul Rota, Emily Simons, David </a:t>
            </a:r>
            <a:r>
              <a:rPr lang="en-US" sz="2000" dirty="0" err="1" smtClean="0"/>
              <a:t>Sniadack</a:t>
            </a:r>
            <a:r>
              <a:rPr lang="en-US" sz="2000" dirty="0" smtClean="0"/>
              <a:t>, Peter </a:t>
            </a:r>
            <a:r>
              <a:rPr lang="en-US" sz="2000" dirty="0" err="1" smtClean="0"/>
              <a:t>Strebel</a:t>
            </a:r>
            <a:r>
              <a:rPr lang="en-US" sz="2000" dirty="0" smtClean="0"/>
              <a:t>, Maya van den </a:t>
            </a:r>
            <a:r>
              <a:rPr lang="en-US" sz="2000" dirty="0" err="1" smtClean="0"/>
              <a:t>Ent</a:t>
            </a:r>
            <a:r>
              <a:rPr lang="en-US" sz="2000" dirty="0" smtClean="0"/>
              <a:t>, Maya </a:t>
            </a:r>
            <a:r>
              <a:rPr lang="en-US" sz="2000" dirty="0" err="1" smtClean="0"/>
              <a:t>Vijayaraghavan</a:t>
            </a:r>
            <a:r>
              <a:rPr lang="en-US" sz="2000" dirty="0" smtClean="0"/>
              <a:t>, Steve </a:t>
            </a:r>
            <a:r>
              <a:rPr lang="en-US" sz="2000" dirty="0" err="1" smtClean="0"/>
              <a:t>Wassilak</a:t>
            </a:r>
            <a:r>
              <a:rPr lang="en-US" sz="2000" dirty="0" smtClean="0"/>
              <a:t>, Wang </a:t>
            </a:r>
            <a:r>
              <a:rPr lang="en-US" sz="2000" dirty="0" err="1" smtClean="0"/>
              <a:t>Xiaojun</a:t>
            </a:r>
            <a:r>
              <a:rPr lang="en-US" sz="2000" dirty="0" smtClean="0"/>
              <a:t>, Laura Zimmerman, and anonymous participants in our stakeholder consultation process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dynamic insights</a:t>
            </a:r>
            <a:endParaRPr lang="en-US" dirty="0"/>
          </a:p>
        </p:txBody>
      </p:sp>
      <p:sp>
        <p:nvSpPr>
          <p:cNvPr id="3" name="Content Placeholder 2"/>
          <p:cNvSpPr>
            <a:spLocks noGrp="1"/>
          </p:cNvSpPr>
          <p:nvPr>
            <p:ph idx="1"/>
          </p:nvPr>
        </p:nvSpPr>
        <p:spPr>
          <a:xfrm>
            <a:off x="152400" y="1524000"/>
            <a:ext cx="8610600" cy="4625975"/>
          </a:xfrm>
        </p:spPr>
        <p:txBody>
          <a:bodyPr/>
          <a:lstStyle/>
          <a:p>
            <a:r>
              <a:rPr lang="en-US" sz="2400" dirty="0" smtClean="0"/>
              <a:t>Faster is better</a:t>
            </a:r>
          </a:p>
          <a:p>
            <a:pPr lvl="1"/>
            <a:r>
              <a:rPr lang="en-US" sz="2400" dirty="0" smtClean="0"/>
              <a:t>Elimination goals </a:t>
            </a:r>
          </a:p>
          <a:p>
            <a:pPr lvl="2"/>
            <a:r>
              <a:rPr lang="en-US" sz="2000" dirty="0" smtClean="0"/>
              <a:t>Easier to achieve epidemiologically if immunization starts big and fast (better to go way over the threshold required to stop viral transmission quickly and maintain than to slowly creep up to threshold</a:t>
            </a:r>
            <a:r>
              <a:rPr lang="en-US" sz="2000" dirty="0" smtClean="0"/>
              <a:t>) </a:t>
            </a:r>
            <a:r>
              <a:rPr lang="en-US" sz="1600" dirty="0" smtClean="0"/>
              <a:t>(Thompson 2007; Thompson 2012)</a:t>
            </a:r>
            <a:endParaRPr lang="en-US" sz="1600" dirty="0" smtClean="0"/>
          </a:p>
          <a:p>
            <a:pPr lvl="2"/>
            <a:r>
              <a:rPr lang="en-US" sz="2000" dirty="0" smtClean="0"/>
              <a:t>But… implementation often easier to start slow with phase in and pursue gradual creep toward threshold and better to make slow progress (save as many lives as you can) than no progress</a:t>
            </a:r>
          </a:p>
          <a:p>
            <a:pPr lvl="2"/>
            <a:r>
              <a:rPr lang="en-US" sz="2000" dirty="0" smtClean="0"/>
              <a:t>Will save more lives and more money with bigger up front investment if possible, but management ongoing and need commitment to sustain and maintain progress</a:t>
            </a:r>
          </a:p>
          <a:p>
            <a:pPr lvl="1"/>
            <a:r>
              <a:rPr lang="en-US" sz="2400" dirty="0" smtClean="0"/>
              <a:t>Outbreak response - same old </a:t>
            </a:r>
            <a:r>
              <a:rPr lang="en-US" sz="2400" dirty="0" smtClean="0"/>
              <a:t>tune</a:t>
            </a:r>
            <a:r>
              <a:rPr lang="en-US" sz="2400" dirty="0" smtClean="0"/>
              <a:t> </a:t>
            </a:r>
            <a:r>
              <a:rPr lang="en-US" sz="1600" dirty="0" smtClean="0"/>
              <a:t>(Thompson 2006; </a:t>
            </a:r>
            <a:r>
              <a:rPr lang="en-US" sz="1600" dirty="0" err="1" smtClean="0"/>
              <a:t>Grais</a:t>
            </a:r>
            <a:r>
              <a:rPr lang="en-US" sz="1600" dirty="0" smtClean="0"/>
              <a:t> 2008)</a:t>
            </a:r>
            <a:endParaRPr lang="en-US" sz="16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dynamic insights</a:t>
            </a:r>
            <a:endParaRPr lang="en-US" dirty="0"/>
          </a:p>
        </p:txBody>
      </p:sp>
      <p:sp>
        <p:nvSpPr>
          <p:cNvPr id="3" name="Content Placeholder 2"/>
          <p:cNvSpPr>
            <a:spLocks noGrp="1"/>
          </p:cNvSpPr>
          <p:nvPr>
            <p:ph idx="1"/>
          </p:nvPr>
        </p:nvSpPr>
        <p:spPr>
          <a:xfrm>
            <a:off x="152400" y="1600200"/>
            <a:ext cx="8686800" cy="5029200"/>
          </a:xfrm>
        </p:spPr>
        <p:txBody>
          <a:bodyPr/>
          <a:lstStyle/>
          <a:p>
            <a:r>
              <a:rPr lang="en-US" sz="2400" dirty="0" smtClean="0"/>
              <a:t>Outbreaks expensive</a:t>
            </a:r>
          </a:p>
          <a:p>
            <a:pPr lvl="1"/>
            <a:r>
              <a:rPr lang="en-US" sz="2000" dirty="0" smtClean="0"/>
              <a:t>Once countries shift from net exporting to importing, perspective about “acceptability” of infections may change (“could and should have been prevented”)</a:t>
            </a:r>
          </a:p>
          <a:p>
            <a:pPr lvl="1"/>
            <a:r>
              <a:rPr lang="en-US" sz="2000" dirty="0" smtClean="0"/>
              <a:t>Perceptions about MR vaccines matter A LOT – decrease in burden of measles allows concerns about vaccines to dominate in some places, rubella largely invisible unless/until outbreaks occur, but consequences of failing to prevent transmission very real and very costly (human and financial costs)</a:t>
            </a:r>
          </a:p>
          <a:p>
            <a:r>
              <a:rPr lang="en-US" sz="2400" dirty="0" smtClean="0"/>
              <a:t>Elimination of rubella good option given measles goals</a:t>
            </a:r>
          </a:p>
          <a:p>
            <a:pPr lvl="1"/>
            <a:r>
              <a:rPr lang="en-US" sz="2000" dirty="0" smtClean="0"/>
              <a:t>Could potentially occur simultaneously with measles elimination, if countries seize the opportunity to introduce MR vaccine</a:t>
            </a:r>
          </a:p>
          <a:p>
            <a:pPr lvl="1"/>
            <a:r>
              <a:rPr lang="en-US" sz="2000" dirty="0" smtClean="0"/>
              <a:t>Sharing delivery costs implies big savings (rubella as incremental to measles relatively low </a:t>
            </a:r>
            <a:r>
              <a:rPr lang="en-US" sz="2000" dirty="0" smtClean="0"/>
              <a:t>cost, including </a:t>
            </a:r>
            <a:r>
              <a:rPr lang="en-US" sz="2000" dirty="0" smtClean="0"/>
              <a:t>rubella reduces costs for </a:t>
            </a:r>
            <a:r>
              <a:rPr lang="en-US" sz="2000" dirty="0" smtClean="0"/>
              <a:t>measles)</a:t>
            </a:r>
            <a:endParaRPr lang="en-US" sz="20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152400"/>
            <a:ext cx="8382000" cy="1143000"/>
          </a:xfrm>
        </p:spPr>
        <p:txBody>
          <a:bodyPr>
            <a:normAutofit/>
          </a:bodyPr>
          <a:lstStyle/>
          <a:p>
            <a:r>
              <a:rPr lang="en-US" dirty="0" smtClean="0"/>
              <a:t>Integration and insights</a:t>
            </a:r>
          </a:p>
        </p:txBody>
      </p:sp>
      <p:sp>
        <p:nvSpPr>
          <p:cNvPr id="5" name="Rectangle 3"/>
          <p:cNvSpPr>
            <a:spLocks noGrp="1" noChangeArrowheads="1"/>
          </p:cNvSpPr>
          <p:nvPr>
            <p:ph type="body" sz="half" idx="1"/>
          </p:nvPr>
        </p:nvSpPr>
        <p:spPr>
          <a:xfrm>
            <a:off x="152400" y="1600200"/>
            <a:ext cx="8763000" cy="4800600"/>
          </a:xfrm>
        </p:spPr>
        <p:txBody>
          <a:bodyPr/>
          <a:lstStyle/>
          <a:p>
            <a:r>
              <a:rPr lang="en-US" sz="2400" dirty="0" smtClean="0"/>
              <a:t>Accounting tricky</a:t>
            </a:r>
          </a:p>
          <a:p>
            <a:pPr lvl="1"/>
            <a:r>
              <a:rPr lang="en-US" sz="2000" dirty="0" smtClean="0"/>
              <a:t>How should we attribute costs (assumptions </a:t>
            </a:r>
            <a:r>
              <a:rPr lang="en-US" sz="2000" dirty="0" smtClean="0"/>
              <a:t>about routine immunization baseline, impact of MR and GPEI activities on each other and on routine immunization)?</a:t>
            </a:r>
          </a:p>
          <a:p>
            <a:pPr lvl="1"/>
            <a:r>
              <a:rPr lang="en-US" sz="2000" dirty="0" smtClean="0"/>
              <a:t>Need to provide clear statements about the benefits of past, current, and future investments in measles and rubella prevention</a:t>
            </a:r>
          </a:p>
          <a:p>
            <a:pPr lvl="1"/>
            <a:r>
              <a:rPr lang="en-US" sz="2000" dirty="0" smtClean="0"/>
              <a:t>Valuation difficult, but necessary (implicit or explicit or both)</a:t>
            </a:r>
            <a:endParaRPr lang="en-US" sz="1600" dirty="0" smtClean="0"/>
          </a:p>
          <a:p>
            <a:r>
              <a:rPr lang="en-US" sz="2400" dirty="0" smtClean="0"/>
              <a:t>All about timing, availability of resources, and priorities</a:t>
            </a:r>
          </a:p>
          <a:p>
            <a:pPr lvl="1"/>
            <a:r>
              <a:rPr lang="en-US" sz="2000" dirty="0" smtClean="0"/>
              <a:t>Current GAVI opportunities providing significant opportunities for many of the countries most in need</a:t>
            </a:r>
          </a:p>
          <a:p>
            <a:pPr lvl="1"/>
            <a:r>
              <a:rPr lang="en-US" sz="2000" dirty="0" smtClean="0"/>
              <a:t>Will need to ensure sustainability and change expectations of “normal” (i.e., expecting health instead of living with disease)</a:t>
            </a:r>
          </a:p>
          <a:p>
            <a:pPr>
              <a:buNone/>
            </a:pPr>
            <a:endParaRPr lang="en-US" sz="2400" dirty="0" smtClean="0"/>
          </a:p>
          <a:p>
            <a:pPr>
              <a:buFontTx/>
              <a:buNone/>
            </a:pPr>
            <a:endParaRPr lang="en-US"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152400"/>
            <a:ext cx="8382000" cy="1143000"/>
          </a:xfrm>
        </p:spPr>
        <p:txBody>
          <a:bodyPr>
            <a:normAutofit/>
          </a:bodyPr>
          <a:lstStyle/>
          <a:p>
            <a:r>
              <a:rPr lang="en-US" dirty="0" smtClean="0"/>
              <a:t>Full circle</a:t>
            </a:r>
          </a:p>
        </p:txBody>
      </p:sp>
      <p:sp>
        <p:nvSpPr>
          <p:cNvPr id="5" name="Rectangle 3"/>
          <p:cNvSpPr>
            <a:spLocks noGrp="1" noChangeArrowheads="1"/>
          </p:cNvSpPr>
          <p:nvPr>
            <p:ph type="body" sz="half" idx="1"/>
          </p:nvPr>
        </p:nvSpPr>
        <p:spPr>
          <a:xfrm>
            <a:off x="0" y="1676400"/>
            <a:ext cx="9144000" cy="4267200"/>
          </a:xfrm>
        </p:spPr>
        <p:txBody>
          <a:bodyPr/>
          <a:lstStyle/>
          <a:p>
            <a:r>
              <a:rPr lang="en-US" sz="2400" dirty="0" smtClean="0"/>
              <a:t>We really are all in this together</a:t>
            </a:r>
          </a:p>
          <a:p>
            <a:pPr lvl="1"/>
            <a:r>
              <a:rPr lang="en-US" sz="2000" dirty="0" smtClean="0"/>
              <a:t>MR viruses spread rapidly and create outbreaks, weak links matter</a:t>
            </a:r>
          </a:p>
          <a:p>
            <a:pPr lvl="1"/>
            <a:r>
              <a:rPr lang="en-US" sz="2000" dirty="0" smtClean="0"/>
              <a:t>Stakeholder commitments and expectations very important</a:t>
            </a:r>
          </a:p>
          <a:p>
            <a:pPr lvl="2"/>
            <a:r>
              <a:rPr lang="en-US" sz="1600" dirty="0" smtClean="0"/>
              <a:t>Aspire vs. realistic expectations</a:t>
            </a:r>
          </a:p>
          <a:p>
            <a:pPr lvl="2"/>
            <a:r>
              <a:rPr lang="en-US" sz="1600" dirty="0" smtClean="0"/>
              <a:t>Coordination and incentives</a:t>
            </a:r>
          </a:p>
          <a:p>
            <a:pPr lvl="1"/>
            <a:r>
              <a:rPr lang="en-US" sz="2000" dirty="0" smtClean="0"/>
              <a:t>Ultimately achieving the vision of the MR Initiative Strategic Plan and GVAP will require all countries to shift into prevention mode</a:t>
            </a:r>
          </a:p>
          <a:p>
            <a:pPr lvl="1"/>
            <a:r>
              <a:rPr lang="en-US" sz="2000" dirty="0" smtClean="0"/>
              <a:t>Legacy of GPEI and MR Initiative – can we move the world to one that sufficiently values prevention of horrible diseases enough to get rid of them and keep them out?  </a:t>
            </a:r>
          </a:p>
          <a:p>
            <a:pPr lvl="1"/>
            <a:r>
              <a:rPr lang="en-US" sz="2000" dirty="0" smtClean="0"/>
              <a:t>Do we need to wait to finish polio first, or can we find ways to help the countries with the biggest challenges to go farther much faster?</a:t>
            </a:r>
          </a:p>
          <a:p>
            <a:pPr lvl="1">
              <a:buNone/>
            </a:pPr>
            <a:endParaRPr lang="en-US" sz="2000" dirty="0" smtClean="0"/>
          </a:p>
          <a:p>
            <a:pPr>
              <a:buNone/>
            </a:pPr>
            <a:endParaRPr lang="en-US" sz="2400" dirty="0" smtClean="0"/>
          </a:p>
          <a:p>
            <a:pPr>
              <a:buFontTx/>
              <a:buNone/>
            </a:pPr>
            <a:endParaRPr lang="en-US"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152400"/>
            <a:ext cx="4267200" cy="1143000"/>
          </a:xfrm>
        </p:spPr>
        <p:txBody>
          <a:bodyPr>
            <a:normAutofit/>
          </a:bodyPr>
          <a:lstStyle/>
          <a:p>
            <a:r>
              <a:rPr lang="en-US" dirty="0" smtClean="0"/>
              <a:t>Road ahead</a:t>
            </a:r>
          </a:p>
        </p:txBody>
      </p:sp>
      <p:sp>
        <p:nvSpPr>
          <p:cNvPr id="1028" name="Rectangle 3"/>
          <p:cNvSpPr>
            <a:spLocks noGrp="1" noChangeArrowheads="1"/>
          </p:cNvSpPr>
          <p:nvPr>
            <p:ph type="body" sz="half" idx="1"/>
          </p:nvPr>
        </p:nvSpPr>
        <p:spPr>
          <a:xfrm>
            <a:off x="381000" y="1828800"/>
            <a:ext cx="8458200" cy="4267200"/>
          </a:xfrm>
        </p:spPr>
        <p:txBody>
          <a:bodyPr/>
          <a:lstStyle/>
          <a:p>
            <a:r>
              <a:rPr lang="en-US" dirty="0" smtClean="0"/>
              <a:t>We invite your input on this presentation</a:t>
            </a:r>
          </a:p>
          <a:p>
            <a:r>
              <a:rPr lang="en-US" dirty="0" smtClean="0"/>
              <a:t>We will soon request </a:t>
            </a:r>
            <a:r>
              <a:rPr lang="en-US" dirty="0" smtClean="0"/>
              <a:t>your input </a:t>
            </a:r>
            <a:r>
              <a:rPr lang="en-US" dirty="0" smtClean="0"/>
              <a:t>on</a:t>
            </a:r>
            <a:endParaRPr lang="en-US" dirty="0" smtClean="0"/>
          </a:p>
          <a:p>
            <a:pPr lvl="1"/>
            <a:r>
              <a:rPr lang="en-US" dirty="0" smtClean="0"/>
              <a:t>Cost model</a:t>
            </a:r>
          </a:p>
          <a:p>
            <a:pPr lvl="1"/>
            <a:r>
              <a:rPr lang="en-US" dirty="0" smtClean="0"/>
              <a:t>Dynamic disease model</a:t>
            </a:r>
          </a:p>
          <a:p>
            <a:pPr lvl="1"/>
            <a:r>
              <a:rPr lang="en-US" dirty="0" smtClean="0"/>
              <a:t>Initial integration results</a:t>
            </a:r>
          </a:p>
          <a:p>
            <a:r>
              <a:rPr lang="en-US" dirty="0" smtClean="0"/>
              <a:t>Please stay tuned and engaged</a:t>
            </a:r>
          </a:p>
          <a:p>
            <a:r>
              <a:rPr lang="en-US" dirty="0" smtClean="0"/>
              <a:t>Thank you!</a:t>
            </a:r>
          </a:p>
          <a:p>
            <a:pPr>
              <a:buFontTx/>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a:xfrm>
            <a:off x="228600" y="1676400"/>
            <a:ext cx="8686800" cy="4625975"/>
          </a:xfrm>
        </p:spPr>
        <p:txBody>
          <a:bodyPr/>
          <a:lstStyle/>
          <a:p>
            <a:pPr>
              <a:spcAft>
                <a:spcPts val="600"/>
              </a:spcAft>
            </a:pPr>
            <a:r>
              <a:rPr lang="en-US" sz="2800" dirty="0" smtClean="0"/>
              <a:t>Context</a:t>
            </a:r>
          </a:p>
          <a:p>
            <a:pPr>
              <a:spcAft>
                <a:spcPts val="600"/>
              </a:spcAft>
            </a:pPr>
            <a:r>
              <a:rPr lang="en-US" sz="2800" dirty="0" smtClean="0"/>
              <a:t>Investment case development process</a:t>
            </a:r>
          </a:p>
          <a:p>
            <a:pPr>
              <a:spcAft>
                <a:spcPts val="600"/>
              </a:spcAft>
            </a:pPr>
            <a:r>
              <a:rPr lang="en-US" sz="2800" dirty="0" smtClean="0"/>
              <a:t>Input from stakeholders</a:t>
            </a:r>
          </a:p>
          <a:p>
            <a:pPr>
              <a:spcAft>
                <a:spcPts val="600"/>
              </a:spcAft>
            </a:pPr>
            <a:r>
              <a:rPr lang="en-US" sz="2800" dirty="0" smtClean="0"/>
              <a:t>Discussion of alternatives under consideration</a:t>
            </a:r>
          </a:p>
          <a:p>
            <a:pPr>
              <a:spcAft>
                <a:spcPts val="600"/>
              </a:spcAft>
            </a:pPr>
            <a:r>
              <a:rPr lang="en-US" sz="2800" dirty="0" smtClean="0"/>
              <a:t>Cost modeling</a:t>
            </a:r>
          </a:p>
          <a:p>
            <a:pPr>
              <a:spcAft>
                <a:spcPts val="600"/>
              </a:spcAft>
            </a:pPr>
            <a:r>
              <a:rPr lang="en-US" sz="2800" dirty="0" smtClean="0"/>
              <a:t>Disease modeling</a:t>
            </a:r>
          </a:p>
          <a:p>
            <a:pPr>
              <a:spcAft>
                <a:spcPts val="600"/>
              </a:spcAft>
            </a:pPr>
            <a:r>
              <a:rPr lang="en-US" sz="2800" dirty="0" smtClean="0"/>
              <a:t>Integration</a:t>
            </a:r>
          </a:p>
          <a:p>
            <a:pPr>
              <a:spcAft>
                <a:spcPts val="600"/>
              </a:spcAft>
            </a:pPr>
            <a:r>
              <a:rPr lang="en-US" sz="2800" dirty="0" smtClean="0"/>
              <a:t>Insights</a:t>
            </a:r>
          </a:p>
        </p:txBody>
      </p:sp>
      <p:pic>
        <p:nvPicPr>
          <p:cNvPr id="20482" name="Picture 2" descr="Members of Nepal's Lions Clubs campaigning to mobilize communities"/>
          <p:cNvPicPr>
            <a:picLocks noChangeAspect="1" noChangeArrowheads="1"/>
          </p:cNvPicPr>
          <p:nvPr/>
        </p:nvPicPr>
        <p:blipFill>
          <a:blip r:embed="rId2" cstate="print"/>
          <a:srcRect/>
          <a:stretch>
            <a:fillRect/>
          </a:stretch>
        </p:blipFill>
        <p:spPr bwMode="auto">
          <a:xfrm>
            <a:off x="4724400" y="3911600"/>
            <a:ext cx="4191000" cy="2794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a:xfrm>
            <a:off x="152400" y="1600200"/>
            <a:ext cx="8458200" cy="5029200"/>
          </a:xfrm>
        </p:spPr>
        <p:txBody>
          <a:bodyPr/>
          <a:lstStyle/>
          <a:p>
            <a:r>
              <a:rPr lang="en-US" sz="2400" dirty="0" smtClean="0"/>
              <a:t>Measles and Rubella Strategic Plan, 2012-2020</a:t>
            </a:r>
          </a:p>
          <a:p>
            <a:pPr lvl="1"/>
            <a:r>
              <a:rPr lang="en-US" sz="2000" dirty="0" smtClean="0"/>
              <a:t>“With strong partnerships, resources and political will, we can, and must work together to achieve and maintain the elimination of measles, rubella and CRS globally.”</a:t>
            </a:r>
          </a:p>
          <a:p>
            <a:r>
              <a:rPr lang="en-US" sz="2400" dirty="0" smtClean="0"/>
              <a:t>Global Vaccine Action Plan (GVAP)</a:t>
            </a:r>
          </a:p>
          <a:p>
            <a:pPr lvl="1"/>
            <a:r>
              <a:rPr lang="en-US" sz="2000" dirty="0" smtClean="0"/>
              <a:t>Aspires to create a world “in which all individuals and communities enjoy lives free from vaccine-preventable diseases” by extending the full benefits of immunization to all people by 2020 and beyond</a:t>
            </a:r>
          </a:p>
          <a:p>
            <a:pPr lvl="1"/>
            <a:r>
              <a:rPr lang="en-US" sz="2000" dirty="0" smtClean="0"/>
              <a:t>Includes achievement of the existing disease eradication and elimination goals for polio, neonatal tetanus, measles, and rubella by 2020</a:t>
            </a:r>
          </a:p>
          <a:p>
            <a:pPr lvl="1"/>
            <a:r>
              <a:rPr lang="en-US" sz="2000" dirty="0" smtClean="0"/>
              <a:t>Translating the vision into reality will require significant investments, and “expenditures must be linked to outputs and impacts, showing a clear investment case for immunization”</a:t>
            </a:r>
          </a:p>
          <a:p>
            <a:endParaRPr lang="en-US" sz="2400" dirty="0"/>
          </a:p>
        </p:txBody>
      </p:sp>
      <p:pic>
        <p:nvPicPr>
          <p:cNvPr id="1026" name="Picture 2" descr="image of Rubella particle"/>
          <p:cNvPicPr>
            <a:picLocks noChangeAspect="1" noChangeArrowheads="1"/>
          </p:cNvPicPr>
          <p:nvPr/>
        </p:nvPicPr>
        <p:blipFill>
          <a:blip r:embed="rId2" cstate="print"/>
          <a:srcRect l="3840" t="6144" r="53760" b="61440"/>
          <a:stretch>
            <a:fillRect/>
          </a:stretch>
        </p:blipFill>
        <p:spPr bwMode="auto">
          <a:xfrm>
            <a:off x="7804653" y="228600"/>
            <a:ext cx="1036560" cy="990600"/>
          </a:xfrm>
          <a:prstGeom prst="rect">
            <a:avLst/>
          </a:prstGeom>
          <a:noFill/>
        </p:spPr>
      </p:pic>
      <p:pic>
        <p:nvPicPr>
          <p:cNvPr id="8" name="Picture 7" descr="10707_lores.jpg"/>
          <p:cNvPicPr>
            <a:picLocks noChangeAspect="1"/>
          </p:cNvPicPr>
          <p:nvPr/>
        </p:nvPicPr>
        <p:blipFill>
          <a:blip r:embed="rId3" cstate="print"/>
          <a:stretch>
            <a:fillRect/>
          </a:stretch>
        </p:blipFill>
        <p:spPr>
          <a:xfrm>
            <a:off x="6629400" y="228600"/>
            <a:ext cx="984972" cy="990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152400"/>
            <a:ext cx="7696200" cy="1143000"/>
          </a:xfrm>
        </p:spPr>
        <p:txBody>
          <a:bodyPr>
            <a:normAutofit fontScale="90000"/>
          </a:bodyPr>
          <a:lstStyle/>
          <a:p>
            <a:r>
              <a:rPr lang="en-US" dirty="0" smtClean="0"/>
              <a:t>Investment case development process</a:t>
            </a:r>
          </a:p>
        </p:txBody>
      </p:sp>
      <p:sp>
        <p:nvSpPr>
          <p:cNvPr id="1028" name="Rectangle 3"/>
          <p:cNvSpPr>
            <a:spLocks noGrp="1" noChangeArrowheads="1"/>
          </p:cNvSpPr>
          <p:nvPr>
            <p:ph type="body" sz="half" idx="1"/>
          </p:nvPr>
        </p:nvSpPr>
        <p:spPr>
          <a:xfrm>
            <a:off x="152400" y="1676400"/>
            <a:ext cx="8839200" cy="4267200"/>
          </a:xfrm>
        </p:spPr>
        <p:txBody>
          <a:bodyPr/>
          <a:lstStyle/>
          <a:p>
            <a:r>
              <a:rPr lang="en-US" sz="2400" dirty="0" smtClean="0"/>
              <a:t>Systematic and comprehensive synthesis of available evidence</a:t>
            </a:r>
          </a:p>
          <a:p>
            <a:r>
              <a:rPr lang="en-US" sz="2400" dirty="0" smtClean="0"/>
              <a:t>Quantitative estimates of impacts of investment options</a:t>
            </a:r>
          </a:p>
          <a:p>
            <a:r>
              <a:rPr lang="en-US" sz="2400" dirty="0" smtClean="0"/>
              <a:t>Engagement of stakeholders in analytic-deliberative process</a:t>
            </a:r>
          </a:p>
          <a:p>
            <a:pPr lvl="1"/>
            <a:r>
              <a:rPr lang="en-US" sz="2200" dirty="0" smtClean="0"/>
              <a:t>Synthesize and characterize information</a:t>
            </a:r>
          </a:p>
          <a:p>
            <a:pPr lvl="1"/>
            <a:r>
              <a:rPr lang="en-US" sz="2200" dirty="0" smtClean="0"/>
              <a:t>Request input </a:t>
            </a:r>
          </a:p>
          <a:p>
            <a:pPr lvl="2"/>
            <a:r>
              <a:rPr lang="en-US" sz="2000" dirty="0" smtClean="0"/>
              <a:t>Presentations, survey, discussions, and interviews</a:t>
            </a:r>
          </a:p>
          <a:p>
            <a:pPr lvl="2"/>
            <a:r>
              <a:rPr lang="en-US" sz="2000" dirty="0" smtClean="0"/>
              <a:t>Share draft manuscripts and iterate</a:t>
            </a:r>
          </a:p>
          <a:p>
            <a:r>
              <a:rPr lang="en-US" sz="2400" dirty="0" smtClean="0"/>
              <a:t>Progress</a:t>
            </a:r>
          </a:p>
          <a:p>
            <a:pPr lvl="1"/>
            <a:r>
              <a:rPr lang="en-US" sz="2200" dirty="0" smtClean="0"/>
              <a:t>Investment case contents</a:t>
            </a:r>
          </a:p>
          <a:p>
            <a:pPr lvl="1"/>
            <a:r>
              <a:rPr lang="en-US" sz="2200" dirty="0" smtClean="0"/>
              <a:t>Options for consideration for in investment cases</a:t>
            </a:r>
          </a:p>
          <a:p>
            <a:pPr lvl="1"/>
            <a:r>
              <a:rPr lang="en-US" sz="2200" dirty="0" smtClean="0"/>
              <a:t>Cost and disease modeling</a:t>
            </a:r>
          </a:p>
          <a:p>
            <a:pPr lvl="1"/>
            <a:endParaRPr lang="en-US" sz="2400" dirty="0" smtClean="0"/>
          </a:p>
          <a:p>
            <a:pPr>
              <a:buFontTx/>
              <a:buNone/>
            </a:pPr>
            <a:endParaRPr lang="en-US"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152400"/>
            <a:ext cx="7696200" cy="1143000"/>
          </a:xfrm>
        </p:spPr>
        <p:txBody>
          <a:bodyPr>
            <a:normAutofit/>
          </a:bodyPr>
          <a:lstStyle/>
          <a:p>
            <a:r>
              <a:rPr lang="en-US" dirty="0" smtClean="0"/>
              <a:t>Investment case contents</a:t>
            </a:r>
          </a:p>
        </p:txBody>
      </p:sp>
      <p:sp>
        <p:nvSpPr>
          <p:cNvPr id="1028" name="Rectangle 3"/>
          <p:cNvSpPr>
            <a:spLocks noGrp="1" noChangeArrowheads="1"/>
          </p:cNvSpPr>
          <p:nvPr>
            <p:ph type="body" sz="half" idx="1"/>
          </p:nvPr>
        </p:nvSpPr>
        <p:spPr>
          <a:xfrm>
            <a:off x="381000" y="1676400"/>
            <a:ext cx="8458200" cy="4267200"/>
          </a:xfrm>
        </p:spPr>
        <p:txBody>
          <a:bodyPr/>
          <a:lstStyle/>
          <a:p>
            <a:r>
              <a:rPr lang="en-US" sz="2400" dirty="0" smtClean="0"/>
              <a:t>Five sections</a:t>
            </a:r>
          </a:p>
          <a:p>
            <a:pPr lvl="1"/>
            <a:r>
              <a:rPr lang="en-US" sz="2000" dirty="0" smtClean="0"/>
              <a:t>Context </a:t>
            </a:r>
          </a:p>
          <a:p>
            <a:pPr lvl="1"/>
            <a:r>
              <a:rPr lang="en-US" sz="2000" dirty="0" smtClean="0"/>
              <a:t>Current situation </a:t>
            </a:r>
          </a:p>
          <a:p>
            <a:pPr lvl="1"/>
            <a:r>
              <a:rPr lang="en-US" sz="2000" dirty="0" smtClean="0"/>
              <a:t>Alternatives </a:t>
            </a:r>
          </a:p>
          <a:p>
            <a:pPr lvl="1"/>
            <a:r>
              <a:rPr lang="en-US" sz="2000" dirty="0" smtClean="0"/>
              <a:t>Considerations </a:t>
            </a:r>
          </a:p>
          <a:p>
            <a:pPr lvl="1"/>
            <a:r>
              <a:rPr lang="en-US" sz="2000" dirty="0" smtClean="0"/>
              <a:t>Conclusions </a:t>
            </a:r>
          </a:p>
          <a:p>
            <a:r>
              <a:rPr lang="en-US" sz="2400" dirty="0" smtClean="0"/>
              <a:t>Biggest challenges</a:t>
            </a:r>
          </a:p>
          <a:p>
            <a:pPr lvl="1"/>
            <a:r>
              <a:rPr lang="en-US" sz="2000" dirty="0" smtClean="0"/>
              <a:t>Synthesis of vast literature</a:t>
            </a:r>
          </a:p>
          <a:p>
            <a:pPr lvl="1"/>
            <a:r>
              <a:rPr lang="en-US" sz="2000" dirty="0" smtClean="0"/>
              <a:t>Forecasting</a:t>
            </a:r>
          </a:p>
          <a:p>
            <a:pPr lvl="2"/>
            <a:r>
              <a:rPr lang="en-US" sz="1600" dirty="0" smtClean="0"/>
              <a:t>Changes in baseline routine immunization, impact of GIVS/GVAP</a:t>
            </a:r>
          </a:p>
          <a:p>
            <a:pPr lvl="2"/>
            <a:r>
              <a:rPr lang="en-US" sz="1600" dirty="0" smtClean="0"/>
              <a:t>Sustainability of prior achievements and funding commitments</a:t>
            </a:r>
          </a:p>
          <a:p>
            <a:pPr lvl="2"/>
            <a:r>
              <a:rPr lang="en-US" sz="1600" dirty="0" smtClean="0"/>
              <a:t>Impact of other efforts (polio eradication)</a:t>
            </a:r>
          </a:p>
          <a:p>
            <a:pPr lvl="1"/>
            <a:r>
              <a:rPr lang="en-US" sz="2000" dirty="0" smtClean="0"/>
              <a:t>Characterization of options </a:t>
            </a:r>
          </a:p>
          <a:p>
            <a:pPr lvl="1"/>
            <a:endParaRPr lang="en-US"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152400"/>
            <a:ext cx="7696200" cy="1143000"/>
          </a:xfrm>
        </p:spPr>
        <p:txBody>
          <a:bodyPr>
            <a:normAutofit/>
          </a:bodyPr>
          <a:lstStyle/>
          <a:p>
            <a:r>
              <a:rPr lang="en-US" dirty="0" smtClean="0"/>
              <a:t>National and global options</a:t>
            </a:r>
          </a:p>
        </p:txBody>
      </p:sp>
      <p:sp>
        <p:nvSpPr>
          <p:cNvPr id="1028" name="Rectangle 3"/>
          <p:cNvSpPr>
            <a:spLocks noGrp="1" noChangeArrowheads="1"/>
          </p:cNvSpPr>
          <p:nvPr>
            <p:ph type="body" sz="half" idx="1"/>
          </p:nvPr>
        </p:nvSpPr>
        <p:spPr>
          <a:xfrm>
            <a:off x="76200" y="1600200"/>
            <a:ext cx="8915400" cy="4267200"/>
          </a:xfrm>
        </p:spPr>
        <p:txBody>
          <a:bodyPr/>
          <a:lstStyle/>
          <a:p>
            <a:r>
              <a:rPr lang="en-US" sz="2400" dirty="0" smtClean="0"/>
              <a:t>What are WHO member states doing now?  </a:t>
            </a:r>
          </a:p>
          <a:p>
            <a:r>
              <a:rPr lang="en-US" sz="2400" dirty="0" smtClean="0"/>
              <a:t>How does this aggregate to the global level?</a:t>
            </a:r>
          </a:p>
          <a:p>
            <a:pPr>
              <a:buFontTx/>
              <a:buNone/>
            </a:pPr>
            <a:endParaRPr lang="en-US"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3"/>
          <p:cNvSpPr>
            <a:spLocks noChangeArrowheads="1"/>
          </p:cNvSpPr>
          <p:nvPr/>
        </p:nvSpPr>
        <p:spPr bwMode="auto">
          <a:xfrm>
            <a:off x="1268049" y="-76200"/>
            <a:ext cx="6776214" cy="369332"/>
          </a:xfrm>
          <a:prstGeom prst="rect">
            <a:avLst/>
          </a:prstGeom>
          <a:noFill/>
          <a:ln w="9525">
            <a:noFill/>
            <a:miter lim="800000"/>
            <a:headEnd/>
            <a:tailEnd/>
          </a:ln>
        </p:spPr>
        <p:txBody>
          <a:bodyPr wrap="none">
            <a:spAutoFit/>
          </a:bodyPr>
          <a:lstStyle/>
          <a:p>
            <a:pPr algn="ctr"/>
            <a:r>
              <a:rPr lang="en-US" b="1" dirty="0" smtClean="0"/>
              <a:t>National measles and rubella routine immunization choices*</a:t>
            </a:r>
            <a:endParaRPr lang="en-US" dirty="0"/>
          </a:p>
        </p:txBody>
      </p:sp>
      <p:grpSp>
        <p:nvGrpSpPr>
          <p:cNvPr id="3" name="Group 169"/>
          <p:cNvGrpSpPr/>
          <p:nvPr/>
        </p:nvGrpSpPr>
        <p:grpSpPr>
          <a:xfrm>
            <a:off x="228600" y="228600"/>
            <a:ext cx="8915400" cy="6719774"/>
            <a:chOff x="228600" y="228600"/>
            <a:chExt cx="8915400" cy="6719774"/>
          </a:xfrm>
        </p:grpSpPr>
        <p:sp>
          <p:nvSpPr>
            <p:cNvPr id="87" name="Line 38"/>
            <p:cNvSpPr>
              <a:spLocks noChangeShapeType="1"/>
            </p:cNvSpPr>
            <p:nvPr/>
          </p:nvSpPr>
          <p:spPr bwMode="auto">
            <a:xfrm>
              <a:off x="5181600" y="2895600"/>
              <a:ext cx="685800" cy="3962400"/>
            </a:xfrm>
            <a:prstGeom prst="line">
              <a:avLst/>
            </a:prstGeom>
            <a:noFill/>
            <a:ln w="9525">
              <a:solidFill>
                <a:schemeClr val="tx1"/>
              </a:solidFill>
              <a:round/>
              <a:headEnd/>
              <a:tailEnd type="triangle" w="med" len="med"/>
            </a:ln>
          </p:spPr>
          <p:txBody>
            <a:bodyPr wrap="none" anchor="ctr"/>
            <a:lstStyle/>
            <a:p>
              <a:endParaRPr lang="en-US"/>
            </a:p>
          </p:txBody>
        </p:sp>
        <p:sp>
          <p:nvSpPr>
            <p:cNvPr id="156" name="Text Box 60"/>
            <p:cNvSpPr txBox="1">
              <a:spLocks noChangeArrowheads="1"/>
            </p:cNvSpPr>
            <p:nvPr/>
          </p:nvSpPr>
          <p:spPr bwMode="auto">
            <a:xfrm>
              <a:off x="5867400" y="228600"/>
              <a:ext cx="1219200" cy="6719774"/>
            </a:xfrm>
            <a:prstGeom prst="rect">
              <a:avLst/>
            </a:prstGeom>
            <a:noFill/>
            <a:ln w="9525">
              <a:noFill/>
              <a:miter lim="800000"/>
              <a:headEnd/>
              <a:tailEnd/>
            </a:ln>
          </p:spPr>
          <p:txBody>
            <a:bodyPr wrap="square" lIns="71105" tIns="35553" rIns="71105" bIns="35553">
              <a:spAutoFit/>
            </a:bodyPr>
            <a:lstStyle/>
            <a:p>
              <a:pPr defTabSz="711200" eaLnBrk="0" hangingPunct="0">
                <a:spcBef>
                  <a:spcPts val="0"/>
                </a:spcBef>
              </a:pPr>
              <a:r>
                <a:rPr lang="en-US" sz="900" b="1" dirty="0" smtClean="0"/>
                <a:t>None (n=51)</a:t>
              </a:r>
            </a:p>
            <a:p>
              <a:pPr defTabSz="711200" eaLnBrk="0" hangingPunct="0">
                <a:spcBef>
                  <a:spcPts val="0"/>
                </a:spcBef>
              </a:pPr>
              <a:r>
                <a:rPr lang="en-US" sz="900" b="1" dirty="0" smtClean="0"/>
                <a:t>0.75 </a:t>
              </a:r>
            </a:p>
            <a:p>
              <a:pPr defTabSz="711200" eaLnBrk="0" hangingPunct="0">
                <a:spcBef>
                  <a:spcPts val="0"/>
                </a:spcBef>
              </a:pPr>
              <a:r>
                <a:rPr lang="en-US" sz="900" b="1" dirty="0" smtClean="0"/>
                <a:t>1 (n=4)</a:t>
              </a:r>
            </a:p>
            <a:p>
              <a:pPr defTabSz="711200" eaLnBrk="0" hangingPunct="0">
                <a:spcBef>
                  <a:spcPts val="0"/>
                </a:spcBef>
              </a:pPr>
              <a:r>
                <a:rPr lang="en-US" sz="900" b="1" dirty="0" smtClean="0"/>
                <a:t>1.1 (n=2)</a:t>
              </a:r>
            </a:p>
            <a:p>
              <a:pPr defTabSz="711200" eaLnBrk="0" hangingPunct="0">
                <a:spcBef>
                  <a:spcPts val="0"/>
                </a:spcBef>
              </a:pPr>
              <a:r>
                <a:rPr lang="en-US" sz="900" b="1" dirty="0" smtClean="0"/>
                <a:t>1.1-4.9</a:t>
              </a:r>
            </a:p>
            <a:p>
              <a:pPr defTabSz="711200" eaLnBrk="0" hangingPunct="0">
                <a:spcBef>
                  <a:spcPts val="0"/>
                </a:spcBef>
              </a:pPr>
              <a:r>
                <a:rPr lang="en-US" sz="900" b="1" dirty="0" smtClean="0"/>
                <a:t>&gt;1.1</a:t>
              </a:r>
            </a:p>
            <a:p>
              <a:pPr defTabSz="711200" eaLnBrk="0" hangingPunct="0">
                <a:spcBef>
                  <a:spcPts val="0"/>
                </a:spcBef>
              </a:pPr>
              <a:r>
                <a:rPr lang="en-US" sz="900" b="1" dirty="0" smtClean="0"/>
                <a:t>1.1-2</a:t>
              </a:r>
            </a:p>
            <a:p>
              <a:pPr defTabSz="711200" eaLnBrk="0" hangingPunct="0">
                <a:spcBef>
                  <a:spcPts val="0"/>
                </a:spcBef>
              </a:pPr>
              <a:r>
                <a:rPr lang="en-US" sz="900" b="1" dirty="0" smtClean="0"/>
                <a:t>1.2</a:t>
              </a:r>
            </a:p>
            <a:p>
              <a:pPr defTabSz="711200" eaLnBrk="0" hangingPunct="0">
                <a:spcBef>
                  <a:spcPts val="0"/>
                </a:spcBef>
              </a:pPr>
              <a:r>
                <a:rPr lang="en-US" sz="900" b="1" dirty="0" smtClean="0"/>
                <a:t>1.25 (n=7)</a:t>
              </a:r>
            </a:p>
            <a:p>
              <a:pPr defTabSz="711200" eaLnBrk="0" hangingPunct="0">
                <a:spcBef>
                  <a:spcPts val="0"/>
                </a:spcBef>
              </a:pPr>
              <a:r>
                <a:rPr lang="en-US" sz="900" b="1" dirty="0" smtClean="0"/>
                <a:t>1.25-1.9 (n=2)</a:t>
              </a:r>
            </a:p>
            <a:p>
              <a:pPr defTabSz="711200" eaLnBrk="0" hangingPunct="0">
                <a:spcBef>
                  <a:spcPts val="0"/>
                </a:spcBef>
              </a:pPr>
              <a:r>
                <a:rPr lang="en-US" sz="900" b="1" dirty="0" smtClean="0"/>
                <a:t>1.25-2</a:t>
              </a:r>
            </a:p>
            <a:p>
              <a:pPr defTabSz="711200" eaLnBrk="0" hangingPunct="0">
                <a:spcBef>
                  <a:spcPts val="0"/>
                </a:spcBef>
              </a:pPr>
              <a:r>
                <a:rPr lang="en-US" sz="900" b="1" dirty="0" smtClean="0"/>
                <a:t>1.3-2</a:t>
              </a:r>
            </a:p>
            <a:p>
              <a:pPr defTabSz="711200" eaLnBrk="0" hangingPunct="0">
                <a:spcBef>
                  <a:spcPts val="0"/>
                </a:spcBef>
              </a:pPr>
              <a:r>
                <a:rPr lang="en-US" sz="900" b="1" dirty="0" smtClean="0"/>
                <a:t>1.5 (n=20)</a:t>
              </a:r>
            </a:p>
            <a:p>
              <a:pPr defTabSz="711200" eaLnBrk="0" hangingPunct="0">
                <a:spcBef>
                  <a:spcPts val="0"/>
                </a:spcBef>
              </a:pPr>
              <a:r>
                <a:rPr lang="en-US" sz="900" b="1" dirty="0" smtClean="0"/>
                <a:t>1.5 or 4-6</a:t>
              </a:r>
            </a:p>
            <a:p>
              <a:pPr defTabSz="711200" eaLnBrk="0" hangingPunct="0">
                <a:spcBef>
                  <a:spcPts val="0"/>
                </a:spcBef>
              </a:pPr>
              <a:r>
                <a:rPr lang="en-US" sz="900" b="1" dirty="0" smtClean="0"/>
                <a:t>1.75</a:t>
              </a:r>
            </a:p>
            <a:p>
              <a:pPr defTabSz="711200" eaLnBrk="0" hangingPunct="0">
                <a:spcBef>
                  <a:spcPts val="0"/>
                </a:spcBef>
              </a:pPr>
              <a:r>
                <a:rPr lang="en-US" sz="900" b="1" dirty="0" smtClean="0"/>
                <a:t>2 (n=6)</a:t>
              </a:r>
            </a:p>
            <a:p>
              <a:pPr defTabSz="711200" eaLnBrk="0" hangingPunct="0">
                <a:spcBef>
                  <a:spcPts val="0"/>
                </a:spcBef>
              </a:pPr>
              <a:r>
                <a:rPr lang="en-US" sz="900" b="1" dirty="0" smtClean="0"/>
                <a:t>2-5</a:t>
              </a:r>
            </a:p>
            <a:p>
              <a:pPr defTabSz="711200" eaLnBrk="0" hangingPunct="0">
                <a:spcBef>
                  <a:spcPts val="0"/>
                </a:spcBef>
              </a:pPr>
              <a:r>
                <a:rPr lang="en-US" sz="900" b="1" dirty="0" smtClean="0"/>
                <a:t>3 (n=4)</a:t>
              </a:r>
            </a:p>
            <a:p>
              <a:pPr defTabSz="711200" eaLnBrk="0" hangingPunct="0">
                <a:spcBef>
                  <a:spcPts val="0"/>
                </a:spcBef>
              </a:pPr>
              <a:r>
                <a:rPr lang="en-US" sz="900" b="1" dirty="0" smtClean="0"/>
                <a:t>3-5</a:t>
              </a:r>
            </a:p>
            <a:p>
              <a:pPr defTabSz="711200" eaLnBrk="0" hangingPunct="0">
                <a:spcBef>
                  <a:spcPts val="0"/>
                </a:spcBef>
              </a:pPr>
              <a:r>
                <a:rPr lang="en-US" sz="900" b="1" dirty="0" smtClean="0"/>
                <a:t>3-6 (n=2)</a:t>
              </a:r>
            </a:p>
            <a:p>
              <a:pPr defTabSz="711200" eaLnBrk="0" hangingPunct="0">
                <a:spcBef>
                  <a:spcPts val="0"/>
                </a:spcBef>
              </a:pPr>
              <a:r>
                <a:rPr lang="en-US" sz="900" b="1" dirty="0" smtClean="0"/>
                <a:t>3.25</a:t>
              </a:r>
            </a:p>
            <a:p>
              <a:pPr defTabSz="711200" eaLnBrk="0" hangingPunct="0">
                <a:spcBef>
                  <a:spcPts val="0"/>
                </a:spcBef>
              </a:pPr>
              <a:r>
                <a:rPr lang="en-US" sz="900" b="1" dirty="0" smtClean="0"/>
                <a:t>3.75</a:t>
              </a:r>
            </a:p>
            <a:p>
              <a:pPr defTabSz="711200" eaLnBrk="0" hangingPunct="0">
                <a:spcBef>
                  <a:spcPts val="0"/>
                </a:spcBef>
              </a:pPr>
              <a:r>
                <a:rPr lang="en-US" sz="900" b="1" dirty="0" smtClean="0"/>
                <a:t>4 (n=10)</a:t>
              </a:r>
            </a:p>
            <a:p>
              <a:pPr defTabSz="711200" eaLnBrk="0" hangingPunct="0">
                <a:spcBef>
                  <a:spcPts val="0"/>
                </a:spcBef>
              </a:pPr>
              <a:r>
                <a:rPr lang="en-US" sz="900" b="1" dirty="0" smtClean="0"/>
                <a:t>4-5 (n=3)</a:t>
              </a:r>
            </a:p>
            <a:p>
              <a:pPr defTabSz="711200" eaLnBrk="0" hangingPunct="0">
                <a:spcBef>
                  <a:spcPts val="0"/>
                </a:spcBef>
              </a:pPr>
              <a:r>
                <a:rPr lang="en-US" sz="900" b="1" dirty="0" smtClean="0"/>
                <a:t>4-5 or 11</a:t>
              </a:r>
            </a:p>
            <a:p>
              <a:pPr defTabSz="711200" eaLnBrk="0" hangingPunct="0">
                <a:spcBef>
                  <a:spcPts val="0"/>
                </a:spcBef>
              </a:pPr>
              <a:r>
                <a:rPr lang="en-US" sz="900" b="1" dirty="0" smtClean="0"/>
                <a:t>4-6 (n=5)</a:t>
              </a:r>
            </a:p>
            <a:p>
              <a:pPr defTabSz="711200" eaLnBrk="0" hangingPunct="0">
                <a:spcBef>
                  <a:spcPts val="0"/>
                </a:spcBef>
              </a:pPr>
              <a:r>
                <a:rPr lang="en-US" sz="900" b="1" dirty="0" smtClean="0"/>
                <a:t>5 (n=12)</a:t>
              </a:r>
            </a:p>
            <a:p>
              <a:pPr defTabSz="711200" eaLnBrk="0" hangingPunct="0">
                <a:spcBef>
                  <a:spcPts val="0"/>
                </a:spcBef>
              </a:pPr>
              <a:r>
                <a:rPr lang="en-US" sz="900" b="1" dirty="0" smtClean="0"/>
                <a:t>5-6 (n=2)</a:t>
              </a:r>
            </a:p>
            <a:p>
              <a:pPr defTabSz="711200" eaLnBrk="0" hangingPunct="0">
                <a:spcBef>
                  <a:spcPts val="0"/>
                </a:spcBef>
              </a:pPr>
              <a:r>
                <a:rPr lang="en-US" sz="900" b="1" dirty="0" smtClean="0"/>
                <a:t>5-7 </a:t>
              </a:r>
            </a:p>
            <a:p>
              <a:pPr defTabSz="711200" eaLnBrk="0" hangingPunct="0">
                <a:spcBef>
                  <a:spcPts val="0"/>
                </a:spcBef>
              </a:pPr>
              <a:r>
                <a:rPr lang="en-US" sz="900" b="1" dirty="0" smtClean="0"/>
                <a:t>5-12</a:t>
              </a:r>
            </a:p>
            <a:p>
              <a:pPr defTabSz="711200" eaLnBrk="0" hangingPunct="0">
                <a:spcBef>
                  <a:spcPts val="0"/>
                </a:spcBef>
              </a:pPr>
              <a:r>
                <a:rPr lang="en-US" sz="900" b="1" dirty="0" smtClean="0"/>
                <a:t>5-14 or 6</a:t>
              </a:r>
            </a:p>
            <a:p>
              <a:pPr defTabSz="711200" eaLnBrk="0" hangingPunct="0">
                <a:spcBef>
                  <a:spcPts val="0"/>
                </a:spcBef>
              </a:pPr>
              <a:r>
                <a:rPr lang="en-US" sz="900" b="1" dirty="0" smtClean="0"/>
                <a:t>Grade 1</a:t>
              </a:r>
            </a:p>
            <a:p>
              <a:pPr defTabSz="711200" eaLnBrk="0" hangingPunct="0">
                <a:spcBef>
                  <a:spcPts val="0"/>
                </a:spcBef>
              </a:pPr>
              <a:r>
                <a:rPr lang="en-US" sz="900" b="1" dirty="0" smtClean="0"/>
                <a:t>6 (n=24)</a:t>
              </a:r>
            </a:p>
            <a:p>
              <a:pPr defTabSz="711200" eaLnBrk="0" hangingPunct="0">
                <a:spcBef>
                  <a:spcPts val="0"/>
                </a:spcBef>
              </a:pPr>
              <a:r>
                <a:rPr lang="en-US" sz="900" b="1" dirty="0" smtClean="0"/>
                <a:t>6 or 11</a:t>
              </a:r>
            </a:p>
            <a:p>
              <a:pPr defTabSz="711200" eaLnBrk="0" hangingPunct="0">
                <a:spcBef>
                  <a:spcPts val="0"/>
                </a:spcBef>
              </a:pPr>
              <a:r>
                <a:rPr lang="en-US" sz="900" b="1" dirty="0" smtClean="0"/>
                <a:t>6-7 </a:t>
              </a:r>
            </a:p>
            <a:p>
              <a:pPr defTabSz="711200" eaLnBrk="0" hangingPunct="0">
                <a:spcBef>
                  <a:spcPts val="0"/>
                </a:spcBef>
              </a:pPr>
              <a:r>
                <a:rPr lang="en-US" sz="900" b="1" dirty="0" smtClean="0"/>
                <a:t>6-8</a:t>
              </a:r>
            </a:p>
            <a:p>
              <a:pPr defTabSz="711200" eaLnBrk="0" hangingPunct="0">
                <a:spcBef>
                  <a:spcPts val="0"/>
                </a:spcBef>
              </a:pPr>
              <a:r>
                <a:rPr lang="en-US" sz="900" b="1" dirty="0" smtClean="0"/>
                <a:t>6-12</a:t>
              </a:r>
            </a:p>
            <a:p>
              <a:pPr defTabSz="711200" eaLnBrk="0" hangingPunct="0">
                <a:spcBef>
                  <a:spcPts val="0"/>
                </a:spcBef>
              </a:pPr>
              <a:r>
                <a:rPr lang="en-US" sz="900" b="1" dirty="0" smtClean="0"/>
                <a:t>7 (n=7)</a:t>
              </a:r>
            </a:p>
            <a:p>
              <a:pPr defTabSz="711200" eaLnBrk="0" hangingPunct="0">
                <a:spcBef>
                  <a:spcPts val="0"/>
                </a:spcBef>
              </a:pPr>
              <a:r>
                <a:rPr lang="en-US" sz="900" b="1" dirty="0" smtClean="0"/>
                <a:t>9</a:t>
              </a:r>
            </a:p>
            <a:p>
              <a:pPr defTabSz="711200" eaLnBrk="0" hangingPunct="0">
                <a:spcBef>
                  <a:spcPts val="0"/>
                </a:spcBef>
              </a:pPr>
              <a:r>
                <a:rPr lang="en-US" sz="900" b="1" dirty="0" smtClean="0"/>
                <a:t>10 (n=3)</a:t>
              </a:r>
            </a:p>
            <a:p>
              <a:pPr defTabSz="711200" eaLnBrk="0" hangingPunct="0">
                <a:spcBef>
                  <a:spcPts val="0"/>
                </a:spcBef>
              </a:pPr>
              <a:r>
                <a:rPr lang="en-US" sz="900" b="1" dirty="0" smtClean="0"/>
                <a:t>10-13</a:t>
              </a:r>
            </a:p>
            <a:p>
              <a:pPr defTabSz="711200" eaLnBrk="0" hangingPunct="0">
                <a:spcBef>
                  <a:spcPts val="0"/>
                </a:spcBef>
              </a:pPr>
              <a:r>
                <a:rPr lang="en-US" sz="900" b="1" dirty="0" smtClean="0"/>
                <a:t>11 (n=2)</a:t>
              </a:r>
            </a:p>
            <a:p>
              <a:pPr defTabSz="711200" eaLnBrk="0" hangingPunct="0">
                <a:spcBef>
                  <a:spcPts val="0"/>
                </a:spcBef>
              </a:pPr>
              <a:r>
                <a:rPr lang="en-US" sz="900" b="1" dirty="0" smtClean="0"/>
                <a:t>12 (n=2)</a:t>
              </a:r>
            </a:p>
            <a:p>
              <a:pPr defTabSz="711200" eaLnBrk="0" hangingPunct="0">
                <a:spcBef>
                  <a:spcPts val="0"/>
                </a:spcBef>
              </a:pPr>
              <a:r>
                <a:rPr lang="en-US" sz="900" b="1" dirty="0" smtClean="0"/>
                <a:t>13</a:t>
              </a:r>
            </a:p>
            <a:p>
              <a:pPr defTabSz="711200" eaLnBrk="0" hangingPunct="0">
                <a:spcBef>
                  <a:spcPts val="0"/>
                </a:spcBef>
              </a:pPr>
              <a:r>
                <a:rPr lang="en-US" sz="900" b="1" dirty="0" smtClean="0"/>
                <a:t>&gt;14</a:t>
              </a:r>
            </a:p>
            <a:p>
              <a:pPr defTabSz="711200" eaLnBrk="0" hangingPunct="0">
                <a:spcBef>
                  <a:spcPts val="0"/>
                </a:spcBef>
              </a:pPr>
              <a:r>
                <a:rPr lang="en-US" sz="900" b="1" dirty="0" smtClean="0"/>
                <a:t>18</a:t>
              </a:r>
            </a:p>
            <a:p>
              <a:pPr defTabSz="711200" eaLnBrk="0" hangingPunct="0">
                <a:spcBef>
                  <a:spcPts val="0"/>
                </a:spcBef>
              </a:pPr>
              <a:r>
                <a:rPr lang="en-US" sz="900" b="1" dirty="0" smtClean="0"/>
                <a:t>&gt;50 risk groups</a:t>
              </a:r>
            </a:p>
            <a:p>
              <a:pPr defTabSz="711200" eaLnBrk="0" hangingPunct="0">
                <a:spcBef>
                  <a:spcPts val="0"/>
                </a:spcBef>
              </a:pPr>
              <a:r>
                <a:rPr lang="en-US" sz="900" b="1" dirty="0" smtClean="0"/>
                <a:t>Others</a:t>
              </a:r>
            </a:p>
          </p:txBody>
        </p:sp>
        <p:sp>
          <p:nvSpPr>
            <p:cNvPr id="19" name="Text Box 23"/>
            <p:cNvSpPr txBox="1">
              <a:spLocks noChangeArrowheads="1"/>
            </p:cNvSpPr>
            <p:nvPr/>
          </p:nvSpPr>
          <p:spPr bwMode="auto">
            <a:xfrm>
              <a:off x="228600" y="292322"/>
              <a:ext cx="8763000" cy="241078"/>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1100" b="1" dirty="0" smtClean="0"/>
                <a:t>Number of doses             Vaccine(s)                MCV1 age (months)   MCV2 age (years)                           MCV3 age (years)    </a:t>
              </a:r>
              <a:endParaRPr lang="en-US" sz="1100" b="1" dirty="0"/>
            </a:p>
          </p:txBody>
        </p:sp>
        <p:sp>
          <p:nvSpPr>
            <p:cNvPr id="20" name="Text Box 10"/>
            <p:cNvSpPr txBox="1">
              <a:spLocks noChangeArrowheads="1"/>
            </p:cNvSpPr>
            <p:nvPr/>
          </p:nvSpPr>
          <p:spPr bwMode="auto">
            <a:xfrm>
              <a:off x="966787" y="1027112"/>
              <a:ext cx="176213"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1</a:t>
              </a:r>
              <a:endParaRPr lang="en-US" sz="900" b="1" dirty="0"/>
            </a:p>
          </p:txBody>
        </p:sp>
        <p:sp>
          <p:nvSpPr>
            <p:cNvPr id="22" name="Text Box 13"/>
            <p:cNvSpPr txBox="1">
              <a:spLocks noChangeArrowheads="1"/>
            </p:cNvSpPr>
            <p:nvPr/>
          </p:nvSpPr>
          <p:spPr bwMode="auto">
            <a:xfrm>
              <a:off x="990600" y="5504700"/>
              <a:ext cx="609600"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Others</a:t>
              </a:r>
              <a:endParaRPr lang="en-US" sz="900" b="1" dirty="0"/>
            </a:p>
          </p:txBody>
        </p:sp>
        <p:sp>
          <p:nvSpPr>
            <p:cNvPr id="23" name="Line 26"/>
            <p:cNvSpPr>
              <a:spLocks noChangeShapeType="1"/>
            </p:cNvSpPr>
            <p:nvPr/>
          </p:nvSpPr>
          <p:spPr bwMode="auto">
            <a:xfrm flipV="1">
              <a:off x="381000" y="609600"/>
              <a:ext cx="609600" cy="2286000"/>
            </a:xfrm>
            <a:prstGeom prst="line">
              <a:avLst/>
            </a:prstGeom>
            <a:noFill/>
            <a:ln w="9525">
              <a:solidFill>
                <a:schemeClr val="tx1"/>
              </a:solidFill>
              <a:round/>
              <a:headEnd/>
              <a:tailEnd type="triangle" w="med" len="med"/>
            </a:ln>
          </p:spPr>
          <p:txBody>
            <a:bodyPr wrap="none" anchor="ctr"/>
            <a:lstStyle/>
            <a:p>
              <a:endParaRPr lang="en-US"/>
            </a:p>
          </p:txBody>
        </p:sp>
        <p:sp>
          <p:nvSpPr>
            <p:cNvPr id="24" name="Line 27"/>
            <p:cNvSpPr>
              <a:spLocks noChangeShapeType="1"/>
            </p:cNvSpPr>
            <p:nvPr/>
          </p:nvSpPr>
          <p:spPr bwMode="auto">
            <a:xfrm>
              <a:off x="381000" y="2895600"/>
              <a:ext cx="609600" cy="2743200"/>
            </a:xfrm>
            <a:prstGeom prst="line">
              <a:avLst/>
            </a:prstGeom>
            <a:noFill/>
            <a:ln w="9525">
              <a:solidFill>
                <a:schemeClr val="tx1"/>
              </a:solidFill>
              <a:round/>
              <a:headEnd/>
              <a:tailEnd type="triangle" w="med" len="med"/>
            </a:ln>
          </p:spPr>
          <p:txBody>
            <a:bodyPr wrap="none" anchor="ctr"/>
            <a:lstStyle/>
            <a:p>
              <a:endParaRPr lang="en-US"/>
            </a:p>
          </p:txBody>
        </p:sp>
        <p:sp>
          <p:nvSpPr>
            <p:cNvPr id="26" name="Text Box 10"/>
            <p:cNvSpPr txBox="1">
              <a:spLocks noChangeArrowheads="1"/>
            </p:cNvSpPr>
            <p:nvPr/>
          </p:nvSpPr>
          <p:spPr bwMode="auto">
            <a:xfrm>
              <a:off x="990600" y="457200"/>
              <a:ext cx="762000"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None (n=0)</a:t>
              </a:r>
              <a:endParaRPr lang="en-US" sz="900" b="1" dirty="0"/>
            </a:p>
          </p:txBody>
        </p:sp>
        <p:sp>
          <p:nvSpPr>
            <p:cNvPr id="27" name="Line 29"/>
            <p:cNvSpPr>
              <a:spLocks noChangeShapeType="1"/>
            </p:cNvSpPr>
            <p:nvPr/>
          </p:nvSpPr>
          <p:spPr bwMode="auto">
            <a:xfrm flipV="1">
              <a:off x="381000" y="1143000"/>
              <a:ext cx="609600" cy="1752600"/>
            </a:xfrm>
            <a:prstGeom prst="line">
              <a:avLst/>
            </a:prstGeom>
            <a:noFill/>
            <a:ln w="9525">
              <a:solidFill>
                <a:schemeClr val="tx1"/>
              </a:solidFill>
              <a:round/>
              <a:headEnd/>
              <a:tailEnd type="triangle" w="med" len="med"/>
            </a:ln>
          </p:spPr>
          <p:txBody>
            <a:bodyPr wrap="none" anchor="ctr"/>
            <a:lstStyle/>
            <a:p>
              <a:endParaRPr lang="en-US"/>
            </a:p>
          </p:txBody>
        </p:sp>
        <p:sp>
          <p:nvSpPr>
            <p:cNvPr id="28" name="Line 28"/>
            <p:cNvSpPr>
              <a:spLocks noChangeShapeType="1"/>
            </p:cNvSpPr>
            <p:nvPr/>
          </p:nvSpPr>
          <p:spPr bwMode="auto">
            <a:xfrm flipV="1">
              <a:off x="381000" y="2667000"/>
              <a:ext cx="609600" cy="228600"/>
            </a:xfrm>
            <a:prstGeom prst="line">
              <a:avLst/>
            </a:prstGeom>
            <a:noFill/>
            <a:ln w="9525">
              <a:solidFill>
                <a:schemeClr val="tx1"/>
              </a:solidFill>
              <a:prstDash val="solid"/>
              <a:round/>
              <a:headEnd/>
              <a:tailEnd type="triangle" w="med" len="med"/>
            </a:ln>
          </p:spPr>
          <p:txBody>
            <a:bodyPr wrap="none" anchor="ctr"/>
            <a:lstStyle/>
            <a:p>
              <a:endParaRPr lang="en-US"/>
            </a:p>
          </p:txBody>
        </p:sp>
        <p:sp>
          <p:nvSpPr>
            <p:cNvPr id="29" name="Text Box 10"/>
            <p:cNvSpPr txBox="1">
              <a:spLocks noChangeArrowheads="1"/>
            </p:cNvSpPr>
            <p:nvPr/>
          </p:nvSpPr>
          <p:spPr bwMode="auto">
            <a:xfrm>
              <a:off x="990600" y="2554510"/>
              <a:ext cx="152400"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2</a:t>
              </a:r>
              <a:endParaRPr lang="en-US" sz="900" b="1" dirty="0"/>
            </a:p>
          </p:txBody>
        </p:sp>
        <p:sp>
          <p:nvSpPr>
            <p:cNvPr id="35" name="Line 49"/>
            <p:cNvSpPr>
              <a:spLocks noChangeShapeType="1"/>
            </p:cNvSpPr>
            <p:nvPr/>
          </p:nvSpPr>
          <p:spPr bwMode="auto">
            <a:xfrm flipV="1">
              <a:off x="1143000" y="685800"/>
              <a:ext cx="533400" cy="417512"/>
            </a:xfrm>
            <a:prstGeom prst="line">
              <a:avLst/>
            </a:prstGeom>
            <a:noFill/>
            <a:ln w="9525">
              <a:solidFill>
                <a:schemeClr val="tx1"/>
              </a:solidFill>
              <a:round/>
              <a:headEnd/>
              <a:tailEnd type="triangle" w="med" len="med"/>
            </a:ln>
          </p:spPr>
          <p:txBody>
            <a:bodyPr wrap="none" anchor="ctr"/>
            <a:lstStyle/>
            <a:p>
              <a:endParaRPr lang="en-US"/>
            </a:p>
          </p:txBody>
        </p:sp>
        <p:sp>
          <p:nvSpPr>
            <p:cNvPr id="37" name="Text Box 51"/>
            <p:cNvSpPr txBox="1">
              <a:spLocks noChangeArrowheads="1"/>
            </p:cNvSpPr>
            <p:nvPr/>
          </p:nvSpPr>
          <p:spPr bwMode="auto">
            <a:xfrm>
              <a:off x="1676400" y="609600"/>
              <a:ext cx="1066800" cy="833547"/>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M (n=47)</a:t>
              </a:r>
            </a:p>
            <a:p>
              <a:pPr defTabSz="711200" eaLnBrk="0" hangingPunct="0">
                <a:spcBef>
                  <a:spcPct val="50000"/>
                </a:spcBef>
              </a:pPr>
              <a:r>
                <a:rPr lang="en-US" sz="900" b="1" dirty="0" smtClean="0"/>
                <a:t>MR (n=2)</a:t>
              </a:r>
            </a:p>
            <a:p>
              <a:pPr defTabSz="711200" eaLnBrk="0" hangingPunct="0">
                <a:spcBef>
                  <a:spcPct val="50000"/>
                </a:spcBef>
              </a:pPr>
              <a:r>
                <a:rPr lang="en-US" sz="900" b="1" dirty="0" smtClean="0"/>
                <a:t>MMR (n=2)</a:t>
              </a:r>
            </a:p>
            <a:p>
              <a:pPr defTabSz="711200" eaLnBrk="0" hangingPunct="0">
                <a:spcBef>
                  <a:spcPct val="50000"/>
                </a:spcBef>
              </a:pPr>
              <a:r>
                <a:rPr lang="en-US" sz="900" b="1" dirty="0" smtClean="0"/>
                <a:t>Others</a:t>
              </a:r>
              <a:endParaRPr lang="en-US" sz="900" b="1" dirty="0"/>
            </a:p>
          </p:txBody>
        </p:sp>
        <p:sp>
          <p:nvSpPr>
            <p:cNvPr id="38" name="Line 52"/>
            <p:cNvSpPr>
              <a:spLocks noChangeShapeType="1"/>
            </p:cNvSpPr>
            <p:nvPr/>
          </p:nvSpPr>
          <p:spPr bwMode="auto">
            <a:xfrm flipV="1">
              <a:off x="1143000" y="914399"/>
              <a:ext cx="533400" cy="188911"/>
            </a:xfrm>
            <a:prstGeom prst="line">
              <a:avLst/>
            </a:prstGeom>
            <a:noFill/>
            <a:ln w="9525">
              <a:solidFill>
                <a:schemeClr val="tx1"/>
              </a:solidFill>
              <a:prstDash val="solid"/>
              <a:round/>
              <a:headEnd/>
              <a:tailEnd type="triangle" w="med" len="med"/>
            </a:ln>
          </p:spPr>
          <p:txBody>
            <a:bodyPr wrap="none" anchor="ctr"/>
            <a:lstStyle/>
            <a:p>
              <a:endParaRPr lang="en-US"/>
            </a:p>
          </p:txBody>
        </p:sp>
        <p:sp>
          <p:nvSpPr>
            <p:cNvPr id="39" name="Line 53"/>
            <p:cNvSpPr>
              <a:spLocks noChangeShapeType="1"/>
            </p:cNvSpPr>
            <p:nvPr/>
          </p:nvSpPr>
          <p:spPr bwMode="auto">
            <a:xfrm flipV="1">
              <a:off x="1143000" y="1944910"/>
              <a:ext cx="533400" cy="722090"/>
            </a:xfrm>
            <a:prstGeom prst="line">
              <a:avLst/>
            </a:prstGeom>
            <a:noFill/>
            <a:ln w="12700" cmpd="sng">
              <a:solidFill>
                <a:schemeClr val="tx1"/>
              </a:solidFill>
              <a:prstDash val="solid"/>
              <a:round/>
              <a:headEnd/>
              <a:tailEnd type="triangle" w="med" len="med"/>
            </a:ln>
          </p:spPr>
          <p:txBody>
            <a:bodyPr wrap="none" anchor="ctr"/>
            <a:lstStyle/>
            <a:p>
              <a:endParaRPr lang="en-US"/>
            </a:p>
          </p:txBody>
        </p:sp>
        <p:sp>
          <p:nvSpPr>
            <p:cNvPr id="46" name="Text Box 60"/>
            <p:cNvSpPr txBox="1">
              <a:spLocks noChangeArrowheads="1"/>
            </p:cNvSpPr>
            <p:nvPr/>
          </p:nvSpPr>
          <p:spPr bwMode="auto">
            <a:xfrm>
              <a:off x="1676400" y="1411510"/>
              <a:ext cx="3733800" cy="2911039"/>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M-M (n=16)</a:t>
              </a:r>
            </a:p>
            <a:p>
              <a:pPr defTabSz="711200" eaLnBrk="0" hangingPunct="0">
                <a:spcBef>
                  <a:spcPct val="50000"/>
                </a:spcBef>
              </a:pPr>
              <a:r>
                <a:rPr lang="en-US" sz="900" b="1" dirty="0" smtClean="0"/>
                <a:t>M-MR</a:t>
              </a:r>
            </a:p>
            <a:p>
              <a:pPr defTabSz="711200" eaLnBrk="0" hangingPunct="0">
                <a:spcBef>
                  <a:spcPct val="50000"/>
                </a:spcBef>
              </a:pPr>
              <a:r>
                <a:rPr lang="en-US" sz="900" b="1" dirty="0" smtClean="0"/>
                <a:t>M-MMR (n=3)</a:t>
              </a:r>
            </a:p>
            <a:p>
              <a:pPr defTabSz="711200" eaLnBrk="0" hangingPunct="0">
                <a:spcBef>
                  <a:spcPct val="50000"/>
                </a:spcBef>
              </a:pPr>
              <a:r>
                <a:rPr lang="en-US" sz="900" b="1" dirty="0" smtClean="0"/>
                <a:t>MR-MR (n=7)</a:t>
              </a:r>
            </a:p>
            <a:p>
              <a:pPr defTabSz="711200" eaLnBrk="0" hangingPunct="0">
                <a:spcBef>
                  <a:spcPct val="50000"/>
                </a:spcBef>
              </a:pPr>
              <a:r>
                <a:rPr lang="en-US" sz="900" b="1" dirty="0" smtClean="0"/>
                <a:t>MR-MMR</a:t>
              </a:r>
            </a:p>
            <a:p>
              <a:pPr defTabSz="711200" eaLnBrk="0" hangingPunct="0">
                <a:spcBef>
                  <a:spcPct val="50000"/>
                </a:spcBef>
              </a:pPr>
              <a:r>
                <a:rPr lang="en-US" sz="900" b="1" dirty="0" smtClean="0"/>
                <a:t>MMR-MR (n=4)</a:t>
              </a:r>
            </a:p>
            <a:p>
              <a:pPr defTabSz="711200" eaLnBrk="0" hangingPunct="0">
                <a:spcBef>
                  <a:spcPct val="50000"/>
                </a:spcBef>
              </a:pPr>
              <a:r>
                <a:rPr lang="en-US" sz="900" b="1" dirty="0" smtClean="0"/>
                <a:t>MMR-MMR (n=91)</a:t>
              </a:r>
            </a:p>
            <a:p>
              <a:pPr defTabSz="711200" eaLnBrk="0" hangingPunct="0">
                <a:spcBef>
                  <a:spcPct val="50000"/>
                </a:spcBef>
              </a:pPr>
              <a:r>
                <a:rPr lang="en-US" sz="900" b="1" dirty="0" smtClean="0"/>
                <a:t>MMRV-MMR</a:t>
              </a:r>
            </a:p>
            <a:p>
              <a:pPr defTabSz="711200" eaLnBrk="0" hangingPunct="0">
                <a:spcBef>
                  <a:spcPct val="50000"/>
                </a:spcBef>
              </a:pPr>
              <a:r>
                <a:rPr lang="en-US" sz="900" b="1" dirty="0" smtClean="0"/>
                <a:t>MMR[V]-MMR[V]**</a:t>
              </a:r>
            </a:p>
            <a:p>
              <a:pPr defTabSz="711200" eaLnBrk="0" hangingPunct="0">
                <a:spcBef>
                  <a:spcPct val="50000"/>
                </a:spcBef>
              </a:pPr>
              <a:r>
                <a:rPr lang="en-US" sz="900" b="1" dirty="0" smtClean="0"/>
                <a:t>M+R or MR-M+R or MR</a:t>
              </a:r>
            </a:p>
            <a:p>
              <a:pPr defTabSz="711200" eaLnBrk="0" hangingPunct="0">
                <a:spcBef>
                  <a:spcPct val="50000"/>
                </a:spcBef>
              </a:pPr>
              <a:r>
                <a:rPr lang="en-US" sz="900" b="1" dirty="0" smtClean="0"/>
                <a:t>M or MMR-M or MMR </a:t>
              </a:r>
            </a:p>
            <a:p>
              <a:pPr defTabSz="711200" eaLnBrk="0" hangingPunct="0">
                <a:spcBef>
                  <a:spcPct val="50000"/>
                </a:spcBef>
              </a:pPr>
              <a:r>
                <a:rPr lang="en-US" sz="900" b="1" dirty="0" smtClean="0"/>
                <a:t>MR-MR or MMR-MMR</a:t>
              </a:r>
            </a:p>
            <a:p>
              <a:pPr defTabSz="711200" eaLnBrk="0" hangingPunct="0">
                <a:spcBef>
                  <a:spcPct val="50000"/>
                </a:spcBef>
              </a:pPr>
              <a:r>
                <a:rPr lang="en-US" sz="900" b="1" dirty="0" smtClean="0"/>
                <a:t>M +M or MM or MMR- M+M or MM or MMR </a:t>
              </a:r>
            </a:p>
            <a:p>
              <a:pPr defTabSz="711200" eaLnBrk="0" hangingPunct="0">
                <a:spcBef>
                  <a:spcPct val="50000"/>
                </a:spcBef>
              </a:pPr>
              <a:r>
                <a:rPr lang="en-US" sz="900" b="1" dirty="0" smtClean="0"/>
                <a:t>Others</a:t>
              </a:r>
              <a:endParaRPr lang="en-US" sz="900" b="1" dirty="0"/>
            </a:p>
          </p:txBody>
        </p:sp>
        <p:sp>
          <p:nvSpPr>
            <p:cNvPr id="47" name="Line 61"/>
            <p:cNvSpPr>
              <a:spLocks noChangeShapeType="1"/>
            </p:cNvSpPr>
            <p:nvPr/>
          </p:nvSpPr>
          <p:spPr bwMode="auto">
            <a:xfrm>
              <a:off x="1143000" y="2667000"/>
              <a:ext cx="533400" cy="39910"/>
            </a:xfrm>
            <a:prstGeom prst="line">
              <a:avLst/>
            </a:prstGeom>
            <a:noFill/>
            <a:ln w="9525">
              <a:solidFill>
                <a:schemeClr val="tx1"/>
              </a:solidFill>
              <a:round/>
              <a:headEnd/>
              <a:tailEnd type="triangle" w="med" len="med"/>
            </a:ln>
          </p:spPr>
          <p:txBody>
            <a:bodyPr wrap="none" anchor="ctr"/>
            <a:lstStyle/>
            <a:p>
              <a:endParaRPr lang="en-US"/>
            </a:p>
          </p:txBody>
        </p:sp>
        <p:sp>
          <p:nvSpPr>
            <p:cNvPr id="48" name="Line 62"/>
            <p:cNvSpPr>
              <a:spLocks noChangeShapeType="1"/>
            </p:cNvSpPr>
            <p:nvPr/>
          </p:nvSpPr>
          <p:spPr bwMode="auto">
            <a:xfrm>
              <a:off x="1143000" y="2667000"/>
              <a:ext cx="533400" cy="649510"/>
            </a:xfrm>
            <a:prstGeom prst="line">
              <a:avLst/>
            </a:prstGeom>
            <a:noFill/>
            <a:ln w="9525">
              <a:solidFill>
                <a:schemeClr val="tx1"/>
              </a:solidFill>
              <a:round/>
              <a:headEnd/>
              <a:tailEnd type="triangle" w="med" len="med"/>
            </a:ln>
          </p:spPr>
          <p:txBody>
            <a:bodyPr wrap="none" anchor="ctr"/>
            <a:lstStyle/>
            <a:p>
              <a:endParaRPr lang="en-US"/>
            </a:p>
          </p:txBody>
        </p:sp>
        <p:sp>
          <p:nvSpPr>
            <p:cNvPr id="49" name="Line 63"/>
            <p:cNvSpPr>
              <a:spLocks noChangeShapeType="1"/>
            </p:cNvSpPr>
            <p:nvPr/>
          </p:nvSpPr>
          <p:spPr bwMode="auto">
            <a:xfrm flipV="1">
              <a:off x="1143000" y="2554510"/>
              <a:ext cx="533400" cy="112490"/>
            </a:xfrm>
            <a:prstGeom prst="line">
              <a:avLst/>
            </a:prstGeom>
            <a:noFill/>
            <a:ln w="12700">
              <a:solidFill>
                <a:schemeClr val="tx1"/>
              </a:solidFill>
              <a:round/>
              <a:headEnd/>
              <a:tailEnd type="triangle" w="med" len="med"/>
            </a:ln>
          </p:spPr>
          <p:txBody>
            <a:bodyPr wrap="none" anchor="ctr"/>
            <a:lstStyle/>
            <a:p>
              <a:endParaRPr lang="en-US"/>
            </a:p>
          </p:txBody>
        </p:sp>
        <p:sp>
          <p:nvSpPr>
            <p:cNvPr id="50" name="Line 64"/>
            <p:cNvSpPr>
              <a:spLocks noChangeShapeType="1"/>
            </p:cNvSpPr>
            <p:nvPr/>
          </p:nvSpPr>
          <p:spPr bwMode="auto">
            <a:xfrm>
              <a:off x="1143000" y="2667000"/>
              <a:ext cx="533400" cy="497110"/>
            </a:xfrm>
            <a:prstGeom prst="line">
              <a:avLst/>
            </a:prstGeom>
            <a:noFill/>
            <a:ln w="9525">
              <a:solidFill>
                <a:schemeClr val="tx1"/>
              </a:solidFill>
              <a:round/>
              <a:headEnd/>
              <a:tailEnd type="triangle" w="med" len="med"/>
            </a:ln>
          </p:spPr>
          <p:txBody>
            <a:bodyPr wrap="none" anchor="ctr"/>
            <a:lstStyle/>
            <a:p>
              <a:endParaRPr lang="en-US"/>
            </a:p>
          </p:txBody>
        </p:sp>
        <p:sp>
          <p:nvSpPr>
            <p:cNvPr id="52" name="Line 66"/>
            <p:cNvSpPr>
              <a:spLocks noChangeShapeType="1"/>
            </p:cNvSpPr>
            <p:nvPr/>
          </p:nvSpPr>
          <p:spPr bwMode="auto">
            <a:xfrm flipV="1">
              <a:off x="1143000" y="2325910"/>
              <a:ext cx="533400" cy="341090"/>
            </a:xfrm>
            <a:prstGeom prst="line">
              <a:avLst/>
            </a:prstGeom>
            <a:noFill/>
            <a:ln w="9525">
              <a:solidFill>
                <a:schemeClr val="tx1"/>
              </a:solidFill>
              <a:prstDash val="solid"/>
              <a:round/>
              <a:headEnd/>
              <a:tailEnd type="triangle" w="med" len="med"/>
            </a:ln>
          </p:spPr>
          <p:txBody>
            <a:bodyPr/>
            <a:lstStyle/>
            <a:p>
              <a:endParaRPr lang="en-US"/>
            </a:p>
          </p:txBody>
        </p:sp>
        <p:sp>
          <p:nvSpPr>
            <p:cNvPr id="101" name="Line 49"/>
            <p:cNvSpPr>
              <a:spLocks noChangeShapeType="1"/>
            </p:cNvSpPr>
            <p:nvPr/>
          </p:nvSpPr>
          <p:spPr bwMode="auto">
            <a:xfrm>
              <a:off x="1143000" y="1103312"/>
              <a:ext cx="533400" cy="39688"/>
            </a:xfrm>
            <a:prstGeom prst="line">
              <a:avLst/>
            </a:prstGeom>
            <a:noFill/>
            <a:ln w="9525">
              <a:solidFill>
                <a:schemeClr val="tx1"/>
              </a:solidFill>
              <a:round/>
              <a:headEnd/>
              <a:tailEnd type="triangle" w="med" len="med"/>
            </a:ln>
          </p:spPr>
          <p:txBody>
            <a:bodyPr wrap="none" anchor="ctr"/>
            <a:lstStyle/>
            <a:p>
              <a:endParaRPr lang="en-US"/>
            </a:p>
          </p:txBody>
        </p:sp>
        <p:sp>
          <p:nvSpPr>
            <p:cNvPr id="102" name="Line 49"/>
            <p:cNvSpPr>
              <a:spLocks noChangeShapeType="1"/>
            </p:cNvSpPr>
            <p:nvPr/>
          </p:nvSpPr>
          <p:spPr bwMode="auto">
            <a:xfrm>
              <a:off x="1143000" y="1103312"/>
              <a:ext cx="533400" cy="268288"/>
            </a:xfrm>
            <a:prstGeom prst="line">
              <a:avLst/>
            </a:prstGeom>
            <a:noFill/>
            <a:ln w="9525">
              <a:solidFill>
                <a:schemeClr val="tx1"/>
              </a:solidFill>
              <a:round/>
              <a:headEnd/>
              <a:tailEnd type="triangle" w="med" len="med"/>
            </a:ln>
          </p:spPr>
          <p:txBody>
            <a:bodyPr wrap="none" anchor="ctr"/>
            <a:lstStyle/>
            <a:p>
              <a:endParaRPr lang="en-US"/>
            </a:p>
          </p:txBody>
        </p:sp>
        <p:sp>
          <p:nvSpPr>
            <p:cNvPr id="125" name="Line 53"/>
            <p:cNvSpPr>
              <a:spLocks noChangeShapeType="1"/>
            </p:cNvSpPr>
            <p:nvPr/>
          </p:nvSpPr>
          <p:spPr bwMode="auto">
            <a:xfrm flipV="1">
              <a:off x="1143000" y="1716310"/>
              <a:ext cx="533400" cy="950690"/>
            </a:xfrm>
            <a:prstGeom prst="line">
              <a:avLst/>
            </a:prstGeom>
            <a:noFill/>
            <a:ln w="12700" cmpd="sng">
              <a:solidFill>
                <a:schemeClr val="tx1"/>
              </a:solidFill>
              <a:prstDash val="solid"/>
              <a:round/>
              <a:headEnd/>
              <a:tailEnd type="triangle" w="med" len="med"/>
            </a:ln>
          </p:spPr>
          <p:txBody>
            <a:bodyPr wrap="none" anchor="ctr"/>
            <a:lstStyle/>
            <a:p>
              <a:endParaRPr lang="en-US"/>
            </a:p>
          </p:txBody>
        </p:sp>
        <p:sp>
          <p:nvSpPr>
            <p:cNvPr id="126" name="Line 53"/>
            <p:cNvSpPr>
              <a:spLocks noChangeShapeType="1"/>
            </p:cNvSpPr>
            <p:nvPr/>
          </p:nvSpPr>
          <p:spPr bwMode="auto">
            <a:xfrm flipV="1">
              <a:off x="1143000" y="1487710"/>
              <a:ext cx="533400" cy="1179290"/>
            </a:xfrm>
            <a:prstGeom prst="line">
              <a:avLst/>
            </a:prstGeom>
            <a:noFill/>
            <a:ln w="12700" cmpd="sng">
              <a:solidFill>
                <a:schemeClr val="tx1"/>
              </a:solidFill>
              <a:prstDash val="solid"/>
              <a:round/>
              <a:headEnd/>
              <a:tailEnd type="triangle" w="med" len="med"/>
            </a:ln>
          </p:spPr>
          <p:txBody>
            <a:bodyPr wrap="none" anchor="ctr"/>
            <a:lstStyle/>
            <a:p>
              <a:endParaRPr lang="en-US"/>
            </a:p>
          </p:txBody>
        </p:sp>
        <p:sp>
          <p:nvSpPr>
            <p:cNvPr id="127" name="Line 66"/>
            <p:cNvSpPr>
              <a:spLocks noChangeShapeType="1"/>
            </p:cNvSpPr>
            <p:nvPr/>
          </p:nvSpPr>
          <p:spPr bwMode="auto">
            <a:xfrm flipV="1">
              <a:off x="1143000" y="2097310"/>
              <a:ext cx="533400" cy="569690"/>
            </a:xfrm>
            <a:prstGeom prst="line">
              <a:avLst/>
            </a:prstGeom>
            <a:noFill/>
            <a:ln w="9525">
              <a:solidFill>
                <a:schemeClr val="tx1"/>
              </a:solidFill>
              <a:prstDash val="solid"/>
              <a:round/>
              <a:headEnd/>
              <a:tailEnd type="triangle" w="med" len="med"/>
            </a:ln>
          </p:spPr>
          <p:txBody>
            <a:bodyPr/>
            <a:lstStyle/>
            <a:p>
              <a:endParaRPr lang="en-US"/>
            </a:p>
          </p:txBody>
        </p:sp>
        <p:sp>
          <p:nvSpPr>
            <p:cNvPr id="130" name="Line 64"/>
            <p:cNvSpPr>
              <a:spLocks noChangeShapeType="1"/>
            </p:cNvSpPr>
            <p:nvPr/>
          </p:nvSpPr>
          <p:spPr bwMode="auto">
            <a:xfrm>
              <a:off x="1143000" y="2667000"/>
              <a:ext cx="533400" cy="268510"/>
            </a:xfrm>
            <a:prstGeom prst="line">
              <a:avLst/>
            </a:prstGeom>
            <a:noFill/>
            <a:ln w="9525">
              <a:solidFill>
                <a:schemeClr val="tx1"/>
              </a:solidFill>
              <a:round/>
              <a:headEnd/>
              <a:tailEnd type="triangle" w="med" len="med"/>
            </a:ln>
          </p:spPr>
          <p:txBody>
            <a:bodyPr wrap="none" anchor="ctr"/>
            <a:lstStyle/>
            <a:p>
              <a:endParaRPr lang="en-US"/>
            </a:p>
          </p:txBody>
        </p:sp>
        <p:sp>
          <p:nvSpPr>
            <p:cNvPr id="131" name="Line 50"/>
            <p:cNvSpPr>
              <a:spLocks noChangeShapeType="1"/>
            </p:cNvSpPr>
            <p:nvPr/>
          </p:nvSpPr>
          <p:spPr bwMode="auto">
            <a:xfrm>
              <a:off x="1143000" y="2667000"/>
              <a:ext cx="533400" cy="1335310"/>
            </a:xfrm>
            <a:prstGeom prst="line">
              <a:avLst/>
            </a:prstGeom>
            <a:noFill/>
            <a:ln w="12700">
              <a:solidFill>
                <a:schemeClr val="tx1"/>
              </a:solidFill>
              <a:round/>
              <a:headEnd/>
              <a:tailEnd type="triangle" w="med" len="med"/>
            </a:ln>
          </p:spPr>
          <p:txBody>
            <a:bodyPr wrap="none" anchor="ctr"/>
            <a:lstStyle/>
            <a:p>
              <a:endParaRPr lang="en-US"/>
            </a:p>
          </p:txBody>
        </p:sp>
        <p:sp>
          <p:nvSpPr>
            <p:cNvPr id="133" name="Line 50"/>
            <p:cNvSpPr>
              <a:spLocks noChangeShapeType="1"/>
            </p:cNvSpPr>
            <p:nvPr/>
          </p:nvSpPr>
          <p:spPr bwMode="auto">
            <a:xfrm>
              <a:off x="1143000" y="2667000"/>
              <a:ext cx="533400" cy="1106710"/>
            </a:xfrm>
            <a:prstGeom prst="line">
              <a:avLst/>
            </a:prstGeom>
            <a:noFill/>
            <a:ln w="12700">
              <a:solidFill>
                <a:schemeClr val="tx1"/>
              </a:solidFill>
              <a:round/>
              <a:headEnd/>
              <a:tailEnd type="triangle" w="med" len="med"/>
            </a:ln>
          </p:spPr>
          <p:txBody>
            <a:bodyPr wrap="none" anchor="ctr"/>
            <a:lstStyle/>
            <a:p>
              <a:endParaRPr lang="en-US"/>
            </a:p>
          </p:txBody>
        </p:sp>
        <p:sp>
          <p:nvSpPr>
            <p:cNvPr id="134" name="Line 50"/>
            <p:cNvSpPr>
              <a:spLocks noChangeShapeType="1"/>
            </p:cNvSpPr>
            <p:nvPr/>
          </p:nvSpPr>
          <p:spPr bwMode="auto">
            <a:xfrm>
              <a:off x="1143000" y="2667000"/>
              <a:ext cx="533400" cy="878110"/>
            </a:xfrm>
            <a:prstGeom prst="line">
              <a:avLst/>
            </a:prstGeom>
            <a:noFill/>
            <a:ln w="12700">
              <a:solidFill>
                <a:schemeClr val="tx1"/>
              </a:solidFill>
              <a:round/>
              <a:headEnd/>
              <a:tailEnd type="triangle" w="med" len="med"/>
            </a:ln>
          </p:spPr>
          <p:txBody>
            <a:bodyPr wrap="none" anchor="ctr"/>
            <a:lstStyle/>
            <a:p>
              <a:endParaRPr lang="en-US"/>
            </a:p>
          </p:txBody>
        </p:sp>
        <p:sp>
          <p:nvSpPr>
            <p:cNvPr id="136" name="Text Box 60"/>
            <p:cNvSpPr txBox="1">
              <a:spLocks noChangeArrowheads="1"/>
            </p:cNvSpPr>
            <p:nvPr/>
          </p:nvSpPr>
          <p:spPr bwMode="auto">
            <a:xfrm>
              <a:off x="4419600" y="1003215"/>
              <a:ext cx="838200" cy="3949785"/>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6</a:t>
              </a:r>
            </a:p>
            <a:p>
              <a:pPr defTabSz="711200" eaLnBrk="0" hangingPunct="0">
                <a:spcBef>
                  <a:spcPct val="50000"/>
                </a:spcBef>
              </a:pPr>
              <a:r>
                <a:rPr lang="en-US" sz="900" b="1" dirty="0" smtClean="0"/>
                <a:t>6-11 or 12</a:t>
              </a:r>
            </a:p>
            <a:p>
              <a:pPr defTabSz="711200" eaLnBrk="0" hangingPunct="0">
                <a:spcBef>
                  <a:spcPct val="50000"/>
                </a:spcBef>
              </a:pPr>
              <a:r>
                <a:rPr lang="en-US" sz="900" b="1" dirty="0" smtClean="0"/>
                <a:t>6-59</a:t>
              </a:r>
            </a:p>
            <a:p>
              <a:pPr defTabSz="711200" eaLnBrk="0" hangingPunct="0">
                <a:spcBef>
                  <a:spcPct val="50000"/>
                </a:spcBef>
              </a:pPr>
              <a:r>
                <a:rPr lang="en-US" sz="900" b="1" dirty="0" smtClean="0"/>
                <a:t>8</a:t>
              </a:r>
            </a:p>
            <a:p>
              <a:pPr defTabSz="711200" eaLnBrk="0" hangingPunct="0">
                <a:spcBef>
                  <a:spcPct val="50000"/>
                </a:spcBef>
              </a:pPr>
              <a:r>
                <a:rPr lang="en-US" sz="900" b="1" dirty="0" smtClean="0"/>
                <a:t>9 (n=70)</a:t>
              </a:r>
            </a:p>
            <a:p>
              <a:pPr defTabSz="711200" eaLnBrk="0" hangingPunct="0">
                <a:spcBef>
                  <a:spcPct val="50000"/>
                </a:spcBef>
              </a:pPr>
              <a:r>
                <a:rPr lang="en-US" sz="900" b="1" dirty="0" smtClean="0"/>
                <a:t>9-12</a:t>
              </a:r>
            </a:p>
            <a:p>
              <a:pPr defTabSz="711200" eaLnBrk="0" hangingPunct="0">
                <a:spcBef>
                  <a:spcPct val="50000"/>
                </a:spcBef>
              </a:pPr>
              <a:r>
                <a:rPr lang="en-US" sz="900" b="1" dirty="0" smtClean="0"/>
                <a:t>11-14</a:t>
              </a:r>
            </a:p>
            <a:p>
              <a:pPr defTabSz="711200" eaLnBrk="0" hangingPunct="0">
                <a:spcBef>
                  <a:spcPct val="50000"/>
                </a:spcBef>
              </a:pPr>
              <a:r>
                <a:rPr lang="en-US" sz="900" b="1" dirty="0" smtClean="0"/>
                <a:t>12 (n=82)</a:t>
              </a:r>
            </a:p>
            <a:p>
              <a:pPr defTabSz="711200" eaLnBrk="0" hangingPunct="0">
                <a:spcBef>
                  <a:spcPct val="50000"/>
                </a:spcBef>
              </a:pPr>
              <a:r>
                <a:rPr lang="en-US" sz="900" b="1" dirty="0" smtClean="0"/>
                <a:t>12-15 (n=7)</a:t>
              </a:r>
            </a:p>
            <a:p>
              <a:pPr defTabSz="711200" eaLnBrk="0" hangingPunct="0">
                <a:spcBef>
                  <a:spcPct val="50000"/>
                </a:spcBef>
              </a:pPr>
              <a:r>
                <a:rPr lang="en-US" sz="900" b="1" dirty="0" smtClean="0"/>
                <a:t>12-23 (n=2)</a:t>
              </a:r>
            </a:p>
            <a:p>
              <a:pPr defTabSz="711200" eaLnBrk="0" hangingPunct="0">
                <a:spcBef>
                  <a:spcPct val="50000"/>
                </a:spcBef>
              </a:pPr>
              <a:r>
                <a:rPr lang="en-US" sz="900" b="1" dirty="0" smtClean="0"/>
                <a:t>12-24 (n=2)</a:t>
              </a:r>
            </a:p>
            <a:p>
              <a:pPr defTabSz="711200" eaLnBrk="0" hangingPunct="0">
                <a:spcBef>
                  <a:spcPct val="50000"/>
                </a:spcBef>
              </a:pPr>
              <a:r>
                <a:rPr lang="en-US" sz="900" b="1" dirty="0" smtClean="0"/>
                <a:t>13 (n=3)</a:t>
              </a:r>
            </a:p>
            <a:p>
              <a:pPr defTabSz="711200" eaLnBrk="0" hangingPunct="0">
                <a:spcBef>
                  <a:spcPct val="50000"/>
                </a:spcBef>
              </a:pPr>
              <a:r>
                <a:rPr lang="en-US" sz="900" b="1" dirty="0" smtClean="0"/>
                <a:t>13-14</a:t>
              </a:r>
            </a:p>
            <a:p>
              <a:pPr defTabSz="711200" eaLnBrk="0" hangingPunct="0">
                <a:spcBef>
                  <a:spcPct val="50000"/>
                </a:spcBef>
              </a:pPr>
              <a:r>
                <a:rPr lang="en-US" sz="900" b="1" dirty="0" smtClean="0"/>
                <a:t>13-15</a:t>
              </a:r>
            </a:p>
            <a:p>
              <a:pPr defTabSz="711200" eaLnBrk="0" hangingPunct="0">
                <a:spcBef>
                  <a:spcPct val="50000"/>
                </a:spcBef>
              </a:pPr>
              <a:r>
                <a:rPr lang="en-US" sz="900" b="1" dirty="0" smtClean="0"/>
                <a:t>14 (n=2)</a:t>
              </a:r>
            </a:p>
            <a:p>
              <a:pPr defTabSz="711200" eaLnBrk="0" hangingPunct="0">
                <a:spcBef>
                  <a:spcPct val="50000"/>
                </a:spcBef>
              </a:pPr>
              <a:r>
                <a:rPr lang="en-US" sz="900" b="1" dirty="0" smtClean="0"/>
                <a:t>14-18</a:t>
              </a:r>
            </a:p>
            <a:p>
              <a:pPr defTabSz="711200" eaLnBrk="0" hangingPunct="0">
                <a:spcBef>
                  <a:spcPct val="50000"/>
                </a:spcBef>
              </a:pPr>
              <a:r>
                <a:rPr lang="en-US" sz="900" b="1" dirty="0" smtClean="0"/>
                <a:t>15 (n=14)</a:t>
              </a:r>
            </a:p>
            <a:p>
              <a:pPr defTabSz="711200" eaLnBrk="0" hangingPunct="0">
                <a:spcBef>
                  <a:spcPct val="50000"/>
                </a:spcBef>
              </a:pPr>
              <a:r>
                <a:rPr lang="en-US" sz="900" b="1" dirty="0" smtClean="0"/>
                <a:t>18 (n=3)</a:t>
              </a:r>
            </a:p>
            <a:p>
              <a:pPr defTabSz="711200" eaLnBrk="0" hangingPunct="0">
                <a:spcBef>
                  <a:spcPct val="50000"/>
                </a:spcBef>
              </a:pPr>
              <a:r>
                <a:rPr lang="en-US" sz="900" b="1" dirty="0" smtClean="0"/>
                <a:t>Others</a:t>
              </a:r>
              <a:endParaRPr lang="en-US" sz="900" b="1" dirty="0"/>
            </a:p>
          </p:txBody>
        </p:sp>
        <p:sp>
          <p:nvSpPr>
            <p:cNvPr id="137" name="Line 38"/>
            <p:cNvSpPr>
              <a:spLocks noChangeShapeType="1"/>
            </p:cNvSpPr>
            <p:nvPr/>
          </p:nvSpPr>
          <p:spPr bwMode="auto">
            <a:xfrm flipV="1">
              <a:off x="3886200" y="1308015"/>
              <a:ext cx="457200" cy="1639888"/>
            </a:xfrm>
            <a:prstGeom prst="line">
              <a:avLst/>
            </a:prstGeom>
            <a:noFill/>
            <a:ln w="9525">
              <a:solidFill>
                <a:schemeClr val="tx1"/>
              </a:solidFill>
              <a:round/>
              <a:headEnd/>
              <a:tailEnd type="triangle" w="med" len="med"/>
            </a:ln>
          </p:spPr>
          <p:txBody>
            <a:bodyPr wrap="none" anchor="ctr"/>
            <a:lstStyle/>
            <a:p>
              <a:endParaRPr lang="en-US"/>
            </a:p>
          </p:txBody>
        </p:sp>
        <p:sp>
          <p:nvSpPr>
            <p:cNvPr id="138" name="Line 39"/>
            <p:cNvSpPr>
              <a:spLocks noChangeShapeType="1"/>
            </p:cNvSpPr>
            <p:nvPr/>
          </p:nvSpPr>
          <p:spPr bwMode="auto">
            <a:xfrm>
              <a:off x="3886200" y="2947903"/>
              <a:ext cx="457200" cy="1484312"/>
            </a:xfrm>
            <a:prstGeom prst="line">
              <a:avLst/>
            </a:prstGeom>
            <a:noFill/>
            <a:ln w="9525">
              <a:solidFill>
                <a:schemeClr val="tx1"/>
              </a:solidFill>
              <a:round/>
              <a:headEnd/>
              <a:tailEnd type="triangle" w="med" len="med"/>
            </a:ln>
          </p:spPr>
          <p:txBody>
            <a:bodyPr wrap="none" anchor="ctr"/>
            <a:lstStyle/>
            <a:p>
              <a:endParaRPr lang="en-US"/>
            </a:p>
          </p:txBody>
        </p:sp>
        <p:sp>
          <p:nvSpPr>
            <p:cNvPr id="139" name="Line 38"/>
            <p:cNvSpPr>
              <a:spLocks noChangeShapeType="1"/>
            </p:cNvSpPr>
            <p:nvPr/>
          </p:nvSpPr>
          <p:spPr bwMode="auto">
            <a:xfrm flipV="1">
              <a:off x="3886200" y="1079414"/>
              <a:ext cx="457200" cy="1846263"/>
            </a:xfrm>
            <a:prstGeom prst="line">
              <a:avLst/>
            </a:prstGeom>
            <a:noFill/>
            <a:ln w="9525">
              <a:solidFill>
                <a:schemeClr val="tx1"/>
              </a:solidFill>
              <a:round/>
              <a:headEnd/>
              <a:tailEnd type="triangle" w="med" len="med"/>
            </a:ln>
          </p:spPr>
          <p:txBody>
            <a:bodyPr wrap="none" anchor="ctr"/>
            <a:lstStyle/>
            <a:p>
              <a:endParaRPr lang="en-US"/>
            </a:p>
          </p:txBody>
        </p:sp>
        <p:sp>
          <p:nvSpPr>
            <p:cNvPr id="140" name="Line 38"/>
            <p:cNvSpPr>
              <a:spLocks noChangeShapeType="1"/>
            </p:cNvSpPr>
            <p:nvPr/>
          </p:nvSpPr>
          <p:spPr bwMode="auto">
            <a:xfrm flipV="1">
              <a:off x="3886200" y="1917614"/>
              <a:ext cx="457200" cy="1008063"/>
            </a:xfrm>
            <a:prstGeom prst="line">
              <a:avLst/>
            </a:prstGeom>
            <a:noFill/>
            <a:ln w="9525">
              <a:solidFill>
                <a:schemeClr val="tx1"/>
              </a:solidFill>
              <a:round/>
              <a:headEnd/>
              <a:tailEnd type="triangle" w="med" len="med"/>
            </a:ln>
          </p:spPr>
          <p:txBody>
            <a:bodyPr wrap="none" anchor="ctr"/>
            <a:lstStyle/>
            <a:p>
              <a:endParaRPr lang="en-US"/>
            </a:p>
          </p:txBody>
        </p:sp>
        <p:sp>
          <p:nvSpPr>
            <p:cNvPr id="141" name="Line 38"/>
            <p:cNvSpPr>
              <a:spLocks noChangeShapeType="1"/>
            </p:cNvSpPr>
            <p:nvPr/>
          </p:nvSpPr>
          <p:spPr bwMode="auto">
            <a:xfrm flipV="1">
              <a:off x="3886200" y="1689015"/>
              <a:ext cx="457200" cy="1236663"/>
            </a:xfrm>
            <a:prstGeom prst="line">
              <a:avLst/>
            </a:prstGeom>
            <a:noFill/>
            <a:ln w="9525">
              <a:solidFill>
                <a:schemeClr val="tx1"/>
              </a:solidFill>
              <a:round/>
              <a:headEnd/>
              <a:tailEnd type="triangle" w="med" len="med"/>
            </a:ln>
          </p:spPr>
          <p:txBody>
            <a:bodyPr wrap="none" anchor="ctr"/>
            <a:lstStyle/>
            <a:p>
              <a:endParaRPr lang="en-US"/>
            </a:p>
          </p:txBody>
        </p:sp>
        <p:sp>
          <p:nvSpPr>
            <p:cNvPr id="142" name="Line 38"/>
            <p:cNvSpPr>
              <a:spLocks noChangeShapeType="1"/>
            </p:cNvSpPr>
            <p:nvPr/>
          </p:nvSpPr>
          <p:spPr bwMode="auto">
            <a:xfrm flipV="1">
              <a:off x="3886200" y="2146214"/>
              <a:ext cx="457200" cy="779463"/>
            </a:xfrm>
            <a:prstGeom prst="line">
              <a:avLst/>
            </a:prstGeom>
            <a:noFill/>
            <a:ln w="9525">
              <a:solidFill>
                <a:schemeClr val="tx1"/>
              </a:solidFill>
              <a:round/>
              <a:headEnd/>
              <a:tailEnd type="triangle" w="med" len="med"/>
            </a:ln>
          </p:spPr>
          <p:txBody>
            <a:bodyPr wrap="none" anchor="ctr"/>
            <a:lstStyle/>
            <a:p>
              <a:endParaRPr lang="en-US"/>
            </a:p>
          </p:txBody>
        </p:sp>
        <p:sp>
          <p:nvSpPr>
            <p:cNvPr id="143" name="Line 38"/>
            <p:cNvSpPr>
              <a:spLocks noChangeShapeType="1"/>
            </p:cNvSpPr>
            <p:nvPr/>
          </p:nvSpPr>
          <p:spPr bwMode="auto">
            <a:xfrm flipV="1">
              <a:off x="3886200" y="2298615"/>
              <a:ext cx="457200" cy="627063"/>
            </a:xfrm>
            <a:prstGeom prst="line">
              <a:avLst/>
            </a:prstGeom>
            <a:noFill/>
            <a:ln w="9525">
              <a:solidFill>
                <a:schemeClr val="tx1"/>
              </a:solidFill>
              <a:round/>
              <a:headEnd/>
              <a:tailEnd type="triangle" w="med" len="med"/>
            </a:ln>
          </p:spPr>
          <p:txBody>
            <a:bodyPr wrap="none" anchor="ctr"/>
            <a:lstStyle/>
            <a:p>
              <a:endParaRPr lang="en-US"/>
            </a:p>
          </p:txBody>
        </p:sp>
        <p:sp>
          <p:nvSpPr>
            <p:cNvPr id="144" name="Line 38"/>
            <p:cNvSpPr>
              <a:spLocks noChangeShapeType="1"/>
            </p:cNvSpPr>
            <p:nvPr/>
          </p:nvSpPr>
          <p:spPr bwMode="auto">
            <a:xfrm flipV="1">
              <a:off x="3886200" y="2527215"/>
              <a:ext cx="457200" cy="398463"/>
            </a:xfrm>
            <a:prstGeom prst="line">
              <a:avLst/>
            </a:prstGeom>
            <a:noFill/>
            <a:ln w="9525">
              <a:solidFill>
                <a:schemeClr val="tx1"/>
              </a:solidFill>
              <a:round/>
              <a:headEnd/>
              <a:tailEnd type="triangle" w="med" len="med"/>
            </a:ln>
          </p:spPr>
          <p:txBody>
            <a:bodyPr wrap="none" anchor="ctr"/>
            <a:lstStyle/>
            <a:p>
              <a:endParaRPr lang="en-US"/>
            </a:p>
          </p:txBody>
        </p:sp>
        <p:sp>
          <p:nvSpPr>
            <p:cNvPr id="145" name="Line 38"/>
            <p:cNvSpPr>
              <a:spLocks noChangeShapeType="1"/>
            </p:cNvSpPr>
            <p:nvPr/>
          </p:nvSpPr>
          <p:spPr bwMode="auto">
            <a:xfrm flipV="1">
              <a:off x="3886200" y="2755814"/>
              <a:ext cx="457200" cy="169863"/>
            </a:xfrm>
            <a:prstGeom prst="line">
              <a:avLst/>
            </a:prstGeom>
            <a:noFill/>
            <a:ln w="9525">
              <a:solidFill>
                <a:schemeClr val="tx1"/>
              </a:solidFill>
              <a:round/>
              <a:headEnd/>
              <a:tailEnd type="triangle" w="med" len="med"/>
            </a:ln>
          </p:spPr>
          <p:txBody>
            <a:bodyPr wrap="none" anchor="ctr"/>
            <a:lstStyle/>
            <a:p>
              <a:endParaRPr lang="en-US"/>
            </a:p>
          </p:txBody>
        </p:sp>
        <p:sp>
          <p:nvSpPr>
            <p:cNvPr id="146" name="Line 39"/>
            <p:cNvSpPr>
              <a:spLocks noChangeShapeType="1"/>
            </p:cNvSpPr>
            <p:nvPr/>
          </p:nvSpPr>
          <p:spPr bwMode="auto">
            <a:xfrm>
              <a:off x="3886200" y="2908215"/>
              <a:ext cx="457200" cy="1752600"/>
            </a:xfrm>
            <a:prstGeom prst="line">
              <a:avLst/>
            </a:prstGeom>
            <a:noFill/>
            <a:ln w="9525">
              <a:solidFill>
                <a:schemeClr val="tx1"/>
              </a:solidFill>
              <a:round/>
              <a:headEnd/>
              <a:tailEnd type="triangle" w="med" len="med"/>
            </a:ln>
          </p:spPr>
          <p:txBody>
            <a:bodyPr wrap="none" anchor="ctr"/>
            <a:lstStyle/>
            <a:p>
              <a:endParaRPr lang="en-US"/>
            </a:p>
          </p:txBody>
        </p:sp>
        <p:sp>
          <p:nvSpPr>
            <p:cNvPr id="147" name="Line 39"/>
            <p:cNvSpPr>
              <a:spLocks noChangeShapeType="1"/>
            </p:cNvSpPr>
            <p:nvPr/>
          </p:nvSpPr>
          <p:spPr bwMode="auto">
            <a:xfrm>
              <a:off x="3886200" y="2947903"/>
              <a:ext cx="457200" cy="1255712"/>
            </a:xfrm>
            <a:prstGeom prst="line">
              <a:avLst/>
            </a:prstGeom>
            <a:noFill/>
            <a:ln w="9525">
              <a:solidFill>
                <a:schemeClr val="tx1"/>
              </a:solidFill>
              <a:round/>
              <a:headEnd/>
              <a:tailEnd type="triangle" w="med" len="med"/>
            </a:ln>
          </p:spPr>
          <p:txBody>
            <a:bodyPr wrap="none" anchor="ctr"/>
            <a:lstStyle/>
            <a:p>
              <a:endParaRPr lang="en-US"/>
            </a:p>
          </p:txBody>
        </p:sp>
        <p:sp>
          <p:nvSpPr>
            <p:cNvPr id="148" name="Line 39"/>
            <p:cNvSpPr>
              <a:spLocks noChangeShapeType="1"/>
            </p:cNvSpPr>
            <p:nvPr/>
          </p:nvSpPr>
          <p:spPr bwMode="auto">
            <a:xfrm>
              <a:off x="3886200" y="2947903"/>
              <a:ext cx="457200" cy="1027112"/>
            </a:xfrm>
            <a:prstGeom prst="line">
              <a:avLst/>
            </a:prstGeom>
            <a:noFill/>
            <a:ln w="9525">
              <a:solidFill>
                <a:schemeClr val="tx1"/>
              </a:solidFill>
              <a:round/>
              <a:headEnd/>
              <a:tailEnd type="triangle" w="med" len="med"/>
            </a:ln>
          </p:spPr>
          <p:txBody>
            <a:bodyPr wrap="none" anchor="ctr"/>
            <a:lstStyle/>
            <a:p>
              <a:endParaRPr lang="en-US"/>
            </a:p>
          </p:txBody>
        </p:sp>
        <p:sp>
          <p:nvSpPr>
            <p:cNvPr id="149" name="Line 39"/>
            <p:cNvSpPr>
              <a:spLocks noChangeShapeType="1"/>
            </p:cNvSpPr>
            <p:nvPr/>
          </p:nvSpPr>
          <p:spPr bwMode="auto">
            <a:xfrm>
              <a:off x="3886200" y="2908215"/>
              <a:ext cx="457200" cy="838200"/>
            </a:xfrm>
            <a:prstGeom prst="line">
              <a:avLst/>
            </a:prstGeom>
            <a:noFill/>
            <a:ln w="9525">
              <a:solidFill>
                <a:schemeClr val="tx1"/>
              </a:solidFill>
              <a:round/>
              <a:headEnd/>
              <a:tailEnd type="triangle" w="med" len="med"/>
            </a:ln>
          </p:spPr>
          <p:txBody>
            <a:bodyPr wrap="none" anchor="ctr"/>
            <a:lstStyle/>
            <a:p>
              <a:endParaRPr lang="en-US"/>
            </a:p>
          </p:txBody>
        </p:sp>
        <p:sp>
          <p:nvSpPr>
            <p:cNvPr id="150" name="Line 39"/>
            <p:cNvSpPr>
              <a:spLocks noChangeShapeType="1"/>
            </p:cNvSpPr>
            <p:nvPr/>
          </p:nvSpPr>
          <p:spPr bwMode="auto">
            <a:xfrm>
              <a:off x="3886200" y="2947903"/>
              <a:ext cx="457200" cy="417512"/>
            </a:xfrm>
            <a:prstGeom prst="line">
              <a:avLst/>
            </a:prstGeom>
            <a:noFill/>
            <a:ln w="9525">
              <a:solidFill>
                <a:schemeClr val="tx1"/>
              </a:solidFill>
              <a:round/>
              <a:headEnd/>
              <a:tailEnd type="triangle" w="med" len="med"/>
            </a:ln>
          </p:spPr>
          <p:txBody>
            <a:bodyPr wrap="none" anchor="ctr"/>
            <a:lstStyle/>
            <a:p>
              <a:endParaRPr lang="en-US"/>
            </a:p>
          </p:txBody>
        </p:sp>
        <p:sp>
          <p:nvSpPr>
            <p:cNvPr id="151" name="Line 39"/>
            <p:cNvSpPr>
              <a:spLocks noChangeShapeType="1"/>
            </p:cNvSpPr>
            <p:nvPr/>
          </p:nvSpPr>
          <p:spPr bwMode="auto">
            <a:xfrm>
              <a:off x="3886200" y="2947903"/>
              <a:ext cx="457200" cy="188912"/>
            </a:xfrm>
            <a:prstGeom prst="line">
              <a:avLst/>
            </a:prstGeom>
            <a:noFill/>
            <a:ln w="9525">
              <a:solidFill>
                <a:schemeClr val="tx1"/>
              </a:solidFill>
              <a:round/>
              <a:headEnd/>
              <a:tailEnd type="triangle" w="med" len="med"/>
            </a:ln>
          </p:spPr>
          <p:txBody>
            <a:bodyPr wrap="none" anchor="ctr"/>
            <a:lstStyle/>
            <a:p>
              <a:endParaRPr lang="en-US"/>
            </a:p>
          </p:txBody>
        </p:sp>
        <p:sp>
          <p:nvSpPr>
            <p:cNvPr id="152" name="Line 43"/>
            <p:cNvSpPr>
              <a:spLocks noChangeShapeType="1"/>
            </p:cNvSpPr>
            <p:nvPr/>
          </p:nvSpPr>
          <p:spPr bwMode="auto">
            <a:xfrm flipV="1">
              <a:off x="3886200" y="1536615"/>
              <a:ext cx="457200" cy="1420812"/>
            </a:xfrm>
            <a:prstGeom prst="line">
              <a:avLst/>
            </a:prstGeom>
            <a:noFill/>
            <a:ln w="9525">
              <a:solidFill>
                <a:schemeClr val="tx1"/>
              </a:solidFill>
              <a:round/>
              <a:headEnd/>
              <a:tailEnd type="triangle" w="med" len="med"/>
            </a:ln>
          </p:spPr>
          <p:txBody>
            <a:bodyPr wrap="none" anchor="ctr"/>
            <a:lstStyle/>
            <a:p>
              <a:endParaRPr lang="en-US"/>
            </a:p>
          </p:txBody>
        </p:sp>
        <p:sp>
          <p:nvSpPr>
            <p:cNvPr id="153" name="Line 44"/>
            <p:cNvSpPr>
              <a:spLocks noChangeShapeType="1"/>
            </p:cNvSpPr>
            <p:nvPr/>
          </p:nvSpPr>
          <p:spPr bwMode="auto">
            <a:xfrm>
              <a:off x="3886200" y="2957428"/>
              <a:ext cx="457200" cy="560387"/>
            </a:xfrm>
            <a:prstGeom prst="line">
              <a:avLst/>
            </a:prstGeom>
            <a:noFill/>
            <a:ln w="9525">
              <a:solidFill>
                <a:schemeClr val="tx1"/>
              </a:solidFill>
              <a:round/>
              <a:headEnd/>
              <a:tailEnd type="triangle" w="med" len="med"/>
            </a:ln>
          </p:spPr>
          <p:txBody>
            <a:bodyPr wrap="none" anchor="ctr"/>
            <a:lstStyle/>
            <a:p>
              <a:endParaRPr lang="en-US"/>
            </a:p>
          </p:txBody>
        </p:sp>
        <p:sp>
          <p:nvSpPr>
            <p:cNvPr id="155" name="Line 38"/>
            <p:cNvSpPr>
              <a:spLocks noChangeShapeType="1"/>
            </p:cNvSpPr>
            <p:nvPr/>
          </p:nvSpPr>
          <p:spPr bwMode="auto">
            <a:xfrm>
              <a:off x="3886200" y="2925677"/>
              <a:ext cx="457200" cy="58737"/>
            </a:xfrm>
            <a:prstGeom prst="line">
              <a:avLst/>
            </a:prstGeom>
            <a:noFill/>
            <a:ln w="9525">
              <a:solidFill>
                <a:schemeClr val="tx1"/>
              </a:solidFill>
              <a:round/>
              <a:headEnd/>
              <a:tailEnd type="triangle" w="med" len="med"/>
            </a:ln>
          </p:spPr>
          <p:txBody>
            <a:bodyPr wrap="none" anchor="ctr"/>
            <a:lstStyle/>
            <a:p>
              <a:endParaRPr lang="en-US"/>
            </a:p>
          </p:txBody>
        </p:sp>
        <p:sp>
          <p:nvSpPr>
            <p:cNvPr id="159" name="Line 38"/>
            <p:cNvSpPr>
              <a:spLocks noChangeShapeType="1"/>
            </p:cNvSpPr>
            <p:nvPr/>
          </p:nvSpPr>
          <p:spPr bwMode="auto">
            <a:xfrm flipV="1">
              <a:off x="5181600" y="304800"/>
              <a:ext cx="685800" cy="2590800"/>
            </a:xfrm>
            <a:prstGeom prst="line">
              <a:avLst/>
            </a:prstGeom>
            <a:noFill/>
            <a:ln w="9525">
              <a:solidFill>
                <a:schemeClr val="tx1"/>
              </a:solidFill>
              <a:round/>
              <a:headEnd/>
              <a:tailEnd type="triangle" w="med" len="med"/>
            </a:ln>
          </p:spPr>
          <p:txBody>
            <a:bodyPr wrap="none" anchor="ctr"/>
            <a:lstStyle/>
            <a:p>
              <a:endParaRPr lang="en-US"/>
            </a:p>
          </p:txBody>
        </p:sp>
        <p:sp>
          <p:nvSpPr>
            <p:cNvPr id="179" name="Text Box 60"/>
            <p:cNvSpPr txBox="1">
              <a:spLocks noChangeArrowheads="1"/>
            </p:cNvSpPr>
            <p:nvPr/>
          </p:nvSpPr>
          <p:spPr bwMode="auto">
            <a:xfrm>
              <a:off x="7315200" y="1295400"/>
              <a:ext cx="1828800" cy="3118788"/>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None (n=181)</a:t>
              </a:r>
            </a:p>
            <a:p>
              <a:pPr defTabSz="711200" eaLnBrk="0" hangingPunct="0">
                <a:spcBef>
                  <a:spcPct val="50000"/>
                </a:spcBef>
              </a:pPr>
              <a:r>
                <a:rPr lang="en-US" sz="900" b="1" dirty="0" smtClean="0"/>
                <a:t>1.5</a:t>
              </a:r>
            </a:p>
            <a:p>
              <a:pPr defTabSz="711200" eaLnBrk="0" hangingPunct="0">
                <a:spcBef>
                  <a:spcPct val="50000"/>
                </a:spcBef>
              </a:pPr>
              <a:r>
                <a:rPr lang="en-US" sz="900" b="1" dirty="0" smtClean="0"/>
                <a:t>4-5</a:t>
              </a:r>
            </a:p>
            <a:p>
              <a:pPr defTabSz="711200" eaLnBrk="0" hangingPunct="0">
                <a:spcBef>
                  <a:spcPct val="50000"/>
                </a:spcBef>
              </a:pPr>
              <a:r>
                <a:rPr lang="en-US" sz="900" b="1" dirty="0" smtClean="0"/>
                <a:t>4-6 (n=3)</a:t>
              </a:r>
            </a:p>
            <a:p>
              <a:pPr defTabSz="711200" eaLnBrk="0" hangingPunct="0">
                <a:spcBef>
                  <a:spcPct val="50000"/>
                </a:spcBef>
              </a:pPr>
              <a:r>
                <a:rPr lang="en-US" sz="900" b="1" dirty="0" smtClean="0"/>
                <a:t>&gt;5</a:t>
              </a:r>
            </a:p>
            <a:p>
              <a:pPr defTabSz="711200" eaLnBrk="0" hangingPunct="0">
                <a:spcBef>
                  <a:spcPct val="50000"/>
                </a:spcBef>
              </a:pPr>
              <a:r>
                <a:rPr lang="en-US" sz="900" b="1" dirty="0" smtClean="0"/>
                <a:t>11-12</a:t>
              </a:r>
            </a:p>
            <a:p>
              <a:pPr defTabSz="711200" eaLnBrk="0" hangingPunct="0">
                <a:spcBef>
                  <a:spcPct val="50000"/>
                </a:spcBef>
              </a:pPr>
              <a:r>
                <a:rPr lang="en-US" sz="900" b="1" dirty="0" smtClean="0"/>
                <a:t>12 girls</a:t>
              </a:r>
            </a:p>
            <a:p>
              <a:pPr defTabSz="711200" eaLnBrk="0" hangingPunct="0">
                <a:spcBef>
                  <a:spcPct val="50000"/>
                </a:spcBef>
              </a:pPr>
              <a:r>
                <a:rPr lang="en-US" sz="900" b="1" dirty="0" smtClean="0"/>
                <a:t>13+ risk groups</a:t>
              </a:r>
            </a:p>
            <a:p>
              <a:pPr defTabSz="711200" eaLnBrk="0" hangingPunct="0">
                <a:spcBef>
                  <a:spcPct val="50000"/>
                </a:spcBef>
              </a:pPr>
              <a:r>
                <a:rPr lang="en-US" sz="900" b="1" dirty="0" smtClean="0"/>
                <a:t>13-39</a:t>
              </a:r>
            </a:p>
            <a:p>
              <a:pPr defTabSz="711200" eaLnBrk="0" hangingPunct="0">
                <a:spcBef>
                  <a:spcPct val="50000"/>
                </a:spcBef>
              </a:pPr>
              <a:r>
                <a:rPr lang="en-US" sz="900" b="1" dirty="0" smtClean="0"/>
                <a:t>15 (n=2)</a:t>
              </a:r>
            </a:p>
            <a:p>
              <a:pPr defTabSz="711200" eaLnBrk="0" hangingPunct="0">
                <a:spcBef>
                  <a:spcPct val="50000"/>
                </a:spcBef>
              </a:pPr>
              <a:r>
                <a:rPr lang="en-US" sz="900" b="1" dirty="0" smtClean="0"/>
                <a:t>&gt;19</a:t>
              </a:r>
            </a:p>
            <a:p>
              <a:pPr defTabSz="711200" eaLnBrk="0" hangingPunct="0">
                <a:spcBef>
                  <a:spcPct val="50000"/>
                </a:spcBef>
              </a:pPr>
              <a:r>
                <a:rPr lang="en-US" sz="900" b="1" dirty="0" smtClean="0"/>
                <a:t>Adults born after 1970</a:t>
              </a:r>
            </a:p>
            <a:p>
              <a:pPr defTabSz="711200" eaLnBrk="0" hangingPunct="0">
                <a:spcBef>
                  <a:spcPct val="50000"/>
                </a:spcBef>
              </a:pPr>
              <a:r>
                <a:rPr lang="en-US" sz="900" b="1" dirty="0" smtClean="0"/>
                <a:t>WCBA***</a:t>
              </a:r>
            </a:p>
            <a:p>
              <a:pPr defTabSz="711200" eaLnBrk="0" hangingPunct="0">
                <a:spcBef>
                  <a:spcPct val="50000"/>
                </a:spcBef>
              </a:pPr>
              <a:r>
                <a:rPr lang="en-US" sz="900" b="1" dirty="0" smtClean="0"/>
                <a:t>Post pregnancy</a:t>
              </a:r>
            </a:p>
            <a:p>
              <a:pPr defTabSz="711200" eaLnBrk="0" hangingPunct="0">
                <a:spcBef>
                  <a:spcPct val="50000"/>
                </a:spcBef>
              </a:pPr>
              <a:r>
                <a:rPr lang="en-US" sz="900" b="1" dirty="0" smtClean="0"/>
                <a:t>Others</a:t>
              </a:r>
            </a:p>
          </p:txBody>
        </p:sp>
        <p:sp>
          <p:nvSpPr>
            <p:cNvPr id="183" name="Line 38"/>
            <p:cNvSpPr>
              <a:spLocks noChangeShapeType="1"/>
            </p:cNvSpPr>
            <p:nvPr/>
          </p:nvSpPr>
          <p:spPr bwMode="auto">
            <a:xfrm flipV="1">
              <a:off x="6781800" y="1830454"/>
              <a:ext cx="457200" cy="1008063"/>
            </a:xfrm>
            <a:prstGeom prst="line">
              <a:avLst/>
            </a:prstGeom>
            <a:noFill/>
            <a:ln w="9525">
              <a:solidFill>
                <a:schemeClr val="tx1"/>
              </a:solidFill>
              <a:round/>
              <a:headEnd/>
              <a:tailEnd type="triangle" w="med" len="med"/>
            </a:ln>
          </p:spPr>
          <p:txBody>
            <a:bodyPr wrap="none" anchor="ctr"/>
            <a:lstStyle/>
            <a:p>
              <a:endParaRPr lang="en-US"/>
            </a:p>
          </p:txBody>
        </p:sp>
        <p:sp>
          <p:nvSpPr>
            <p:cNvPr id="185" name="Line 38"/>
            <p:cNvSpPr>
              <a:spLocks noChangeShapeType="1"/>
            </p:cNvSpPr>
            <p:nvPr/>
          </p:nvSpPr>
          <p:spPr bwMode="auto">
            <a:xfrm flipV="1">
              <a:off x="6781800" y="2059054"/>
              <a:ext cx="457200" cy="779463"/>
            </a:xfrm>
            <a:prstGeom prst="line">
              <a:avLst/>
            </a:prstGeom>
            <a:noFill/>
            <a:ln w="9525">
              <a:solidFill>
                <a:schemeClr val="tx1"/>
              </a:solidFill>
              <a:round/>
              <a:headEnd/>
              <a:tailEnd type="triangle" w="med" len="med"/>
            </a:ln>
          </p:spPr>
          <p:txBody>
            <a:bodyPr wrap="none" anchor="ctr"/>
            <a:lstStyle/>
            <a:p>
              <a:endParaRPr lang="en-US"/>
            </a:p>
          </p:txBody>
        </p:sp>
        <p:sp>
          <p:nvSpPr>
            <p:cNvPr id="186" name="Line 38"/>
            <p:cNvSpPr>
              <a:spLocks noChangeShapeType="1"/>
            </p:cNvSpPr>
            <p:nvPr/>
          </p:nvSpPr>
          <p:spPr bwMode="auto">
            <a:xfrm flipV="1">
              <a:off x="6781800" y="2285999"/>
              <a:ext cx="457200" cy="552518"/>
            </a:xfrm>
            <a:prstGeom prst="line">
              <a:avLst/>
            </a:prstGeom>
            <a:noFill/>
            <a:ln w="9525">
              <a:solidFill>
                <a:schemeClr val="tx1"/>
              </a:solidFill>
              <a:round/>
              <a:headEnd/>
              <a:tailEnd type="triangle" w="med" len="med"/>
            </a:ln>
          </p:spPr>
          <p:txBody>
            <a:bodyPr wrap="none" anchor="ctr"/>
            <a:lstStyle/>
            <a:p>
              <a:endParaRPr lang="en-US"/>
            </a:p>
          </p:txBody>
        </p:sp>
        <p:sp>
          <p:nvSpPr>
            <p:cNvPr id="187" name="Line 38"/>
            <p:cNvSpPr>
              <a:spLocks noChangeShapeType="1"/>
            </p:cNvSpPr>
            <p:nvPr/>
          </p:nvSpPr>
          <p:spPr bwMode="auto">
            <a:xfrm flipV="1">
              <a:off x="6781800" y="2514599"/>
              <a:ext cx="457200" cy="323918"/>
            </a:xfrm>
            <a:prstGeom prst="line">
              <a:avLst/>
            </a:prstGeom>
            <a:noFill/>
            <a:ln w="9525">
              <a:solidFill>
                <a:schemeClr val="tx1"/>
              </a:solidFill>
              <a:round/>
              <a:headEnd/>
              <a:tailEnd type="triangle" w="med" len="med"/>
            </a:ln>
          </p:spPr>
          <p:txBody>
            <a:bodyPr wrap="none" anchor="ctr"/>
            <a:lstStyle/>
            <a:p>
              <a:endParaRPr lang="en-US"/>
            </a:p>
          </p:txBody>
        </p:sp>
        <p:sp>
          <p:nvSpPr>
            <p:cNvPr id="188" name="Line 38"/>
            <p:cNvSpPr>
              <a:spLocks noChangeShapeType="1"/>
            </p:cNvSpPr>
            <p:nvPr/>
          </p:nvSpPr>
          <p:spPr bwMode="auto">
            <a:xfrm flipV="1">
              <a:off x="6781800" y="2743199"/>
              <a:ext cx="457200" cy="95317"/>
            </a:xfrm>
            <a:prstGeom prst="line">
              <a:avLst/>
            </a:prstGeom>
            <a:noFill/>
            <a:ln w="9525">
              <a:solidFill>
                <a:schemeClr val="tx1"/>
              </a:solidFill>
              <a:round/>
              <a:headEnd/>
              <a:tailEnd type="triangle" w="med" len="med"/>
            </a:ln>
          </p:spPr>
          <p:txBody>
            <a:bodyPr wrap="none" anchor="ctr"/>
            <a:lstStyle/>
            <a:p>
              <a:endParaRPr lang="en-US"/>
            </a:p>
          </p:txBody>
        </p:sp>
        <p:sp>
          <p:nvSpPr>
            <p:cNvPr id="190" name="Line 39"/>
            <p:cNvSpPr>
              <a:spLocks noChangeShapeType="1"/>
            </p:cNvSpPr>
            <p:nvPr/>
          </p:nvSpPr>
          <p:spPr bwMode="auto">
            <a:xfrm>
              <a:off x="6781800" y="2860743"/>
              <a:ext cx="457200" cy="1255712"/>
            </a:xfrm>
            <a:prstGeom prst="line">
              <a:avLst/>
            </a:prstGeom>
            <a:noFill/>
            <a:ln w="9525">
              <a:solidFill>
                <a:schemeClr val="tx1"/>
              </a:solidFill>
              <a:round/>
              <a:headEnd/>
              <a:tailEnd type="triangle" w="med" len="med"/>
            </a:ln>
          </p:spPr>
          <p:txBody>
            <a:bodyPr wrap="none" anchor="ctr"/>
            <a:lstStyle/>
            <a:p>
              <a:endParaRPr lang="en-US"/>
            </a:p>
          </p:txBody>
        </p:sp>
        <p:sp>
          <p:nvSpPr>
            <p:cNvPr id="191" name="Line 39"/>
            <p:cNvSpPr>
              <a:spLocks noChangeShapeType="1"/>
            </p:cNvSpPr>
            <p:nvPr/>
          </p:nvSpPr>
          <p:spPr bwMode="auto">
            <a:xfrm>
              <a:off x="6781800" y="2860743"/>
              <a:ext cx="457200" cy="1027112"/>
            </a:xfrm>
            <a:prstGeom prst="line">
              <a:avLst/>
            </a:prstGeom>
            <a:noFill/>
            <a:ln w="9525">
              <a:solidFill>
                <a:schemeClr val="tx1"/>
              </a:solidFill>
              <a:round/>
              <a:headEnd/>
              <a:tailEnd type="triangle" w="med" len="med"/>
            </a:ln>
          </p:spPr>
          <p:txBody>
            <a:bodyPr wrap="none" anchor="ctr"/>
            <a:lstStyle/>
            <a:p>
              <a:endParaRPr lang="en-US"/>
            </a:p>
          </p:txBody>
        </p:sp>
        <p:sp>
          <p:nvSpPr>
            <p:cNvPr id="192" name="Line 39"/>
            <p:cNvSpPr>
              <a:spLocks noChangeShapeType="1"/>
            </p:cNvSpPr>
            <p:nvPr/>
          </p:nvSpPr>
          <p:spPr bwMode="auto">
            <a:xfrm>
              <a:off x="6781800" y="2821055"/>
              <a:ext cx="457200" cy="838200"/>
            </a:xfrm>
            <a:prstGeom prst="line">
              <a:avLst/>
            </a:prstGeom>
            <a:noFill/>
            <a:ln w="9525">
              <a:solidFill>
                <a:schemeClr val="tx1"/>
              </a:solidFill>
              <a:round/>
              <a:headEnd/>
              <a:tailEnd type="triangle" w="med" len="med"/>
            </a:ln>
          </p:spPr>
          <p:txBody>
            <a:bodyPr wrap="none" anchor="ctr"/>
            <a:lstStyle/>
            <a:p>
              <a:endParaRPr lang="en-US"/>
            </a:p>
          </p:txBody>
        </p:sp>
        <p:sp>
          <p:nvSpPr>
            <p:cNvPr id="193" name="Line 39"/>
            <p:cNvSpPr>
              <a:spLocks noChangeShapeType="1"/>
            </p:cNvSpPr>
            <p:nvPr/>
          </p:nvSpPr>
          <p:spPr bwMode="auto">
            <a:xfrm>
              <a:off x="6781800" y="2860743"/>
              <a:ext cx="457200" cy="417512"/>
            </a:xfrm>
            <a:prstGeom prst="line">
              <a:avLst/>
            </a:prstGeom>
            <a:noFill/>
            <a:ln w="9525">
              <a:solidFill>
                <a:schemeClr val="tx1"/>
              </a:solidFill>
              <a:round/>
              <a:headEnd/>
              <a:tailEnd type="triangle" w="med" len="med"/>
            </a:ln>
          </p:spPr>
          <p:txBody>
            <a:bodyPr wrap="none" anchor="ctr"/>
            <a:lstStyle/>
            <a:p>
              <a:endParaRPr lang="en-US"/>
            </a:p>
          </p:txBody>
        </p:sp>
        <p:sp>
          <p:nvSpPr>
            <p:cNvPr id="194" name="Line 39"/>
            <p:cNvSpPr>
              <a:spLocks noChangeShapeType="1"/>
            </p:cNvSpPr>
            <p:nvPr/>
          </p:nvSpPr>
          <p:spPr bwMode="auto">
            <a:xfrm>
              <a:off x="6781800" y="2860743"/>
              <a:ext cx="457200" cy="188912"/>
            </a:xfrm>
            <a:prstGeom prst="line">
              <a:avLst/>
            </a:prstGeom>
            <a:noFill/>
            <a:ln w="9525">
              <a:solidFill>
                <a:schemeClr val="tx1"/>
              </a:solidFill>
              <a:round/>
              <a:headEnd/>
              <a:tailEnd type="triangle" w="med" len="med"/>
            </a:ln>
          </p:spPr>
          <p:txBody>
            <a:bodyPr wrap="none" anchor="ctr"/>
            <a:lstStyle/>
            <a:p>
              <a:endParaRPr lang="en-US"/>
            </a:p>
          </p:txBody>
        </p:sp>
        <p:sp>
          <p:nvSpPr>
            <p:cNvPr id="196" name="Line 44"/>
            <p:cNvSpPr>
              <a:spLocks noChangeShapeType="1"/>
            </p:cNvSpPr>
            <p:nvPr/>
          </p:nvSpPr>
          <p:spPr bwMode="auto">
            <a:xfrm>
              <a:off x="6781800" y="2870268"/>
              <a:ext cx="457200" cy="560387"/>
            </a:xfrm>
            <a:prstGeom prst="line">
              <a:avLst/>
            </a:prstGeom>
            <a:noFill/>
            <a:ln w="9525">
              <a:solidFill>
                <a:schemeClr val="tx1"/>
              </a:solidFill>
              <a:round/>
              <a:headEnd/>
              <a:tailEnd type="triangle" w="med" len="med"/>
            </a:ln>
          </p:spPr>
          <p:txBody>
            <a:bodyPr wrap="none" anchor="ctr"/>
            <a:lstStyle/>
            <a:p>
              <a:endParaRPr lang="en-US"/>
            </a:p>
          </p:txBody>
        </p:sp>
        <p:sp>
          <p:nvSpPr>
            <p:cNvPr id="197" name="Line 38"/>
            <p:cNvSpPr>
              <a:spLocks noChangeShapeType="1"/>
            </p:cNvSpPr>
            <p:nvPr/>
          </p:nvSpPr>
          <p:spPr bwMode="auto">
            <a:xfrm>
              <a:off x="6781800" y="2838517"/>
              <a:ext cx="457200" cy="58737"/>
            </a:xfrm>
            <a:prstGeom prst="line">
              <a:avLst/>
            </a:prstGeom>
            <a:noFill/>
            <a:ln w="9525">
              <a:solidFill>
                <a:schemeClr val="tx1"/>
              </a:solidFill>
              <a:round/>
              <a:headEnd/>
              <a:tailEnd type="triangle" w="med" len="med"/>
            </a:ln>
          </p:spPr>
          <p:txBody>
            <a:bodyPr wrap="none" anchor="ctr"/>
            <a:lstStyle/>
            <a:p>
              <a:endParaRPr lang="en-US"/>
            </a:p>
          </p:txBody>
        </p:sp>
        <p:sp>
          <p:nvSpPr>
            <p:cNvPr id="76" name="Text Box 13"/>
            <p:cNvSpPr txBox="1">
              <a:spLocks noChangeArrowheads="1"/>
            </p:cNvSpPr>
            <p:nvPr/>
          </p:nvSpPr>
          <p:spPr bwMode="auto">
            <a:xfrm>
              <a:off x="685800" y="5809500"/>
              <a:ext cx="3657600" cy="625798"/>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*194 WHO member states total, n=1 unless otherwise indicated</a:t>
              </a:r>
            </a:p>
            <a:p>
              <a:pPr defTabSz="711200" eaLnBrk="0" hangingPunct="0">
                <a:spcBef>
                  <a:spcPct val="50000"/>
                </a:spcBef>
              </a:pPr>
              <a:r>
                <a:rPr lang="en-US" sz="900" b="1" dirty="0" smtClean="0"/>
                <a:t>** MMR[V] means MMR or MMRV</a:t>
              </a:r>
            </a:p>
            <a:p>
              <a:pPr defTabSz="711200" eaLnBrk="0" hangingPunct="0">
                <a:spcBef>
                  <a:spcPct val="50000"/>
                </a:spcBef>
              </a:pPr>
              <a:r>
                <a:rPr lang="en-US" sz="900" b="1" dirty="0" smtClean="0"/>
                <a:t>*** WCBA means women of child bearing age</a:t>
              </a:r>
              <a:endParaRPr lang="en-US" sz="900" b="1" dirty="0"/>
            </a:p>
          </p:txBody>
        </p:sp>
        <p:sp>
          <p:nvSpPr>
            <p:cNvPr id="74" name="Text Box 10"/>
            <p:cNvSpPr txBox="1">
              <a:spLocks noChangeArrowheads="1"/>
            </p:cNvSpPr>
            <p:nvPr/>
          </p:nvSpPr>
          <p:spPr bwMode="auto">
            <a:xfrm>
              <a:off x="966787" y="4742700"/>
              <a:ext cx="338137"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3</a:t>
              </a:r>
              <a:endParaRPr lang="en-US" sz="900" b="1" dirty="0"/>
            </a:p>
          </p:txBody>
        </p:sp>
        <p:sp>
          <p:nvSpPr>
            <p:cNvPr id="75" name="Line 49"/>
            <p:cNvSpPr>
              <a:spLocks noChangeShapeType="1"/>
            </p:cNvSpPr>
            <p:nvPr/>
          </p:nvSpPr>
          <p:spPr bwMode="auto">
            <a:xfrm flipV="1">
              <a:off x="1143000" y="4343399"/>
              <a:ext cx="533400" cy="533400"/>
            </a:xfrm>
            <a:prstGeom prst="line">
              <a:avLst/>
            </a:prstGeom>
            <a:noFill/>
            <a:ln w="9525">
              <a:solidFill>
                <a:schemeClr val="tx1"/>
              </a:solidFill>
              <a:round/>
              <a:headEnd/>
              <a:tailEnd type="triangle" w="med" len="med"/>
            </a:ln>
          </p:spPr>
          <p:txBody>
            <a:bodyPr wrap="none" anchor="ctr"/>
            <a:lstStyle/>
            <a:p>
              <a:endParaRPr lang="en-US"/>
            </a:p>
          </p:txBody>
        </p:sp>
        <p:sp>
          <p:nvSpPr>
            <p:cNvPr id="77" name="Text Box 51"/>
            <p:cNvSpPr txBox="1">
              <a:spLocks noChangeArrowheads="1"/>
            </p:cNvSpPr>
            <p:nvPr/>
          </p:nvSpPr>
          <p:spPr bwMode="auto">
            <a:xfrm>
              <a:off x="1676400" y="4271853"/>
              <a:ext cx="1752600" cy="1249046"/>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M-MMR-MMR (n=4)</a:t>
              </a:r>
            </a:p>
            <a:p>
              <a:pPr defTabSz="711200" eaLnBrk="0" hangingPunct="0">
                <a:spcBef>
                  <a:spcPct val="50000"/>
                </a:spcBef>
              </a:pPr>
              <a:r>
                <a:rPr lang="en-US" sz="900" b="1" dirty="0" smtClean="0"/>
                <a:t>MMR-MMR-MR (n=3)</a:t>
              </a:r>
            </a:p>
            <a:p>
              <a:pPr defTabSz="711200" eaLnBrk="0" hangingPunct="0">
                <a:spcBef>
                  <a:spcPct val="50000"/>
                </a:spcBef>
              </a:pPr>
              <a:r>
                <a:rPr lang="en-US" sz="900" b="1" dirty="0" smtClean="0"/>
                <a:t>MMR-MMR-MMR (n=5)</a:t>
              </a:r>
            </a:p>
            <a:p>
              <a:pPr defTabSz="711200" eaLnBrk="0" hangingPunct="0">
                <a:spcBef>
                  <a:spcPct val="50000"/>
                </a:spcBef>
              </a:pPr>
              <a:r>
                <a:rPr lang="en-US" sz="900" b="1" dirty="0" smtClean="0"/>
                <a:t>MMR[V]-MMR[V]-MMR</a:t>
              </a:r>
            </a:p>
            <a:p>
              <a:pPr defTabSz="711200" eaLnBrk="0" hangingPunct="0">
                <a:spcBef>
                  <a:spcPct val="50000"/>
                </a:spcBef>
              </a:pPr>
              <a:r>
                <a:rPr lang="en-US" sz="900" b="1" dirty="0" smtClean="0"/>
                <a:t>MMR[V]-MMR[V]-MMR[V]</a:t>
              </a:r>
            </a:p>
            <a:p>
              <a:pPr defTabSz="711200" eaLnBrk="0" hangingPunct="0">
                <a:spcBef>
                  <a:spcPct val="50000"/>
                </a:spcBef>
              </a:pPr>
              <a:r>
                <a:rPr lang="en-US" sz="900" b="1" dirty="0" smtClean="0"/>
                <a:t>Others</a:t>
              </a:r>
              <a:endParaRPr lang="en-US" sz="900" b="1" dirty="0"/>
            </a:p>
          </p:txBody>
        </p:sp>
        <p:sp>
          <p:nvSpPr>
            <p:cNvPr id="78" name="Line 52"/>
            <p:cNvSpPr>
              <a:spLocks noChangeShapeType="1"/>
            </p:cNvSpPr>
            <p:nvPr/>
          </p:nvSpPr>
          <p:spPr bwMode="auto">
            <a:xfrm flipV="1">
              <a:off x="1143000" y="4572000"/>
              <a:ext cx="533400" cy="304800"/>
            </a:xfrm>
            <a:prstGeom prst="line">
              <a:avLst/>
            </a:prstGeom>
            <a:noFill/>
            <a:ln w="9525">
              <a:solidFill>
                <a:schemeClr val="tx1"/>
              </a:solidFill>
              <a:prstDash val="solid"/>
              <a:round/>
              <a:headEnd/>
              <a:tailEnd type="triangle" w="med" len="med"/>
            </a:ln>
          </p:spPr>
          <p:txBody>
            <a:bodyPr wrap="none" anchor="ctr"/>
            <a:lstStyle/>
            <a:p>
              <a:endParaRPr lang="en-US"/>
            </a:p>
          </p:txBody>
        </p:sp>
        <p:sp>
          <p:nvSpPr>
            <p:cNvPr id="79" name="Line 49"/>
            <p:cNvSpPr>
              <a:spLocks noChangeShapeType="1"/>
            </p:cNvSpPr>
            <p:nvPr/>
          </p:nvSpPr>
          <p:spPr bwMode="auto">
            <a:xfrm flipV="1">
              <a:off x="1143000" y="4800600"/>
              <a:ext cx="533400" cy="76200"/>
            </a:xfrm>
            <a:prstGeom prst="line">
              <a:avLst/>
            </a:prstGeom>
            <a:noFill/>
            <a:ln w="9525">
              <a:solidFill>
                <a:schemeClr val="tx1"/>
              </a:solidFill>
              <a:round/>
              <a:headEnd/>
              <a:tailEnd type="triangle" w="med" len="med"/>
            </a:ln>
          </p:spPr>
          <p:txBody>
            <a:bodyPr wrap="none" anchor="ctr"/>
            <a:lstStyle/>
            <a:p>
              <a:endParaRPr lang="en-US"/>
            </a:p>
          </p:txBody>
        </p:sp>
        <p:sp>
          <p:nvSpPr>
            <p:cNvPr id="80" name="Line 49"/>
            <p:cNvSpPr>
              <a:spLocks noChangeShapeType="1"/>
            </p:cNvSpPr>
            <p:nvPr/>
          </p:nvSpPr>
          <p:spPr bwMode="auto">
            <a:xfrm>
              <a:off x="1143000" y="4876800"/>
              <a:ext cx="533400" cy="152399"/>
            </a:xfrm>
            <a:prstGeom prst="line">
              <a:avLst/>
            </a:prstGeom>
            <a:noFill/>
            <a:ln w="9525">
              <a:solidFill>
                <a:schemeClr val="tx1"/>
              </a:solidFill>
              <a:round/>
              <a:headEnd/>
              <a:tailEnd type="triangle" w="med" len="med"/>
            </a:ln>
          </p:spPr>
          <p:txBody>
            <a:bodyPr wrap="none" anchor="ctr"/>
            <a:lstStyle/>
            <a:p>
              <a:endParaRPr lang="en-US"/>
            </a:p>
          </p:txBody>
        </p:sp>
        <p:sp>
          <p:nvSpPr>
            <p:cNvPr id="81" name="Line 29"/>
            <p:cNvSpPr>
              <a:spLocks noChangeShapeType="1"/>
            </p:cNvSpPr>
            <p:nvPr/>
          </p:nvSpPr>
          <p:spPr bwMode="auto">
            <a:xfrm>
              <a:off x="381000" y="2895600"/>
              <a:ext cx="609600" cy="1981200"/>
            </a:xfrm>
            <a:prstGeom prst="line">
              <a:avLst/>
            </a:prstGeom>
            <a:noFill/>
            <a:ln w="9525">
              <a:solidFill>
                <a:schemeClr val="tx1"/>
              </a:solidFill>
              <a:round/>
              <a:headEnd/>
              <a:tailEnd type="triangle" w="med" len="med"/>
            </a:ln>
          </p:spPr>
          <p:txBody>
            <a:bodyPr wrap="none" anchor="ctr"/>
            <a:lstStyle/>
            <a:p>
              <a:endParaRPr lang="en-US"/>
            </a:p>
          </p:txBody>
        </p:sp>
        <p:sp>
          <p:nvSpPr>
            <p:cNvPr id="82" name="Line 50"/>
            <p:cNvSpPr>
              <a:spLocks noChangeShapeType="1"/>
            </p:cNvSpPr>
            <p:nvPr/>
          </p:nvSpPr>
          <p:spPr bwMode="auto">
            <a:xfrm>
              <a:off x="1143000" y="2667000"/>
              <a:ext cx="533400" cy="1524000"/>
            </a:xfrm>
            <a:prstGeom prst="line">
              <a:avLst/>
            </a:prstGeom>
            <a:noFill/>
            <a:ln w="12700">
              <a:solidFill>
                <a:schemeClr val="tx1"/>
              </a:solidFill>
              <a:round/>
              <a:headEnd/>
              <a:tailEnd type="triangle" w="med" len="med"/>
            </a:ln>
          </p:spPr>
          <p:txBody>
            <a:bodyPr wrap="none" anchor="ctr"/>
            <a:lstStyle/>
            <a:p>
              <a:endParaRPr lang="en-US"/>
            </a:p>
          </p:txBody>
        </p:sp>
        <p:sp>
          <p:nvSpPr>
            <p:cNvPr id="85" name="Line 49"/>
            <p:cNvSpPr>
              <a:spLocks noChangeShapeType="1"/>
            </p:cNvSpPr>
            <p:nvPr/>
          </p:nvSpPr>
          <p:spPr bwMode="auto">
            <a:xfrm>
              <a:off x="1143000" y="4876800"/>
              <a:ext cx="533400" cy="304800"/>
            </a:xfrm>
            <a:prstGeom prst="line">
              <a:avLst/>
            </a:prstGeom>
            <a:noFill/>
            <a:ln w="9525">
              <a:solidFill>
                <a:schemeClr val="tx1"/>
              </a:solidFill>
              <a:round/>
              <a:headEnd/>
              <a:tailEnd type="triangle" w="med" len="med"/>
            </a:ln>
          </p:spPr>
          <p:txBody>
            <a:bodyPr wrap="none" anchor="ctr"/>
            <a:lstStyle/>
            <a:p>
              <a:endParaRPr lang="en-US"/>
            </a:p>
          </p:txBody>
        </p:sp>
        <p:sp>
          <p:nvSpPr>
            <p:cNvPr id="86" name="Line 49"/>
            <p:cNvSpPr>
              <a:spLocks noChangeShapeType="1"/>
            </p:cNvSpPr>
            <p:nvPr/>
          </p:nvSpPr>
          <p:spPr bwMode="auto">
            <a:xfrm>
              <a:off x="1143000" y="4876800"/>
              <a:ext cx="533400" cy="533400"/>
            </a:xfrm>
            <a:prstGeom prst="line">
              <a:avLst/>
            </a:prstGeom>
            <a:noFill/>
            <a:ln w="9525">
              <a:solidFill>
                <a:schemeClr val="tx1"/>
              </a:solidFill>
              <a:round/>
              <a:headEnd/>
              <a:tailEnd type="triangle" w="med" len="med"/>
            </a:ln>
          </p:spPr>
          <p:txBody>
            <a:bodyPr wrap="none" anchor="ctr"/>
            <a:lstStyle/>
            <a:p>
              <a:endParaRPr lang="en-US"/>
            </a:p>
          </p:txBody>
        </p:sp>
        <p:sp>
          <p:nvSpPr>
            <p:cNvPr id="88" name="Line 38"/>
            <p:cNvSpPr>
              <a:spLocks noChangeShapeType="1"/>
            </p:cNvSpPr>
            <p:nvPr/>
          </p:nvSpPr>
          <p:spPr bwMode="auto">
            <a:xfrm flipV="1">
              <a:off x="6781800" y="1600199"/>
              <a:ext cx="457200" cy="1236663"/>
            </a:xfrm>
            <a:prstGeom prst="line">
              <a:avLst/>
            </a:prstGeom>
            <a:noFill/>
            <a:ln w="9525">
              <a:solidFill>
                <a:schemeClr val="tx1"/>
              </a:solidFill>
              <a:round/>
              <a:headEnd/>
              <a:tailEnd type="triangle" w="med" len="med"/>
            </a:ln>
          </p:spPr>
          <p:txBody>
            <a:bodyPr wrap="none" anchor="ctr"/>
            <a:lstStyle/>
            <a:p>
              <a:endParaRPr lang="en-US"/>
            </a:p>
          </p:txBody>
        </p:sp>
        <p:sp>
          <p:nvSpPr>
            <p:cNvPr id="89" name="Line 39"/>
            <p:cNvSpPr>
              <a:spLocks noChangeShapeType="1"/>
            </p:cNvSpPr>
            <p:nvPr/>
          </p:nvSpPr>
          <p:spPr bwMode="auto">
            <a:xfrm>
              <a:off x="6781800" y="2819400"/>
              <a:ext cx="457200" cy="1447800"/>
            </a:xfrm>
            <a:prstGeom prst="line">
              <a:avLst/>
            </a:prstGeom>
            <a:noFill/>
            <a:ln w="9525">
              <a:solidFill>
                <a:schemeClr val="tx1"/>
              </a:solidFill>
              <a:round/>
              <a:headEnd/>
              <a:tailEnd type="triangle" w="med" len="med"/>
            </a:ln>
          </p:spPr>
          <p:txBody>
            <a:bodyPr wrap="none" anchor="ctr"/>
            <a:lstStyle/>
            <a:p>
              <a:endParaRPr lang="en-US"/>
            </a:p>
          </p:txBody>
        </p:sp>
        <p:sp>
          <p:nvSpPr>
            <p:cNvPr id="83" name="Line 39"/>
            <p:cNvSpPr>
              <a:spLocks noChangeShapeType="1"/>
            </p:cNvSpPr>
            <p:nvPr/>
          </p:nvSpPr>
          <p:spPr bwMode="auto">
            <a:xfrm>
              <a:off x="3886200" y="2916451"/>
              <a:ext cx="457200" cy="1905000"/>
            </a:xfrm>
            <a:prstGeom prst="line">
              <a:avLst/>
            </a:prstGeom>
            <a:noFill/>
            <a:ln w="9525">
              <a:solidFill>
                <a:schemeClr val="tx1"/>
              </a:solidFill>
              <a:round/>
              <a:headEnd/>
              <a:tailEnd type="triangle" w="med" len="med"/>
            </a:ln>
          </p:spPr>
          <p:txBody>
            <a:bodyPr wrap="none" anchor="ctr"/>
            <a:lstStyle/>
            <a:p>
              <a:endParaRPr lang="en-US"/>
            </a:p>
          </p:txBody>
        </p:sp>
        <p:sp>
          <p:nvSpPr>
            <p:cNvPr id="92" name="Line 38"/>
            <p:cNvSpPr>
              <a:spLocks noChangeShapeType="1"/>
            </p:cNvSpPr>
            <p:nvPr/>
          </p:nvSpPr>
          <p:spPr bwMode="auto">
            <a:xfrm flipV="1">
              <a:off x="6781800" y="1371599"/>
              <a:ext cx="457200" cy="1465263"/>
            </a:xfrm>
            <a:prstGeom prst="line">
              <a:avLst/>
            </a:prstGeom>
            <a:noFill/>
            <a:ln w="9525">
              <a:solidFill>
                <a:schemeClr val="tx1"/>
              </a:solidFill>
              <a:round/>
              <a:headEnd/>
              <a:tailEnd type="triangle" w="med" len="med"/>
            </a:ln>
          </p:spPr>
          <p:txBody>
            <a:bodyPr wrap="none" anchor="ctr"/>
            <a:lstStyle/>
            <a:p>
              <a:endParaRPr lang="en-US"/>
            </a:p>
          </p:txBody>
        </p:sp>
        <p:sp>
          <p:nvSpPr>
            <p:cNvPr id="94" name="Line 38"/>
            <p:cNvSpPr>
              <a:spLocks noChangeShapeType="1"/>
            </p:cNvSpPr>
            <p:nvPr/>
          </p:nvSpPr>
          <p:spPr bwMode="auto">
            <a:xfrm flipV="1">
              <a:off x="5181600" y="457200"/>
              <a:ext cx="685800" cy="2438400"/>
            </a:xfrm>
            <a:prstGeom prst="line">
              <a:avLst/>
            </a:prstGeom>
            <a:noFill/>
            <a:ln w="9525">
              <a:solidFill>
                <a:schemeClr val="tx1"/>
              </a:solidFill>
              <a:round/>
              <a:headEnd/>
              <a:tailEnd type="triangle" w="med" len="med"/>
            </a:ln>
          </p:spPr>
          <p:txBody>
            <a:bodyPr wrap="none" anchor="ctr"/>
            <a:lstStyle/>
            <a:p>
              <a:endParaRPr lang="en-US"/>
            </a:p>
          </p:txBody>
        </p:sp>
        <p:sp>
          <p:nvSpPr>
            <p:cNvPr id="95" name="Line 38"/>
            <p:cNvSpPr>
              <a:spLocks noChangeShapeType="1"/>
            </p:cNvSpPr>
            <p:nvPr/>
          </p:nvSpPr>
          <p:spPr bwMode="auto">
            <a:xfrm flipV="1">
              <a:off x="5181600" y="609600"/>
              <a:ext cx="685800" cy="2286000"/>
            </a:xfrm>
            <a:prstGeom prst="line">
              <a:avLst/>
            </a:prstGeom>
            <a:noFill/>
            <a:ln w="9525">
              <a:solidFill>
                <a:schemeClr val="tx1"/>
              </a:solidFill>
              <a:round/>
              <a:headEnd/>
              <a:tailEnd type="triangle" w="med" len="med"/>
            </a:ln>
          </p:spPr>
          <p:txBody>
            <a:bodyPr wrap="none" anchor="ctr"/>
            <a:lstStyle/>
            <a:p>
              <a:endParaRPr lang="en-US"/>
            </a:p>
          </p:txBody>
        </p:sp>
        <p:sp>
          <p:nvSpPr>
            <p:cNvPr id="96" name="Line 38"/>
            <p:cNvSpPr>
              <a:spLocks noChangeShapeType="1"/>
            </p:cNvSpPr>
            <p:nvPr/>
          </p:nvSpPr>
          <p:spPr bwMode="auto">
            <a:xfrm flipV="1">
              <a:off x="5181600" y="762000"/>
              <a:ext cx="685800" cy="2133600"/>
            </a:xfrm>
            <a:prstGeom prst="line">
              <a:avLst/>
            </a:prstGeom>
            <a:noFill/>
            <a:ln w="9525">
              <a:solidFill>
                <a:schemeClr val="tx1"/>
              </a:solidFill>
              <a:round/>
              <a:headEnd/>
              <a:tailEnd type="triangle" w="med" len="med"/>
            </a:ln>
          </p:spPr>
          <p:txBody>
            <a:bodyPr wrap="none" anchor="ctr"/>
            <a:lstStyle/>
            <a:p>
              <a:endParaRPr lang="en-US"/>
            </a:p>
          </p:txBody>
        </p:sp>
        <p:sp>
          <p:nvSpPr>
            <p:cNvPr id="97" name="Line 38"/>
            <p:cNvSpPr>
              <a:spLocks noChangeShapeType="1"/>
            </p:cNvSpPr>
            <p:nvPr/>
          </p:nvSpPr>
          <p:spPr bwMode="auto">
            <a:xfrm flipV="1">
              <a:off x="5181600" y="914400"/>
              <a:ext cx="685800" cy="1981200"/>
            </a:xfrm>
            <a:prstGeom prst="line">
              <a:avLst/>
            </a:prstGeom>
            <a:noFill/>
            <a:ln w="9525">
              <a:solidFill>
                <a:schemeClr val="tx1"/>
              </a:solidFill>
              <a:round/>
              <a:headEnd/>
              <a:tailEnd type="triangle" w="med" len="med"/>
            </a:ln>
          </p:spPr>
          <p:txBody>
            <a:bodyPr wrap="none" anchor="ctr"/>
            <a:lstStyle/>
            <a:p>
              <a:endParaRPr lang="en-US"/>
            </a:p>
          </p:txBody>
        </p:sp>
        <p:sp>
          <p:nvSpPr>
            <p:cNvPr id="98" name="Line 38"/>
            <p:cNvSpPr>
              <a:spLocks noChangeShapeType="1"/>
            </p:cNvSpPr>
            <p:nvPr/>
          </p:nvSpPr>
          <p:spPr bwMode="auto">
            <a:xfrm flipV="1">
              <a:off x="5181600" y="1066800"/>
              <a:ext cx="685800" cy="1828800"/>
            </a:xfrm>
            <a:prstGeom prst="line">
              <a:avLst/>
            </a:prstGeom>
            <a:noFill/>
            <a:ln w="9525">
              <a:solidFill>
                <a:schemeClr val="tx1"/>
              </a:solidFill>
              <a:round/>
              <a:headEnd/>
              <a:tailEnd type="triangle" w="med" len="med"/>
            </a:ln>
          </p:spPr>
          <p:txBody>
            <a:bodyPr wrap="none" anchor="ctr"/>
            <a:lstStyle/>
            <a:p>
              <a:endParaRPr lang="en-US"/>
            </a:p>
          </p:txBody>
        </p:sp>
        <p:sp>
          <p:nvSpPr>
            <p:cNvPr id="99" name="Line 38"/>
            <p:cNvSpPr>
              <a:spLocks noChangeShapeType="1"/>
            </p:cNvSpPr>
            <p:nvPr/>
          </p:nvSpPr>
          <p:spPr bwMode="auto">
            <a:xfrm flipV="1">
              <a:off x="5181600" y="1143000"/>
              <a:ext cx="685800" cy="1752600"/>
            </a:xfrm>
            <a:prstGeom prst="line">
              <a:avLst/>
            </a:prstGeom>
            <a:noFill/>
            <a:ln w="9525">
              <a:solidFill>
                <a:schemeClr val="tx1"/>
              </a:solidFill>
              <a:round/>
              <a:headEnd/>
              <a:tailEnd type="triangle" w="med" len="med"/>
            </a:ln>
          </p:spPr>
          <p:txBody>
            <a:bodyPr wrap="none" anchor="ctr"/>
            <a:lstStyle/>
            <a:p>
              <a:endParaRPr lang="en-US"/>
            </a:p>
          </p:txBody>
        </p:sp>
        <p:sp>
          <p:nvSpPr>
            <p:cNvPr id="100" name="Line 38"/>
            <p:cNvSpPr>
              <a:spLocks noChangeShapeType="1"/>
            </p:cNvSpPr>
            <p:nvPr/>
          </p:nvSpPr>
          <p:spPr bwMode="auto">
            <a:xfrm flipV="1">
              <a:off x="5181600" y="1295400"/>
              <a:ext cx="685800" cy="1600200"/>
            </a:xfrm>
            <a:prstGeom prst="line">
              <a:avLst/>
            </a:prstGeom>
            <a:noFill/>
            <a:ln w="9525">
              <a:solidFill>
                <a:schemeClr val="tx1"/>
              </a:solidFill>
              <a:round/>
              <a:headEnd/>
              <a:tailEnd type="triangle" w="med" len="med"/>
            </a:ln>
          </p:spPr>
          <p:txBody>
            <a:bodyPr wrap="none" anchor="ctr"/>
            <a:lstStyle/>
            <a:p>
              <a:endParaRPr lang="en-US"/>
            </a:p>
          </p:txBody>
        </p:sp>
        <p:sp>
          <p:nvSpPr>
            <p:cNvPr id="103" name="Line 38"/>
            <p:cNvSpPr>
              <a:spLocks noChangeShapeType="1"/>
            </p:cNvSpPr>
            <p:nvPr/>
          </p:nvSpPr>
          <p:spPr bwMode="auto">
            <a:xfrm flipV="1">
              <a:off x="5181600" y="1447800"/>
              <a:ext cx="685800" cy="1447800"/>
            </a:xfrm>
            <a:prstGeom prst="line">
              <a:avLst/>
            </a:prstGeom>
            <a:noFill/>
            <a:ln w="9525">
              <a:solidFill>
                <a:schemeClr val="tx1"/>
              </a:solidFill>
              <a:round/>
              <a:headEnd/>
              <a:tailEnd type="triangle" w="med" len="med"/>
            </a:ln>
          </p:spPr>
          <p:txBody>
            <a:bodyPr wrap="none" anchor="ctr"/>
            <a:lstStyle/>
            <a:p>
              <a:endParaRPr lang="en-US"/>
            </a:p>
          </p:txBody>
        </p:sp>
        <p:sp>
          <p:nvSpPr>
            <p:cNvPr id="104" name="Line 38"/>
            <p:cNvSpPr>
              <a:spLocks noChangeShapeType="1"/>
            </p:cNvSpPr>
            <p:nvPr/>
          </p:nvSpPr>
          <p:spPr bwMode="auto">
            <a:xfrm flipV="1">
              <a:off x="5181600" y="1600200"/>
              <a:ext cx="685800" cy="1295400"/>
            </a:xfrm>
            <a:prstGeom prst="line">
              <a:avLst/>
            </a:prstGeom>
            <a:noFill/>
            <a:ln w="9525">
              <a:solidFill>
                <a:schemeClr val="tx1"/>
              </a:solidFill>
              <a:round/>
              <a:headEnd/>
              <a:tailEnd type="triangle" w="med" len="med"/>
            </a:ln>
          </p:spPr>
          <p:txBody>
            <a:bodyPr wrap="none" anchor="ctr"/>
            <a:lstStyle/>
            <a:p>
              <a:endParaRPr lang="en-US"/>
            </a:p>
          </p:txBody>
        </p:sp>
        <p:sp>
          <p:nvSpPr>
            <p:cNvPr id="105" name="Line 38"/>
            <p:cNvSpPr>
              <a:spLocks noChangeShapeType="1"/>
            </p:cNvSpPr>
            <p:nvPr/>
          </p:nvSpPr>
          <p:spPr bwMode="auto">
            <a:xfrm flipV="1">
              <a:off x="5181600" y="1752600"/>
              <a:ext cx="685800" cy="1143000"/>
            </a:xfrm>
            <a:prstGeom prst="line">
              <a:avLst/>
            </a:prstGeom>
            <a:noFill/>
            <a:ln w="9525">
              <a:solidFill>
                <a:schemeClr val="tx1"/>
              </a:solidFill>
              <a:round/>
              <a:headEnd/>
              <a:tailEnd type="triangle" w="med" len="med"/>
            </a:ln>
          </p:spPr>
          <p:txBody>
            <a:bodyPr wrap="none" anchor="ctr"/>
            <a:lstStyle/>
            <a:p>
              <a:endParaRPr lang="en-US"/>
            </a:p>
          </p:txBody>
        </p:sp>
        <p:sp>
          <p:nvSpPr>
            <p:cNvPr id="106" name="Line 38"/>
            <p:cNvSpPr>
              <a:spLocks noChangeShapeType="1"/>
            </p:cNvSpPr>
            <p:nvPr/>
          </p:nvSpPr>
          <p:spPr bwMode="auto">
            <a:xfrm flipV="1">
              <a:off x="5181600" y="1828800"/>
              <a:ext cx="685800" cy="1066800"/>
            </a:xfrm>
            <a:prstGeom prst="line">
              <a:avLst/>
            </a:prstGeom>
            <a:noFill/>
            <a:ln w="9525">
              <a:solidFill>
                <a:schemeClr val="tx1"/>
              </a:solidFill>
              <a:round/>
              <a:headEnd/>
              <a:tailEnd type="triangle" w="med" len="med"/>
            </a:ln>
          </p:spPr>
          <p:txBody>
            <a:bodyPr wrap="none" anchor="ctr"/>
            <a:lstStyle/>
            <a:p>
              <a:endParaRPr lang="en-US"/>
            </a:p>
          </p:txBody>
        </p:sp>
        <p:sp>
          <p:nvSpPr>
            <p:cNvPr id="107" name="Line 38"/>
            <p:cNvSpPr>
              <a:spLocks noChangeShapeType="1"/>
            </p:cNvSpPr>
            <p:nvPr/>
          </p:nvSpPr>
          <p:spPr bwMode="auto">
            <a:xfrm flipV="1">
              <a:off x="5181600" y="1981200"/>
              <a:ext cx="685800" cy="914400"/>
            </a:xfrm>
            <a:prstGeom prst="line">
              <a:avLst/>
            </a:prstGeom>
            <a:noFill/>
            <a:ln w="9525">
              <a:solidFill>
                <a:schemeClr val="tx1"/>
              </a:solidFill>
              <a:round/>
              <a:headEnd/>
              <a:tailEnd type="triangle" w="med" len="med"/>
            </a:ln>
          </p:spPr>
          <p:txBody>
            <a:bodyPr wrap="none" anchor="ctr"/>
            <a:lstStyle/>
            <a:p>
              <a:endParaRPr lang="en-US"/>
            </a:p>
          </p:txBody>
        </p:sp>
        <p:sp>
          <p:nvSpPr>
            <p:cNvPr id="108" name="Line 38"/>
            <p:cNvSpPr>
              <a:spLocks noChangeShapeType="1"/>
            </p:cNvSpPr>
            <p:nvPr/>
          </p:nvSpPr>
          <p:spPr bwMode="auto">
            <a:xfrm flipV="1">
              <a:off x="5181600" y="2133600"/>
              <a:ext cx="685800" cy="762000"/>
            </a:xfrm>
            <a:prstGeom prst="line">
              <a:avLst/>
            </a:prstGeom>
            <a:noFill/>
            <a:ln w="9525">
              <a:solidFill>
                <a:schemeClr val="tx1"/>
              </a:solidFill>
              <a:round/>
              <a:headEnd/>
              <a:tailEnd type="triangle" w="med" len="med"/>
            </a:ln>
          </p:spPr>
          <p:txBody>
            <a:bodyPr wrap="none" anchor="ctr"/>
            <a:lstStyle/>
            <a:p>
              <a:endParaRPr lang="en-US"/>
            </a:p>
          </p:txBody>
        </p:sp>
        <p:sp>
          <p:nvSpPr>
            <p:cNvPr id="109" name="Line 38"/>
            <p:cNvSpPr>
              <a:spLocks noChangeShapeType="1"/>
            </p:cNvSpPr>
            <p:nvPr/>
          </p:nvSpPr>
          <p:spPr bwMode="auto">
            <a:xfrm flipV="1">
              <a:off x="5181600" y="2286000"/>
              <a:ext cx="685800" cy="609600"/>
            </a:xfrm>
            <a:prstGeom prst="line">
              <a:avLst/>
            </a:prstGeom>
            <a:noFill/>
            <a:ln w="9525">
              <a:solidFill>
                <a:schemeClr val="tx1"/>
              </a:solidFill>
              <a:round/>
              <a:headEnd/>
              <a:tailEnd type="triangle" w="med" len="med"/>
            </a:ln>
          </p:spPr>
          <p:txBody>
            <a:bodyPr wrap="none" anchor="ctr"/>
            <a:lstStyle/>
            <a:p>
              <a:endParaRPr lang="en-US"/>
            </a:p>
          </p:txBody>
        </p:sp>
        <p:sp>
          <p:nvSpPr>
            <p:cNvPr id="110" name="Line 38"/>
            <p:cNvSpPr>
              <a:spLocks noChangeShapeType="1"/>
            </p:cNvSpPr>
            <p:nvPr/>
          </p:nvSpPr>
          <p:spPr bwMode="auto">
            <a:xfrm flipV="1">
              <a:off x="5181600" y="2362200"/>
              <a:ext cx="685800" cy="533400"/>
            </a:xfrm>
            <a:prstGeom prst="line">
              <a:avLst/>
            </a:prstGeom>
            <a:noFill/>
            <a:ln w="9525">
              <a:solidFill>
                <a:schemeClr val="tx1"/>
              </a:solidFill>
              <a:round/>
              <a:headEnd/>
              <a:tailEnd type="triangle" w="med" len="med"/>
            </a:ln>
          </p:spPr>
          <p:txBody>
            <a:bodyPr wrap="none" anchor="ctr"/>
            <a:lstStyle/>
            <a:p>
              <a:endParaRPr lang="en-US"/>
            </a:p>
          </p:txBody>
        </p:sp>
        <p:sp>
          <p:nvSpPr>
            <p:cNvPr id="111" name="Line 38"/>
            <p:cNvSpPr>
              <a:spLocks noChangeShapeType="1"/>
            </p:cNvSpPr>
            <p:nvPr/>
          </p:nvSpPr>
          <p:spPr bwMode="auto">
            <a:xfrm flipV="1">
              <a:off x="5181600" y="2514600"/>
              <a:ext cx="685800" cy="381000"/>
            </a:xfrm>
            <a:prstGeom prst="line">
              <a:avLst/>
            </a:prstGeom>
            <a:noFill/>
            <a:ln w="9525">
              <a:solidFill>
                <a:schemeClr val="tx1"/>
              </a:solidFill>
              <a:round/>
              <a:headEnd/>
              <a:tailEnd type="triangle" w="med" len="med"/>
            </a:ln>
          </p:spPr>
          <p:txBody>
            <a:bodyPr wrap="none" anchor="ctr"/>
            <a:lstStyle/>
            <a:p>
              <a:endParaRPr lang="en-US"/>
            </a:p>
          </p:txBody>
        </p:sp>
        <p:sp>
          <p:nvSpPr>
            <p:cNvPr id="112" name="Line 38"/>
            <p:cNvSpPr>
              <a:spLocks noChangeShapeType="1"/>
            </p:cNvSpPr>
            <p:nvPr/>
          </p:nvSpPr>
          <p:spPr bwMode="auto">
            <a:xfrm flipV="1">
              <a:off x="5181600" y="2667000"/>
              <a:ext cx="685800" cy="228600"/>
            </a:xfrm>
            <a:prstGeom prst="line">
              <a:avLst/>
            </a:prstGeom>
            <a:noFill/>
            <a:ln w="9525">
              <a:solidFill>
                <a:schemeClr val="tx1"/>
              </a:solidFill>
              <a:round/>
              <a:headEnd/>
              <a:tailEnd type="triangle" w="med" len="med"/>
            </a:ln>
          </p:spPr>
          <p:txBody>
            <a:bodyPr wrap="none" anchor="ctr"/>
            <a:lstStyle/>
            <a:p>
              <a:endParaRPr lang="en-US"/>
            </a:p>
          </p:txBody>
        </p:sp>
        <p:sp>
          <p:nvSpPr>
            <p:cNvPr id="113" name="Line 38"/>
            <p:cNvSpPr>
              <a:spLocks noChangeShapeType="1"/>
            </p:cNvSpPr>
            <p:nvPr/>
          </p:nvSpPr>
          <p:spPr bwMode="auto">
            <a:xfrm flipV="1">
              <a:off x="5181600" y="2819400"/>
              <a:ext cx="685800" cy="76200"/>
            </a:xfrm>
            <a:prstGeom prst="line">
              <a:avLst/>
            </a:prstGeom>
            <a:noFill/>
            <a:ln w="9525">
              <a:solidFill>
                <a:schemeClr val="tx1"/>
              </a:solidFill>
              <a:round/>
              <a:headEnd/>
              <a:tailEnd type="triangle" w="med" len="med"/>
            </a:ln>
          </p:spPr>
          <p:txBody>
            <a:bodyPr wrap="none" anchor="ctr"/>
            <a:lstStyle/>
            <a:p>
              <a:endParaRPr lang="en-US"/>
            </a:p>
          </p:txBody>
        </p:sp>
        <p:sp>
          <p:nvSpPr>
            <p:cNvPr id="114" name="Line 38"/>
            <p:cNvSpPr>
              <a:spLocks noChangeShapeType="1"/>
            </p:cNvSpPr>
            <p:nvPr/>
          </p:nvSpPr>
          <p:spPr bwMode="auto">
            <a:xfrm flipV="1">
              <a:off x="5181600" y="2895600"/>
              <a:ext cx="685800" cy="0"/>
            </a:xfrm>
            <a:prstGeom prst="line">
              <a:avLst/>
            </a:prstGeom>
            <a:noFill/>
            <a:ln w="9525">
              <a:solidFill>
                <a:schemeClr val="tx1"/>
              </a:solidFill>
              <a:round/>
              <a:headEnd/>
              <a:tailEnd type="triangle" w="med" len="med"/>
            </a:ln>
          </p:spPr>
          <p:txBody>
            <a:bodyPr wrap="none" anchor="ctr"/>
            <a:lstStyle/>
            <a:p>
              <a:endParaRPr lang="en-US"/>
            </a:p>
          </p:txBody>
        </p:sp>
        <p:sp>
          <p:nvSpPr>
            <p:cNvPr id="115" name="Line 38"/>
            <p:cNvSpPr>
              <a:spLocks noChangeShapeType="1"/>
            </p:cNvSpPr>
            <p:nvPr/>
          </p:nvSpPr>
          <p:spPr bwMode="auto">
            <a:xfrm>
              <a:off x="5181600" y="2895600"/>
              <a:ext cx="685800" cy="152400"/>
            </a:xfrm>
            <a:prstGeom prst="line">
              <a:avLst/>
            </a:prstGeom>
            <a:noFill/>
            <a:ln w="9525">
              <a:solidFill>
                <a:schemeClr val="tx1"/>
              </a:solidFill>
              <a:round/>
              <a:headEnd/>
              <a:tailEnd type="triangle" w="med" len="med"/>
            </a:ln>
          </p:spPr>
          <p:txBody>
            <a:bodyPr wrap="none" anchor="ctr"/>
            <a:lstStyle/>
            <a:p>
              <a:endParaRPr lang="en-US"/>
            </a:p>
          </p:txBody>
        </p:sp>
        <p:sp>
          <p:nvSpPr>
            <p:cNvPr id="116" name="Line 38"/>
            <p:cNvSpPr>
              <a:spLocks noChangeShapeType="1"/>
            </p:cNvSpPr>
            <p:nvPr/>
          </p:nvSpPr>
          <p:spPr bwMode="auto">
            <a:xfrm>
              <a:off x="5181600" y="2895600"/>
              <a:ext cx="685800" cy="304800"/>
            </a:xfrm>
            <a:prstGeom prst="line">
              <a:avLst/>
            </a:prstGeom>
            <a:noFill/>
            <a:ln w="9525">
              <a:solidFill>
                <a:schemeClr val="tx1"/>
              </a:solidFill>
              <a:round/>
              <a:headEnd/>
              <a:tailEnd type="triangle" w="med" len="med"/>
            </a:ln>
          </p:spPr>
          <p:txBody>
            <a:bodyPr wrap="none" anchor="ctr"/>
            <a:lstStyle/>
            <a:p>
              <a:endParaRPr lang="en-US"/>
            </a:p>
          </p:txBody>
        </p:sp>
        <p:sp>
          <p:nvSpPr>
            <p:cNvPr id="117" name="Line 38"/>
            <p:cNvSpPr>
              <a:spLocks noChangeShapeType="1"/>
            </p:cNvSpPr>
            <p:nvPr/>
          </p:nvSpPr>
          <p:spPr bwMode="auto">
            <a:xfrm>
              <a:off x="5181600" y="2895600"/>
              <a:ext cx="685800" cy="457200"/>
            </a:xfrm>
            <a:prstGeom prst="line">
              <a:avLst/>
            </a:prstGeom>
            <a:noFill/>
            <a:ln w="9525">
              <a:solidFill>
                <a:schemeClr val="tx1"/>
              </a:solidFill>
              <a:round/>
              <a:headEnd/>
              <a:tailEnd type="triangle" w="med" len="med"/>
            </a:ln>
          </p:spPr>
          <p:txBody>
            <a:bodyPr wrap="none" anchor="ctr"/>
            <a:lstStyle/>
            <a:p>
              <a:endParaRPr lang="en-US"/>
            </a:p>
          </p:txBody>
        </p:sp>
        <p:sp>
          <p:nvSpPr>
            <p:cNvPr id="118" name="Line 38"/>
            <p:cNvSpPr>
              <a:spLocks noChangeShapeType="1"/>
            </p:cNvSpPr>
            <p:nvPr/>
          </p:nvSpPr>
          <p:spPr bwMode="auto">
            <a:xfrm>
              <a:off x="5181600" y="2895600"/>
              <a:ext cx="685800" cy="609600"/>
            </a:xfrm>
            <a:prstGeom prst="line">
              <a:avLst/>
            </a:prstGeom>
            <a:noFill/>
            <a:ln w="9525">
              <a:solidFill>
                <a:schemeClr val="tx1"/>
              </a:solidFill>
              <a:round/>
              <a:headEnd/>
              <a:tailEnd type="triangle" w="med" len="med"/>
            </a:ln>
          </p:spPr>
          <p:txBody>
            <a:bodyPr wrap="none" anchor="ctr"/>
            <a:lstStyle/>
            <a:p>
              <a:endParaRPr lang="en-US"/>
            </a:p>
          </p:txBody>
        </p:sp>
        <p:sp>
          <p:nvSpPr>
            <p:cNvPr id="119" name="Line 38"/>
            <p:cNvSpPr>
              <a:spLocks noChangeShapeType="1"/>
            </p:cNvSpPr>
            <p:nvPr/>
          </p:nvSpPr>
          <p:spPr bwMode="auto">
            <a:xfrm>
              <a:off x="5181600" y="2895600"/>
              <a:ext cx="685800" cy="762000"/>
            </a:xfrm>
            <a:prstGeom prst="line">
              <a:avLst/>
            </a:prstGeom>
            <a:noFill/>
            <a:ln w="9525">
              <a:solidFill>
                <a:schemeClr val="tx1"/>
              </a:solidFill>
              <a:round/>
              <a:headEnd/>
              <a:tailEnd type="triangle" w="med" len="med"/>
            </a:ln>
          </p:spPr>
          <p:txBody>
            <a:bodyPr wrap="none" anchor="ctr"/>
            <a:lstStyle/>
            <a:p>
              <a:endParaRPr lang="en-US"/>
            </a:p>
          </p:txBody>
        </p:sp>
        <p:sp>
          <p:nvSpPr>
            <p:cNvPr id="120" name="Line 38"/>
            <p:cNvSpPr>
              <a:spLocks noChangeShapeType="1"/>
            </p:cNvSpPr>
            <p:nvPr/>
          </p:nvSpPr>
          <p:spPr bwMode="auto">
            <a:xfrm>
              <a:off x="5181600" y="2895600"/>
              <a:ext cx="685800" cy="838200"/>
            </a:xfrm>
            <a:prstGeom prst="line">
              <a:avLst/>
            </a:prstGeom>
            <a:noFill/>
            <a:ln w="9525">
              <a:solidFill>
                <a:schemeClr val="tx1"/>
              </a:solidFill>
              <a:round/>
              <a:headEnd/>
              <a:tailEnd type="triangle" w="med" len="med"/>
            </a:ln>
          </p:spPr>
          <p:txBody>
            <a:bodyPr wrap="none" anchor="ctr"/>
            <a:lstStyle/>
            <a:p>
              <a:endParaRPr lang="en-US"/>
            </a:p>
          </p:txBody>
        </p:sp>
        <p:sp>
          <p:nvSpPr>
            <p:cNvPr id="121" name="Line 38"/>
            <p:cNvSpPr>
              <a:spLocks noChangeShapeType="1"/>
            </p:cNvSpPr>
            <p:nvPr/>
          </p:nvSpPr>
          <p:spPr bwMode="auto">
            <a:xfrm>
              <a:off x="5181600" y="2895600"/>
              <a:ext cx="685800" cy="990600"/>
            </a:xfrm>
            <a:prstGeom prst="line">
              <a:avLst/>
            </a:prstGeom>
            <a:noFill/>
            <a:ln w="9525">
              <a:solidFill>
                <a:schemeClr val="tx1"/>
              </a:solidFill>
              <a:round/>
              <a:headEnd/>
              <a:tailEnd type="triangle" w="med" len="med"/>
            </a:ln>
          </p:spPr>
          <p:txBody>
            <a:bodyPr wrap="none" anchor="ctr"/>
            <a:lstStyle/>
            <a:p>
              <a:endParaRPr lang="en-US"/>
            </a:p>
          </p:txBody>
        </p:sp>
        <p:sp>
          <p:nvSpPr>
            <p:cNvPr id="122" name="Line 38"/>
            <p:cNvSpPr>
              <a:spLocks noChangeShapeType="1"/>
            </p:cNvSpPr>
            <p:nvPr/>
          </p:nvSpPr>
          <p:spPr bwMode="auto">
            <a:xfrm>
              <a:off x="5181600" y="2895600"/>
              <a:ext cx="685800" cy="1143000"/>
            </a:xfrm>
            <a:prstGeom prst="line">
              <a:avLst/>
            </a:prstGeom>
            <a:noFill/>
            <a:ln w="9525">
              <a:solidFill>
                <a:schemeClr val="tx1"/>
              </a:solidFill>
              <a:round/>
              <a:headEnd/>
              <a:tailEnd type="triangle" w="med" len="med"/>
            </a:ln>
          </p:spPr>
          <p:txBody>
            <a:bodyPr wrap="none" anchor="ctr"/>
            <a:lstStyle/>
            <a:p>
              <a:endParaRPr lang="en-US"/>
            </a:p>
          </p:txBody>
        </p:sp>
        <p:sp>
          <p:nvSpPr>
            <p:cNvPr id="123" name="Line 38"/>
            <p:cNvSpPr>
              <a:spLocks noChangeShapeType="1"/>
            </p:cNvSpPr>
            <p:nvPr/>
          </p:nvSpPr>
          <p:spPr bwMode="auto">
            <a:xfrm>
              <a:off x="5181600" y="2895600"/>
              <a:ext cx="685800" cy="1295400"/>
            </a:xfrm>
            <a:prstGeom prst="line">
              <a:avLst/>
            </a:prstGeom>
            <a:noFill/>
            <a:ln w="9525">
              <a:solidFill>
                <a:schemeClr val="tx1"/>
              </a:solidFill>
              <a:round/>
              <a:headEnd/>
              <a:tailEnd type="triangle" w="med" len="med"/>
            </a:ln>
          </p:spPr>
          <p:txBody>
            <a:bodyPr wrap="none" anchor="ctr"/>
            <a:lstStyle/>
            <a:p>
              <a:endParaRPr lang="en-US"/>
            </a:p>
          </p:txBody>
        </p:sp>
        <p:sp>
          <p:nvSpPr>
            <p:cNvPr id="124" name="Line 38"/>
            <p:cNvSpPr>
              <a:spLocks noChangeShapeType="1"/>
            </p:cNvSpPr>
            <p:nvPr/>
          </p:nvSpPr>
          <p:spPr bwMode="auto">
            <a:xfrm>
              <a:off x="5181600" y="2895600"/>
              <a:ext cx="685800" cy="1447800"/>
            </a:xfrm>
            <a:prstGeom prst="line">
              <a:avLst/>
            </a:prstGeom>
            <a:noFill/>
            <a:ln w="9525">
              <a:solidFill>
                <a:schemeClr val="tx1"/>
              </a:solidFill>
              <a:round/>
              <a:headEnd/>
              <a:tailEnd type="triangle" w="med" len="med"/>
            </a:ln>
          </p:spPr>
          <p:txBody>
            <a:bodyPr wrap="none" anchor="ctr"/>
            <a:lstStyle/>
            <a:p>
              <a:endParaRPr lang="en-US"/>
            </a:p>
          </p:txBody>
        </p:sp>
        <p:sp>
          <p:nvSpPr>
            <p:cNvPr id="128" name="Line 38"/>
            <p:cNvSpPr>
              <a:spLocks noChangeShapeType="1"/>
            </p:cNvSpPr>
            <p:nvPr/>
          </p:nvSpPr>
          <p:spPr bwMode="auto">
            <a:xfrm>
              <a:off x="5181600" y="2895600"/>
              <a:ext cx="685800" cy="1600200"/>
            </a:xfrm>
            <a:prstGeom prst="line">
              <a:avLst/>
            </a:prstGeom>
            <a:noFill/>
            <a:ln w="9525">
              <a:solidFill>
                <a:schemeClr val="tx1"/>
              </a:solidFill>
              <a:round/>
              <a:headEnd/>
              <a:tailEnd type="triangle" w="med" len="med"/>
            </a:ln>
          </p:spPr>
          <p:txBody>
            <a:bodyPr wrap="none" anchor="ctr"/>
            <a:lstStyle/>
            <a:p>
              <a:endParaRPr lang="en-US"/>
            </a:p>
          </p:txBody>
        </p:sp>
        <p:sp>
          <p:nvSpPr>
            <p:cNvPr id="129" name="Line 38"/>
            <p:cNvSpPr>
              <a:spLocks noChangeShapeType="1"/>
            </p:cNvSpPr>
            <p:nvPr/>
          </p:nvSpPr>
          <p:spPr bwMode="auto">
            <a:xfrm>
              <a:off x="5181600" y="2895600"/>
              <a:ext cx="685800" cy="1676400"/>
            </a:xfrm>
            <a:prstGeom prst="line">
              <a:avLst/>
            </a:prstGeom>
            <a:noFill/>
            <a:ln w="9525">
              <a:solidFill>
                <a:schemeClr val="tx1"/>
              </a:solidFill>
              <a:round/>
              <a:headEnd/>
              <a:tailEnd type="triangle" w="med" len="med"/>
            </a:ln>
          </p:spPr>
          <p:txBody>
            <a:bodyPr wrap="none" anchor="ctr"/>
            <a:lstStyle/>
            <a:p>
              <a:endParaRPr lang="en-US"/>
            </a:p>
          </p:txBody>
        </p:sp>
        <p:sp>
          <p:nvSpPr>
            <p:cNvPr id="132" name="Line 38"/>
            <p:cNvSpPr>
              <a:spLocks noChangeShapeType="1"/>
            </p:cNvSpPr>
            <p:nvPr/>
          </p:nvSpPr>
          <p:spPr bwMode="auto">
            <a:xfrm>
              <a:off x="5181600" y="2895600"/>
              <a:ext cx="685800" cy="1828800"/>
            </a:xfrm>
            <a:prstGeom prst="line">
              <a:avLst/>
            </a:prstGeom>
            <a:noFill/>
            <a:ln w="9525">
              <a:solidFill>
                <a:schemeClr val="tx1"/>
              </a:solidFill>
              <a:round/>
              <a:headEnd/>
              <a:tailEnd type="triangle" w="med" len="med"/>
            </a:ln>
          </p:spPr>
          <p:txBody>
            <a:bodyPr wrap="none" anchor="ctr"/>
            <a:lstStyle/>
            <a:p>
              <a:endParaRPr lang="en-US"/>
            </a:p>
          </p:txBody>
        </p:sp>
        <p:sp>
          <p:nvSpPr>
            <p:cNvPr id="135" name="Line 38"/>
            <p:cNvSpPr>
              <a:spLocks noChangeShapeType="1"/>
            </p:cNvSpPr>
            <p:nvPr/>
          </p:nvSpPr>
          <p:spPr bwMode="auto">
            <a:xfrm>
              <a:off x="5181600" y="2895600"/>
              <a:ext cx="685800" cy="1981200"/>
            </a:xfrm>
            <a:prstGeom prst="line">
              <a:avLst/>
            </a:prstGeom>
            <a:noFill/>
            <a:ln w="9525">
              <a:solidFill>
                <a:schemeClr val="tx1"/>
              </a:solidFill>
              <a:round/>
              <a:headEnd/>
              <a:tailEnd type="triangle" w="med" len="med"/>
            </a:ln>
          </p:spPr>
          <p:txBody>
            <a:bodyPr wrap="none" anchor="ctr"/>
            <a:lstStyle/>
            <a:p>
              <a:endParaRPr lang="en-US"/>
            </a:p>
          </p:txBody>
        </p:sp>
        <p:sp>
          <p:nvSpPr>
            <p:cNvPr id="154" name="Line 38"/>
            <p:cNvSpPr>
              <a:spLocks noChangeShapeType="1"/>
            </p:cNvSpPr>
            <p:nvPr/>
          </p:nvSpPr>
          <p:spPr bwMode="auto">
            <a:xfrm>
              <a:off x="5181600" y="2895600"/>
              <a:ext cx="685800" cy="2133600"/>
            </a:xfrm>
            <a:prstGeom prst="line">
              <a:avLst/>
            </a:prstGeom>
            <a:noFill/>
            <a:ln w="9525">
              <a:solidFill>
                <a:schemeClr val="tx1"/>
              </a:solidFill>
              <a:round/>
              <a:headEnd/>
              <a:tailEnd type="triangle" w="med" len="med"/>
            </a:ln>
          </p:spPr>
          <p:txBody>
            <a:bodyPr wrap="none" anchor="ctr"/>
            <a:lstStyle/>
            <a:p>
              <a:endParaRPr lang="en-US"/>
            </a:p>
          </p:txBody>
        </p:sp>
        <p:sp>
          <p:nvSpPr>
            <p:cNvPr id="157" name="Line 38"/>
            <p:cNvSpPr>
              <a:spLocks noChangeShapeType="1"/>
            </p:cNvSpPr>
            <p:nvPr/>
          </p:nvSpPr>
          <p:spPr bwMode="auto">
            <a:xfrm>
              <a:off x="5181600" y="2895600"/>
              <a:ext cx="685800" cy="2286000"/>
            </a:xfrm>
            <a:prstGeom prst="line">
              <a:avLst/>
            </a:prstGeom>
            <a:noFill/>
            <a:ln w="9525">
              <a:solidFill>
                <a:schemeClr val="tx1"/>
              </a:solidFill>
              <a:round/>
              <a:headEnd/>
              <a:tailEnd type="triangle" w="med" len="med"/>
            </a:ln>
          </p:spPr>
          <p:txBody>
            <a:bodyPr wrap="none" anchor="ctr"/>
            <a:lstStyle/>
            <a:p>
              <a:endParaRPr lang="en-US"/>
            </a:p>
          </p:txBody>
        </p:sp>
        <p:sp>
          <p:nvSpPr>
            <p:cNvPr id="158" name="Line 38"/>
            <p:cNvSpPr>
              <a:spLocks noChangeShapeType="1"/>
            </p:cNvSpPr>
            <p:nvPr/>
          </p:nvSpPr>
          <p:spPr bwMode="auto">
            <a:xfrm>
              <a:off x="5181600" y="2895600"/>
              <a:ext cx="685800" cy="2438400"/>
            </a:xfrm>
            <a:prstGeom prst="line">
              <a:avLst/>
            </a:prstGeom>
            <a:noFill/>
            <a:ln w="9525">
              <a:solidFill>
                <a:schemeClr val="tx1"/>
              </a:solidFill>
              <a:round/>
              <a:headEnd/>
              <a:tailEnd type="triangle" w="med" len="med"/>
            </a:ln>
          </p:spPr>
          <p:txBody>
            <a:bodyPr wrap="none" anchor="ctr"/>
            <a:lstStyle/>
            <a:p>
              <a:endParaRPr lang="en-US"/>
            </a:p>
          </p:txBody>
        </p:sp>
        <p:sp>
          <p:nvSpPr>
            <p:cNvPr id="160" name="Line 38"/>
            <p:cNvSpPr>
              <a:spLocks noChangeShapeType="1"/>
            </p:cNvSpPr>
            <p:nvPr/>
          </p:nvSpPr>
          <p:spPr bwMode="auto">
            <a:xfrm>
              <a:off x="5181600" y="2895600"/>
              <a:ext cx="685800" cy="2514600"/>
            </a:xfrm>
            <a:prstGeom prst="line">
              <a:avLst/>
            </a:prstGeom>
            <a:noFill/>
            <a:ln w="9525">
              <a:solidFill>
                <a:schemeClr val="tx1"/>
              </a:solidFill>
              <a:round/>
              <a:headEnd/>
              <a:tailEnd type="triangle" w="med" len="med"/>
            </a:ln>
          </p:spPr>
          <p:txBody>
            <a:bodyPr wrap="none" anchor="ctr"/>
            <a:lstStyle/>
            <a:p>
              <a:endParaRPr lang="en-US"/>
            </a:p>
          </p:txBody>
        </p:sp>
        <p:sp>
          <p:nvSpPr>
            <p:cNvPr id="161" name="Line 38"/>
            <p:cNvSpPr>
              <a:spLocks noChangeShapeType="1"/>
            </p:cNvSpPr>
            <p:nvPr/>
          </p:nvSpPr>
          <p:spPr bwMode="auto">
            <a:xfrm>
              <a:off x="5181600" y="2895600"/>
              <a:ext cx="685800" cy="2667000"/>
            </a:xfrm>
            <a:prstGeom prst="line">
              <a:avLst/>
            </a:prstGeom>
            <a:noFill/>
            <a:ln w="9525">
              <a:solidFill>
                <a:schemeClr val="tx1"/>
              </a:solidFill>
              <a:round/>
              <a:headEnd/>
              <a:tailEnd type="triangle" w="med" len="med"/>
            </a:ln>
          </p:spPr>
          <p:txBody>
            <a:bodyPr wrap="none" anchor="ctr"/>
            <a:lstStyle/>
            <a:p>
              <a:endParaRPr lang="en-US"/>
            </a:p>
          </p:txBody>
        </p:sp>
        <p:sp>
          <p:nvSpPr>
            <p:cNvPr id="162" name="Line 38"/>
            <p:cNvSpPr>
              <a:spLocks noChangeShapeType="1"/>
            </p:cNvSpPr>
            <p:nvPr/>
          </p:nvSpPr>
          <p:spPr bwMode="auto">
            <a:xfrm>
              <a:off x="5181600" y="2895600"/>
              <a:ext cx="685800" cy="2819400"/>
            </a:xfrm>
            <a:prstGeom prst="line">
              <a:avLst/>
            </a:prstGeom>
            <a:noFill/>
            <a:ln w="9525">
              <a:solidFill>
                <a:schemeClr val="tx1"/>
              </a:solidFill>
              <a:round/>
              <a:headEnd/>
              <a:tailEnd type="triangle" w="med" len="med"/>
            </a:ln>
          </p:spPr>
          <p:txBody>
            <a:bodyPr wrap="none" anchor="ctr"/>
            <a:lstStyle/>
            <a:p>
              <a:endParaRPr lang="en-US"/>
            </a:p>
          </p:txBody>
        </p:sp>
        <p:sp>
          <p:nvSpPr>
            <p:cNvPr id="163" name="Line 38"/>
            <p:cNvSpPr>
              <a:spLocks noChangeShapeType="1"/>
            </p:cNvSpPr>
            <p:nvPr/>
          </p:nvSpPr>
          <p:spPr bwMode="auto">
            <a:xfrm>
              <a:off x="5181600" y="2895600"/>
              <a:ext cx="685800" cy="2971800"/>
            </a:xfrm>
            <a:prstGeom prst="line">
              <a:avLst/>
            </a:prstGeom>
            <a:noFill/>
            <a:ln w="9525">
              <a:solidFill>
                <a:schemeClr val="tx1"/>
              </a:solidFill>
              <a:round/>
              <a:headEnd/>
              <a:tailEnd type="triangle" w="med" len="med"/>
            </a:ln>
          </p:spPr>
          <p:txBody>
            <a:bodyPr wrap="none" anchor="ctr"/>
            <a:lstStyle/>
            <a:p>
              <a:endParaRPr lang="en-US"/>
            </a:p>
          </p:txBody>
        </p:sp>
        <p:sp>
          <p:nvSpPr>
            <p:cNvPr id="164" name="Line 38"/>
            <p:cNvSpPr>
              <a:spLocks noChangeShapeType="1"/>
            </p:cNvSpPr>
            <p:nvPr/>
          </p:nvSpPr>
          <p:spPr bwMode="auto">
            <a:xfrm>
              <a:off x="5181600" y="2895600"/>
              <a:ext cx="685800" cy="3124200"/>
            </a:xfrm>
            <a:prstGeom prst="line">
              <a:avLst/>
            </a:prstGeom>
            <a:noFill/>
            <a:ln w="9525">
              <a:solidFill>
                <a:schemeClr val="tx1"/>
              </a:solidFill>
              <a:round/>
              <a:headEnd/>
              <a:tailEnd type="triangle" w="med" len="med"/>
            </a:ln>
          </p:spPr>
          <p:txBody>
            <a:bodyPr wrap="none" anchor="ctr"/>
            <a:lstStyle/>
            <a:p>
              <a:endParaRPr lang="en-US"/>
            </a:p>
          </p:txBody>
        </p:sp>
        <p:sp>
          <p:nvSpPr>
            <p:cNvPr id="165" name="Line 38"/>
            <p:cNvSpPr>
              <a:spLocks noChangeShapeType="1"/>
            </p:cNvSpPr>
            <p:nvPr/>
          </p:nvSpPr>
          <p:spPr bwMode="auto">
            <a:xfrm>
              <a:off x="5181600" y="2895600"/>
              <a:ext cx="685800" cy="3124200"/>
            </a:xfrm>
            <a:prstGeom prst="line">
              <a:avLst/>
            </a:prstGeom>
            <a:noFill/>
            <a:ln w="9525">
              <a:solidFill>
                <a:schemeClr val="tx1"/>
              </a:solidFill>
              <a:round/>
              <a:headEnd/>
              <a:tailEnd type="triangle" w="med" len="med"/>
            </a:ln>
          </p:spPr>
          <p:txBody>
            <a:bodyPr wrap="none" anchor="ctr"/>
            <a:lstStyle/>
            <a:p>
              <a:endParaRPr lang="en-US"/>
            </a:p>
          </p:txBody>
        </p:sp>
        <p:sp>
          <p:nvSpPr>
            <p:cNvPr id="166" name="Line 38"/>
            <p:cNvSpPr>
              <a:spLocks noChangeShapeType="1"/>
            </p:cNvSpPr>
            <p:nvPr/>
          </p:nvSpPr>
          <p:spPr bwMode="auto">
            <a:xfrm>
              <a:off x="5181600" y="2971800"/>
              <a:ext cx="685800" cy="3200400"/>
            </a:xfrm>
            <a:prstGeom prst="line">
              <a:avLst/>
            </a:prstGeom>
            <a:noFill/>
            <a:ln w="9525">
              <a:solidFill>
                <a:schemeClr val="tx1"/>
              </a:solidFill>
              <a:round/>
              <a:headEnd/>
              <a:tailEnd type="triangle" w="med" len="med"/>
            </a:ln>
          </p:spPr>
          <p:txBody>
            <a:bodyPr wrap="none" anchor="ctr"/>
            <a:lstStyle/>
            <a:p>
              <a:endParaRPr lang="en-US"/>
            </a:p>
          </p:txBody>
        </p:sp>
        <p:sp>
          <p:nvSpPr>
            <p:cNvPr id="167" name="Line 38"/>
            <p:cNvSpPr>
              <a:spLocks noChangeShapeType="1"/>
            </p:cNvSpPr>
            <p:nvPr/>
          </p:nvSpPr>
          <p:spPr bwMode="auto">
            <a:xfrm>
              <a:off x="5181600" y="2971800"/>
              <a:ext cx="685800" cy="3276600"/>
            </a:xfrm>
            <a:prstGeom prst="line">
              <a:avLst/>
            </a:prstGeom>
            <a:noFill/>
            <a:ln w="9525">
              <a:solidFill>
                <a:schemeClr val="tx1"/>
              </a:solidFill>
              <a:round/>
              <a:headEnd/>
              <a:tailEnd type="triangle" w="med" len="med"/>
            </a:ln>
          </p:spPr>
          <p:txBody>
            <a:bodyPr wrap="none" anchor="ctr"/>
            <a:lstStyle/>
            <a:p>
              <a:endParaRPr lang="en-US"/>
            </a:p>
          </p:txBody>
        </p:sp>
        <p:sp>
          <p:nvSpPr>
            <p:cNvPr id="168" name="Line 38"/>
            <p:cNvSpPr>
              <a:spLocks noChangeShapeType="1"/>
            </p:cNvSpPr>
            <p:nvPr/>
          </p:nvSpPr>
          <p:spPr bwMode="auto">
            <a:xfrm>
              <a:off x="5181600" y="2971800"/>
              <a:ext cx="685800" cy="3429000"/>
            </a:xfrm>
            <a:prstGeom prst="line">
              <a:avLst/>
            </a:prstGeom>
            <a:noFill/>
            <a:ln w="9525">
              <a:solidFill>
                <a:schemeClr val="tx1"/>
              </a:solidFill>
              <a:round/>
              <a:headEnd/>
              <a:tailEnd type="triangle" w="med" len="med"/>
            </a:ln>
          </p:spPr>
          <p:txBody>
            <a:bodyPr wrap="none" anchor="ctr"/>
            <a:lstStyle/>
            <a:p>
              <a:endParaRPr lang="en-US"/>
            </a:p>
          </p:txBody>
        </p:sp>
        <p:sp>
          <p:nvSpPr>
            <p:cNvPr id="169" name="Line 38"/>
            <p:cNvSpPr>
              <a:spLocks noChangeShapeType="1"/>
            </p:cNvSpPr>
            <p:nvPr/>
          </p:nvSpPr>
          <p:spPr bwMode="auto">
            <a:xfrm>
              <a:off x="5181600" y="2971800"/>
              <a:ext cx="685800" cy="3581400"/>
            </a:xfrm>
            <a:prstGeom prst="line">
              <a:avLst/>
            </a:prstGeom>
            <a:noFill/>
            <a:ln w="9525">
              <a:solidFill>
                <a:schemeClr val="tx1"/>
              </a:solidFill>
              <a:round/>
              <a:headEnd/>
              <a:tailEnd type="triangle" w="med" len="med"/>
            </a:ln>
          </p:spPr>
          <p:txBody>
            <a:bodyPr wrap="none" anchor="ctr"/>
            <a:lstStyle/>
            <a:p>
              <a:endParaRPr lang="en-US"/>
            </a:p>
          </p:txBody>
        </p:sp>
        <p:sp>
          <p:nvSpPr>
            <p:cNvPr id="171" name="Line 38"/>
            <p:cNvSpPr>
              <a:spLocks noChangeShapeType="1"/>
            </p:cNvSpPr>
            <p:nvPr/>
          </p:nvSpPr>
          <p:spPr bwMode="auto">
            <a:xfrm>
              <a:off x="5181600" y="2971800"/>
              <a:ext cx="685800" cy="3733800"/>
            </a:xfrm>
            <a:prstGeom prst="line">
              <a:avLst/>
            </a:prstGeom>
            <a:noFill/>
            <a:ln w="9525">
              <a:solidFill>
                <a:schemeClr val="tx1"/>
              </a:solidFill>
              <a:round/>
              <a:headEnd/>
              <a:tailEnd type="triangle" w="med" len="me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8" name="Rectangle 98"/>
          <p:cNvSpPr>
            <a:spLocks noChangeArrowheads="1"/>
          </p:cNvSpPr>
          <p:nvPr/>
        </p:nvSpPr>
        <p:spPr bwMode="auto">
          <a:xfrm>
            <a:off x="1406525" y="0"/>
            <a:ext cx="5832475" cy="838200"/>
          </a:xfrm>
          <a:prstGeom prst="rect">
            <a:avLst/>
          </a:prstGeom>
          <a:noFill/>
          <a:ln w="9525">
            <a:noFill/>
            <a:miter lim="800000"/>
            <a:headEnd/>
            <a:tailEnd/>
          </a:ln>
        </p:spPr>
        <p:txBody>
          <a:bodyPr wrap="square">
            <a:spAutoFit/>
          </a:bodyPr>
          <a:lstStyle/>
          <a:p>
            <a:pPr algn="ctr"/>
            <a:r>
              <a:rPr lang="en-US" b="1" dirty="0" smtClean="0"/>
              <a:t>National measles and rubella supplemental </a:t>
            </a:r>
            <a:r>
              <a:rPr lang="en-US" b="1" dirty="0"/>
              <a:t>immunization </a:t>
            </a:r>
            <a:r>
              <a:rPr lang="en-US" b="1" dirty="0" smtClean="0"/>
              <a:t>activity </a:t>
            </a:r>
            <a:r>
              <a:rPr lang="en-US" b="1" dirty="0"/>
              <a:t>(</a:t>
            </a:r>
            <a:r>
              <a:rPr lang="en-US" b="1" dirty="0" smtClean="0"/>
              <a:t>SIA) choices</a:t>
            </a:r>
            <a:endParaRPr lang="en-US" dirty="0"/>
          </a:p>
        </p:txBody>
      </p:sp>
      <p:grpSp>
        <p:nvGrpSpPr>
          <p:cNvPr id="2" name="Group 83"/>
          <p:cNvGrpSpPr/>
          <p:nvPr/>
        </p:nvGrpSpPr>
        <p:grpSpPr>
          <a:xfrm>
            <a:off x="755543" y="675917"/>
            <a:ext cx="9302857" cy="6029683"/>
            <a:chOff x="1143000" y="1143000"/>
            <a:chExt cx="7848600" cy="5087100"/>
          </a:xfrm>
        </p:grpSpPr>
        <p:sp>
          <p:nvSpPr>
            <p:cNvPr id="5126" name="Text Box 21"/>
            <p:cNvSpPr txBox="1">
              <a:spLocks noChangeArrowheads="1"/>
            </p:cNvSpPr>
            <p:nvPr/>
          </p:nvSpPr>
          <p:spPr bwMode="auto">
            <a:xfrm>
              <a:off x="1143000" y="1143000"/>
              <a:ext cx="773113" cy="241078"/>
            </a:xfrm>
            <a:prstGeom prst="rect">
              <a:avLst/>
            </a:prstGeom>
            <a:noFill/>
            <a:ln w="9525">
              <a:noFill/>
              <a:miter lim="800000"/>
              <a:headEnd/>
              <a:tailEnd/>
            </a:ln>
          </p:spPr>
          <p:txBody>
            <a:bodyPr lIns="71105" tIns="35553" rIns="71105" bIns="35553">
              <a:spAutoFit/>
            </a:bodyPr>
            <a:lstStyle/>
            <a:p>
              <a:pPr defTabSz="711200" eaLnBrk="0" hangingPunct="0">
                <a:spcBef>
                  <a:spcPct val="50000"/>
                </a:spcBef>
              </a:pPr>
              <a:r>
                <a:rPr lang="en-US" sz="1100" b="1" u="sng" dirty="0" smtClean="0"/>
                <a:t>Vaccine</a:t>
              </a:r>
              <a:endParaRPr lang="en-US" sz="1100" b="1" dirty="0"/>
            </a:p>
          </p:txBody>
        </p:sp>
        <p:sp>
          <p:nvSpPr>
            <p:cNvPr id="5133" name="Line 30"/>
            <p:cNvSpPr>
              <a:spLocks noChangeShapeType="1"/>
            </p:cNvSpPr>
            <p:nvPr/>
          </p:nvSpPr>
          <p:spPr bwMode="auto">
            <a:xfrm flipV="1">
              <a:off x="3744913" y="1524000"/>
              <a:ext cx="304800" cy="2147888"/>
            </a:xfrm>
            <a:prstGeom prst="line">
              <a:avLst/>
            </a:prstGeom>
            <a:noFill/>
            <a:ln w="9525">
              <a:solidFill>
                <a:schemeClr val="tx1"/>
              </a:solidFill>
              <a:round/>
              <a:headEnd/>
              <a:tailEnd type="triangle" w="med" len="med"/>
            </a:ln>
          </p:spPr>
          <p:txBody>
            <a:bodyPr wrap="none" anchor="ctr"/>
            <a:lstStyle/>
            <a:p>
              <a:endParaRPr lang="en-US"/>
            </a:p>
          </p:txBody>
        </p:sp>
        <p:sp>
          <p:nvSpPr>
            <p:cNvPr id="5134" name="Line 31"/>
            <p:cNvSpPr>
              <a:spLocks noChangeShapeType="1"/>
            </p:cNvSpPr>
            <p:nvPr/>
          </p:nvSpPr>
          <p:spPr bwMode="auto">
            <a:xfrm>
              <a:off x="3744913" y="3671888"/>
              <a:ext cx="304800" cy="2119312"/>
            </a:xfrm>
            <a:prstGeom prst="line">
              <a:avLst/>
            </a:prstGeom>
            <a:noFill/>
            <a:ln w="9525">
              <a:solidFill>
                <a:schemeClr val="tx1"/>
              </a:solidFill>
              <a:round/>
              <a:headEnd/>
              <a:tailEnd type="triangle" w="med" len="med"/>
            </a:ln>
          </p:spPr>
          <p:txBody>
            <a:bodyPr wrap="none" anchor="ctr"/>
            <a:lstStyle/>
            <a:p>
              <a:endParaRPr lang="en-US"/>
            </a:p>
          </p:txBody>
        </p:sp>
        <p:sp>
          <p:nvSpPr>
            <p:cNvPr id="5135" name="Line 32"/>
            <p:cNvSpPr>
              <a:spLocks noChangeShapeType="1"/>
            </p:cNvSpPr>
            <p:nvPr/>
          </p:nvSpPr>
          <p:spPr bwMode="auto">
            <a:xfrm flipV="1">
              <a:off x="3744913" y="3048000"/>
              <a:ext cx="304800" cy="623888"/>
            </a:xfrm>
            <a:prstGeom prst="line">
              <a:avLst/>
            </a:prstGeom>
            <a:noFill/>
            <a:ln w="9525">
              <a:solidFill>
                <a:schemeClr val="tx1"/>
              </a:solidFill>
              <a:round/>
              <a:headEnd/>
              <a:tailEnd type="triangle" w="med" len="med"/>
            </a:ln>
          </p:spPr>
          <p:txBody>
            <a:bodyPr wrap="none" anchor="ctr"/>
            <a:lstStyle/>
            <a:p>
              <a:endParaRPr lang="en-US"/>
            </a:p>
          </p:txBody>
        </p:sp>
        <p:sp>
          <p:nvSpPr>
            <p:cNvPr id="5136" name="Line 33"/>
            <p:cNvSpPr>
              <a:spLocks noChangeShapeType="1"/>
            </p:cNvSpPr>
            <p:nvPr/>
          </p:nvSpPr>
          <p:spPr bwMode="auto">
            <a:xfrm>
              <a:off x="3744913" y="3671889"/>
              <a:ext cx="304800" cy="671512"/>
            </a:xfrm>
            <a:prstGeom prst="line">
              <a:avLst/>
            </a:prstGeom>
            <a:noFill/>
            <a:ln w="9525">
              <a:solidFill>
                <a:schemeClr val="tx1"/>
              </a:solidFill>
              <a:round/>
              <a:headEnd/>
              <a:tailEnd type="triangle" w="med" len="med"/>
            </a:ln>
          </p:spPr>
          <p:txBody>
            <a:bodyPr wrap="none" anchor="ctr"/>
            <a:lstStyle/>
            <a:p>
              <a:endParaRPr lang="en-US"/>
            </a:p>
          </p:txBody>
        </p:sp>
        <p:sp>
          <p:nvSpPr>
            <p:cNvPr id="5137" name="Text Box 34"/>
            <p:cNvSpPr txBox="1">
              <a:spLocks noChangeArrowheads="1"/>
            </p:cNvSpPr>
            <p:nvPr/>
          </p:nvSpPr>
          <p:spPr bwMode="auto">
            <a:xfrm>
              <a:off x="4049713" y="1466100"/>
              <a:ext cx="903287"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a:t>&lt;5 years</a:t>
              </a:r>
            </a:p>
          </p:txBody>
        </p:sp>
        <p:sp>
          <p:nvSpPr>
            <p:cNvPr id="5138" name="Text Box 35"/>
            <p:cNvSpPr txBox="1">
              <a:spLocks noChangeArrowheads="1"/>
            </p:cNvSpPr>
            <p:nvPr/>
          </p:nvSpPr>
          <p:spPr bwMode="auto">
            <a:xfrm>
              <a:off x="4049712" y="2927350"/>
              <a:ext cx="1055687"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a:t>&lt; </a:t>
              </a:r>
              <a:r>
                <a:rPr lang="en-US" sz="900" b="1" dirty="0" smtClean="0"/>
                <a:t>15 </a:t>
              </a:r>
              <a:r>
                <a:rPr lang="en-US" sz="900" b="1" dirty="0"/>
                <a:t>years</a:t>
              </a:r>
            </a:p>
          </p:txBody>
        </p:sp>
        <p:sp>
          <p:nvSpPr>
            <p:cNvPr id="5177" name="Line 49"/>
            <p:cNvSpPr>
              <a:spLocks noChangeShapeType="1"/>
            </p:cNvSpPr>
            <p:nvPr/>
          </p:nvSpPr>
          <p:spPr bwMode="auto">
            <a:xfrm flipV="1">
              <a:off x="1154113" y="1519238"/>
              <a:ext cx="609600" cy="2170113"/>
            </a:xfrm>
            <a:prstGeom prst="line">
              <a:avLst/>
            </a:prstGeom>
            <a:noFill/>
            <a:ln w="9525">
              <a:solidFill>
                <a:schemeClr val="tx1"/>
              </a:solidFill>
              <a:round/>
              <a:headEnd/>
              <a:tailEnd type="triangle" w="med" len="med"/>
            </a:ln>
          </p:spPr>
          <p:txBody>
            <a:bodyPr wrap="none" anchor="ctr"/>
            <a:lstStyle/>
            <a:p>
              <a:endParaRPr lang="en-US"/>
            </a:p>
          </p:txBody>
        </p:sp>
        <p:sp>
          <p:nvSpPr>
            <p:cNvPr id="5178" name="Line 50"/>
            <p:cNvSpPr>
              <a:spLocks noChangeShapeType="1"/>
            </p:cNvSpPr>
            <p:nvPr/>
          </p:nvSpPr>
          <p:spPr bwMode="auto">
            <a:xfrm>
              <a:off x="1154113" y="3689350"/>
              <a:ext cx="598487" cy="2101850"/>
            </a:xfrm>
            <a:prstGeom prst="line">
              <a:avLst/>
            </a:prstGeom>
            <a:noFill/>
            <a:ln w="12700">
              <a:solidFill>
                <a:schemeClr val="tx1"/>
              </a:solidFill>
              <a:round/>
              <a:headEnd/>
              <a:tailEnd type="triangle" w="med" len="med"/>
            </a:ln>
          </p:spPr>
          <p:txBody>
            <a:bodyPr wrap="none" anchor="ctr"/>
            <a:lstStyle/>
            <a:p>
              <a:endParaRPr lang="en-US"/>
            </a:p>
          </p:txBody>
        </p:sp>
        <p:sp>
          <p:nvSpPr>
            <p:cNvPr id="5179" name="Text Box 51"/>
            <p:cNvSpPr txBox="1">
              <a:spLocks noChangeArrowheads="1"/>
            </p:cNvSpPr>
            <p:nvPr/>
          </p:nvSpPr>
          <p:spPr bwMode="auto">
            <a:xfrm>
              <a:off x="1763713" y="1466100"/>
              <a:ext cx="533400"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None</a:t>
              </a:r>
              <a:endParaRPr lang="en-US" sz="900" b="1" dirty="0"/>
            </a:p>
          </p:txBody>
        </p:sp>
        <p:sp>
          <p:nvSpPr>
            <p:cNvPr id="5182" name="Text Box 54"/>
            <p:cNvSpPr txBox="1">
              <a:spLocks noChangeArrowheads="1"/>
            </p:cNvSpPr>
            <p:nvPr/>
          </p:nvSpPr>
          <p:spPr bwMode="auto">
            <a:xfrm>
              <a:off x="1763713" y="5670550"/>
              <a:ext cx="533400"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Others</a:t>
              </a:r>
              <a:endParaRPr lang="en-US" sz="900" b="1" dirty="0"/>
            </a:p>
          </p:txBody>
        </p:sp>
        <p:sp>
          <p:nvSpPr>
            <p:cNvPr id="5183" name="Text Box 55"/>
            <p:cNvSpPr txBox="1">
              <a:spLocks noChangeArrowheads="1"/>
            </p:cNvSpPr>
            <p:nvPr/>
          </p:nvSpPr>
          <p:spPr bwMode="auto">
            <a:xfrm>
              <a:off x="1763713" y="4908550"/>
              <a:ext cx="557212"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MMRV</a:t>
              </a:r>
              <a:endParaRPr lang="en-US" sz="900" b="1" dirty="0"/>
            </a:p>
          </p:txBody>
        </p:sp>
        <p:sp>
          <p:nvSpPr>
            <p:cNvPr id="5184" name="Text Box 56"/>
            <p:cNvSpPr txBox="1">
              <a:spLocks noChangeArrowheads="1"/>
            </p:cNvSpPr>
            <p:nvPr/>
          </p:nvSpPr>
          <p:spPr bwMode="auto">
            <a:xfrm>
              <a:off x="1763713" y="3582670"/>
              <a:ext cx="533400"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MR</a:t>
              </a:r>
              <a:endParaRPr lang="en-US" sz="900" b="1" dirty="0"/>
            </a:p>
          </p:txBody>
        </p:sp>
        <p:sp>
          <p:nvSpPr>
            <p:cNvPr id="5188" name="Text Box 60"/>
            <p:cNvSpPr txBox="1">
              <a:spLocks noChangeArrowheads="1"/>
            </p:cNvSpPr>
            <p:nvPr/>
          </p:nvSpPr>
          <p:spPr bwMode="auto">
            <a:xfrm>
              <a:off x="1763714" y="2945650"/>
              <a:ext cx="404811"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R</a:t>
              </a:r>
              <a:endParaRPr lang="en-US" sz="900" b="1" dirty="0"/>
            </a:p>
          </p:txBody>
        </p:sp>
        <p:sp>
          <p:nvSpPr>
            <p:cNvPr id="5193" name="Text Box 65"/>
            <p:cNvSpPr txBox="1">
              <a:spLocks noChangeArrowheads="1"/>
            </p:cNvSpPr>
            <p:nvPr/>
          </p:nvSpPr>
          <p:spPr bwMode="auto">
            <a:xfrm>
              <a:off x="1763713" y="4222750"/>
              <a:ext cx="609600"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MMR</a:t>
              </a:r>
              <a:endParaRPr lang="en-US" sz="900" b="1" dirty="0"/>
            </a:p>
          </p:txBody>
        </p:sp>
        <p:sp>
          <p:nvSpPr>
            <p:cNvPr id="5147" name="Text Box 54"/>
            <p:cNvSpPr txBox="1">
              <a:spLocks noChangeArrowheads="1"/>
            </p:cNvSpPr>
            <p:nvPr/>
          </p:nvSpPr>
          <p:spPr bwMode="auto">
            <a:xfrm>
              <a:off x="4049713" y="5678424"/>
              <a:ext cx="685800" cy="209550"/>
            </a:xfrm>
            <a:prstGeom prst="rect">
              <a:avLst/>
            </a:prstGeom>
            <a:noFill/>
            <a:ln w="9525">
              <a:noFill/>
              <a:miter lim="800000"/>
              <a:headEnd/>
              <a:tailEnd/>
            </a:ln>
          </p:spPr>
          <p:txBody>
            <a:bodyPr lIns="71105" tIns="35553" rIns="71105" bIns="35553">
              <a:spAutoFit/>
            </a:bodyPr>
            <a:lstStyle/>
            <a:p>
              <a:pPr defTabSz="711200" eaLnBrk="0" hangingPunct="0">
                <a:spcBef>
                  <a:spcPct val="50000"/>
                </a:spcBef>
              </a:pPr>
              <a:r>
                <a:rPr lang="en-US" sz="900" b="1" dirty="0" smtClean="0"/>
                <a:t>Others</a:t>
              </a:r>
              <a:endParaRPr lang="en-US" sz="900" b="1" dirty="0"/>
            </a:p>
          </p:txBody>
        </p:sp>
        <p:sp>
          <p:nvSpPr>
            <p:cNvPr id="75" name="Text Box 60"/>
            <p:cNvSpPr txBox="1">
              <a:spLocks noChangeArrowheads="1"/>
            </p:cNvSpPr>
            <p:nvPr/>
          </p:nvSpPr>
          <p:spPr bwMode="auto">
            <a:xfrm>
              <a:off x="1787525" y="2362200"/>
              <a:ext cx="328611"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M</a:t>
              </a:r>
              <a:endParaRPr lang="en-US" sz="900" b="1" dirty="0"/>
            </a:p>
          </p:txBody>
        </p:sp>
        <p:sp>
          <p:nvSpPr>
            <p:cNvPr id="76" name="Line 49"/>
            <p:cNvSpPr>
              <a:spLocks noChangeShapeType="1"/>
            </p:cNvSpPr>
            <p:nvPr/>
          </p:nvSpPr>
          <p:spPr bwMode="auto">
            <a:xfrm flipV="1">
              <a:off x="2449513" y="1524000"/>
              <a:ext cx="609600" cy="2165350"/>
            </a:xfrm>
            <a:prstGeom prst="line">
              <a:avLst/>
            </a:prstGeom>
            <a:noFill/>
            <a:ln w="9525">
              <a:solidFill>
                <a:schemeClr val="tx1"/>
              </a:solidFill>
              <a:round/>
              <a:headEnd/>
              <a:tailEnd type="triangle" w="med" len="med"/>
            </a:ln>
          </p:spPr>
          <p:txBody>
            <a:bodyPr wrap="none" anchor="ctr"/>
            <a:lstStyle/>
            <a:p>
              <a:endParaRPr lang="en-US"/>
            </a:p>
          </p:txBody>
        </p:sp>
        <p:sp>
          <p:nvSpPr>
            <p:cNvPr id="77" name="Line 50"/>
            <p:cNvSpPr>
              <a:spLocks noChangeShapeType="1"/>
            </p:cNvSpPr>
            <p:nvPr/>
          </p:nvSpPr>
          <p:spPr bwMode="auto">
            <a:xfrm>
              <a:off x="2449513" y="3689350"/>
              <a:ext cx="598487" cy="2101850"/>
            </a:xfrm>
            <a:prstGeom prst="line">
              <a:avLst/>
            </a:prstGeom>
            <a:noFill/>
            <a:ln w="12700">
              <a:solidFill>
                <a:schemeClr val="tx1"/>
              </a:solidFill>
              <a:round/>
              <a:headEnd/>
              <a:tailEnd type="triangle" w="med" len="med"/>
            </a:ln>
          </p:spPr>
          <p:txBody>
            <a:bodyPr wrap="none" anchor="ctr"/>
            <a:lstStyle/>
            <a:p>
              <a:endParaRPr lang="en-US"/>
            </a:p>
          </p:txBody>
        </p:sp>
        <p:sp>
          <p:nvSpPr>
            <p:cNvPr id="78" name="Text Box 51"/>
            <p:cNvSpPr txBox="1">
              <a:spLocks noChangeArrowheads="1"/>
            </p:cNvSpPr>
            <p:nvPr/>
          </p:nvSpPr>
          <p:spPr bwMode="auto">
            <a:xfrm>
              <a:off x="3059113" y="1447800"/>
              <a:ext cx="304800"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&gt;4</a:t>
              </a:r>
              <a:endParaRPr lang="en-US" sz="900" b="1" dirty="0"/>
            </a:p>
          </p:txBody>
        </p:sp>
        <p:sp>
          <p:nvSpPr>
            <p:cNvPr id="79" name="Line 53"/>
            <p:cNvSpPr>
              <a:spLocks noChangeShapeType="1"/>
            </p:cNvSpPr>
            <p:nvPr/>
          </p:nvSpPr>
          <p:spPr bwMode="auto">
            <a:xfrm flipV="1">
              <a:off x="2449513" y="3048000"/>
              <a:ext cx="609600" cy="628650"/>
            </a:xfrm>
            <a:prstGeom prst="line">
              <a:avLst/>
            </a:prstGeom>
            <a:noFill/>
            <a:ln w="12700">
              <a:solidFill>
                <a:schemeClr val="tx1"/>
              </a:solidFill>
              <a:round/>
              <a:headEnd/>
              <a:tailEnd type="triangle" w="med" len="med"/>
            </a:ln>
          </p:spPr>
          <p:txBody>
            <a:bodyPr wrap="none" anchor="ctr"/>
            <a:lstStyle/>
            <a:p>
              <a:endParaRPr lang="en-US"/>
            </a:p>
          </p:txBody>
        </p:sp>
        <p:sp>
          <p:nvSpPr>
            <p:cNvPr id="80" name="Text Box 54"/>
            <p:cNvSpPr txBox="1">
              <a:spLocks noChangeArrowheads="1"/>
            </p:cNvSpPr>
            <p:nvPr/>
          </p:nvSpPr>
          <p:spPr bwMode="auto">
            <a:xfrm>
              <a:off x="3059113" y="5670550"/>
              <a:ext cx="685800" cy="210300"/>
            </a:xfrm>
            <a:prstGeom prst="rect">
              <a:avLst/>
            </a:prstGeom>
            <a:noFill/>
            <a:ln w="9525">
              <a:noFill/>
              <a:miter lim="800000"/>
              <a:headEnd/>
              <a:tailEnd/>
            </a:ln>
          </p:spPr>
          <p:txBody>
            <a:bodyPr lIns="71105" tIns="35553" rIns="71105" bIns="35553">
              <a:spAutoFit/>
            </a:bodyPr>
            <a:lstStyle/>
            <a:p>
              <a:pPr defTabSz="711200" eaLnBrk="0" hangingPunct="0">
                <a:spcBef>
                  <a:spcPct val="50000"/>
                </a:spcBef>
              </a:pPr>
              <a:r>
                <a:rPr lang="en-US" sz="900" b="1" dirty="0" smtClean="0"/>
                <a:t>Others</a:t>
              </a:r>
              <a:endParaRPr lang="en-US" sz="900" b="1" dirty="0"/>
            </a:p>
          </p:txBody>
        </p:sp>
        <p:sp>
          <p:nvSpPr>
            <p:cNvPr id="81" name="Text Box 55"/>
            <p:cNvSpPr txBox="1">
              <a:spLocks noChangeArrowheads="1"/>
            </p:cNvSpPr>
            <p:nvPr/>
          </p:nvSpPr>
          <p:spPr bwMode="auto">
            <a:xfrm>
              <a:off x="3059113" y="4908550"/>
              <a:ext cx="685800" cy="348799"/>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One time/ catch up</a:t>
              </a:r>
              <a:endParaRPr lang="en-US" sz="900" b="1" dirty="0"/>
            </a:p>
          </p:txBody>
        </p:sp>
        <p:sp>
          <p:nvSpPr>
            <p:cNvPr id="82" name="Text Box 56"/>
            <p:cNvSpPr txBox="1">
              <a:spLocks noChangeArrowheads="1"/>
            </p:cNvSpPr>
            <p:nvPr/>
          </p:nvSpPr>
          <p:spPr bwMode="auto">
            <a:xfrm>
              <a:off x="3059113" y="3828300"/>
              <a:ext cx="228600"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1</a:t>
              </a:r>
              <a:endParaRPr lang="en-US" sz="900" b="1" dirty="0"/>
            </a:p>
          </p:txBody>
        </p:sp>
        <p:sp>
          <p:nvSpPr>
            <p:cNvPr id="83" name="Text Box 60"/>
            <p:cNvSpPr txBox="1">
              <a:spLocks noChangeArrowheads="1"/>
            </p:cNvSpPr>
            <p:nvPr/>
          </p:nvSpPr>
          <p:spPr bwMode="auto">
            <a:xfrm>
              <a:off x="3059114" y="2945650"/>
              <a:ext cx="404811"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3</a:t>
              </a:r>
              <a:endParaRPr lang="en-US" sz="900" b="1" dirty="0"/>
            </a:p>
          </p:txBody>
        </p:sp>
        <p:sp>
          <p:nvSpPr>
            <p:cNvPr id="85" name="Line 62"/>
            <p:cNvSpPr>
              <a:spLocks noChangeShapeType="1"/>
            </p:cNvSpPr>
            <p:nvPr/>
          </p:nvSpPr>
          <p:spPr bwMode="auto">
            <a:xfrm>
              <a:off x="2449513" y="3689350"/>
              <a:ext cx="633412" cy="1371600"/>
            </a:xfrm>
            <a:prstGeom prst="line">
              <a:avLst/>
            </a:prstGeom>
            <a:noFill/>
            <a:ln w="9525">
              <a:solidFill>
                <a:schemeClr val="tx1"/>
              </a:solidFill>
              <a:round/>
              <a:headEnd/>
              <a:tailEnd type="triangle" w="med" len="med"/>
            </a:ln>
          </p:spPr>
          <p:txBody>
            <a:bodyPr wrap="none" anchor="ctr"/>
            <a:lstStyle/>
            <a:p>
              <a:endParaRPr lang="en-US"/>
            </a:p>
          </p:txBody>
        </p:sp>
        <p:sp>
          <p:nvSpPr>
            <p:cNvPr id="86" name="Line 64"/>
            <p:cNvSpPr>
              <a:spLocks noChangeShapeType="1"/>
            </p:cNvSpPr>
            <p:nvPr/>
          </p:nvSpPr>
          <p:spPr bwMode="auto">
            <a:xfrm>
              <a:off x="2449514" y="3689350"/>
              <a:ext cx="609599" cy="654050"/>
            </a:xfrm>
            <a:prstGeom prst="line">
              <a:avLst/>
            </a:prstGeom>
            <a:noFill/>
            <a:ln w="9525">
              <a:solidFill>
                <a:schemeClr val="tx1"/>
              </a:solidFill>
              <a:round/>
              <a:headEnd/>
              <a:tailEnd type="triangle" w="med" len="med"/>
            </a:ln>
          </p:spPr>
          <p:txBody>
            <a:bodyPr wrap="none" anchor="ctr"/>
            <a:lstStyle/>
            <a:p>
              <a:endParaRPr lang="en-US"/>
            </a:p>
          </p:txBody>
        </p:sp>
        <p:sp>
          <p:nvSpPr>
            <p:cNvPr id="87" name="Text Box 65"/>
            <p:cNvSpPr txBox="1">
              <a:spLocks noChangeArrowheads="1"/>
            </p:cNvSpPr>
            <p:nvPr/>
          </p:nvSpPr>
          <p:spPr bwMode="auto">
            <a:xfrm>
              <a:off x="3006725" y="4285500"/>
              <a:ext cx="280988"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&lt;1</a:t>
              </a:r>
              <a:endParaRPr lang="en-US" sz="900" b="1" dirty="0"/>
            </a:p>
          </p:txBody>
        </p:sp>
        <p:sp>
          <p:nvSpPr>
            <p:cNvPr id="88" name="Line 62"/>
            <p:cNvSpPr>
              <a:spLocks noChangeShapeType="1"/>
            </p:cNvSpPr>
            <p:nvPr/>
          </p:nvSpPr>
          <p:spPr bwMode="auto">
            <a:xfrm flipV="1">
              <a:off x="2473325" y="2393950"/>
              <a:ext cx="609600" cy="1295400"/>
            </a:xfrm>
            <a:prstGeom prst="line">
              <a:avLst/>
            </a:prstGeom>
            <a:noFill/>
            <a:ln w="9525">
              <a:solidFill>
                <a:schemeClr val="tx1"/>
              </a:solidFill>
              <a:round/>
              <a:headEnd/>
              <a:tailEnd type="triangle" w="med" len="med"/>
            </a:ln>
          </p:spPr>
          <p:txBody>
            <a:bodyPr wrap="none" anchor="ctr"/>
            <a:lstStyle/>
            <a:p>
              <a:endParaRPr lang="en-US"/>
            </a:p>
          </p:txBody>
        </p:sp>
        <p:sp>
          <p:nvSpPr>
            <p:cNvPr id="89" name="Text Box 60"/>
            <p:cNvSpPr txBox="1">
              <a:spLocks noChangeArrowheads="1"/>
            </p:cNvSpPr>
            <p:nvPr/>
          </p:nvSpPr>
          <p:spPr bwMode="auto">
            <a:xfrm>
              <a:off x="3082925" y="2259850"/>
              <a:ext cx="328611"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4</a:t>
              </a:r>
              <a:endParaRPr lang="en-US" sz="900" b="1" dirty="0"/>
            </a:p>
          </p:txBody>
        </p:sp>
        <p:sp>
          <p:nvSpPr>
            <p:cNvPr id="90" name="Line 61"/>
            <p:cNvSpPr>
              <a:spLocks noChangeShapeType="1"/>
            </p:cNvSpPr>
            <p:nvPr/>
          </p:nvSpPr>
          <p:spPr bwMode="auto">
            <a:xfrm>
              <a:off x="1177925" y="3689350"/>
              <a:ext cx="609600" cy="1295400"/>
            </a:xfrm>
            <a:prstGeom prst="line">
              <a:avLst/>
            </a:prstGeom>
            <a:noFill/>
            <a:ln w="9525">
              <a:solidFill>
                <a:schemeClr val="tx1"/>
              </a:solidFill>
              <a:round/>
              <a:headEnd/>
              <a:tailEnd type="triangle" w="med" len="med"/>
            </a:ln>
          </p:spPr>
          <p:txBody>
            <a:bodyPr wrap="none" anchor="ctr"/>
            <a:lstStyle/>
            <a:p>
              <a:endParaRPr lang="en-US"/>
            </a:p>
          </p:txBody>
        </p:sp>
        <p:sp>
          <p:nvSpPr>
            <p:cNvPr id="91" name="Line 61"/>
            <p:cNvSpPr>
              <a:spLocks noChangeShapeType="1"/>
            </p:cNvSpPr>
            <p:nvPr/>
          </p:nvSpPr>
          <p:spPr bwMode="auto">
            <a:xfrm>
              <a:off x="1177925" y="3689350"/>
              <a:ext cx="585788" cy="654050"/>
            </a:xfrm>
            <a:prstGeom prst="line">
              <a:avLst/>
            </a:prstGeom>
            <a:noFill/>
            <a:ln w="9525">
              <a:solidFill>
                <a:schemeClr val="tx1"/>
              </a:solidFill>
              <a:round/>
              <a:headEnd/>
              <a:tailEnd type="triangle" w="med" len="med"/>
            </a:ln>
          </p:spPr>
          <p:txBody>
            <a:bodyPr wrap="none" anchor="ctr"/>
            <a:lstStyle/>
            <a:p>
              <a:endParaRPr lang="en-US"/>
            </a:p>
          </p:txBody>
        </p:sp>
        <p:sp>
          <p:nvSpPr>
            <p:cNvPr id="92" name="Line 61"/>
            <p:cNvSpPr>
              <a:spLocks noChangeShapeType="1"/>
            </p:cNvSpPr>
            <p:nvPr/>
          </p:nvSpPr>
          <p:spPr bwMode="auto">
            <a:xfrm flipV="1">
              <a:off x="1177925" y="3048000"/>
              <a:ext cx="585788" cy="641350"/>
            </a:xfrm>
            <a:prstGeom prst="line">
              <a:avLst/>
            </a:prstGeom>
            <a:noFill/>
            <a:ln w="9525">
              <a:solidFill>
                <a:schemeClr val="tx1"/>
              </a:solidFill>
              <a:round/>
              <a:headEnd/>
              <a:tailEnd type="triangle" w="med" len="med"/>
            </a:ln>
          </p:spPr>
          <p:txBody>
            <a:bodyPr wrap="none" anchor="ctr"/>
            <a:lstStyle/>
            <a:p>
              <a:endParaRPr lang="en-US"/>
            </a:p>
          </p:txBody>
        </p:sp>
        <p:sp>
          <p:nvSpPr>
            <p:cNvPr id="93" name="Line 61"/>
            <p:cNvSpPr>
              <a:spLocks noChangeShapeType="1"/>
            </p:cNvSpPr>
            <p:nvPr/>
          </p:nvSpPr>
          <p:spPr bwMode="auto">
            <a:xfrm flipV="1">
              <a:off x="1177925" y="2438400"/>
              <a:ext cx="585788" cy="1250950"/>
            </a:xfrm>
            <a:prstGeom prst="line">
              <a:avLst/>
            </a:prstGeom>
            <a:noFill/>
            <a:ln w="9525">
              <a:solidFill>
                <a:schemeClr val="tx1"/>
              </a:solidFill>
              <a:round/>
              <a:headEnd/>
              <a:tailEnd type="triangle" w="med" len="med"/>
            </a:ln>
          </p:spPr>
          <p:txBody>
            <a:bodyPr wrap="none" anchor="ctr"/>
            <a:lstStyle/>
            <a:p>
              <a:endParaRPr lang="en-US"/>
            </a:p>
          </p:txBody>
        </p:sp>
        <p:sp>
          <p:nvSpPr>
            <p:cNvPr id="68" name="Text Box 10"/>
            <p:cNvSpPr txBox="1">
              <a:spLocks noChangeArrowheads="1"/>
            </p:cNvSpPr>
            <p:nvPr/>
          </p:nvSpPr>
          <p:spPr bwMode="auto">
            <a:xfrm>
              <a:off x="5345113" y="1466100"/>
              <a:ext cx="414337"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Both</a:t>
              </a:r>
              <a:endParaRPr lang="en-US" sz="900" b="1" dirty="0"/>
            </a:p>
          </p:txBody>
        </p:sp>
        <p:sp>
          <p:nvSpPr>
            <p:cNvPr id="70" name="Line 26"/>
            <p:cNvSpPr>
              <a:spLocks noChangeShapeType="1"/>
            </p:cNvSpPr>
            <p:nvPr/>
          </p:nvSpPr>
          <p:spPr bwMode="auto">
            <a:xfrm flipV="1">
              <a:off x="4964113" y="1524000"/>
              <a:ext cx="381000" cy="2133600"/>
            </a:xfrm>
            <a:prstGeom prst="line">
              <a:avLst/>
            </a:prstGeom>
            <a:noFill/>
            <a:ln w="9525">
              <a:solidFill>
                <a:schemeClr val="tx1"/>
              </a:solidFill>
              <a:round/>
              <a:headEnd/>
              <a:tailEnd type="triangle" w="med" len="med"/>
            </a:ln>
          </p:spPr>
          <p:txBody>
            <a:bodyPr wrap="none" anchor="ctr"/>
            <a:lstStyle/>
            <a:p>
              <a:endParaRPr lang="en-US"/>
            </a:p>
          </p:txBody>
        </p:sp>
        <p:sp>
          <p:nvSpPr>
            <p:cNvPr id="71" name="Line 27"/>
            <p:cNvSpPr>
              <a:spLocks noChangeShapeType="1"/>
            </p:cNvSpPr>
            <p:nvPr/>
          </p:nvSpPr>
          <p:spPr bwMode="auto">
            <a:xfrm>
              <a:off x="4964113" y="3657600"/>
              <a:ext cx="381000" cy="2133600"/>
            </a:xfrm>
            <a:prstGeom prst="line">
              <a:avLst/>
            </a:prstGeom>
            <a:noFill/>
            <a:ln w="9525">
              <a:solidFill>
                <a:schemeClr val="tx1"/>
              </a:solidFill>
              <a:round/>
              <a:headEnd/>
              <a:tailEnd type="triangle" w="med" len="med"/>
            </a:ln>
          </p:spPr>
          <p:txBody>
            <a:bodyPr wrap="none" anchor="ctr"/>
            <a:lstStyle/>
            <a:p>
              <a:endParaRPr lang="en-US"/>
            </a:p>
          </p:txBody>
        </p:sp>
        <p:sp>
          <p:nvSpPr>
            <p:cNvPr id="72" name="Text Box 10"/>
            <p:cNvSpPr txBox="1">
              <a:spLocks noChangeArrowheads="1"/>
            </p:cNvSpPr>
            <p:nvPr/>
          </p:nvSpPr>
          <p:spPr bwMode="auto">
            <a:xfrm>
              <a:off x="5345113" y="5678424"/>
              <a:ext cx="533400" cy="211138"/>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Males</a:t>
              </a:r>
              <a:endParaRPr lang="en-US" sz="900" b="1" dirty="0"/>
            </a:p>
          </p:txBody>
        </p:sp>
        <p:sp>
          <p:nvSpPr>
            <p:cNvPr id="94" name="Text Box 10"/>
            <p:cNvSpPr txBox="1">
              <a:spLocks noChangeArrowheads="1"/>
            </p:cNvSpPr>
            <p:nvPr/>
          </p:nvSpPr>
          <p:spPr bwMode="auto">
            <a:xfrm>
              <a:off x="5268913" y="3581400"/>
              <a:ext cx="609600"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Females</a:t>
              </a:r>
              <a:endParaRPr lang="en-US" sz="900" b="1" dirty="0"/>
            </a:p>
          </p:txBody>
        </p:sp>
        <p:sp>
          <p:nvSpPr>
            <p:cNvPr id="96" name="Text Box 10"/>
            <p:cNvSpPr txBox="1">
              <a:spLocks noChangeArrowheads="1"/>
            </p:cNvSpPr>
            <p:nvPr/>
          </p:nvSpPr>
          <p:spPr bwMode="auto">
            <a:xfrm>
              <a:off x="6488113" y="1499313"/>
              <a:ext cx="642937"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National</a:t>
              </a:r>
              <a:endParaRPr lang="en-US" sz="900" b="1" dirty="0"/>
            </a:p>
          </p:txBody>
        </p:sp>
        <p:sp>
          <p:nvSpPr>
            <p:cNvPr id="97" name="Text Box 13"/>
            <p:cNvSpPr txBox="1">
              <a:spLocks noChangeArrowheads="1"/>
            </p:cNvSpPr>
            <p:nvPr/>
          </p:nvSpPr>
          <p:spPr bwMode="auto">
            <a:xfrm>
              <a:off x="6488113" y="5678424"/>
              <a:ext cx="762000" cy="211138"/>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Others</a:t>
              </a:r>
              <a:endParaRPr lang="en-US" sz="900" b="1" dirty="0"/>
            </a:p>
          </p:txBody>
        </p:sp>
        <p:sp>
          <p:nvSpPr>
            <p:cNvPr id="98" name="Line 26"/>
            <p:cNvSpPr>
              <a:spLocks noChangeShapeType="1"/>
            </p:cNvSpPr>
            <p:nvPr/>
          </p:nvSpPr>
          <p:spPr bwMode="auto">
            <a:xfrm flipV="1">
              <a:off x="6107113" y="1557213"/>
              <a:ext cx="381000" cy="2133600"/>
            </a:xfrm>
            <a:prstGeom prst="line">
              <a:avLst/>
            </a:prstGeom>
            <a:noFill/>
            <a:ln w="9525">
              <a:solidFill>
                <a:schemeClr val="tx1"/>
              </a:solidFill>
              <a:round/>
              <a:headEnd/>
              <a:tailEnd type="triangle" w="med" len="med"/>
            </a:ln>
          </p:spPr>
          <p:txBody>
            <a:bodyPr wrap="none" anchor="ctr"/>
            <a:lstStyle/>
            <a:p>
              <a:endParaRPr lang="en-US"/>
            </a:p>
          </p:txBody>
        </p:sp>
        <p:sp>
          <p:nvSpPr>
            <p:cNvPr id="99" name="Line 27"/>
            <p:cNvSpPr>
              <a:spLocks noChangeShapeType="1"/>
            </p:cNvSpPr>
            <p:nvPr/>
          </p:nvSpPr>
          <p:spPr bwMode="auto">
            <a:xfrm>
              <a:off x="6107113" y="3690813"/>
              <a:ext cx="369887" cy="2100387"/>
            </a:xfrm>
            <a:prstGeom prst="line">
              <a:avLst/>
            </a:prstGeom>
            <a:noFill/>
            <a:ln w="9525">
              <a:solidFill>
                <a:schemeClr val="tx1"/>
              </a:solidFill>
              <a:round/>
              <a:headEnd/>
              <a:tailEnd type="triangle" w="med" len="med"/>
            </a:ln>
          </p:spPr>
          <p:txBody>
            <a:bodyPr wrap="none" anchor="ctr"/>
            <a:lstStyle/>
            <a:p>
              <a:endParaRPr lang="en-US"/>
            </a:p>
          </p:txBody>
        </p:sp>
        <p:sp>
          <p:nvSpPr>
            <p:cNvPr id="100" name="Line 29"/>
            <p:cNvSpPr>
              <a:spLocks noChangeShapeType="1"/>
            </p:cNvSpPr>
            <p:nvPr/>
          </p:nvSpPr>
          <p:spPr bwMode="auto">
            <a:xfrm>
              <a:off x="6107113" y="3690813"/>
              <a:ext cx="381000" cy="762000"/>
            </a:xfrm>
            <a:prstGeom prst="line">
              <a:avLst/>
            </a:prstGeom>
            <a:noFill/>
            <a:ln w="9525">
              <a:solidFill>
                <a:schemeClr val="tx1"/>
              </a:solidFill>
              <a:round/>
              <a:headEnd/>
              <a:tailEnd type="triangle" w="med" len="med"/>
            </a:ln>
          </p:spPr>
          <p:txBody>
            <a:bodyPr wrap="none" anchor="ctr"/>
            <a:lstStyle/>
            <a:p>
              <a:endParaRPr lang="en-US"/>
            </a:p>
          </p:txBody>
        </p:sp>
        <p:sp>
          <p:nvSpPr>
            <p:cNvPr id="101" name="Line 28"/>
            <p:cNvSpPr>
              <a:spLocks noChangeShapeType="1"/>
            </p:cNvSpPr>
            <p:nvPr/>
          </p:nvSpPr>
          <p:spPr bwMode="auto">
            <a:xfrm flipV="1">
              <a:off x="6107113" y="2928813"/>
              <a:ext cx="381000" cy="779462"/>
            </a:xfrm>
            <a:prstGeom prst="line">
              <a:avLst/>
            </a:prstGeom>
            <a:noFill/>
            <a:ln w="9525">
              <a:solidFill>
                <a:schemeClr val="tx1"/>
              </a:solidFill>
              <a:prstDash val="solid"/>
              <a:round/>
              <a:headEnd/>
              <a:tailEnd type="triangle" w="med" len="med"/>
            </a:ln>
          </p:spPr>
          <p:txBody>
            <a:bodyPr wrap="none" anchor="ctr"/>
            <a:lstStyle/>
            <a:p>
              <a:endParaRPr lang="en-US"/>
            </a:p>
          </p:txBody>
        </p:sp>
        <p:sp>
          <p:nvSpPr>
            <p:cNvPr id="102" name="Text Box 10"/>
            <p:cNvSpPr txBox="1">
              <a:spLocks noChangeArrowheads="1"/>
            </p:cNvSpPr>
            <p:nvPr/>
          </p:nvSpPr>
          <p:spPr bwMode="auto">
            <a:xfrm>
              <a:off x="6488113" y="4341102"/>
              <a:ext cx="1447800" cy="764298"/>
            </a:xfrm>
            <a:prstGeom prst="rect">
              <a:avLst/>
            </a:prstGeom>
            <a:noFill/>
            <a:ln w="9525">
              <a:noFill/>
              <a:miter lim="800000"/>
              <a:headEnd/>
              <a:tailEnd/>
            </a:ln>
          </p:spPr>
          <p:txBody>
            <a:bodyPr wrap="square" lIns="71105" tIns="35553" rIns="71105" bIns="35553">
              <a:spAutoFit/>
            </a:bodyPr>
            <a:lstStyle/>
            <a:p>
              <a:pPr defTabSz="711200" eaLnBrk="0" hangingPunct="0">
                <a:spcBef>
                  <a:spcPts val="0"/>
                </a:spcBef>
              </a:pPr>
              <a:r>
                <a:rPr lang="en-US" sz="900" b="1" u="sng" dirty="0" smtClean="0"/>
                <a:t>Specific risk group</a:t>
              </a:r>
            </a:p>
            <a:p>
              <a:pPr defTabSz="711200" eaLnBrk="0" hangingPunct="0">
                <a:spcBef>
                  <a:spcPts val="0"/>
                </a:spcBef>
              </a:pPr>
              <a:r>
                <a:rPr lang="en-US" sz="900" b="1" dirty="0" smtClean="0"/>
                <a:t>WCBA*</a:t>
              </a:r>
            </a:p>
            <a:p>
              <a:pPr defTabSz="711200" eaLnBrk="0" hangingPunct="0">
                <a:spcBef>
                  <a:spcPts val="0"/>
                </a:spcBef>
              </a:pPr>
              <a:r>
                <a:rPr lang="en-US" sz="900" b="1" dirty="0" err="1" smtClean="0"/>
                <a:t>Seronegative</a:t>
              </a:r>
              <a:r>
                <a:rPr lang="en-US" sz="900" b="1" dirty="0" smtClean="0"/>
                <a:t> WCBA</a:t>
              </a:r>
            </a:p>
            <a:p>
              <a:pPr defTabSz="711200" eaLnBrk="0" hangingPunct="0">
                <a:spcBef>
                  <a:spcPts val="0"/>
                </a:spcBef>
              </a:pPr>
              <a:r>
                <a:rPr lang="en-US" sz="900" b="1" dirty="0" smtClean="0"/>
                <a:t>Susceptible women</a:t>
              </a:r>
            </a:p>
            <a:p>
              <a:pPr defTabSz="711200" eaLnBrk="0" hangingPunct="0">
                <a:spcBef>
                  <a:spcPts val="0"/>
                </a:spcBef>
              </a:pPr>
              <a:r>
                <a:rPr lang="en-US" sz="900" b="1" dirty="0" smtClean="0"/>
                <a:t>Others</a:t>
              </a:r>
              <a:endParaRPr lang="en-US" sz="900" b="1" dirty="0"/>
            </a:p>
          </p:txBody>
        </p:sp>
        <p:sp>
          <p:nvSpPr>
            <p:cNvPr id="103" name="Text Box 13"/>
            <p:cNvSpPr txBox="1">
              <a:spLocks noChangeArrowheads="1"/>
            </p:cNvSpPr>
            <p:nvPr/>
          </p:nvSpPr>
          <p:spPr bwMode="auto">
            <a:xfrm>
              <a:off x="5867400" y="6019800"/>
              <a:ext cx="3124200"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 WCBA = women of child bearing age</a:t>
              </a:r>
              <a:endParaRPr lang="en-US" sz="900" b="1" dirty="0"/>
            </a:p>
          </p:txBody>
        </p:sp>
        <p:sp>
          <p:nvSpPr>
            <p:cNvPr id="110" name="Text Box 21"/>
            <p:cNvSpPr txBox="1">
              <a:spLocks noChangeArrowheads="1"/>
            </p:cNvSpPr>
            <p:nvPr/>
          </p:nvSpPr>
          <p:spPr bwMode="auto">
            <a:xfrm>
              <a:off x="5105401" y="1158240"/>
              <a:ext cx="696912" cy="241078"/>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1100" b="1" u="sng" dirty="0" smtClean="0"/>
                <a:t>Gender</a:t>
              </a:r>
              <a:endParaRPr lang="en-US" sz="1100" b="1" dirty="0"/>
            </a:p>
          </p:txBody>
        </p:sp>
        <p:sp>
          <p:nvSpPr>
            <p:cNvPr id="127" name="Line 61"/>
            <p:cNvSpPr>
              <a:spLocks noChangeShapeType="1"/>
            </p:cNvSpPr>
            <p:nvPr/>
          </p:nvSpPr>
          <p:spPr bwMode="auto">
            <a:xfrm>
              <a:off x="1154113" y="3703320"/>
              <a:ext cx="533400" cy="0"/>
            </a:xfrm>
            <a:prstGeom prst="line">
              <a:avLst/>
            </a:prstGeom>
            <a:noFill/>
            <a:ln w="9525">
              <a:solidFill>
                <a:schemeClr val="tx1"/>
              </a:solidFill>
              <a:round/>
              <a:headEnd/>
              <a:tailEnd type="triangle" w="med" len="med"/>
            </a:ln>
          </p:spPr>
          <p:txBody>
            <a:bodyPr wrap="none" anchor="ctr"/>
            <a:lstStyle/>
            <a:p>
              <a:endParaRPr lang="en-US"/>
            </a:p>
          </p:txBody>
        </p:sp>
        <p:sp>
          <p:nvSpPr>
            <p:cNvPr id="95" name="Text Box 21"/>
            <p:cNvSpPr txBox="1">
              <a:spLocks noChangeArrowheads="1"/>
            </p:cNvSpPr>
            <p:nvPr/>
          </p:nvSpPr>
          <p:spPr bwMode="auto">
            <a:xfrm>
              <a:off x="2438400" y="1143000"/>
              <a:ext cx="1077913" cy="241078"/>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1100" b="1" u="sng" dirty="0" smtClean="0"/>
                <a:t>Years between</a:t>
              </a:r>
              <a:endParaRPr lang="en-US" sz="1100" b="1" dirty="0"/>
            </a:p>
          </p:txBody>
        </p:sp>
        <p:sp>
          <p:nvSpPr>
            <p:cNvPr id="111" name="Line 61"/>
            <p:cNvSpPr>
              <a:spLocks noChangeShapeType="1"/>
            </p:cNvSpPr>
            <p:nvPr/>
          </p:nvSpPr>
          <p:spPr bwMode="auto">
            <a:xfrm>
              <a:off x="3744913" y="3703320"/>
              <a:ext cx="304800" cy="0"/>
            </a:xfrm>
            <a:prstGeom prst="line">
              <a:avLst/>
            </a:prstGeom>
            <a:noFill/>
            <a:ln w="9525">
              <a:solidFill>
                <a:schemeClr val="tx1"/>
              </a:solidFill>
              <a:round/>
              <a:headEnd/>
              <a:tailEnd type="triangle" w="med" len="med"/>
            </a:ln>
          </p:spPr>
          <p:txBody>
            <a:bodyPr wrap="none" anchor="ctr"/>
            <a:lstStyle/>
            <a:p>
              <a:endParaRPr lang="en-US"/>
            </a:p>
          </p:txBody>
        </p:sp>
        <p:sp>
          <p:nvSpPr>
            <p:cNvPr id="112" name="Text Box 35"/>
            <p:cNvSpPr txBox="1">
              <a:spLocks noChangeArrowheads="1"/>
            </p:cNvSpPr>
            <p:nvPr/>
          </p:nvSpPr>
          <p:spPr bwMode="auto">
            <a:xfrm>
              <a:off x="4049713" y="3599700"/>
              <a:ext cx="641350"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All ages</a:t>
              </a:r>
              <a:endParaRPr lang="en-US" sz="900" b="1" dirty="0"/>
            </a:p>
          </p:txBody>
        </p:sp>
        <p:sp>
          <p:nvSpPr>
            <p:cNvPr id="118" name="Text Box 21"/>
            <p:cNvSpPr txBox="1">
              <a:spLocks noChangeArrowheads="1"/>
            </p:cNvSpPr>
            <p:nvPr/>
          </p:nvSpPr>
          <p:spPr bwMode="auto">
            <a:xfrm>
              <a:off x="3810000" y="1143000"/>
              <a:ext cx="544513" cy="241078"/>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1100" b="1" u="sng" dirty="0" smtClean="0"/>
                <a:t>Age</a:t>
              </a:r>
              <a:endParaRPr lang="en-US" sz="1100" b="1" dirty="0"/>
            </a:p>
          </p:txBody>
        </p:sp>
        <p:sp>
          <p:nvSpPr>
            <p:cNvPr id="119" name="Line 61"/>
            <p:cNvSpPr>
              <a:spLocks noChangeShapeType="1"/>
            </p:cNvSpPr>
            <p:nvPr/>
          </p:nvSpPr>
          <p:spPr bwMode="auto">
            <a:xfrm>
              <a:off x="4964113" y="3685032"/>
              <a:ext cx="304800" cy="0"/>
            </a:xfrm>
            <a:prstGeom prst="line">
              <a:avLst/>
            </a:prstGeom>
            <a:noFill/>
            <a:ln w="9525">
              <a:solidFill>
                <a:schemeClr val="tx1"/>
              </a:solidFill>
              <a:round/>
              <a:headEnd/>
              <a:tailEnd type="triangle" w="med" len="med"/>
            </a:ln>
          </p:spPr>
          <p:txBody>
            <a:bodyPr wrap="none" anchor="ctr"/>
            <a:lstStyle/>
            <a:p>
              <a:endParaRPr lang="en-US"/>
            </a:p>
          </p:txBody>
        </p:sp>
        <p:sp>
          <p:nvSpPr>
            <p:cNvPr id="122" name="Text Box 21"/>
            <p:cNvSpPr txBox="1">
              <a:spLocks noChangeArrowheads="1"/>
            </p:cNvSpPr>
            <p:nvPr/>
          </p:nvSpPr>
          <p:spPr bwMode="auto">
            <a:xfrm>
              <a:off x="6248401" y="1143000"/>
              <a:ext cx="696912" cy="241078"/>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1100" b="1" u="sng" dirty="0" smtClean="0"/>
                <a:t>Scope</a:t>
              </a:r>
              <a:endParaRPr lang="en-US" sz="1100" b="1" dirty="0"/>
            </a:p>
          </p:txBody>
        </p:sp>
        <p:sp>
          <p:nvSpPr>
            <p:cNvPr id="123" name="Line 32"/>
            <p:cNvSpPr>
              <a:spLocks noChangeShapeType="1"/>
            </p:cNvSpPr>
            <p:nvPr/>
          </p:nvSpPr>
          <p:spPr bwMode="auto">
            <a:xfrm flipV="1">
              <a:off x="3744913" y="2438400"/>
              <a:ext cx="304800" cy="1233488"/>
            </a:xfrm>
            <a:prstGeom prst="line">
              <a:avLst/>
            </a:prstGeom>
            <a:noFill/>
            <a:ln w="9525">
              <a:solidFill>
                <a:schemeClr val="tx1"/>
              </a:solidFill>
              <a:round/>
              <a:headEnd/>
              <a:tailEnd type="triangle" w="med" len="med"/>
            </a:ln>
          </p:spPr>
          <p:txBody>
            <a:bodyPr wrap="none" anchor="ctr"/>
            <a:lstStyle/>
            <a:p>
              <a:endParaRPr lang="en-US"/>
            </a:p>
          </p:txBody>
        </p:sp>
        <p:sp>
          <p:nvSpPr>
            <p:cNvPr id="128" name="Text Box 35"/>
            <p:cNvSpPr txBox="1">
              <a:spLocks noChangeArrowheads="1"/>
            </p:cNvSpPr>
            <p:nvPr/>
          </p:nvSpPr>
          <p:spPr bwMode="auto">
            <a:xfrm>
              <a:off x="4049712" y="2380500"/>
              <a:ext cx="903287"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a:t>&lt; </a:t>
              </a:r>
              <a:r>
                <a:rPr lang="en-US" sz="900" b="1" dirty="0" smtClean="0"/>
                <a:t>10 </a:t>
              </a:r>
              <a:r>
                <a:rPr lang="en-US" sz="900" b="1" dirty="0"/>
                <a:t>years</a:t>
              </a:r>
            </a:p>
          </p:txBody>
        </p:sp>
        <p:sp>
          <p:nvSpPr>
            <p:cNvPr id="130" name="Text Box 10"/>
            <p:cNvSpPr txBox="1">
              <a:spLocks noChangeArrowheads="1"/>
            </p:cNvSpPr>
            <p:nvPr/>
          </p:nvSpPr>
          <p:spPr bwMode="auto">
            <a:xfrm>
              <a:off x="4049713" y="4216503"/>
              <a:ext cx="1143000" cy="1041297"/>
            </a:xfrm>
            <a:prstGeom prst="rect">
              <a:avLst/>
            </a:prstGeom>
            <a:noFill/>
            <a:ln w="9525">
              <a:noFill/>
              <a:miter lim="800000"/>
              <a:headEnd/>
              <a:tailEnd/>
            </a:ln>
          </p:spPr>
          <p:txBody>
            <a:bodyPr wrap="square" lIns="71105" tIns="35553" rIns="71105" bIns="35553">
              <a:spAutoFit/>
            </a:bodyPr>
            <a:lstStyle/>
            <a:p>
              <a:pPr defTabSz="711200" eaLnBrk="0" hangingPunct="0">
                <a:spcBef>
                  <a:spcPts val="0"/>
                </a:spcBef>
              </a:pPr>
              <a:r>
                <a:rPr lang="en-US" sz="900" b="1" u="sng" dirty="0" smtClean="0"/>
                <a:t>Specific age (yr)</a:t>
              </a:r>
            </a:p>
            <a:p>
              <a:pPr defTabSz="711200" eaLnBrk="0" hangingPunct="0">
                <a:spcBef>
                  <a:spcPts val="0"/>
                </a:spcBef>
              </a:pPr>
              <a:r>
                <a:rPr lang="en-US" sz="900" b="1" dirty="0" smtClean="0"/>
                <a:t>12</a:t>
              </a:r>
            </a:p>
            <a:p>
              <a:pPr defTabSz="711200" eaLnBrk="0" hangingPunct="0">
                <a:spcBef>
                  <a:spcPts val="0"/>
                </a:spcBef>
              </a:pPr>
              <a:r>
                <a:rPr lang="en-US" sz="900" b="1" dirty="0" smtClean="0"/>
                <a:t>13-14</a:t>
              </a:r>
            </a:p>
            <a:p>
              <a:pPr defTabSz="711200" eaLnBrk="0" hangingPunct="0">
                <a:spcBef>
                  <a:spcPts val="0"/>
                </a:spcBef>
              </a:pPr>
              <a:r>
                <a:rPr lang="en-US" sz="900" b="1" dirty="0" smtClean="0"/>
                <a:t>14</a:t>
              </a:r>
            </a:p>
            <a:p>
              <a:pPr defTabSz="711200" eaLnBrk="0" hangingPunct="0">
                <a:spcBef>
                  <a:spcPts val="0"/>
                </a:spcBef>
              </a:pPr>
              <a:r>
                <a:rPr lang="en-US" sz="900" b="1" dirty="0" smtClean="0"/>
                <a:t>15-49</a:t>
              </a:r>
            </a:p>
            <a:p>
              <a:pPr defTabSz="711200" eaLnBrk="0" hangingPunct="0">
                <a:spcBef>
                  <a:spcPts val="0"/>
                </a:spcBef>
              </a:pPr>
              <a:r>
                <a:rPr lang="en-US" sz="900" b="1" dirty="0" smtClean="0"/>
                <a:t>&gt;19</a:t>
              </a:r>
            </a:p>
            <a:p>
              <a:pPr defTabSz="711200" eaLnBrk="0" hangingPunct="0">
                <a:spcBef>
                  <a:spcPts val="0"/>
                </a:spcBef>
              </a:pPr>
              <a:r>
                <a:rPr lang="en-US" sz="900" b="1" dirty="0" smtClean="0"/>
                <a:t>Others</a:t>
              </a:r>
              <a:endParaRPr lang="en-US" sz="900" b="1" dirty="0"/>
            </a:p>
          </p:txBody>
        </p:sp>
        <p:sp>
          <p:nvSpPr>
            <p:cNvPr id="135" name="Text Box 10"/>
            <p:cNvSpPr txBox="1">
              <a:spLocks noChangeArrowheads="1"/>
            </p:cNvSpPr>
            <p:nvPr/>
          </p:nvSpPr>
          <p:spPr bwMode="auto">
            <a:xfrm>
              <a:off x="6488113" y="2837700"/>
              <a:ext cx="914400"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Sub-national</a:t>
              </a:r>
              <a:endParaRPr lang="en-US" sz="900" b="1" dirty="0"/>
            </a:p>
          </p:txBody>
        </p:sp>
        <p:sp>
          <p:nvSpPr>
            <p:cNvPr id="136" name="Text Box 10"/>
            <p:cNvSpPr txBox="1">
              <a:spLocks noChangeArrowheads="1"/>
            </p:cNvSpPr>
            <p:nvPr/>
          </p:nvSpPr>
          <p:spPr bwMode="auto">
            <a:xfrm>
              <a:off x="6411913" y="3581400"/>
              <a:ext cx="609600"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Mixed</a:t>
              </a:r>
              <a:endParaRPr lang="en-US" sz="900" b="1" dirty="0"/>
            </a:p>
          </p:txBody>
        </p:sp>
        <p:sp>
          <p:nvSpPr>
            <p:cNvPr id="137" name="Line 61"/>
            <p:cNvSpPr>
              <a:spLocks noChangeShapeType="1"/>
            </p:cNvSpPr>
            <p:nvPr/>
          </p:nvSpPr>
          <p:spPr bwMode="auto">
            <a:xfrm>
              <a:off x="6107113" y="3685032"/>
              <a:ext cx="304800" cy="0"/>
            </a:xfrm>
            <a:prstGeom prst="line">
              <a:avLst/>
            </a:prstGeom>
            <a:noFill/>
            <a:ln w="9525">
              <a:solidFill>
                <a:schemeClr val="tx1"/>
              </a:solidFill>
              <a:round/>
              <a:headEnd/>
              <a:tailEnd type="triangle" w="med" len="med"/>
            </a:ln>
          </p:spPr>
          <p:txBody>
            <a:bodyPr wrap="none" anchor="ctr"/>
            <a:lstStyle/>
            <a:p>
              <a:endParaRPr lang="en-US"/>
            </a:p>
          </p:txBody>
        </p:sp>
        <p:sp>
          <p:nvSpPr>
            <p:cNvPr id="138" name="Line 53"/>
            <p:cNvSpPr>
              <a:spLocks noChangeShapeType="1"/>
            </p:cNvSpPr>
            <p:nvPr/>
          </p:nvSpPr>
          <p:spPr bwMode="auto">
            <a:xfrm flipV="1">
              <a:off x="2449513" y="3505200"/>
              <a:ext cx="609600" cy="171450"/>
            </a:xfrm>
            <a:prstGeom prst="line">
              <a:avLst/>
            </a:prstGeom>
            <a:noFill/>
            <a:ln w="12700">
              <a:solidFill>
                <a:schemeClr val="tx1"/>
              </a:solidFill>
              <a:round/>
              <a:headEnd/>
              <a:tailEnd type="triangle" w="med" len="med"/>
            </a:ln>
          </p:spPr>
          <p:txBody>
            <a:bodyPr wrap="none" anchor="ctr"/>
            <a:lstStyle/>
            <a:p>
              <a:endParaRPr lang="en-US"/>
            </a:p>
          </p:txBody>
        </p:sp>
        <p:sp>
          <p:nvSpPr>
            <p:cNvPr id="139" name="Line 53"/>
            <p:cNvSpPr>
              <a:spLocks noChangeShapeType="1"/>
            </p:cNvSpPr>
            <p:nvPr/>
          </p:nvSpPr>
          <p:spPr bwMode="auto">
            <a:xfrm>
              <a:off x="2449513" y="3676650"/>
              <a:ext cx="609600" cy="285750"/>
            </a:xfrm>
            <a:prstGeom prst="line">
              <a:avLst/>
            </a:prstGeom>
            <a:noFill/>
            <a:ln w="12700">
              <a:solidFill>
                <a:schemeClr val="tx1"/>
              </a:solidFill>
              <a:round/>
              <a:headEnd/>
              <a:tailEnd type="triangle" w="med" len="med"/>
            </a:ln>
          </p:spPr>
          <p:txBody>
            <a:bodyPr wrap="none" anchor="ctr"/>
            <a:lstStyle/>
            <a:p>
              <a:endParaRPr lang="en-US"/>
            </a:p>
          </p:txBody>
        </p:sp>
        <p:sp>
          <p:nvSpPr>
            <p:cNvPr id="140" name="Text Box 56"/>
            <p:cNvSpPr txBox="1">
              <a:spLocks noChangeArrowheads="1"/>
            </p:cNvSpPr>
            <p:nvPr/>
          </p:nvSpPr>
          <p:spPr bwMode="auto">
            <a:xfrm>
              <a:off x="3059113" y="3371100"/>
              <a:ext cx="228600" cy="210300"/>
            </a:xfrm>
            <a:prstGeom prst="rect">
              <a:avLst/>
            </a:prstGeom>
            <a:noFill/>
            <a:ln w="9525">
              <a:noFill/>
              <a:miter lim="800000"/>
              <a:headEnd/>
              <a:tailEnd/>
            </a:ln>
          </p:spPr>
          <p:txBody>
            <a:bodyPr wrap="square" lIns="71105" tIns="35553" rIns="71105" bIns="35553">
              <a:spAutoFit/>
            </a:bodyPr>
            <a:lstStyle/>
            <a:p>
              <a:pPr defTabSz="711200" eaLnBrk="0" hangingPunct="0">
                <a:spcBef>
                  <a:spcPct val="50000"/>
                </a:spcBef>
              </a:pPr>
              <a:r>
                <a:rPr lang="en-US" sz="900" b="1" dirty="0" smtClean="0"/>
                <a:t>2</a:t>
              </a:r>
              <a:endParaRPr lang="en-US" sz="900" b="1" dirty="0"/>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10211</TotalTime>
  <Words>2524</Words>
  <Application>Microsoft Office PowerPoint</Application>
  <PresentationFormat>On-screen Show (4:3)</PresentationFormat>
  <Paragraphs>351</Paragraphs>
  <Slides>24</Slides>
  <Notes>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Module</vt:lpstr>
      <vt:lpstr>Measles and rubella investment cases:  Stakeholder analysis and update</vt:lpstr>
      <vt:lpstr>Acknowledgments</vt:lpstr>
      <vt:lpstr>Topics</vt:lpstr>
      <vt:lpstr>Context</vt:lpstr>
      <vt:lpstr>Investment case development process</vt:lpstr>
      <vt:lpstr>Investment case contents</vt:lpstr>
      <vt:lpstr>National and global options</vt:lpstr>
      <vt:lpstr>Slide 8</vt:lpstr>
      <vt:lpstr>Slide 9</vt:lpstr>
      <vt:lpstr>National and global options</vt:lpstr>
      <vt:lpstr>Slide 11</vt:lpstr>
      <vt:lpstr>Key questions</vt:lpstr>
      <vt:lpstr>Options under consideration</vt:lpstr>
      <vt:lpstr>Cost modeling</vt:lpstr>
      <vt:lpstr>Cost modeling</vt:lpstr>
      <vt:lpstr>Benefits of preventing rubella/CRS – DALY and treatment cost savings</vt:lpstr>
      <vt:lpstr>Slide 17</vt:lpstr>
      <vt:lpstr>Disease modeling</vt:lpstr>
      <vt:lpstr>Preliminary dynamic insights</vt:lpstr>
      <vt:lpstr>Preliminary dynamic insights</vt:lpstr>
      <vt:lpstr>Preliminary dynamic insights</vt:lpstr>
      <vt:lpstr>Integration and insights</vt:lpstr>
      <vt:lpstr>Full circle</vt:lpstr>
      <vt:lpstr>Road ahead</vt:lpstr>
    </vt:vector>
  </TitlesOfParts>
  <Company>LENOVO CUSTOMER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Polio Eradication and Beyond</dc:title>
  <dc:creator>Kim Thompson</dc:creator>
  <cp:lastModifiedBy>Kimberly Thompson</cp:lastModifiedBy>
  <cp:revision>498</cp:revision>
  <dcterms:created xsi:type="dcterms:W3CDTF">2010-07-26T14:53:50Z</dcterms:created>
  <dcterms:modified xsi:type="dcterms:W3CDTF">2012-09-18T23:43:16Z</dcterms:modified>
</cp:coreProperties>
</file>