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648" r:id="rId3"/>
    <p:sldMasterId id="2147483671" r:id="rId4"/>
  </p:sldMasterIdLst>
  <p:notesMasterIdLst>
    <p:notesMasterId r:id="rId36"/>
  </p:notesMasterIdLst>
  <p:handoutMasterIdLst>
    <p:handoutMasterId r:id="rId37"/>
  </p:handoutMasterIdLst>
  <p:sldIdLst>
    <p:sldId id="299" r:id="rId5"/>
    <p:sldId id="280" r:id="rId6"/>
    <p:sldId id="279" r:id="rId7"/>
    <p:sldId id="274" r:id="rId8"/>
    <p:sldId id="293" r:id="rId9"/>
    <p:sldId id="292" r:id="rId10"/>
    <p:sldId id="314" r:id="rId11"/>
    <p:sldId id="295" r:id="rId12"/>
    <p:sldId id="281" r:id="rId13"/>
    <p:sldId id="282" r:id="rId14"/>
    <p:sldId id="321" r:id="rId15"/>
    <p:sldId id="265" r:id="rId16"/>
    <p:sldId id="286" r:id="rId17"/>
    <p:sldId id="285" r:id="rId18"/>
    <p:sldId id="287" r:id="rId19"/>
    <p:sldId id="288" r:id="rId20"/>
    <p:sldId id="322" r:id="rId21"/>
    <p:sldId id="289" r:id="rId22"/>
    <p:sldId id="294" r:id="rId23"/>
    <p:sldId id="297" r:id="rId24"/>
    <p:sldId id="301" r:id="rId25"/>
    <p:sldId id="306" r:id="rId26"/>
    <p:sldId id="307" r:id="rId27"/>
    <p:sldId id="303" r:id="rId28"/>
    <p:sldId id="304" r:id="rId29"/>
    <p:sldId id="315" r:id="rId30"/>
    <p:sldId id="308" r:id="rId31"/>
    <p:sldId id="310" r:id="rId32"/>
    <p:sldId id="309" r:id="rId33"/>
    <p:sldId id="316" r:id="rId34"/>
    <p:sldId id="313" r:id="rId3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312"/>
    <a:srgbClr val="009900"/>
    <a:srgbClr val="41A2AA"/>
    <a:srgbClr val="00558F"/>
    <a:srgbClr val="5F5F5F"/>
    <a:srgbClr val="0000CC"/>
    <a:srgbClr val="5E82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3" autoAdjust="0"/>
  </p:normalViewPr>
  <p:slideViewPr>
    <p:cSldViewPr>
      <p:cViewPr>
        <p:scale>
          <a:sx n="75" d="100"/>
          <a:sy n="75" d="100"/>
        </p:scale>
        <p:origin x="-36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96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C0E41-38D3-4460-988C-E1CC09B1DA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D7C2CB-5F20-46A5-8BA3-89FF73C36E96}">
      <dgm:prSet phldrT="[Text]"/>
      <dgm:spPr>
        <a:solidFill>
          <a:srgbClr val="BA2312"/>
        </a:solidFill>
      </dgm:spPr>
      <dgm:t>
        <a:bodyPr/>
        <a:lstStyle/>
        <a:p>
          <a:r>
            <a:rPr lang="en-GB" dirty="0" smtClean="0"/>
            <a:t>Suboptimal coverage and immunity gaps at </a:t>
          </a:r>
          <a:r>
            <a:rPr lang="en-GB" dirty="0" err="1" smtClean="0"/>
            <a:t>subnational</a:t>
          </a:r>
          <a:r>
            <a:rPr lang="en-GB" dirty="0" smtClean="0"/>
            <a:t> level</a:t>
          </a:r>
          <a:endParaRPr lang="en-GB" dirty="0"/>
        </a:p>
      </dgm:t>
    </dgm:pt>
    <dgm:pt modelId="{2CAEBAEE-C03B-4725-A925-0F4040E13C43}" type="parTrans" cxnId="{B374714D-CEDB-41AA-868E-FCBD9F457ACE}">
      <dgm:prSet/>
      <dgm:spPr/>
      <dgm:t>
        <a:bodyPr/>
        <a:lstStyle/>
        <a:p>
          <a:endParaRPr lang="en-GB"/>
        </a:p>
      </dgm:t>
    </dgm:pt>
    <dgm:pt modelId="{F74DF7AC-26CD-460F-BAE5-DCB039D8562F}" type="sibTrans" cxnId="{B374714D-CEDB-41AA-868E-FCBD9F457ACE}">
      <dgm:prSet/>
      <dgm:spPr/>
      <dgm:t>
        <a:bodyPr/>
        <a:lstStyle/>
        <a:p>
          <a:endParaRPr lang="en-GB"/>
        </a:p>
      </dgm:t>
    </dgm:pt>
    <dgm:pt modelId="{0095CF46-EA0C-4E28-B920-13C3A1ED1EE8}">
      <dgm:prSet phldrT="[Text]"/>
      <dgm:spPr>
        <a:solidFill>
          <a:srgbClr val="BA2312"/>
        </a:solidFill>
      </dgm:spPr>
      <dgm:t>
        <a:bodyPr/>
        <a:lstStyle/>
        <a:p>
          <a:r>
            <a:rPr lang="en-GB" dirty="0" smtClean="0"/>
            <a:t>Lack of national case-based surveillance for measles and rubella*</a:t>
          </a:r>
          <a:endParaRPr lang="en-GB" dirty="0"/>
        </a:p>
      </dgm:t>
    </dgm:pt>
    <dgm:pt modelId="{2F7F82F9-F6CC-4110-B36C-BC7CAAF192CB}" type="parTrans" cxnId="{F14892AC-F6ED-44B9-8A19-70B1345A0D6C}">
      <dgm:prSet/>
      <dgm:spPr/>
      <dgm:t>
        <a:bodyPr/>
        <a:lstStyle/>
        <a:p>
          <a:endParaRPr lang="en-GB"/>
        </a:p>
      </dgm:t>
    </dgm:pt>
    <dgm:pt modelId="{747D5B04-AAB1-4CC2-B09E-58B6E0CE2B1E}" type="sibTrans" cxnId="{F14892AC-F6ED-44B9-8A19-70B1345A0D6C}">
      <dgm:prSet/>
      <dgm:spPr/>
      <dgm:t>
        <a:bodyPr/>
        <a:lstStyle/>
        <a:p>
          <a:endParaRPr lang="en-GB"/>
        </a:p>
      </dgm:t>
    </dgm:pt>
    <dgm:pt modelId="{3A5D8C22-11CB-4487-94AC-CACFCC2E07FD}">
      <dgm:prSet phldrT="[Text]"/>
      <dgm:spPr>
        <a:solidFill>
          <a:srgbClr val="BA2312"/>
        </a:solidFill>
      </dgm:spPr>
      <dgm:t>
        <a:bodyPr/>
        <a:lstStyle/>
        <a:p>
          <a:r>
            <a:rPr lang="en-GB" dirty="0" smtClean="0"/>
            <a:t>Continued outbreaks and lack of comprehensive response</a:t>
          </a:r>
          <a:endParaRPr lang="en-GB" dirty="0"/>
        </a:p>
      </dgm:t>
    </dgm:pt>
    <dgm:pt modelId="{E49B96A3-8B2A-4372-B71E-439ADE109EA4}" type="parTrans" cxnId="{DDCE45BE-D4B9-478C-9C4B-5438BBD72561}">
      <dgm:prSet/>
      <dgm:spPr/>
      <dgm:t>
        <a:bodyPr/>
        <a:lstStyle/>
        <a:p>
          <a:endParaRPr lang="en-GB"/>
        </a:p>
      </dgm:t>
    </dgm:pt>
    <dgm:pt modelId="{68BA0A2A-0163-4741-BD87-C8BA51618715}" type="sibTrans" cxnId="{DDCE45BE-D4B9-478C-9C4B-5438BBD72561}">
      <dgm:prSet/>
      <dgm:spPr/>
      <dgm:t>
        <a:bodyPr/>
        <a:lstStyle/>
        <a:p>
          <a:endParaRPr lang="en-GB"/>
        </a:p>
      </dgm:t>
    </dgm:pt>
    <dgm:pt modelId="{D7C258EF-879B-47B8-BAC0-9DEBE74266CC}">
      <dgm:prSet phldrT="[Text]"/>
      <dgm:spPr>
        <a:solidFill>
          <a:srgbClr val="BA2312"/>
        </a:solidFill>
      </dgm:spPr>
      <dgm:t>
        <a:bodyPr/>
        <a:lstStyle/>
        <a:p>
          <a:r>
            <a:rPr lang="en-GB" dirty="0" smtClean="0"/>
            <a:t>Political, public, and health professional complacency</a:t>
          </a:r>
          <a:endParaRPr lang="en-GB" dirty="0"/>
        </a:p>
      </dgm:t>
    </dgm:pt>
    <dgm:pt modelId="{AE1AF7DF-ED02-4567-AE2E-A13A0D4C1DA7}" type="parTrans" cxnId="{C3C89217-E59A-4804-84FD-32D2D7263648}">
      <dgm:prSet/>
      <dgm:spPr/>
      <dgm:t>
        <a:bodyPr/>
        <a:lstStyle/>
        <a:p>
          <a:endParaRPr lang="en-GB"/>
        </a:p>
      </dgm:t>
    </dgm:pt>
    <dgm:pt modelId="{FE907DCB-FEAB-4CCA-96E6-60643CEDEC54}" type="sibTrans" cxnId="{C3C89217-E59A-4804-84FD-32D2D7263648}">
      <dgm:prSet/>
      <dgm:spPr/>
      <dgm:t>
        <a:bodyPr/>
        <a:lstStyle/>
        <a:p>
          <a:endParaRPr lang="en-GB"/>
        </a:p>
      </dgm:t>
    </dgm:pt>
    <dgm:pt modelId="{55C5AF0A-E8CB-40F6-AC9F-7374D77E87D0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Resources for low and middle income countries to address gaps in coverage</a:t>
          </a:r>
          <a:endParaRPr lang="en-GB" dirty="0"/>
        </a:p>
      </dgm:t>
    </dgm:pt>
    <dgm:pt modelId="{5238D249-A8D8-4695-A8E1-77F7F8D63EA3}" type="parTrans" cxnId="{EE298F2E-AB55-458B-BF61-801A81EE2856}">
      <dgm:prSet/>
      <dgm:spPr/>
      <dgm:t>
        <a:bodyPr/>
        <a:lstStyle/>
        <a:p>
          <a:endParaRPr lang="en-GB"/>
        </a:p>
      </dgm:t>
    </dgm:pt>
    <dgm:pt modelId="{2FC5E22E-5C65-48CF-A51D-60EBC610F12F}" type="sibTrans" cxnId="{EE298F2E-AB55-458B-BF61-801A81EE2856}">
      <dgm:prSet/>
      <dgm:spPr/>
      <dgm:t>
        <a:bodyPr/>
        <a:lstStyle/>
        <a:p>
          <a:endParaRPr lang="en-GB"/>
        </a:p>
      </dgm:t>
    </dgm:pt>
    <dgm:pt modelId="{3A9F3F43-5ADB-4965-83C6-7208F6475863}" type="pres">
      <dgm:prSet presAssocID="{BC9C0E41-38D3-4460-988C-E1CC09B1DA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B4E5C9-B6B4-4253-8903-AB2B0A1CCB43}" type="pres">
      <dgm:prSet presAssocID="{17D7C2CB-5F20-46A5-8BA3-89FF73C36E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219419-D6AB-4884-A41F-2B2E94B3BA6A}" type="pres">
      <dgm:prSet presAssocID="{F74DF7AC-26CD-460F-BAE5-DCB039D8562F}" presName="sibTrans" presStyleCnt="0"/>
      <dgm:spPr/>
    </dgm:pt>
    <dgm:pt modelId="{67A4E227-ACF1-4D28-ACDA-906996B37062}" type="pres">
      <dgm:prSet presAssocID="{0095CF46-EA0C-4E28-B920-13C3A1ED1E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99AF90-7E78-4AED-BD61-F3141744A484}" type="pres">
      <dgm:prSet presAssocID="{747D5B04-AAB1-4CC2-B09E-58B6E0CE2B1E}" presName="sibTrans" presStyleCnt="0"/>
      <dgm:spPr/>
    </dgm:pt>
    <dgm:pt modelId="{1A99D42F-8C41-4010-85B6-F820E6B5A6ED}" type="pres">
      <dgm:prSet presAssocID="{3A5D8C22-11CB-4487-94AC-CACFCC2E07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A1FED3-7BCE-4090-B19F-B38AECB3C77E}" type="pres">
      <dgm:prSet presAssocID="{68BA0A2A-0163-4741-BD87-C8BA51618715}" presName="sibTrans" presStyleCnt="0"/>
      <dgm:spPr/>
    </dgm:pt>
    <dgm:pt modelId="{014B6A8E-39C1-4088-890C-0A411BDE1FBA}" type="pres">
      <dgm:prSet presAssocID="{D7C258EF-879B-47B8-BAC0-9DEBE74266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4CB7A0-3CFA-4282-9EED-FF87BC2E62D5}" type="pres">
      <dgm:prSet presAssocID="{FE907DCB-FEAB-4CCA-96E6-60643CEDEC54}" presName="sibTrans" presStyleCnt="0"/>
      <dgm:spPr/>
    </dgm:pt>
    <dgm:pt modelId="{28B3B3B0-1B9A-44FF-8387-1E449D8A0673}" type="pres">
      <dgm:prSet presAssocID="{55C5AF0A-E8CB-40F6-AC9F-7374D77E87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298F2E-AB55-458B-BF61-801A81EE2856}" srcId="{BC9C0E41-38D3-4460-988C-E1CC09B1DA91}" destId="{55C5AF0A-E8CB-40F6-AC9F-7374D77E87D0}" srcOrd="4" destOrd="0" parTransId="{5238D249-A8D8-4695-A8E1-77F7F8D63EA3}" sibTransId="{2FC5E22E-5C65-48CF-A51D-60EBC610F12F}"/>
    <dgm:cxn modelId="{C3C89217-E59A-4804-84FD-32D2D7263648}" srcId="{BC9C0E41-38D3-4460-988C-E1CC09B1DA91}" destId="{D7C258EF-879B-47B8-BAC0-9DEBE74266CC}" srcOrd="3" destOrd="0" parTransId="{AE1AF7DF-ED02-4567-AE2E-A13A0D4C1DA7}" sibTransId="{FE907DCB-FEAB-4CCA-96E6-60643CEDEC54}"/>
    <dgm:cxn modelId="{4D8CB7EB-0A6A-4549-97DE-8AACE78B8078}" type="presOf" srcId="{0095CF46-EA0C-4E28-B920-13C3A1ED1EE8}" destId="{67A4E227-ACF1-4D28-ACDA-906996B37062}" srcOrd="0" destOrd="0" presId="urn:microsoft.com/office/officeart/2005/8/layout/default"/>
    <dgm:cxn modelId="{DDCE45BE-D4B9-478C-9C4B-5438BBD72561}" srcId="{BC9C0E41-38D3-4460-988C-E1CC09B1DA91}" destId="{3A5D8C22-11CB-4487-94AC-CACFCC2E07FD}" srcOrd="2" destOrd="0" parTransId="{E49B96A3-8B2A-4372-B71E-439ADE109EA4}" sibTransId="{68BA0A2A-0163-4741-BD87-C8BA51618715}"/>
    <dgm:cxn modelId="{20EFCA71-E5BA-4648-A884-10B241A4AA63}" type="presOf" srcId="{55C5AF0A-E8CB-40F6-AC9F-7374D77E87D0}" destId="{28B3B3B0-1B9A-44FF-8387-1E449D8A0673}" srcOrd="0" destOrd="0" presId="urn:microsoft.com/office/officeart/2005/8/layout/default"/>
    <dgm:cxn modelId="{F14892AC-F6ED-44B9-8A19-70B1345A0D6C}" srcId="{BC9C0E41-38D3-4460-988C-E1CC09B1DA91}" destId="{0095CF46-EA0C-4E28-B920-13C3A1ED1EE8}" srcOrd="1" destOrd="0" parTransId="{2F7F82F9-F6CC-4110-B36C-BC7CAAF192CB}" sibTransId="{747D5B04-AAB1-4CC2-B09E-58B6E0CE2B1E}"/>
    <dgm:cxn modelId="{6B1146A6-960E-4440-9BF5-886470FEB949}" type="presOf" srcId="{D7C258EF-879B-47B8-BAC0-9DEBE74266CC}" destId="{014B6A8E-39C1-4088-890C-0A411BDE1FBA}" srcOrd="0" destOrd="0" presId="urn:microsoft.com/office/officeart/2005/8/layout/default"/>
    <dgm:cxn modelId="{B374714D-CEDB-41AA-868E-FCBD9F457ACE}" srcId="{BC9C0E41-38D3-4460-988C-E1CC09B1DA91}" destId="{17D7C2CB-5F20-46A5-8BA3-89FF73C36E96}" srcOrd="0" destOrd="0" parTransId="{2CAEBAEE-C03B-4725-A925-0F4040E13C43}" sibTransId="{F74DF7AC-26CD-460F-BAE5-DCB039D8562F}"/>
    <dgm:cxn modelId="{973A3F97-7425-4C56-9614-23119DE71F08}" type="presOf" srcId="{BC9C0E41-38D3-4460-988C-E1CC09B1DA91}" destId="{3A9F3F43-5ADB-4965-83C6-7208F6475863}" srcOrd="0" destOrd="0" presId="urn:microsoft.com/office/officeart/2005/8/layout/default"/>
    <dgm:cxn modelId="{ED6645F7-A36C-401A-9DEB-F8027D409688}" type="presOf" srcId="{17D7C2CB-5F20-46A5-8BA3-89FF73C36E96}" destId="{ABB4E5C9-B6B4-4253-8903-AB2B0A1CCB43}" srcOrd="0" destOrd="0" presId="urn:microsoft.com/office/officeart/2005/8/layout/default"/>
    <dgm:cxn modelId="{AF237410-FBCC-4B3A-AA89-D33AEB1714E3}" type="presOf" srcId="{3A5D8C22-11CB-4487-94AC-CACFCC2E07FD}" destId="{1A99D42F-8C41-4010-85B6-F820E6B5A6ED}" srcOrd="0" destOrd="0" presId="urn:microsoft.com/office/officeart/2005/8/layout/default"/>
    <dgm:cxn modelId="{2E0BF4D1-3A0D-4519-8028-D4CD10DEFA5E}" type="presParOf" srcId="{3A9F3F43-5ADB-4965-83C6-7208F6475863}" destId="{ABB4E5C9-B6B4-4253-8903-AB2B0A1CCB43}" srcOrd="0" destOrd="0" presId="urn:microsoft.com/office/officeart/2005/8/layout/default"/>
    <dgm:cxn modelId="{9D3F5404-468E-4812-94D8-13D0FB522C82}" type="presParOf" srcId="{3A9F3F43-5ADB-4965-83C6-7208F6475863}" destId="{09219419-D6AB-4884-A41F-2B2E94B3BA6A}" srcOrd="1" destOrd="0" presId="urn:microsoft.com/office/officeart/2005/8/layout/default"/>
    <dgm:cxn modelId="{EE95A09E-5A44-4D5A-9508-CB44F79115C8}" type="presParOf" srcId="{3A9F3F43-5ADB-4965-83C6-7208F6475863}" destId="{67A4E227-ACF1-4D28-ACDA-906996B37062}" srcOrd="2" destOrd="0" presId="urn:microsoft.com/office/officeart/2005/8/layout/default"/>
    <dgm:cxn modelId="{696B8673-07C4-4E8B-BBA9-CEA66BFC87CB}" type="presParOf" srcId="{3A9F3F43-5ADB-4965-83C6-7208F6475863}" destId="{DF99AF90-7E78-4AED-BD61-F3141744A484}" srcOrd="3" destOrd="0" presId="urn:microsoft.com/office/officeart/2005/8/layout/default"/>
    <dgm:cxn modelId="{D58566AA-2B23-456D-9D43-560A389F7C38}" type="presParOf" srcId="{3A9F3F43-5ADB-4965-83C6-7208F6475863}" destId="{1A99D42F-8C41-4010-85B6-F820E6B5A6ED}" srcOrd="4" destOrd="0" presId="urn:microsoft.com/office/officeart/2005/8/layout/default"/>
    <dgm:cxn modelId="{7546525E-8878-4966-B346-C160189B29F8}" type="presParOf" srcId="{3A9F3F43-5ADB-4965-83C6-7208F6475863}" destId="{6FA1FED3-7BCE-4090-B19F-B38AECB3C77E}" srcOrd="5" destOrd="0" presId="urn:microsoft.com/office/officeart/2005/8/layout/default"/>
    <dgm:cxn modelId="{87DE561E-9D5A-42E7-9028-8A31D8FAA7B4}" type="presParOf" srcId="{3A9F3F43-5ADB-4965-83C6-7208F6475863}" destId="{014B6A8E-39C1-4088-890C-0A411BDE1FBA}" srcOrd="6" destOrd="0" presId="urn:microsoft.com/office/officeart/2005/8/layout/default"/>
    <dgm:cxn modelId="{0526644F-D444-4430-A466-E71329FAC3FA}" type="presParOf" srcId="{3A9F3F43-5ADB-4965-83C6-7208F6475863}" destId="{8C4CB7A0-3CFA-4282-9EED-FF87BC2E62D5}" srcOrd="7" destOrd="0" presId="urn:microsoft.com/office/officeart/2005/8/layout/default"/>
    <dgm:cxn modelId="{759A5E29-2C29-4EA5-8D2E-6B6018731150}" type="presParOf" srcId="{3A9F3F43-5ADB-4965-83C6-7208F6475863}" destId="{28B3B3B0-1B9A-44FF-8387-1E449D8A067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62B50-1A72-4769-9679-22B8D2DF38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A804B8-FA3E-4CCF-B972-E53153CBC4E2}">
      <dgm:prSet phldrT="[Text]"/>
      <dgm:spPr>
        <a:solidFill>
          <a:srgbClr val="BA2312"/>
        </a:solidFill>
        <a:ln>
          <a:noFill/>
        </a:ln>
      </dgm:spPr>
      <dgm:t>
        <a:bodyPr/>
        <a:lstStyle/>
        <a:p>
          <a:r>
            <a:rPr lang="en-GB" dirty="0" smtClean="0"/>
            <a:t>Awareness and risk/benefit perceptions at all levels</a:t>
          </a:r>
          <a:endParaRPr lang="en-GB" dirty="0"/>
        </a:p>
      </dgm:t>
    </dgm:pt>
    <dgm:pt modelId="{CEC0CF00-461D-4DE2-8297-0B52BCF77AC7}" type="parTrans" cxnId="{4E1C23D7-F188-4AE6-A988-7D341D5283DD}">
      <dgm:prSet/>
      <dgm:spPr/>
      <dgm:t>
        <a:bodyPr/>
        <a:lstStyle/>
        <a:p>
          <a:endParaRPr lang="en-GB"/>
        </a:p>
      </dgm:t>
    </dgm:pt>
    <dgm:pt modelId="{477C9134-B94E-41ED-8637-A6F6E827445B}" type="sibTrans" cxnId="{4E1C23D7-F188-4AE6-A988-7D341D5283DD}">
      <dgm:prSet/>
      <dgm:spPr/>
      <dgm:t>
        <a:bodyPr/>
        <a:lstStyle/>
        <a:p>
          <a:endParaRPr lang="en-GB"/>
        </a:p>
      </dgm:t>
    </dgm:pt>
    <dgm:pt modelId="{281BBBD0-A4C9-42AD-B711-BF7C0EDE1318}">
      <dgm:prSet phldrT="[Text]"/>
      <dgm:spPr>
        <a:ln>
          <a:noFill/>
        </a:ln>
      </dgm:spPr>
      <dgm:t>
        <a:bodyPr/>
        <a:lstStyle/>
        <a:p>
          <a:r>
            <a:rPr lang="en-GB" dirty="0" smtClean="0"/>
            <a:t>Public</a:t>
          </a:r>
          <a:endParaRPr lang="en-GB" dirty="0"/>
        </a:p>
      </dgm:t>
    </dgm:pt>
    <dgm:pt modelId="{B227366D-16D4-4A37-839C-7D7A3BFBF266}" type="parTrans" cxnId="{A51FB956-6520-40FF-9C45-25FE34930DE9}">
      <dgm:prSet/>
      <dgm:spPr/>
      <dgm:t>
        <a:bodyPr/>
        <a:lstStyle/>
        <a:p>
          <a:endParaRPr lang="en-GB"/>
        </a:p>
      </dgm:t>
    </dgm:pt>
    <dgm:pt modelId="{3FB950BB-90F2-48F1-BC81-7D889140E0AD}" type="sibTrans" cxnId="{A51FB956-6520-40FF-9C45-25FE34930DE9}">
      <dgm:prSet/>
      <dgm:spPr/>
      <dgm:t>
        <a:bodyPr/>
        <a:lstStyle/>
        <a:p>
          <a:endParaRPr lang="en-GB"/>
        </a:p>
      </dgm:t>
    </dgm:pt>
    <dgm:pt modelId="{72D1CABB-4D88-4672-BE1C-0392B3235E6C}">
      <dgm:prSet phldrT="[Text]"/>
      <dgm:spPr>
        <a:ln>
          <a:noFill/>
        </a:ln>
      </dgm:spPr>
      <dgm:t>
        <a:bodyPr/>
        <a:lstStyle/>
        <a:p>
          <a:r>
            <a:rPr lang="en-GB" dirty="0" smtClean="0"/>
            <a:t>Health Professional </a:t>
          </a:r>
          <a:endParaRPr lang="en-GB" dirty="0"/>
        </a:p>
      </dgm:t>
    </dgm:pt>
    <dgm:pt modelId="{878E401A-9C67-4D6A-B134-98701C160DEF}" type="parTrans" cxnId="{28F85AB3-0FF1-4290-9B15-95F8C175A676}">
      <dgm:prSet/>
      <dgm:spPr/>
      <dgm:t>
        <a:bodyPr/>
        <a:lstStyle/>
        <a:p>
          <a:endParaRPr lang="en-GB"/>
        </a:p>
      </dgm:t>
    </dgm:pt>
    <dgm:pt modelId="{DB34E4A3-8044-4D4D-8011-D98DC14FC35D}" type="sibTrans" cxnId="{28F85AB3-0FF1-4290-9B15-95F8C175A676}">
      <dgm:prSet/>
      <dgm:spPr/>
      <dgm:t>
        <a:bodyPr/>
        <a:lstStyle/>
        <a:p>
          <a:endParaRPr lang="en-GB"/>
        </a:p>
      </dgm:t>
    </dgm:pt>
    <dgm:pt modelId="{3DAD5E96-FB0A-4283-AC45-DBEF2D71CD39}">
      <dgm:prSet phldrT="[Text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dirty="0" smtClean="0"/>
            <a:t>Health care systems </a:t>
          </a:r>
        </a:p>
        <a:p>
          <a:r>
            <a:rPr lang="en-GB" dirty="0" smtClean="0"/>
            <a:t>in transition</a:t>
          </a:r>
          <a:endParaRPr lang="en-GB" dirty="0"/>
        </a:p>
      </dgm:t>
    </dgm:pt>
    <dgm:pt modelId="{22C60E26-7C0C-4E86-8C12-F72E080DF156}" type="parTrans" cxnId="{3A755261-256A-4999-84B5-3E1246D67CF3}">
      <dgm:prSet/>
      <dgm:spPr/>
      <dgm:t>
        <a:bodyPr/>
        <a:lstStyle/>
        <a:p>
          <a:endParaRPr lang="en-GB"/>
        </a:p>
      </dgm:t>
    </dgm:pt>
    <dgm:pt modelId="{C9ADB6FA-B7BF-4862-B6FD-D101D43DEF21}" type="sibTrans" cxnId="{3A755261-256A-4999-84B5-3E1246D67CF3}">
      <dgm:prSet/>
      <dgm:spPr/>
      <dgm:t>
        <a:bodyPr/>
        <a:lstStyle/>
        <a:p>
          <a:endParaRPr lang="en-GB"/>
        </a:p>
      </dgm:t>
    </dgm:pt>
    <dgm:pt modelId="{DDFB6BD3-6AD7-48E6-9064-A55932959F22}">
      <dgm:prSet phldrT="[Text]"/>
      <dgm:spPr/>
      <dgm:t>
        <a:bodyPr/>
        <a:lstStyle/>
        <a:p>
          <a:r>
            <a:rPr lang="en-GB" dirty="0" smtClean="0"/>
            <a:t>Funding, organization, and availability of services</a:t>
          </a:r>
          <a:endParaRPr lang="en-GB" dirty="0"/>
        </a:p>
      </dgm:t>
    </dgm:pt>
    <dgm:pt modelId="{6398785C-AEE7-4A55-AAB4-168F6951A1EA}" type="parTrans" cxnId="{ACAF5950-D31A-4AD4-AC79-ADFC122AB871}">
      <dgm:prSet/>
      <dgm:spPr/>
      <dgm:t>
        <a:bodyPr/>
        <a:lstStyle/>
        <a:p>
          <a:endParaRPr lang="en-GB"/>
        </a:p>
      </dgm:t>
    </dgm:pt>
    <dgm:pt modelId="{4527F2F4-8327-4C3E-B87E-3A1E655C40EE}" type="sibTrans" cxnId="{ACAF5950-D31A-4AD4-AC79-ADFC122AB871}">
      <dgm:prSet/>
      <dgm:spPr/>
      <dgm:t>
        <a:bodyPr/>
        <a:lstStyle/>
        <a:p>
          <a:endParaRPr lang="en-GB"/>
        </a:p>
      </dgm:t>
    </dgm:pt>
    <dgm:pt modelId="{3BDEBF2E-DA75-48BE-8C69-2C2CBF531179}">
      <dgm:prSet phldrT="[Text]"/>
      <dgm:spPr>
        <a:ln>
          <a:noFill/>
        </a:ln>
      </dgm:spPr>
      <dgm:t>
        <a:bodyPr/>
        <a:lstStyle/>
        <a:p>
          <a:r>
            <a:rPr lang="en-GB" dirty="0" smtClean="0"/>
            <a:t>Government</a:t>
          </a:r>
          <a:endParaRPr lang="en-GB" dirty="0"/>
        </a:p>
      </dgm:t>
    </dgm:pt>
    <dgm:pt modelId="{0F848FB8-FECF-4277-B68B-84D847FB029A}" type="parTrans" cxnId="{75E9846A-AC1C-420A-BDB6-4A2E7387F4BC}">
      <dgm:prSet/>
      <dgm:spPr/>
      <dgm:t>
        <a:bodyPr/>
        <a:lstStyle/>
        <a:p>
          <a:endParaRPr lang="en-GB"/>
        </a:p>
      </dgm:t>
    </dgm:pt>
    <dgm:pt modelId="{CCE69049-988F-4D05-8A33-ECBA4C7D0BFB}" type="sibTrans" cxnId="{75E9846A-AC1C-420A-BDB6-4A2E7387F4BC}">
      <dgm:prSet/>
      <dgm:spPr/>
      <dgm:t>
        <a:bodyPr/>
        <a:lstStyle/>
        <a:p>
          <a:endParaRPr lang="en-GB"/>
        </a:p>
      </dgm:t>
    </dgm:pt>
    <dgm:pt modelId="{F5AE1A7D-3ECC-4090-BAE0-8750A4381BCA}" type="pres">
      <dgm:prSet presAssocID="{E9762B50-1A72-4769-9679-22B8D2DF38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F86314-B31D-4964-BA44-379B063413DD}" type="pres">
      <dgm:prSet presAssocID="{6DA804B8-FA3E-4CCF-B972-E53153CBC4E2}" presName="composite" presStyleCnt="0"/>
      <dgm:spPr/>
    </dgm:pt>
    <dgm:pt modelId="{0145ECC4-A89E-450F-BC7C-54B571A59520}" type="pres">
      <dgm:prSet presAssocID="{6DA804B8-FA3E-4CCF-B972-E53153CBC4E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FDAEDA-C4BD-4920-8D73-958990CF623B}" type="pres">
      <dgm:prSet presAssocID="{6DA804B8-FA3E-4CCF-B972-E53153CBC4E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C3C95-CE4B-4A06-9EDA-1506F97E2019}" type="pres">
      <dgm:prSet presAssocID="{477C9134-B94E-41ED-8637-A6F6E827445B}" presName="space" presStyleCnt="0"/>
      <dgm:spPr/>
    </dgm:pt>
    <dgm:pt modelId="{8679DBE6-48A4-4DDC-B456-5046C6332D86}" type="pres">
      <dgm:prSet presAssocID="{3DAD5E96-FB0A-4283-AC45-DBEF2D71CD39}" presName="composite" presStyleCnt="0"/>
      <dgm:spPr/>
    </dgm:pt>
    <dgm:pt modelId="{A2D460D8-1366-4C74-B3CE-6A45904442EE}" type="pres">
      <dgm:prSet presAssocID="{3DAD5E96-FB0A-4283-AC45-DBEF2D71CD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FBECA-1FD0-4C81-B43E-E7BC5FCBEDD8}" type="pres">
      <dgm:prSet presAssocID="{3DAD5E96-FB0A-4283-AC45-DBEF2D71CD3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9FEF88-E948-4B56-A459-E2A7BA8F8A27}" type="presOf" srcId="{DDFB6BD3-6AD7-48E6-9064-A55932959F22}" destId="{CE1FBECA-1FD0-4C81-B43E-E7BC5FCBEDD8}" srcOrd="0" destOrd="0" presId="urn:microsoft.com/office/officeart/2005/8/layout/hList1"/>
    <dgm:cxn modelId="{822A3467-E87B-4A9A-ACA5-2662E27865CB}" type="presOf" srcId="{3BDEBF2E-DA75-48BE-8C69-2C2CBF531179}" destId="{31FDAEDA-C4BD-4920-8D73-958990CF623B}" srcOrd="0" destOrd="2" presId="urn:microsoft.com/office/officeart/2005/8/layout/hList1"/>
    <dgm:cxn modelId="{75E9846A-AC1C-420A-BDB6-4A2E7387F4BC}" srcId="{6DA804B8-FA3E-4CCF-B972-E53153CBC4E2}" destId="{3BDEBF2E-DA75-48BE-8C69-2C2CBF531179}" srcOrd="2" destOrd="0" parTransId="{0F848FB8-FECF-4277-B68B-84D847FB029A}" sibTransId="{CCE69049-988F-4D05-8A33-ECBA4C7D0BFB}"/>
    <dgm:cxn modelId="{6C86D9FA-304E-4E93-9D8F-2BC7EB5B5860}" type="presOf" srcId="{E9762B50-1A72-4769-9679-22B8D2DF38A0}" destId="{F5AE1A7D-3ECC-4090-BAE0-8750A4381BCA}" srcOrd="0" destOrd="0" presId="urn:microsoft.com/office/officeart/2005/8/layout/hList1"/>
    <dgm:cxn modelId="{4E1C23D7-F188-4AE6-A988-7D341D5283DD}" srcId="{E9762B50-1A72-4769-9679-22B8D2DF38A0}" destId="{6DA804B8-FA3E-4CCF-B972-E53153CBC4E2}" srcOrd="0" destOrd="0" parTransId="{CEC0CF00-461D-4DE2-8297-0B52BCF77AC7}" sibTransId="{477C9134-B94E-41ED-8637-A6F6E827445B}"/>
    <dgm:cxn modelId="{FA8E7F14-FC23-4ED3-98FB-C2D1A02414FB}" type="presOf" srcId="{3DAD5E96-FB0A-4283-AC45-DBEF2D71CD39}" destId="{A2D460D8-1366-4C74-B3CE-6A45904442EE}" srcOrd="0" destOrd="0" presId="urn:microsoft.com/office/officeart/2005/8/layout/hList1"/>
    <dgm:cxn modelId="{ACAF5950-D31A-4AD4-AC79-ADFC122AB871}" srcId="{3DAD5E96-FB0A-4283-AC45-DBEF2D71CD39}" destId="{DDFB6BD3-6AD7-48E6-9064-A55932959F22}" srcOrd="0" destOrd="0" parTransId="{6398785C-AEE7-4A55-AAB4-168F6951A1EA}" sibTransId="{4527F2F4-8327-4C3E-B87E-3A1E655C40EE}"/>
    <dgm:cxn modelId="{8CFE11C5-3D88-4457-B6AF-4F77E22DB27C}" type="presOf" srcId="{72D1CABB-4D88-4672-BE1C-0392B3235E6C}" destId="{31FDAEDA-C4BD-4920-8D73-958990CF623B}" srcOrd="0" destOrd="1" presId="urn:microsoft.com/office/officeart/2005/8/layout/hList1"/>
    <dgm:cxn modelId="{28F85AB3-0FF1-4290-9B15-95F8C175A676}" srcId="{6DA804B8-FA3E-4CCF-B972-E53153CBC4E2}" destId="{72D1CABB-4D88-4672-BE1C-0392B3235E6C}" srcOrd="1" destOrd="0" parTransId="{878E401A-9C67-4D6A-B134-98701C160DEF}" sibTransId="{DB34E4A3-8044-4D4D-8011-D98DC14FC35D}"/>
    <dgm:cxn modelId="{C6A2885F-3840-4E3D-9BA1-5B5E797E1811}" type="presOf" srcId="{6DA804B8-FA3E-4CCF-B972-E53153CBC4E2}" destId="{0145ECC4-A89E-450F-BC7C-54B571A59520}" srcOrd="0" destOrd="0" presId="urn:microsoft.com/office/officeart/2005/8/layout/hList1"/>
    <dgm:cxn modelId="{A51FB956-6520-40FF-9C45-25FE34930DE9}" srcId="{6DA804B8-FA3E-4CCF-B972-E53153CBC4E2}" destId="{281BBBD0-A4C9-42AD-B711-BF7C0EDE1318}" srcOrd="0" destOrd="0" parTransId="{B227366D-16D4-4A37-839C-7D7A3BFBF266}" sibTransId="{3FB950BB-90F2-48F1-BC81-7D889140E0AD}"/>
    <dgm:cxn modelId="{3A755261-256A-4999-84B5-3E1246D67CF3}" srcId="{E9762B50-1A72-4769-9679-22B8D2DF38A0}" destId="{3DAD5E96-FB0A-4283-AC45-DBEF2D71CD39}" srcOrd="1" destOrd="0" parTransId="{22C60E26-7C0C-4E86-8C12-F72E080DF156}" sibTransId="{C9ADB6FA-B7BF-4862-B6FD-D101D43DEF21}"/>
    <dgm:cxn modelId="{2E1B1357-D717-4DA9-9871-5364342FA062}" type="presOf" srcId="{281BBBD0-A4C9-42AD-B711-BF7C0EDE1318}" destId="{31FDAEDA-C4BD-4920-8D73-958990CF623B}" srcOrd="0" destOrd="0" presId="urn:microsoft.com/office/officeart/2005/8/layout/hList1"/>
    <dgm:cxn modelId="{B3204AD3-2A05-476E-B466-8F2AE9A36796}" type="presParOf" srcId="{F5AE1A7D-3ECC-4090-BAE0-8750A4381BCA}" destId="{C6F86314-B31D-4964-BA44-379B063413DD}" srcOrd="0" destOrd="0" presId="urn:microsoft.com/office/officeart/2005/8/layout/hList1"/>
    <dgm:cxn modelId="{1F884FCC-D3FF-4E23-B3C6-BB4DCC0BBF69}" type="presParOf" srcId="{C6F86314-B31D-4964-BA44-379B063413DD}" destId="{0145ECC4-A89E-450F-BC7C-54B571A59520}" srcOrd="0" destOrd="0" presId="urn:microsoft.com/office/officeart/2005/8/layout/hList1"/>
    <dgm:cxn modelId="{C47926F6-5399-4938-BBB9-61FD77C312FA}" type="presParOf" srcId="{C6F86314-B31D-4964-BA44-379B063413DD}" destId="{31FDAEDA-C4BD-4920-8D73-958990CF623B}" srcOrd="1" destOrd="0" presId="urn:microsoft.com/office/officeart/2005/8/layout/hList1"/>
    <dgm:cxn modelId="{4A6030DA-9512-4F33-97D4-8C9693B73E23}" type="presParOf" srcId="{F5AE1A7D-3ECC-4090-BAE0-8750A4381BCA}" destId="{3BDC3C95-CE4B-4A06-9EDA-1506F97E2019}" srcOrd="1" destOrd="0" presId="urn:microsoft.com/office/officeart/2005/8/layout/hList1"/>
    <dgm:cxn modelId="{0BE20DAD-38CE-448F-941C-2AB6C3D28A6B}" type="presParOf" srcId="{F5AE1A7D-3ECC-4090-BAE0-8750A4381BCA}" destId="{8679DBE6-48A4-4DDC-B456-5046C6332D86}" srcOrd="2" destOrd="0" presId="urn:microsoft.com/office/officeart/2005/8/layout/hList1"/>
    <dgm:cxn modelId="{48BEA3BF-6A41-4DBE-9790-058FB3E1BB97}" type="presParOf" srcId="{8679DBE6-48A4-4DDC-B456-5046C6332D86}" destId="{A2D460D8-1366-4C74-B3CE-6A45904442EE}" srcOrd="0" destOrd="0" presId="urn:microsoft.com/office/officeart/2005/8/layout/hList1"/>
    <dgm:cxn modelId="{EBB0D5C7-6EAE-48DB-9E8D-972D1CC144B4}" type="presParOf" srcId="{8679DBE6-48A4-4DDC-B456-5046C6332D86}" destId="{CE1FBECA-1FD0-4C81-B43E-E7BC5FCBED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4E5C9-B6B4-4253-8903-AB2B0A1CCB43}">
      <dsp:nvSpPr>
        <dsp:cNvPr id="0" name=""/>
        <dsp:cNvSpPr/>
      </dsp:nvSpPr>
      <dsp:spPr>
        <a:xfrm>
          <a:off x="0" y="395287"/>
          <a:ext cx="2571749" cy="1543050"/>
        </a:xfrm>
        <a:prstGeom prst="rect">
          <a:avLst/>
        </a:prstGeom>
        <a:solidFill>
          <a:srgbClr val="BA23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Suboptimal coverage and immunity gaps at </a:t>
          </a:r>
          <a:r>
            <a:rPr lang="en-GB" sz="2100" kern="1200" dirty="0" err="1" smtClean="0"/>
            <a:t>subnational</a:t>
          </a:r>
          <a:r>
            <a:rPr lang="en-GB" sz="2100" kern="1200" dirty="0" smtClean="0"/>
            <a:t> level</a:t>
          </a:r>
          <a:endParaRPr lang="en-GB" sz="2100" kern="1200" dirty="0"/>
        </a:p>
      </dsp:txBody>
      <dsp:txXfrm>
        <a:off x="0" y="395287"/>
        <a:ext cx="2571749" cy="1543050"/>
      </dsp:txXfrm>
    </dsp:sp>
    <dsp:sp modelId="{67A4E227-ACF1-4D28-ACDA-906996B37062}">
      <dsp:nvSpPr>
        <dsp:cNvPr id="0" name=""/>
        <dsp:cNvSpPr/>
      </dsp:nvSpPr>
      <dsp:spPr>
        <a:xfrm>
          <a:off x="2828925" y="395287"/>
          <a:ext cx="2571749" cy="1543050"/>
        </a:xfrm>
        <a:prstGeom prst="rect">
          <a:avLst/>
        </a:prstGeom>
        <a:solidFill>
          <a:srgbClr val="BA23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Lack of national case-based surveillance for measles and rubella*</a:t>
          </a:r>
          <a:endParaRPr lang="en-GB" sz="2100" kern="1200" dirty="0"/>
        </a:p>
      </dsp:txBody>
      <dsp:txXfrm>
        <a:off x="2828925" y="395287"/>
        <a:ext cx="2571749" cy="1543050"/>
      </dsp:txXfrm>
    </dsp:sp>
    <dsp:sp modelId="{1A99D42F-8C41-4010-85B6-F820E6B5A6ED}">
      <dsp:nvSpPr>
        <dsp:cNvPr id="0" name=""/>
        <dsp:cNvSpPr/>
      </dsp:nvSpPr>
      <dsp:spPr>
        <a:xfrm>
          <a:off x="5657849" y="395287"/>
          <a:ext cx="2571749" cy="1543050"/>
        </a:xfrm>
        <a:prstGeom prst="rect">
          <a:avLst/>
        </a:prstGeom>
        <a:solidFill>
          <a:srgbClr val="BA23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Continued outbreaks and lack of comprehensive response</a:t>
          </a:r>
          <a:endParaRPr lang="en-GB" sz="2100" kern="1200" dirty="0"/>
        </a:p>
      </dsp:txBody>
      <dsp:txXfrm>
        <a:off x="5657849" y="395287"/>
        <a:ext cx="2571749" cy="1543050"/>
      </dsp:txXfrm>
    </dsp:sp>
    <dsp:sp modelId="{014B6A8E-39C1-4088-890C-0A411BDE1FBA}">
      <dsp:nvSpPr>
        <dsp:cNvPr id="0" name=""/>
        <dsp:cNvSpPr/>
      </dsp:nvSpPr>
      <dsp:spPr>
        <a:xfrm>
          <a:off x="1414462" y="2195512"/>
          <a:ext cx="2571749" cy="1543050"/>
        </a:xfrm>
        <a:prstGeom prst="rect">
          <a:avLst/>
        </a:prstGeom>
        <a:solidFill>
          <a:srgbClr val="BA23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Political, public, and health professional complacency</a:t>
          </a:r>
          <a:endParaRPr lang="en-GB" sz="2100" kern="1200" dirty="0"/>
        </a:p>
      </dsp:txBody>
      <dsp:txXfrm>
        <a:off x="1414462" y="2195512"/>
        <a:ext cx="2571749" cy="1543050"/>
      </dsp:txXfrm>
    </dsp:sp>
    <dsp:sp modelId="{28B3B3B0-1B9A-44FF-8387-1E449D8A0673}">
      <dsp:nvSpPr>
        <dsp:cNvPr id="0" name=""/>
        <dsp:cNvSpPr/>
      </dsp:nvSpPr>
      <dsp:spPr>
        <a:xfrm>
          <a:off x="4243387" y="2195512"/>
          <a:ext cx="2571749" cy="154305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Resources for low and middle income countries to address gaps in coverage</a:t>
          </a:r>
          <a:endParaRPr lang="en-GB" sz="2100" kern="1200" dirty="0"/>
        </a:p>
      </dsp:txBody>
      <dsp:txXfrm>
        <a:off x="4243387" y="2195512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5ECC4-A89E-450F-BC7C-54B571A59520}">
      <dsp:nvSpPr>
        <dsp:cNvPr id="0" name=""/>
        <dsp:cNvSpPr/>
      </dsp:nvSpPr>
      <dsp:spPr>
        <a:xfrm>
          <a:off x="40" y="696443"/>
          <a:ext cx="3845569" cy="1242192"/>
        </a:xfrm>
        <a:prstGeom prst="rect">
          <a:avLst/>
        </a:prstGeom>
        <a:solidFill>
          <a:srgbClr val="BA231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Awareness and risk/benefit perceptions at all levels</a:t>
          </a:r>
          <a:endParaRPr lang="en-GB" sz="2600" kern="1200" dirty="0"/>
        </a:p>
      </dsp:txBody>
      <dsp:txXfrm>
        <a:off x="40" y="696443"/>
        <a:ext cx="3845569" cy="1242192"/>
      </dsp:txXfrm>
    </dsp:sp>
    <dsp:sp modelId="{31FDAEDA-C4BD-4920-8D73-958990CF623B}">
      <dsp:nvSpPr>
        <dsp:cNvPr id="0" name=""/>
        <dsp:cNvSpPr/>
      </dsp:nvSpPr>
      <dsp:spPr>
        <a:xfrm>
          <a:off x="40" y="1938636"/>
          <a:ext cx="3845569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Public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Health Professional 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Government</a:t>
          </a:r>
          <a:endParaRPr lang="en-GB" sz="2600" kern="1200" dirty="0"/>
        </a:p>
      </dsp:txBody>
      <dsp:txXfrm>
        <a:off x="40" y="1938636"/>
        <a:ext cx="3845569" cy="1498769"/>
      </dsp:txXfrm>
    </dsp:sp>
    <dsp:sp modelId="{A2D460D8-1366-4C74-B3CE-6A45904442EE}">
      <dsp:nvSpPr>
        <dsp:cNvPr id="0" name=""/>
        <dsp:cNvSpPr/>
      </dsp:nvSpPr>
      <dsp:spPr>
        <a:xfrm>
          <a:off x="4383989" y="696443"/>
          <a:ext cx="3845569" cy="1242192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Health care systems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in transition</a:t>
          </a:r>
          <a:endParaRPr lang="en-GB" sz="2600" kern="1200" dirty="0"/>
        </a:p>
      </dsp:txBody>
      <dsp:txXfrm>
        <a:off x="4383989" y="696443"/>
        <a:ext cx="3845569" cy="1242192"/>
      </dsp:txXfrm>
    </dsp:sp>
    <dsp:sp modelId="{CE1FBECA-1FD0-4C81-B43E-E7BC5FCBEDD8}">
      <dsp:nvSpPr>
        <dsp:cNvPr id="0" name=""/>
        <dsp:cNvSpPr/>
      </dsp:nvSpPr>
      <dsp:spPr>
        <a:xfrm>
          <a:off x="4383989" y="1938636"/>
          <a:ext cx="3845569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Funding, organization, and availability of services</a:t>
          </a:r>
          <a:endParaRPr lang="en-GB" sz="2600" kern="1200" dirty="0"/>
        </a:p>
      </dsp:txBody>
      <dsp:txXfrm>
        <a:off x="4383989" y="1938636"/>
        <a:ext cx="3845569" cy="1498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057E0B-CC40-40CF-81C5-C4F9E9A86FC2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97ECCCC-26A2-4210-ABF3-86AEAF958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F51C6E-E2F5-4009-BAE4-9E55A11728BE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13D86CC-4606-45A9-AB2F-3A9318EF8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3237">
              <a:defRPr/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A7A26E-EE93-4DEA-BD31-E7AF1503E65E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38" y="4366518"/>
            <a:ext cx="5618480" cy="418909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86CC-4606-45A9-AB2F-3A9318EF81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pic>
        <p:nvPicPr>
          <p:cNvPr id="5" name="Billede 7" descr="WHO-EURO-EN-W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617E-F538-4ACA-8E5C-047D18B73B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EF63-CE4C-42C9-B6BF-6D063DCC2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EAC2-A7B5-40A3-9471-8D6BDC9A1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89E6-DFF5-4406-BF51-7D2436FB75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4AC8-D813-4B07-A437-95D8D60DB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vienna first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700"/>
              </a:spcAft>
              <a:defRPr/>
            </a:lvl1pPr>
            <a:lvl2pPr>
              <a:lnSpc>
                <a:spcPct val="110000"/>
              </a:lnSpc>
              <a:spcAft>
                <a:spcPts val="700"/>
              </a:spcAft>
              <a:defRPr/>
            </a:lvl2pPr>
            <a:lvl3pPr>
              <a:lnSpc>
                <a:spcPct val="110000"/>
              </a:lnSpc>
              <a:spcAft>
                <a:spcPts val="700"/>
              </a:spcAft>
              <a:defRPr/>
            </a:lvl3pPr>
            <a:lvl4pPr>
              <a:lnSpc>
                <a:spcPct val="110000"/>
              </a:lnSpc>
              <a:spcAft>
                <a:spcPts val="700"/>
              </a:spcAft>
              <a:defRPr/>
            </a:lvl4pPr>
            <a:lvl5pPr>
              <a:lnSpc>
                <a:spcPct val="110000"/>
              </a:lnSpc>
              <a:spcAft>
                <a:spcPts val="7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3B2F53-1576-4D66-90B8-4186D577FD3C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7E62FB-DB52-4F70-8442-B66095050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D83EF1-4FA0-4F64-8CD3-5F5D25758B14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63743F-E867-474D-B0CE-025F855E2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BAB992-A89B-496C-95EE-67D5A5E83018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16B985-AA48-4A72-8A83-27EC56D44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29EDAF-495E-4824-8B31-C830D8D80CC8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ADE086-E307-4C75-AB35-0D4A6781E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4EF6-B2AA-4EAB-AE46-517B038FD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0BD645-0A98-47A6-961A-1C1D95027D40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17680F-47A9-49A6-9331-3FF2A609C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3C73F4-77CD-4399-BE4A-9574607E9F5F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264564-C5CE-4A9B-BEE5-050D5FC5F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926F36-A74D-404C-9EAE-8528595EDEFA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8E2A2D-BE8F-4CA6-877C-BC067AE29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8B8FEC-0CD0-46A7-B1EB-21C61303A18D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F96CDA-4AD1-4B39-8692-55B7C8E7B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226FBB-7DB2-429F-945B-E4F715A83487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7818C6-E5ED-4C7D-BEC9-F7A5CC420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4E8A2C-C717-4190-A1DE-6B7A827817C7}" type="datetimeFigureOut">
              <a:rPr lang="en-GB"/>
              <a:pPr>
                <a:defRPr/>
              </a:pPr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3E8E02-E43E-492D-A506-FFE8DBF300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D176-8C9E-4B43-9F31-A50042242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0FB8-A734-4887-B4E4-EECFD2E15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1A58-E0E6-421E-B32D-6DC62A6AB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6096000" y="6008688"/>
            <a:ext cx="2971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 b="0" dirty="0">
                <a:solidFill>
                  <a:schemeClr val="bg1"/>
                </a:solidFill>
              </a:rPr>
              <a:t>Sixty-third Regional Committee</a:t>
            </a:r>
            <a:r>
              <a:rPr lang="de-DE" sz="1200" b="0" dirty="0">
                <a:solidFill>
                  <a:schemeClr val="bg1"/>
                </a:solidFill>
              </a:rPr>
              <a:t/>
            </a:r>
            <a:br>
              <a:rPr lang="de-DE" sz="1200" b="0" dirty="0">
                <a:solidFill>
                  <a:schemeClr val="bg1"/>
                </a:solidFill>
              </a:rPr>
            </a:br>
            <a:endParaRPr lang="de-DE" sz="600" b="0" dirty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de-DE" sz="800" b="0" dirty="0">
                <a:solidFill>
                  <a:schemeClr val="bg1"/>
                </a:solidFill>
              </a:rPr>
              <a:t>16-18 September 2013, Izmir, </a:t>
            </a:r>
            <a:r>
              <a:rPr lang="de-DE" sz="800" b="0" dirty="0" err="1">
                <a:solidFill>
                  <a:schemeClr val="bg1"/>
                </a:solidFill>
              </a:rPr>
              <a:t>Turkey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1D91-591A-4AE3-9BD2-B786A41261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729E-198C-46F0-AC7D-90B1E90E9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6266-4246-4FCA-B632-C73931189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D330FD4-C74C-4D04-AFDA-2D50ABD4E4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pic>
        <p:nvPicPr>
          <p:cNvPr id="1032" name="Billede 7" descr="WHO-EURO-EN-W.eps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5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15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15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75E7E-D489-4A6E-986B-76AC1603719D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EF59-DDAD-49C3-A5EE-E4BA594D9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130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8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84313"/>
            <a:ext cx="9144000" cy="0"/>
          </a:xfrm>
          <a:prstGeom prst="line">
            <a:avLst/>
          </a:prstGeom>
          <a:ln w="44450">
            <a:solidFill>
              <a:srgbClr val="41A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00558F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777FE-DDAD-4630-9F5A-A03678AB7023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package" Target="../embeddings/Microsoft_Office_PowerPoint_Slide1.sld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euro.who.int/__data/assets/pdf_file/0003/88086/RC55_eres07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4067944" y="404664"/>
            <a:ext cx="4536504" cy="410445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Measles and Rubella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in WHO Region of Europe: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Regional Update</a:t>
            </a:r>
            <a:endParaRPr lang="en-GB" sz="3600" i="1" dirty="0" smtClean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4365104"/>
            <a:ext cx="5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 smtClean="0">
                <a:solidFill>
                  <a:prstClr val="white"/>
                </a:solidFill>
                <a:latin typeface="Calibri" pitchFamily="34" charset="0"/>
              </a:rPr>
              <a:t>Dr. Abigail Shefer</a:t>
            </a:r>
          </a:p>
          <a:p>
            <a:pPr lvl="0" algn="ctr"/>
            <a:r>
              <a:rPr lang="en-GB" dirty="0" smtClean="0">
                <a:solidFill>
                  <a:prstClr val="white"/>
                </a:solidFill>
                <a:latin typeface="Calibri" pitchFamily="34" charset="0"/>
              </a:rPr>
              <a:t>Technical Officer</a:t>
            </a:r>
          </a:p>
          <a:p>
            <a:pPr lvl="0" algn="ctr"/>
            <a:r>
              <a:rPr lang="en-GB" dirty="0" smtClean="0">
                <a:solidFill>
                  <a:prstClr val="white"/>
                </a:solidFill>
                <a:latin typeface="Calibri" pitchFamily="34" charset="0"/>
              </a:rPr>
              <a:t>Accelerated Disease Control and Elimination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+mn-lt"/>
              </a:rPr>
              <a:t>Vaccine-preventable Diseases and Immunization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lvl="0" algn="ctr"/>
            <a:endParaRPr lang="en-GB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 algn="ctr"/>
            <a:endParaRPr lang="en-GB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1815"/>
          </a:xfrm>
        </p:spPr>
        <p:txBody>
          <a:bodyPr/>
          <a:lstStyle/>
          <a:p>
            <a:pPr algn="ctr" eaLnBrk="1" hangingPunct="1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Root causes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9552" y="548680"/>
          <a:ext cx="82296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65527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Target audiences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Parents, health care providers, </a:t>
            </a:r>
            <a:r>
              <a:rPr lang="en-GB" sz="1600" dirty="0" err="1" smtClean="0">
                <a:latin typeface="+mn-lt"/>
              </a:rPr>
              <a:t>underimmunized</a:t>
            </a:r>
            <a:r>
              <a:rPr lang="en-GB" sz="1600" dirty="0" smtClean="0">
                <a:latin typeface="+mn-lt"/>
              </a:rPr>
              <a:t> teenagers and adults, immunization programme managers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Diverse national, regional, and local cultures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Range of views on immunization: supportive, hesitant, anti-vaccination, complacent, uninformed </a:t>
            </a:r>
          </a:p>
          <a:p>
            <a:r>
              <a:rPr lang="en-GB" sz="1600" b="1" dirty="0" smtClean="0">
                <a:latin typeface="+mn-lt"/>
              </a:rPr>
              <a:t>Objectives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Educate about vaccine-preventable diseases and vaccines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Change immunization behaviour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Maintain or restore confidence in existing vaccines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Introduce and create demand for new vaccines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Inform on vaccine-related events, disease outbreaks 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+mn-lt"/>
              </a:rPr>
              <a:t>Interact – to influence as well as understand public’s views and motivations</a:t>
            </a:r>
          </a:p>
          <a:p>
            <a:pPr lvl="1">
              <a:buFont typeface="Arial" pitchFamily="34" charset="0"/>
              <a:buChar char="•"/>
            </a:pPr>
            <a:endParaRPr lang="en-GB" sz="1400" dirty="0"/>
          </a:p>
          <a:p>
            <a:pPr lvl="2"/>
            <a:endParaRPr lang="en-GB" sz="14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Advocacy and communication by WHO and national health authorities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268760"/>
            <a:ext cx="1562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euro.who.int/__data/assets/image/0004/59665/alb_couple_inf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4191000" cy="1714501"/>
          </a:xfrm>
          <a:prstGeom prst="rect">
            <a:avLst/>
          </a:prstGeom>
          <a:noFill/>
        </p:spPr>
      </p:pic>
      <p:pic>
        <p:nvPicPr>
          <p:cNvPr id="4100" name="Picture 4" descr="http://www.euro.who.int/__data/assets/image/0003/59790/happy_cou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882394"/>
            <a:ext cx="2534816" cy="1036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c 23"/>
          <p:cNvSpPr/>
          <p:nvPr/>
        </p:nvSpPr>
        <p:spPr bwMode="auto">
          <a:xfrm rot="16200000">
            <a:off x="1835944" y="2458275"/>
            <a:ext cx="5399087" cy="5400675"/>
          </a:xfrm>
          <a:prstGeom prst="arc">
            <a:avLst>
              <a:gd name="adj1" fmla="val 16200000"/>
              <a:gd name="adj2" fmla="val 533967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350" y="1842850"/>
            <a:ext cx="9137650" cy="3291114"/>
            <a:chOff x="6350" y="1145949"/>
            <a:chExt cx="9137650" cy="3291114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6350" y="3024188"/>
              <a:ext cx="195262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sz="1400" dirty="0" smtClean="0"/>
                <a:t>STRENGTHENING OF VACCINATION </a:t>
              </a:r>
              <a:r>
                <a:rPr lang="en-GB" sz="1400" dirty="0"/>
                <a:t>AND IMMUNIZATION </a:t>
              </a:r>
              <a:r>
                <a:rPr lang="en-GB" sz="1400" dirty="0" smtClean="0"/>
                <a:t>SYSTEMS</a:t>
              </a:r>
              <a:endParaRPr lang="en-GB" sz="1400" dirty="0"/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1047750" y="2278063"/>
              <a:ext cx="17668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/>
                <a:t>SURVEILLANCE</a:t>
              </a:r>
            </a:p>
          </p:txBody>
        </p:sp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1763713" y="1160463"/>
              <a:ext cx="2152650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sz="1400"/>
                <a:t>OUTBREAK PREVENTION AND RESPONSE</a:t>
              </a:r>
            </a:p>
          </p:txBody>
        </p: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5092700" y="1145949"/>
              <a:ext cx="2719388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/>
                <a:t>COMMUNICATIONS, INFORMATION AND ADVOCACY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7164288" y="2963199"/>
              <a:ext cx="19797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dirty="0"/>
                <a:t>VERIFICATION OF MEASLES AND RUBELLA ELIMINATION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6516216" y="1982991"/>
              <a:ext cx="2232025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/>
                <a:t>RESOURCE MOBILIZATION AND PARTNERSHIPS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4713" y="3284538"/>
              <a:ext cx="360362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838" y="1914525"/>
              <a:ext cx="36036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79988" y="1927225"/>
              <a:ext cx="36036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9788" y="2451100"/>
              <a:ext cx="36036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89713" y="3357563"/>
              <a:ext cx="360362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6538" y="2454275"/>
              <a:ext cx="36036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6" name="Right Arrow 48"/>
            <p:cNvSpPr>
              <a:spLocks noChangeArrowheads="1"/>
            </p:cNvSpPr>
            <p:nvPr/>
          </p:nvSpPr>
          <p:spPr bwMode="auto">
            <a:xfrm rot="20589795">
              <a:off x="4503738" y="3744913"/>
              <a:ext cx="1854200" cy="303212"/>
            </a:xfrm>
            <a:prstGeom prst="rightArrow">
              <a:avLst>
                <a:gd name="adj1" fmla="val 50000"/>
                <a:gd name="adj2" fmla="val 227055"/>
              </a:avLst>
            </a:prstGeom>
            <a:solidFill>
              <a:srgbClr val="60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ight Arrow 49"/>
            <p:cNvSpPr>
              <a:spLocks noChangeArrowheads="1"/>
            </p:cNvSpPr>
            <p:nvPr/>
          </p:nvSpPr>
          <p:spPr bwMode="auto">
            <a:xfrm rot="11735855">
              <a:off x="2735263" y="3775075"/>
              <a:ext cx="1854200" cy="303213"/>
            </a:xfrm>
            <a:prstGeom prst="rightArrow">
              <a:avLst>
                <a:gd name="adj1" fmla="val 50000"/>
                <a:gd name="adj2" fmla="val 227054"/>
              </a:avLst>
            </a:prstGeom>
            <a:solidFill>
              <a:srgbClr val="C00000">
                <a:alpha val="901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ight Arrow 53"/>
            <p:cNvSpPr>
              <a:spLocks noChangeArrowheads="1"/>
            </p:cNvSpPr>
            <p:nvPr/>
          </p:nvSpPr>
          <p:spPr bwMode="auto">
            <a:xfrm rot="13297974">
              <a:off x="2997200" y="3389313"/>
              <a:ext cx="1854200" cy="303212"/>
            </a:xfrm>
            <a:prstGeom prst="rightArrow">
              <a:avLst>
                <a:gd name="adj1" fmla="val 50000"/>
                <a:gd name="adj2" fmla="val 227055"/>
              </a:avLst>
            </a:prstGeom>
            <a:solidFill>
              <a:srgbClr val="C00000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ight Arrow 54"/>
            <p:cNvSpPr>
              <a:spLocks noChangeArrowheads="1"/>
            </p:cNvSpPr>
            <p:nvPr/>
          </p:nvSpPr>
          <p:spPr bwMode="auto">
            <a:xfrm rot="15095173">
              <a:off x="3391694" y="3196432"/>
              <a:ext cx="1854200" cy="303212"/>
            </a:xfrm>
            <a:prstGeom prst="rightArrow">
              <a:avLst>
                <a:gd name="adj1" fmla="val 50000"/>
                <a:gd name="adj2" fmla="val 227055"/>
              </a:avLst>
            </a:prstGeom>
            <a:solidFill>
              <a:srgbClr val="C00000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ight Arrow 55"/>
            <p:cNvSpPr>
              <a:spLocks noChangeArrowheads="1"/>
            </p:cNvSpPr>
            <p:nvPr/>
          </p:nvSpPr>
          <p:spPr bwMode="auto">
            <a:xfrm rot="18938681">
              <a:off x="4230688" y="3348038"/>
              <a:ext cx="1854200" cy="303212"/>
            </a:xfrm>
            <a:prstGeom prst="rightArrow">
              <a:avLst>
                <a:gd name="adj1" fmla="val 50000"/>
                <a:gd name="adj2" fmla="val 227055"/>
              </a:avLst>
            </a:prstGeom>
            <a:solidFill>
              <a:srgbClr val="AC0000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ight Arrow 56"/>
            <p:cNvSpPr>
              <a:spLocks noChangeArrowheads="1"/>
            </p:cNvSpPr>
            <p:nvPr/>
          </p:nvSpPr>
          <p:spPr bwMode="auto">
            <a:xfrm rot="17309503">
              <a:off x="3829844" y="3278982"/>
              <a:ext cx="1854200" cy="303212"/>
            </a:xfrm>
            <a:prstGeom prst="rightArrow">
              <a:avLst>
                <a:gd name="adj1" fmla="val 50000"/>
                <a:gd name="adj2" fmla="val 227055"/>
              </a:avLst>
            </a:prstGeom>
            <a:solidFill>
              <a:srgbClr val="C00000">
                <a:alpha val="5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211638" y="3789363"/>
              <a:ext cx="647700" cy="647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0" y="142852"/>
            <a:ext cx="7668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 Narrow" pitchFamily="34" charset="0"/>
              </a:rPr>
              <a:t>Accelerated package of action </a:t>
            </a:r>
            <a:r>
              <a:rPr lang="en-GB" sz="2800" b="1" dirty="0">
                <a:solidFill>
                  <a:srgbClr val="C00000"/>
                </a:solidFill>
                <a:latin typeface="Arial Narrow" pitchFamily="34" charset="0"/>
              </a:rPr>
              <a:t>for the elimination of measles and rubella in the WHO European Region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4452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u="sng" dirty="0" smtClean="0"/>
              <a:t>http://www.euro.who.int/en/what-we-do/health-topics/disease-prevention/vaccines-and-immunization/publications/2013/measles-and-rubella-elimination-2015.-package-for-accelerated-action-2013-2015</a:t>
            </a:r>
            <a:endParaRPr lang="en-GB" sz="900" dirty="0" smtClean="0"/>
          </a:p>
          <a:p>
            <a:endParaRPr lang="en-GB" dirty="0"/>
          </a:p>
        </p:txBody>
      </p:sp>
      <p:pic>
        <p:nvPicPr>
          <p:cNvPr id="24578" name="Picture 2" descr="http://www.euro.who.int/__data/assets/image/0003/215157/Accelerated-pack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33004">
            <a:off x="7524914" y="453110"/>
            <a:ext cx="1305638" cy="177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815"/>
          </a:xfrm>
        </p:spPr>
        <p:txBody>
          <a:bodyPr/>
          <a:lstStyle/>
          <a:p>
            <a:r>
              <a:rPr lang="en-GB" sz="28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1. Strengthening of Vaccination and Immunization Systems </a:t>
            </a:r>
            <a:endParaRPr lang="en-GB" sz="2800" b="1" kern="1200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352928" cy="4133850"/>
          </a:xfrm>
        </p:spPr>
        <p:txBody>
          <a:bodyPr/>
          <a:lstStyle/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National programmes</a:t>
            </a:r>
          </a:p>
          <a:p>
            <a:pPr lvl="1">
              <a:buClr>
                <a:srgbClr val="BA2312"/>
              </a:buClr>
              <a:buFont typeface="Wingdings" pitchFamily="2" charset="2"/>
              <a:buChar char="§"/>
            </a:pPr>
            <a:r>
              <a:rPr lang="en-GB" sz="1600" dirty="0" smtClean="0"/>
              <a:t>Training of coordinators/mid level management on RED/Immunizations  (1-2 sub-regional/yr)</a:t>
            </a:r>
          </a:p>
          <a:p>
            <a:pPr lvl="1">
              <a:buClr>
                <a:srgbClr val="BA2312"/>
              </a:buClr>
              <a:buFont typeface="Wingdings" pitchFamily="2" charset="2"/>
              <a:buChar char="§"/>
            </a:pPr>
            <a:r>
              <a:rPr lang="en-GB" sz="1600" dirty="0" smtClean="0"/>
              <a:t>Training and follow-up missions to improve vaccine management (1-2 MS/yr)</a:t>
            </a:r>
          </a:p>
          <a:p>
            <a:pPr lvl="1">
              <a:buClr>
                <a:srgbClr val="BA2312"/>
              </a:buClr>
              <a:buFont typeface="Wingdings" pitchFamily="2" charset="2"/>
              <a:buChar char="§"/>
            </a:pPr>
            <a:r>
              <a:rPr lang="en-GB" sz="1600" dirty="0" smtClean="0"/>
              <a:t>Assessment and follow-up missions on implementation on national regulatory authority improvement plans (4 missions total/yr)</a:t>
            </a:r>
          </a:p>
          <a:p>
            <a:pPr lvl="1">
              <a:buClr>
                <a:srgbClr val="BA2312"/>
              </a:buClr>
              <a:buFont typeface="Wingdings" pitchFamily="2" charset="2"/>
              <a:buChar char="§"/>
            </a:pPr>
            <a:r>
              <a:rPr lang="en-GB" sz="1600" dirty="0" smtClean="0"/>
              <a:t>Training to improve immunization information systems (2 sub-regional/yr)</a:t>
            </a:r>
          </a:p>
          <a:p>
            <a:pPr lvl="1">
              <a:buFont typeface="Wingdings" pitchFamily="2" charset="2"/>
              <a:buChar char="§"/>
            </a:pPr>
            <a:endParaRPr lang="en-GB" sz="1600" dirty="0" smtClean="0"/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National immunization technical advisory groups (</a:t>
            </a:r>
            <a:r>
              <a:rPr lang="en-GB" sz="2000" dirty="0" err="1" smtClean="0"/>
              <a:t>NITAGs</a:t>
            </a:r>
            <a:r>
              <a:rPr lang="en-GB" sz="2000" dirty="0" smtClean="0"/>
              <a:t>)</a:t>
            </a:r>
          </a:p>
          <a:p>
            <a:pPr lvl="1">
              <a:buClr>
                <a:srgbClr val="BA2312"/>
              </a:buClr>
              <a:buFont typeface="Wingdings" pitchFamily="2" charset="2"/>
              <a:buChar char="§"/>
            </a:pPr>
            <a:r>
              <a:rPr lang="en-GB" sz="1600" dirty="0" smtClean="0"/>
              <a:t>Impact assessment of existing </a:t>
            </a:r>
            <a:r>
              <a:rPr lang="en-GB" sz="1600" dirty="0" err="1" smtClean="0"/>
              <a:t>NITAGs</a:t>
            </a:r>
            <a:r>
              <a:rPr lang="en-GB" sz="1600" dirty="0" smtClean="0"/>
              <a:t> and dissemination of results (by 2014)</a:t>
            </a:r>
          </a:p>
          <a:p>
            <a:pPr lvl="1">
              <a:buClr>
                <a:srgbClr val="BA2312"/>
              </a:buClr>
              <a:buFont typeface="Wingdings" pitchFamily="2" charset="2"/>
              <a:buChar char="§"/>
            </a:pPr>
            <a:r>
              <a:rPr lang="en-GB" sz="1600" dirty="0" smtClean="0"/>
              <a:t>Promotion of NITAG establishment in 18 MS still lacking (visits to 2-4 MS/annum)</a:t>
            </a:r>
          </a:p>
          <a:p>
            <a:pPr lvl="1">
              <a:buClr>
                <a:srgbClr val="BA2312"/>
              </a:buClr>
              <a:buFont typeface="Wingdings" pitchFamily="2" charset="2"/>
              <a:buChar char="§"/>
            </a:pPr>
            <a:r>
              <a:rPr lang="en-GB" sz="1600" dirty="0" smtClean="0"/>
              <a:t>Publication of guidance and best practice document (by June 2014)</a:t>
            </a:r>
          </a:p>
          <a:p>
            <a:pPr lvl="1">
              <a:buFont typeface="Wingdings" pitchFamily="2" charset="2"/>
              <a:buChar char="§"/>
            </a:pPr>
            <a:endParaRPr lang="en-GB" sz="1600" dirty="0" smtClean="0"/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Guide to tailoring immunization programs (TIP) – see next slide</a:t>
            </a:r>
          </a:p>
          <a:p>
            <a:pPr lvl="1"/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19807"/>
          </a:xfrm>
        </p:spPr>
        <p:txBody>
          <a:bodyPr/>
          <a:lstStyle/>
          <a:p>
            <a:r>
              <a:rPr lang="en-GB" sz="2800" b="1" i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Guide to Tailoring Immunization Programmes (TIP)</a:t>
            </a:r>
            <a:endParaRPr lang="en-GB" sz="2800" b="1" i="1" kern="1200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36" y="1052736"/>
            <a:ext cx="7719932" cy="4133850"/>
          </a:xfrm>
        </p:spPr>
        <p:txBody>
          <a:bodyPr/>
          <a:lstStyle/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Innovative Guide to assist Member States in tailoring vaccination responses to unique needs of most vulnerable populations</a:t>
            </a:r>
          </a:p>
          <a:p>
            <a:pPr lvl="1"/>
            <a:r>
              <a:rPr lang="en-GB" sz="1600" dirty="0" smtClean="0"/>
              <a:t>Diagnose problems and define subpopulations through quantitative and qualitative methods</a:t>
            </a:r>
          </a:p>
          <a:p>
            <a:pPr lvl="1"/>
            <a:r>
              <a:rPr lang="en-GB" sz="1600" dirty="0" smtClean="0"/>
              <a:t>Deliver targeted campaigns and services </a:t>
            </a:r>
          </a:p>
          <a:p>
            <a:pPr lvl="1"/>
            <a:r>
              <a:rPr lang="en-GB" sz="1600" dirty="0" smtClean="0"/>
              <a:t>Increase demand for vaccination </a:t>
            </a:r>
          </a:p>
          <a:p>
            <a:pPr lvl="1"/>
            <a:endParaRPr lang="en-GB" sz="300" dirty="0" smtClean="0"/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Launched in April 2013</a:t>
            </a:r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endParaRPr lang="en-GB" sz="400" dirty="0" smtClean="0"/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Status – Implementation in at least 2 Member States per year </a:t>
            </a:r>
          </a:p>
          <a:p>
            <a:pPr lvl="1"/>
            <a:r>
              <a:rPr lang="en-GB" sz="1600" dirty="0" smtClean="0"/>
              <a:t>In use 4 Member States by end 2013</a:t>
            </a:r>
          </a:p>
          <a:p>
            <a:pPr lvl="1"/>
            <a:endParaRPr lang="en-GB" sz="300" dirty="0" smtClean="0"/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Evaluation and resource requirements – Qualitative through online surveys, key informant interviews, focus groups  </a:t>
            </a:r>
          </a:p>
        </p:txBody>
      </p:sp>
      <p:pic>
        <p:nvPicPr>
          <p:cNvPr id="21506" name="Picture 2" descr="http://www.euro.who.int/__data/assets/image/0006/187368/TIP-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1756">
            <a:off x="7504024" y="330768"/>
            <a:ext cx="1330443" cy="18094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5589240"/>
            <a:ext cx="8136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http://www.euro.who.int/__data/assets/pdf_file/0003/187347/The-Guide-to-Tailoring-Immunization-Programmes-TIP.pdf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19807"/>
          </a:xfrm>
        </p:spPr>
        <p:txBody>
          <a:bodyPr/>
          <a:lstStyle/>
          <a:p>
            <a:pPr algn="ctr"/>
            <a:r>
              <a:rPr lang="en-GB" sz="28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2. Surveillance</a:t>
            </a:r>
            <a:endParaRPr lang="en-GB" sz="2800" b="1" kern="1200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136904" cy="4133850"/>
          </a:xfrm>
        </p:spPr>
        <p:txBody>
          <a:bodyPr/>
          <a:lstStyle/>
          <a:p>
            <a:pPr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2000" dirty="0" smtClean="0"/>
              <a:t>Case-based surveillance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/>
              <a:t>Technical assistance plan to achieve case-based rubella reporting (2-4 MS/yr)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/>
              <a:t>Technical assistance plan to develop monthly CRS reporting (6-8 MS/end 2014)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/>
              <a:t>Implementation of MRSM* to improve surveillance reporting (4-6 MS/2013-15)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en-GB" sz="1600" dirty="0" smtClean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2000" dirty="0" smtClean="0"/>
              <a:t>Lab and </a:t>
            </a:r>
            <a:r>
              <a:rPr lang="en-GB" sz="2000" dirty="0" err="1" smtClean="0"/>
              <a:t>epi</a:t>
            </a:r>
            <a:r>
              <a:rPr lang="en-GB" sz="2000" dirty="0" smtClean="0"/>
              <a:t> data integration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/>
              <a:t>MS: Implementation of pilot to integrate lab/</a:t>
            </a:r>
            <a:r>
              <a:rPr lang="en-GB" sz="1600" dirty="0" err="1" smtClean="0"/>
              <a:t>epi</a:t>
            </a:r>
            <a:r>
              <a:rPr lang="en-GB" sz="1600" dirty="0" smtClean="0"/>
              <a:t> data (2-4 MS/by end 2014)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/>
              <a:t>Regional: MRLDMS* to integrate lab/</a:t>
            </a:r>
            <a:r>
              <a:rPr lang="en-GB" sz="1600" dirty="0" err="1" smtClean="0"/>
              <a:t>epi</a:t>
            </a:r>
            <a:r>
              <a:rPr lang="en-GB" sz="1600" dirty="0" smtClean="0"/>
              <a:t> data (by end 2013)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en-GB" sz="1600" dirty="0" smtClean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2000" dirty="0" smtClean="0"/>
              <a:t> Vaccine safety</a:t>
            </a:r>
          </a:p>
          <a:p>
            <a:pPr lvl="1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/>
              <a:t>Publication of manual on vaccine safety risk management (2014); sub-regional trainings (3/ yr); training package for CME accreditation (mid 2014)</a:t>
            </a:r>
          </a:p>
          <a:p>
            <a:endParaRPr lang="en-GB" sz="2000" dirty="0" smtClean="0"/>
          </a:p>
          <a:p>
            <a:pPr lvl="1"/>
            <a:endParaRPr lang="en-GB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5517232"/>
            <a:ext cx="8475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MRSM = Measles Rubella Surveillance Module; MRLDMS = MR Laboratory Data Management System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19807"/>
          </a:xfrm>
        </p:spPr>
        <p:txBody>
          <a:bodyPr/>
          <a:lstStyle/>
          <a:p>
            <a:pPr algn="ctr"/>
            <a:r>
              <a:rPr lang="en-GB" sz="28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3. Outbreak response and preparedness</a:t>
            </a:r>
            <a:endParaRPr lang="en-GB" sz="2800" b="1" kern="1200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7834064" cy="4133850"/>
          </a:xfrm>
        </p:spPr>
        <p:txBody>
          <a:bodyPr/>
          <a:lstStyle/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400" dirty="0" smtClean="0"/>
              <a:t>Regional Guidelines for Outbreak Response (2013)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Publication Sept 2013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endParaRPr lang="en-GB" sz="1600" dirty="0" smtClean="0"/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400" dirty="0" smtClean="0"/>
              <a:t>Verification process for MR elimination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Change to include requirement for submission of national outbreak response plans for review as part of annual status reporting (2014)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endParaRPr lang="en-GB" sz="1200" dirty="0" smtClean="0"/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400" dirty="0" smtClean="0"/>
              <a:t>Coordination of response to outbreaks in Region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Measles outbreak in Caucasus and Turkey started in 2012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Sub-regional meeting attended by AZR, GEO, ARM (July 2013, </a:t>
            </a:r>
            <a:r>
              <a:rPr lang="en-GB" sz="1600" dirty="0" err="1" smtClean="0"/>
              <a:t>Tblisi</a:t>
            </a:r>
            <a:r>
              <a:rPr lang="en-GB" sz="1600" dirty="0" smtClean="0"/>
              <a:t>, GA)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Consensus  to conduct catch-up or </a:t>
            </a:r>
            <a:r>
              <a:rPr lang="en-GB" sz="1600" dirty="0" err="1" smtClean="0"/>
              <a:t>SIAs</a:t>
            </a:r>
            <a:r>
              <a:rPr lang="en-GB" sz="1600" dirty="0" smtClean="0"/>
              <a:t> – plans under development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908720"/>
            <a:ext cx="61388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Tools for </a:t>
            </a:r>
            <a:r>
              <a:rPr lang="en-GB" sz="1400" b="1" dirty="0" err="1" smtClean="0"/>
              <a:t>HCWs</a:t>
            </a:r>
            <a:r>
              <a:rPr lang="en-GB" sz="1400" b="1" dirty="0" smtClean="0"/>
              <a:t> and </a:t>
            </a:r>
            <a:r>
              <a:rPr lang="en-GB" sz="1400" b="1" dirty="0" err="1" smtClean="0"/>
              <a:t>imm</a:t>
            </a:r>
            <a:r>
              <a:rPr lang="en-GB" sz="1400" b="1" dirty="0" smtClean="0"/>
              <a:t>. programme managers</a:t>
            </a:r>
            <a:r>
              <a:rPr lang="en-GB" sz="1400" dirty="0" smtClean="0"/>
              <a:t> – talking with parents about vaccines, TIP, managing </a:t>
            </a:r>
            <a:r>
              <a:rPr lang="en-GB" sz="1400" dirty="0"/>
              <a:t>r</a:t>
            </a:r>
            <a:r>
              <a:rPr lang="en-GB" sz="1400" dirty="0" smtClean="0"/>
              <a:t>esponse to vaccine safety events, </a:t>
            </a:r>
            <a:r>
              <a:rPr lang="da-DK" sz="1400" dirty="0" smtClean="0"/>
              <a:t>etc.  </a:t>
            </a:r>
            <a:r>
              <a:rPr lang="en-GB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GB" sz="1400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Tools for parents</a:t>
            </a:r>
            <a:r>
              <a:rPr lang="en-GB" sz="1400" dirty="0" smtClean="0"/>
              <a:t> – </a:t>
            </a:r>
            <a:r>
              <a:rPr lang="da-DK" sz="1400" dirty="0" err="1" smtClean="0"/>
              <a:t>decision-making</a:t>
            </a:r>
            <a:r>
              <a:rPr lang="da-DK" sz="1400" dirty="0" smtClean="0"/>
              <a:t> guides, </a:t>
            </a:r>
            <a:r>
              <a:rPr lang="da-DK" sz="1400" dirty="0" err="1" smtClean="0"/>
              <a:t>smartphone</a:t>
            </a:r>
            <a:r>
              <a:rPr lang="da-DK" sz="1400" dirty="0" smtClean="0"/>
              <a:t> </a:t>
            </a:r>
            <a:r>
              <a:rPr lang="da-DK" sz="1400" dirty="0" err="1" smtClean="0"/>
              <a:t>immunization-reminder</a:t>
            </a:r>
            <a:r>
              <a:rPr lang="da-DK" sz="1400" dirty="0" smtClean="0"/>
              <a:t> </a:t>
            </a:r>
            <a:r>
              <a:rPr lang="da-DK" sz="1400" dirty="0" err="1" smtClean="0"/>
              <a:t>app</a:t>
            </a:r>
            <a:endParaRPr lang="da-DK" sz="1400" dirty="0" smtClean="0"/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In-country communication capacity building</a:t>
            </a:r>
            <a:r>
              <a:rPr lang="en-GB" sz="1400" dirty="0" smtClean="0"/>
              <a:t> – 3 </a:t>
            </a:r>
            <a:r>
              <a:rPr lang="da-DK" sz="1400" dirty="0" err="1" smtClean="0"/>
              <a:t>sub-regional</a:t>
            </a:r>
            <a:r>
              <a:rPr lang="da-DK" sz="1400" dirty="0" smtClean="0"/>
              <a:t> </a:t>
            </a:r>
            <a:r>
              <a:rPr lang="da-DK" sz="1400" dirty="0" err="1" smtClean="0"/>
              <a:t>training</a:t>
            </a:r>
            <a:r>
              <a:rPr lang="da-DK" sz="1400" dirty="0" smtClean="0"/>
              <a:t> </a:t>
            </a:r>
            <a:r>
              <a:rPr lang="da-DK" sz="1400" dirty="0" err="1" smtClean="0"/>
              <a:t>programmes</a:t>
            </a:r>
            <a:r>
              <a:rPr lang="en-GB" sz="1400" dirty="0" smtClean="0"/>
              <a:t>, national </a:t>
            </a:r>
            <a:r>
              <a:rPr lang="en-GB" sz="1400" dirty="0" err="1" smtClean="0"/>
              <a:t>comms</a:t>
            </a:r>
            <a:r>
              <a:rPr lang="en-GB" sz="1400" dirty="0" smtClean="0"/>
              <a:t> reviews, </a:t>
            </a:r>
            <a:r>
              <a:rPr lang="da-DK" sz="1400" dirty="0" smtClean="0"/>
              <a:t>establishment of vaccine </a:t>
            </a:r>
            <a:r>
              <a:rPr lang="da-DK" sz="1400" dirty="0" err="1" smtClean="0"/>
              <a:t>comm</a:t>
            </a:r>
            <a:r>
              <a:rPr lang="da-DK" sz="1400" dirty="0" smtClean="0"/>
              <a:t>. </a:t>
            </a:r>
            <a:r>
              <a:rPr lang="da-DK" sz="1400" dirty="0" err="1" smtClean="0"/>
              <a:t>working</a:t>
            </a:r>
            <a:r>
              <a:rPr lang="da-DK" sz="1400" dirty="0" smtClean="0"/>
              <a:t> </a:t>
            </a:r>
            <a:r>
              <a:rPr lang="da-DK" sz="1400" dirty="0" err="1" smtClean="0"/>
              <a:t>group</a:t>
            </a:r>
            <a:r>
              <a:rPr lang="da-DK" sz="1400" dirty="0" smtClean="0"/>
              <a:t> (</a:t>
            </a:r>
            <a:r>
              <a:rPr lang="da-DK" sz="1400" dirty="0" err="1" smtClean="0"/>
              <a:t>first</a:t>
            </a:r>
            <a:r>
              <a:rPr lang="da-DK" sz="1400" dirty="0" smtClean="0"/>
              <a:t> </a:t>
            </a:r>
            <a:r>
              <a:rPr lang="da-DK" sz="1400" dirty="0"/>
              <a:t>in </a:t>
            </a:r>
            <a:r>
              <a:rPr lang="da-DK" sz="1400" dirty="0" err="1"/>
              <a:t>Estonia</a:t>
            </a:r>
            <a:r>
              <a:rPr lang="da-DK" sz="1400" dirty="0"/>
              <a:t>, </a:t>
            </a:r>
            <a:r>
              <a:rPr lang="da-DK" sz="1400" dirty="0" err="1"/>
              <a:t>template</a:t>
            </a:r>
            <a:r>
              <a:rPr lang="da-DK" sz="1400" dirty="0"/>
              <a:t> for </a:t>
            </a:r>
            <a:r>
              <a:rPr lang="da-DK" sz="1400" dirty="0" err="1"/>
              <a:t>other</a:t>
            </a:r>
            <a:r>
              <a:rPr lang="da-DK" sz="1400" dirty="0"/>
              <a:t> MS</a:t>
            </a:r>
            <a:r>
              <a:rPr lang="da-DK" sz="1400" dirty="0" smtClean="0"/>
              <a:t>), </a:t>
            </a:r>
            <a:r>
              <a:rPr lang="da-DK" sz="1400" dirty="0" err="1" smtClean="0"/>
              <a:t>high-level</a:t>
            </a:r>
            <a:r>
              <a:rPr lang="da-DK" sz="1400" dirty="0" smtClean="0"/>
              <a:t> </a:t>
            </a:r>
            <a:r>
              <a:rPr lang="da-DK" sz="1400" dirty="0" err="1" smtClean="0"/>
              <a:t>measles</a:t>
            </a:r>
            <a:r>
              <a:rPr lang="da-DK" sz="1400" dirty="0" smtClean="0"/>
              <a:t> </a:t>
            </a:r>
            <a:r>
              <a:rPr lang="da-DK" sz="1400" dirty="0" err="1" smtClean="0"/>
              <a:t>advocacy</a:t>
            </a:r>
            <a:r>
              <a:rPr lang="da-DK" sz="1400" dirty="0" smtClean="0"/>
              <a:t> meeting, </a:t>
            </a:r>
            <a:r>
              <a:rPr lang="da-DK" sz="1400" dirty="0" err="1" smtClean="0"/>
              <a:t>outbreak</a:t>
            </a:r>
            <a:r>
              <a:rPr lang="da-DK" sz="1400" dirty="0" smtClean="0"/>
              <a:t> </a:t>
            </a:r>
            <a:r>
              <a:rPr lang="da-DK" sz="1400" dirty="0" err="1" smtClean="0"/>
              <a:t>comms</a:t>
            </a:r>
            <a:r>
              <a:rPr lang="da-DK" sz="1400" dirty="0" smtClean="0"/>
              <a:t> support in </a:t>
            </a: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  </a:t>
            </a:r>
            <a:endParaRPr lang="en-GB" sz="1400" dirty="0"/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Internet</a:t>
            </a:r>
            <a:r>
              <a:rPr lang="en-GB" sz="1400" dirty="0" smtClean="0"/>
              <a:t> – “</a:t>
            </a:r>
            <a:r>
              <a:rPr lang="da-DK" sz="1400" dirty="0" smtClean="0"/>
              <a:t>Gold standard” website </a:t>
            </a:r>
            <a:r>
              <a:rPr lang="da-DK" sz="1400" dirty="0" err="1" smtClean="0"/>
              <a:t>template</a:t>
            </a:r>
            <a:r>
              <a:rPr lang="en-GB" sz="1400" dirty="0" smtClean="0"/>
              <a:t> on </a:t>
            </a:r>
            <a:r>
              <a:rPr lang="en-GB" sz="1400" dirty="0" err="1" smtClean="0"/>
              <a:t>imm</a:t>
            </a:r>
            <a:r>
              <a:rPr lang="en-GB" sz="1400" dirty="0" smtClean="0"/>
              <a:t>. and vaccine-preventable diseases for </a:t>
            </a:r>
            <a:r>
              <a:rPr lang="da-DK" sz="1400" dirty="0" smtClean="0"/>
              <a:t>public </a:t>
            </a:r>
            <a:r>
              <a:rPr lang="da-DK" sz="1400" dirty="0" err="1" smtClean="0"/>
              <a:t>health</a:t>
            </a:r>
            <a:r>
              <a:rPr lang="da-DK" sz="1400" dirty="0" smtClean="0"/>
              <a:t> </a:t>
            </a:r>
            <a:r>
              <a:rPr lang="da-DK" sz="1400" dirty="0" err="1" smtClean="0"/>
              <a:t>authorities</a:t>
            </a:r>
            <a:r>
              <a:rPr lang="da-DK" sz="1400" dirty="0" smtClean="0"/>
              <a:t> </a:t>
            </a:r>
            <a:endParaRPr lang="en-GB" sz="1400" dirty="0" smtClean="0"/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Social media</a:t>
            </a:r>
            <a:r>
              <a:rPr lang="en-GB" sz="1400" dirty="0" smtClean="0"/>
              <a:t> – </a:t>
            </a:r>
            <a:r>
              <a:rPr lang="en-GB" sz="1400" dirty="0" err="1" smtClean="0"/>
              <a:t>smartphone</a:t>
            </a:r>
            <a:r>
              <a:rPr lang="en-GB" sz="1400" dirty="0" smtClean="0"/>
              <a:t> apps, </a:t>
            </a:r>
            <a:r>
              <a:rPr lang="en-GB" sz="1400" dirty="0" err="1" smtClean="0"/>
              <a:t>FaceBook</a:t>
            </a:r>
            <a:r>
              <a:rPr lang="en-GB" sz="1400" dirty="0" smtClean="0"/>
              <a:t>, YouTube, Twitter, email, blogs, peer-sharing on EIW campaign site (increasingly important – governments at various stages of implementation and engagement with the public)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Public events</a:t>
            </a:r>
            <a:r>
              <a:rPr lang="en-GB" sz="1400" dirty="0" smtClean="0"/>
              <a:t> – European Immunization Week (all 53 Member States participating), campaigns to introduce new vaccines, catch-up campaigns</a:t>
            </a:r>
          </a:p>
          <a:p>
            <a:endParaRPr lang="en-GB" sz="1400" dirty="0"/>
          </a:p>
          <a:p>
            <a:pPr lvl="0">
              <a:buFont typeface="Arial" pitchFamily="34" charset="0"/>
              <a:buChar char="•"/>
            </a:pPr>
            <a:r>
              <a:rPr lang="en-GB" sz="1400" b="1" dirty="0" smtClean="0"/>
              <a:t>Traditional media</a:t>
            </a:r>
            <a:r>
              <a:rPr lang="en-GB" sz="1400" dirty="0" smtClean="0"/>
              <a:t> – </a:t>
            </a:r>
            <a:r>
              <a:rPr lang="da-DK" sz="1400" dirty="0" err="1" smtClean="0"/>
              <a:t>high</a:t>
            </a:r>
            <a:r>
              <a:rPr lang="da-DK" sz="1400" dirty="0" err="1"/>
              <a:t>-</a:t>
            </a:r>
            <a:r>
              <a:rPr lang="da-DK" sz="1400" dirty="0" err="1" smtClean="0"/>
              <a:t>profile</a:t>
            </a:r>
            <a:r>
              <a:rPr lang="da-DK" sz="1400" dirty="0" smtClean="0"/>
              <a:t> </a:t>
            </a:r>
            <a:r>
              <a:rPr lang="da-DK" sz="1400" dirty="0"/>
              <a:t>M&amp;R media interviews, op eds (Lancet</a:t>
            </a:r>
            <a:r>
              <a:rPr lang="da-DK" sz="1400" dirty="0" smtClean="0"/>
              <a:t>)</a:t>
            </a:r>
            <a:endParaRPr lang="da-DK" sz="1400" dirty="0"/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8316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4. Communication and advocacy, 2013</a:t>
            </a:r>
          </a:p>
          <a:p>
            <a:pPr algn="ctr"/>
            <a:endParaRPr lang="en-GB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7504" y="2636912"/>
          <a:ext cx="2411760" cy="1482171"/>
        </p:xfrm>
        <a:graphic>
          <a:graphicData uri="http://schemas.openxmlformats.org/presentationml/2006/ole">
            <p:oleObj spid="_x0000_s114690" name="Slide" r:id="rId4" imgW="4570584" imgH="2570818" progId="PowerPoint.Slide.12">
              <p:embed/>
            </p:oleObj>
          </a:graphicData>
        </a:graphic>
      </p:graphicFrame>
      <p:pic>
        <p:nvPicPr>
          <p:cNvPr id="3076" name="Picture 4" descr="http://www.euro.who.int/__data/assets/image/0003/187248/safety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1190625" cy="1619250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869160"/>
            <a:ext cx="2559374" cy="15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1815"/>
          </a:xfrm>
        </p:spPr>
        <p:txBody>
          <a:bodyPr/>
          <a:lstStyle/>
          <a:p>
            <a:pPr algn="ctr"/>
            <a:r>
              <a:rPr lang="en-GB" sz="28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5. Resource mobilization and partnerships </a:t>
            </a:r>
            <a:endParaRPr lang="en-GB" sz="2800" b="1" kern="1200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313"/>
            <a:ext cx="7992888" cy="4133850"/>
          </a:xfrm>
        </p:spPr>
        <p:txBody>
          <a:bodyPr/>
          <a:lstStyle/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Regional: Enhance cross border collaboration between Regions for outbreak response</a:t>
            </a:r>
            <a:endParaRPr lang="en-GB" sz="1600" dirty="0" smtClean="0"/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Secure funding source for revitalization of MECACAR* platform (by June 2014)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Organization of cross-border (European and Eastern Mediterranean regions) coordination meeting (to be held by June 2014)</a:t>
            </a:r>
          </a:p>
          <a:p>
            <a:pPr lvl="2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400" dirty="0" smtClean="0"/>
              <a:t>Revitalize MECACAR</a:t>
            </a:r>
          </a:p>
          <a:p>
            <a:pPr lvl="2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400" dirty="0" smtClean="0"/>
              <a:t>Develop  and endorse Joint MR Activity Plan </a:t>
            </a:r>
          </a:p>
          <a:p>
            <a:pPr lvl="1"/>
            <a:endParaRPr lang="en-GB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66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 MECACAR = Middle East and Caucasus and Central Asian Republics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TextBox 925"/>
          <p:cNvSpPr txBox="1"/>
          <p:nvPr/>
        </p:nvSpPr>
        <p:spPr>
          <a:xfrm>
            <a:off x="4355976" y="1857364"/>
            <a:ext cx="4499992" cy="355481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defRPr/>
            </a:pPr>
            <a:r>
              <a:rPr lang="en-GB" sz="3200" spc="-200" dirty="0" smtClean="0">
                <a:solidFill>
                  <a:srgbClr val="002060"/>
                </a:solidFill>
                <a:latin typeface="Agency FB" pitchFamily="34" charset="0"/>
              </a:rPr>
              <a:t>Framework for the verification process</a:t>
            </a:r>
          </a:p>
          <a:p>
            <a:pPr>
              <a:lnSpc>
                <a:spcPts val="4500"/>
              </a:lnSpc>
              <a:defRPr/>
            </a:pPr>
            <a:endParaRPr lang="en-GB" sz="3200" spc="-200" dirty="0" smtClean="0">
              <a:latin typeface="Agency FB" pitchFamily="34" charset="0"/>
            </a:endParaRPr>
          </a:p>
          <a:p>
            <a:pPr>
              <a:lnSpc>
                <a:spcPts val="4500"/>
              </a:lnSpc>
              <a:defRPr/>
            </a:pPr>
            <a:endParaRPr lang="en-GB" sz="3200" spc="-200" dirty="0" smtClean="0">
              <a:latin typeface="Agency FB" pitchFamily="34" charset="0"/>
            </a:endParaRPr>
          </a:p>
          <a:p>
            <a:pPr>
              <a:lnSpc>
                <a:spcPts val="4500"/>
              </a:lnSpc>
              <a:defRPr/>
            </a:pPr>
            <a:endParaRPr lang="en-GB" sz="3200" spc="-200" dirty="0" smtClean="0">
              <a:latin typeface="Agency FB" pitchFamily="34" charset="0"/>
            </a:endParaRPr>
          </a:p>
          <a:p>
            <a:pPr>
              <a:lnSpc>
                <a:spcPts val="4500"/>
              </a:lnSpc>
              <a:defRPr/>
            </a:pPr>
            <a:endParaRPr lang="en-GB" sz="3200" spc="-200" dirty="0" smtClean="0">
              <a:latin typeface="Agency FB" pitchFamily="34" charset="0"/>
            </a:endParaRPr>
          </a:p>
          <a:p>
            <a:pPr>
              <a:lnSpc>
                <a:spcPts val="4500"/>
              </a:lnSpc>
              <a:defRPr/>
            </a:pPr>
            <a:endParaRPr lang="en-GB" sz="1400" dirty="0">
              <a:latin typeface="Agency FB" pitchFamily="34" charset="0"/>
            </a:endParaRP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2606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6. Verification of measles and rubella elimination</a:t>
            </a: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 National Verification Committees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20" name="TextBox 919"/>
          <p:cNvSpPr txBox="1"/>
          <p:nvPr/>
        </p:nvSpPr>
        <p:spPr>
          <a:xfrm>
            <a:off x="251520" y="1857365"/>
            <a:ext cx="3960440" cy="1661993"/>
          </a:xfrm>
          <a:prstGeom prst="rect">
            <a:avLst/>
          </a:prstGeom>
          <a:solidFill>
            <a:srgbClr val="00558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6600" spc="-200" dirty="0" smtClean="0">
                <a:solidFill>
                  <a:schemeClr val="bg1"/>
                </a:solidFill>
                <a:latin typeface="Agency FB" pitchFamily="34" charset="0"/>
              </a:rPr>
              <a:t>37</a:t>
            </a:r>
            <a:r>
              <a:rPr lang="en-GB" sz="24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gency FB" pitchFamily="34" charset="0"/>
              </a:rPr>
              <a:t>established </a:t>
            </a:r>
            <a:r>
              <a:rPr lang="en-GB" sz="6600" dirty="0" smtClean="0">
                <a:solidFill>
                  <a:schemeClr val="bg1"/>
                </a:solidFill>
                <a:latin typeface="Agency FB" pitchFamily="34" charset="0"/>
              </a:rPr>
              <a:t>16</a:t>
            </a:r>
            <a:r>
              <a:rPr lang="en-GB" sz="2800" dirty="0" smtClean="0">
                <a:solidFill>
                  <a:schemeClr val="bg1"/>
                </a:solidFill>
                <a:latin typeface="Agency FB" pitchFamily="34" charset="0"/>
              </a:rPr>
              <a:t> pending</a:t>
            </a:r>
          </a:p>
          <a:p>
            <a:pPr>
              <a:defRPr/>
            </a:pPr>
            <a:endParaRPr lang="en-GB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22" name="TextBox 921"/>
          <p:cNvSpPr txBox="1"/>
          <p:nvPr/>
        </p:nvSpPr>
        <p:spPr>
          <a:xfrm>
            <a:off x="251520" y="3871878"/>
            <a:ext cx="3960440" cy="1538883"/>
          </a:xfrm>
          <a:prstGeom prst="rect">
            <a:avLst/>
          </a:prstGeom>
          <a:solidFill>
            <a:srgbClr val="00558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6600" spc="-200" dirty="0" smtClean="0">
                <a:latin typeface="Agency FB" pitchFamily="34" charset="0"/>
              </a:rPr>
              <a:t>33 </a:t>
            </a:r>
            <a:r>
              <a:rPr lang="en-GB" sz="2800" dirty="0" smtClean="0">
                <a:latin typeface="Agency FB" pitchFamily="34" charset="0"/>
              </a:rPr>
              <a:t>Annual Status Reports </a:t>
            </a:r>
          </a:p>
          <a:p>
            <a:pPr>
              <a:defRPr/>
            </a:pPr>
            <a:r>
              <a:rPr lang="en-GB" sz="2800" dirty="0" smtClean="0">
                <a:latin typeface="Agency FB" pitchFamily="34" charset="0"/>
              </a:rPr>
              <a:t>(2010-2012)</a:t>
            </a:r>
            <a:endParaRPr lang="en-GB" sz="3600" dirty="0">
              <a:latin typeface="Agency FB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28794" y="3228936"/>
            <a:ext cx="714380" cy="7858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0562" y="2657432"/>
            <a:ext cx="4214842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►"/>
            </a:pPr>
            <a:r>
              <a:rPr lang="en-US" sz="2000" dirty="0" smtClean="0"/>
              <a:t> Importance of </a:t>
            </a:r>
            <a:r>
              <a:rPr lang="en-US" sz="2000" dirty="0" smtClean="0">
                <a:solidFill>
                  <a:srgbClr val="C00000"/>
                </a:solidFill>
              </a:rPr>
              <a:t>high quality data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►"/>
            </a:pPr>
            <a:r>
              <a:rPr lang="en-US" sz="2000" dirty="0" smtClean="0"/>
              <a:t> Necessary information available at: </a:t>
            </a:r>
            <a:r>
              <a:rPr lang="en-GB" sz="2000" dirty="0" smtClean="0">
                <a:solidFill>
                  <a:srgbClr val="C00000"/>
                </a:solidFill>
              </a:rPr>
              <a:t>www</a:t>
            </a:r>
            <a:r>
              <a:rPr lang="en-GB" sz="2400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>
                <a:solidFill>
                  <a:srgbClr val="C00000"/>
                </a:solidFill>
              </a:rPr>
              <a:t>euro.who.int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itchFamily="34" charset="0"/>
              </a:rPr>
              <a:t>WHO Region of Europe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41718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4788024" y="141277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80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53 member states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80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time zones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80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official languages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80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Measles &amp; Rubella/Polio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elimination/eradication goals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5791"/>
          </a:xfrm>
        </p:spPr>
        <p:txBody>
          <a:bodyPr/>
          <a:lstStyle/>
          <a:p>
            <a:pPr algn="ctr"/>
            <a:r>
              <a:rPr lang="en-GB" sz="28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MRI Support Needed</a:t>
            </a:r>
            <a:endParaRPr lang="en-GB" sz="2800" b="1" kern="1200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7859712" cy="4713287"/>
          </a:xfrm>
        </p:spPr>
        <p:txBody>
          <a:bodyPr/>
          <a:lstStyle/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</a:rPr>
              <a:t>Middle income countries (not </a:t>
            </a:r>
            <a:r>
              <a:rPr lang="en-GB" sz="2000" dirty="0" err="1" smtClean="0">
                <a:latin typeface="+mj-lt"/>
              </a:rPr>
              <a:t>GAVI</a:t>
            </a:r>
            <a:r>
              <a:rPr lang="en-GB" sz="2000" dirty="0" smtClean="0">
                <a:latin typeface="+mj-lt"/>
              </a:rPr>
              <a:t> eligible)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Support for any kind of supplemental immunization activities</a:t>
            </a:r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</a:rPr>
              <a:t>Support for outbreak response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Vaccine supply, with consideration of legal regulation in affected countries (vaccines registered for use)</a:t>
            </a:r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</a:rPr>
              <a:t>Developing new strategies to address susceptible population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Adults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err="1" smtClean="0"/>
              <a:t>HCWs</a:t>
            </a:r>
            <a:endParaRPr lang="en-GB" sz="1600" dirty="0" smtClean="0"/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Migrant population (diversity of groups and characteristics) </a:t>
            </a:r>
          </a:p>
          <a:p>
            <a:pPr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</a:rPr>
              <a:t>Developing MS capacities to implement new strategies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Legal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Advocacy and communication</a:t>
            </a:r>
          </a:p>
          <a:p>
            <a:pPr lvl="1"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1600" dirty="0" smtClean="0"/>
              <a:t>SOP for health system (institutions and </a:t>
            </a:r>
            <a:r>
              <a:rPr lang="en-GB" sz="1600" dirty="0" err="1" smtClean="0"/>
              <a:t>HCW</a:t>
            </a:r>
            <a:r>
              <a:rPr lang="en-GB" sz="1600" dirty="0" smtClean="0"/>
              <a:t>) </a:t>
            </a:r>
          </a:p>
          <a:p>
            <a:pPr lvl="1"/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en-GB" dirty="0" smtClean="0"/>
              <a:t>Supplementary slides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16632"/>
            <a:ext cx="8229600" cy="130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Measles and rubella incidence per million total population and MCV1 Coverage, WHO European Region, 1999-2013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86" y="1573344"/>
            <a:ext cx="7820746" cy="36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071938" y="2375700"/>
            <a:ext cx="142875" cy="38415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72000" y="2375700"/>
            <a:ext cx="142875" cy="38415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000625" y="2375700"/>
            <a:ext cx="142875" cy="38415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500688" y="2375700"/>
            <a:ext cx="142875" cy="38415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000750" y="2375700"/>
            <a:ext cx="142875" cy="38415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500813" y="2375700"/>
            <a:ext cx="142875" cy="38415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933179" y="5301208"/>
            <a:ext cx="142875" cy="38415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7492" y="5372644"/>
            <a:ext cx="23606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dirty="0">
                <a:latin typeface="Arial" charset="0"/>
              </a:rPr>
              <a:t>SIA conducted in selected Countries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432498" y="5301208"/>
            <a:ext cx="36760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700" dirty="0" smtClean="0"/>
              <a:t>* Monthly MR reporting to WHO European region until July 2013</a:t>
            </a:r>
          </a:p>
          <a:p>
            <a:r>
              <a:rPr lang="en-GB" sz="700" dirty="0" smtClean="0"/>
              <a:t>Source: Source: WHO/UNICEF JRF and month MR reporting to WHO European region </a:t>
            </a:r>
          </a:p>
          <a:p>
            <a:r>
              <a:rPr lang="en-GB" sz="700" dirty="0" smtClean="0"/>
              <a:t>Update : 05-Sep-2013</a:t>
            </a:r>
            <a:endParaRPr lang="en-GB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sz="2800" b="1" dirty="0" smtClean="0">
                <a:latin typeface="Arial Narrow" pitchFamily="34" charset="0"/>
              </a:rPr>
              <a:t>Confirmed measles cases by month,</a:t>
            </a:r>
            <a:br>
              <a:rPr lang="en-GB" sz="2800" b="1" dirty="0" smtClean="0">
                <a:latin typeface="Arial Narrow" pitchFamily="34" charset="0"/>
              </a:rPr>
            </a:br>
            <a:r>
              <a:rPr lang="en-GB" sz="2800" b="1" dirty="0" smtClean="0">
                <a:latin typeface="Arial Narrow" pitchFamily="34" charset="0"/>
              </a:rPr>
              <a:t> WHO European Region, 2005-Jul 2013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73599"/>
            <a:ext cx="7920880" cy="3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64288" y="5373216"/>
            <a:ext cx="195934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700" dirty="0"/>
              <a:t>Source: Monthly MR reporting to WHO European region </a:t>
            </a:r>
          </a:p>
          <a:p>
            <a:r>
              <a:rPr lang="en-GB" sz="700" dirty="0" smtClean="0"/>
              <a:t>Update: 05-Sep-2012</a:t>
            </a:r>
            <a:endParaRPr lang="en-GB" sz="7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744" y="3501008"/>
            <a:ext cx="3024336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Arial Narrow" pitchFamily="34" charset="0"/>
              </a:rPr>
              <a:t>Countries with highest number of measles</a:t>
            </a:r>
            <a:br>
              <a:rPr lang="en-GB" sz="2800" b="1" dirty="0" smtClean="0">
                <a:latin typeface="Arial Narrow" pitchFamily="34" charset="0"/>
              </a:rPr>
            </a:br>
            <a:r>
              <a:rPr lang="en-GB" sz="2800" b="1" dirty="0" smtClean="0">
                <a:latin typeface="Arial Narrow" pitchFamily="34" charset="0"/>
              </a:rPr>
              <a:t>cases in the WHO Europe, 2010 - 2013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5733256"/>
            <a:ext cx="712879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as of 05 Sept 13; Source – </a:t>
            </a:r>
            <a:r>
              <a:rPr lang="en-GB" sz="1200" dirty="0" err="1" smtClean="0">
                <a:solidFill>
                  <a:schemeClr val="tx1"/>
                </a:solidFill>
              </a:rPr>
              <a:t>CISID</a:t>
            </a:r>
            <a:r>
              <a:rPr lang="en-GB" sz="1200" dirty="0" smtClean="0">
                <a:solidFill>
                  <a:schemeClr val="tx1"/>
                </a:solidFill>
              </a:rPr>
              <a:t> monthly measles and rubella surveillance, WHO Europe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548052"/>
            <a:ext cx="7992887" cy="42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Arial Narrow" pitchFamily="34" charset="0"/>
              </a:rPr>
              <a:t>Countries with highest number of rubella</a:t>
            </a:r>
            <a:br>
              <a:rPr lang="en-GB" sz="2800" b="1" dirty="0" smtClean="0">
                <a:latin typeface="Arial Narrow" pitchFamily="34" charset="0"/>
              </a:rPr>
            </a:br>
            <a:r>
              <a:rPr lang="en-GB" sz="2800" b="1" dirty="0" smtClean="0">
                <a:latin typeface="Arial Narrow" pitchFamily="34" charset="0"/>
              </a:rPr>
              <a:t>cases in the WHO Europe, 2010 - 2013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5733256"/>
            <a:ext cx="712879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as of 05 Sept 13; Source – </a:t>
            </a:r>
            <a:r>
              <a:rPr lang="en-GB" sz="1200" dirty="0" err="1" smtClean="0">
                <a:solidFill>
                  <a:schemeClr val="tx1"/>
                </a:solidFill>
              </a:rPr>
              <a:t>CISID</a:t>
            </a:r>
            <a:r>
              <a:rPr lang="en-GB" sz="1200" dirty="0" smtClean="0">
                <a:solidFill>
                  <a:schemeClr val="tx1"/>
                </a:solidFill>
              </a:rPr>
              <a:t> monthly measles and rubella surveillance, WHO Europe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35043"/>
            <a:ext cx="8136903" cy="42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sz="2800" b="1" dirty="0" smtClean="0">
                <a:latin typeface="Arial Narrow" pitchFamily="34" charset="0"/>
              </a:rPr>
              <a:t>Proportion of measles cases by age groups, </a:t>
            </a:r>
            <a:br>
              <a:rPr lang="en-GB" sz="2800" b="1" dirty="0" smtClean="0">
                <a:latin typeface="Arial Narrow" pitchFamily="34" charset="0"/>
              </a:rPr>
            </a:br>
            <a:r>
              <a:rPr lang="en-GB" sz="2800" b="1" dirty="0" smtClean="0">
                <a:latin typeface="Arial Narrow" pitchFamily="34" charset="0"/>
              </a:rPr>
              <a:t>WHO European Region 2010-2013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924" y="1556792"/>
            <a:ext cx="6743476" cy="39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4088" y="1609636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52.7%</a:t>
            </a:r>
            <a:endParaRPr lang="en-GB" sz="2800" b="1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5436098" y="1052736"/>
            <a:ext cx="792088" cy="2808314"/>
          </a:xfrm>
          <a:prstGeom prst="rightBrace">
            <a:avLst>
              <a:gd name="adj1" fmla="val 3758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6136" y="5445224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Data Source:  Monthly MR reporting to WHO European Region</a:t>
            </a:r>
          </a:p>
          <a:p>
            <a:r>
              <a:rPr lang="en-GB" sz="900" dirty="0" smtClean="0"/>
              <a:t>*Data as of 05 Sep 2013</a:t>
            </a:r>
            <a:endParaRPr lang="en-GB" sz="900" dirty="0"/>
          </a:p>
        </p:txBody>
      </p:sp>
      <p:sp>
        <p:nvSpPr>
          <p:cNvPr id="7" name="Rectangle 6"/>
          <p:cNvSpPr/>
          <p:nvPr/>
        </p:nvSpPr>
        <p:spPr>
          <a:xfrm>
            <a:off x="7286644" y="1619508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(&gt;95 000 Cases)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3"/>
            <a:ext cx="7128792" cy="39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sz="3200" dirty="0" smtClean="0"/>
              <a:t>Proportion of measles cases by age groups, </a:t>
            </a:r>
            <a:br>
              <a:rPr lang="en-GB" sz="3200" dirty="0" smtClean="0"/>
            </a:br>
            <a:r>
              <a:rPr lang="en-GB" sz="3200" dirty="0" smtClean="0"/>
              <a:t>seven countries and the Region, 2010-2013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363924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Data Source:  Monthly MR reporting to WHO European Region</a:t>
            </a:r>
          </a:p>
          <a:p>
            <a:r>
              <a:rPr lang="en-GB" sz="900" dirty="0" smtClean="0"/>
              <a:t>*Data as of 05 Sep 2013</a:t>
            </a:r>
            <a:endParaRPr lang="en-GB" sz="900" dirty="0"/>
          </a:p>
        </p:txBody>
      </p:sp>
      <p:sp>
        <p:nvSpPr>
          <p:cNvPr id="5" name="Rectangle 4"/>
          <p:cNvSpPr/>
          <p:nvPr/>
        </p:nvSpPr>
        <p:spPr>
          <a:xfrm>
            <a:off x="7164288" y="15567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(&gt;95 000 Cases)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sz="2800" b="1" dirty="0" smtClean="0">
                <a:latin typeface="Arial Narrow" pitchFamily="34" charset="0"/>
              </a:rPr>
              <a:t>Immunization status as a percentage of measles cases, </a:t>
            </a:r>
            <a:br>
              <a:rPr lang="en-GB" sz="2800" b="1" dirty="0" smtClean="0">
                <a:latin typeface="Arial Narrow" pitchFamily="34" charset="0"/>
              </a:rPr>
            </a:br>
            <a:r>
              <a:rPr lang="en-GB" sz="2800" b="1" dirty="0" smtClean="0">
                <a:latin typeface="Arial Narrow" pitchFamily="34" charset="0"/>
              </a:rPr>
              <a:t>by age group, WHO European Region 2010-2013* </a:t>
            </a:r>
            <a:br>
              <a:rPr lang="en-GB" sz="2800" b="1" dirty="0" smtClean="0">
                <a:latin typeface="Arial Narrow" pitchFamily="34" charset="0"/>
              </a:rPr>
            </a:br>
            <a:r>
              <a:rPr lang="en-GB" sz="2800" b="1" dirty="0" smtClean="0">
                <a:latin typeface="Arial Narrow" pitchFamily="34" charset="0"/>
              </a:rPr>
              <a:t>(&gt;95 000)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5435932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Data Source:  Monthly MR reporting to WHO European Region</a:t>
            </a:r>
          </a:p>
          <a:p>
            <a:r>
              <a:rPr lang="en-GB" sz="900" dirty="0" smtClean="0"/>
              <a:t>Data as of 05 Sep 2013</a:t>
            </a:r>
            <a:endParaRPr lang="en-GB" sz="9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885251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sz="2800" b="1" dirty="0" smtClean="0">
                <a:latin typeface="Arial Narrow" pitchFamily="34" charset="0"/>
              </a:rPr>
              <a:t>Case-based surveillance, European Region 2013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652120" y="1340768"/>
            <a:ext cx="28286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CASE- BASED REPORTING</a:t>
            </a:r>
          </a:p>
          <a:p>
            <a:pPr algn="ctr"/>
            <a:r>
              <a:rPr lang="en-GB" dirty="0"/>
              <a:t>IS </a:t>
            </a:r>
          </a:p>
          <a:p>
            <a:pPr algn="ctr"/>
            <a:r>
              <a:rPr lang="en-GB" dirty="0"/>
              <a:t>CRITICAL</a:t>
            </a:r>
          </a:p>
          <a:p>
            <a:pPr algn="ctr"/>
            <a:r>
              <a:rPr lang="en-GB" dirty="0"/>
              <a:t>FOR ELIMINATION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81488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823581"/>
            <a:ext cx="4283968" cy="29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052736"/>
            <a:ext cx="44226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5301208"/>
            <a:ext cx="627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hlinkClick r:id="rId4"/>
              </a:rPr>
              <a:t>http://www.euro.who.int/__data/assets/pdf_file/0003/88086/RC55_eres07.pdf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0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latin typeface="Arial Narrow" pitchFamily="34" charset="0"/>
              </a:rPr>
              <a:t>Elimination Goals</a:t>
            </a:r>
            <a:endParaRPr lang="en-GB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sz="2800" b="1" dirty="0" smtClean="0">
                <a:latin typeface="Arial Narrow" pitchFamily="34" charset="0"/>
              </a:rPr>
              <a:t>Measles incidence Jan-Jun 2013 and major outbreaks in the European Region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2823"/>
            <a:ext cx="6070810" cy="41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6614790" y="1797165"/>
            <a:ext cx="252412" cy="252412"/>
            <a:chOff x="122" y="2112"/>
            <a:chExt cx="159" cy="159"/>
          </a:xfrm>
        </p:grpSpPr>
        <p:sp>
          <p:nvSpPr>
            <p:cNvPr id="11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6797352" y="1814627"/>
            <a:ext cx="1951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Measles outbreaks in </a:t>
            </a:r>
            <a:r>
              <a:rPr lang="en-US" sz="1000" b="1" dirty="0" smtClean="0"/>
              <a:t>2013</a:t>
            </a:r>
            <a:endParaRPr lang="en-US" sz="1000" b="1" dirty="0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2627784" y="4149080"/>
            <a:ext cx="252412" cy="252412"/>
            <a:chOff x="122" y="2112"/>
            <a:chExt cx="159" cy="159"/>
          </a:xfrm>
        </p:grpSpPr>
        <p:sp>
          <p:nvSpPr>
            <p:cNvPr id="72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635896" y="4941168"/>
            <a:ext cx="252412" cy="252412"/>
            <a:chOff x="122" y="2112"/>
            <a:chExt cx="159" cy="159"/>
          </a:xfrm>
        </p:grpSpPr>
        <p:sp>
          <p:nvSpPr>
            <p:cNvPr id="77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275856" y="4725144"/>
            <a:ext cx="252412" cy="252412"/>
            <a:chOff x="122" y="2112"/>
            <a:chExt cx="159" cy="159"/>
          </a:xfrm>
        </p:grpSpPr>
        <p:sp>
          <p:nvSpPr>
            <p:cNvPr id="82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555776" y="4869160"/>
            <a:ext cx="252412" cy="252412"/>
            <a:chOff x="122" y="2112"/>
            <a:chExt cx="159" cy="159"/>
          </a:xfrm>
        </p:grpSpPr>
        <p:sp>
          <p:nvSpPr>
            <p:cNvPr id="87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203848" y="5013176"/>
            <a:ext cx="252412" cy="252412"/>
            <a:chOff x="122" y="2112"/>
            <a:chExt cx="159" cy="159"/>
          </a:xfrm>
        </p:grpSpPr>
        <p:sp>
          <p:nvSpPr>
            <p:cNvPr id="92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2123728" y="3789040"/>
            <a:ext cx="252412" cy="252412"/>
            <a:chOff x="122" y="2112"/>
            <a:chExt cx="159" cy="159"/>
          </a:xfrm>
        </p:grpSpPr>
        <p:sp>
          <p:nvSpPr>
            <p:cNvPr id="97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1979712" y="4005064"/>
            <a:ext cx="252412" cy="252412"/>
            <a:chOff x="122" y="2112"/>
            <a:chExt cx="159" cy="159"/>
          </a:xfrm>
        </p:grpSpPr>
        <p:sp>
          <p:nvSpPr>
            <p:cNvPr id="102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1907704" y="3717032"/>
            <a:ext cx="252412" cy="252412"/>
            <a:chOff x="122" y="2112"/>
            <a:chExt cx="159" cy="159"/>
          </a:xfrm>
        </p:grpSpPr>
        <p:sp>
          <p:nvSpPr>
            <p:cNvPr id="107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835696" y="3429000"/>
            <a:ext cx="252412" cy="252412"/>
            <a:chOff x="122" y="2112"/>
            <a:chExt cx="159" cy="159"/>
          </a:xfrm>
        </p:grpSpPr>
        <p:sp>
          <p:nvSpPr>
            <p:cNvPr id="112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1547664" y="3573016"/>
            <a:ext cx="252412" cy="252412"/>
            <a:chOff x="122" y="2112"/>
            <a:chExt cx="159" cy="159"/>
          </a:xfrm>
        </p:grpSpPr>
        <p:sp>
          <p:nvSpPr>
            <p:cNvPr id="117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2411760" y="4365104"/>
            <a:ext cx="252412" cy="252412"/>
            <a:chOff x="122" y="2112"/>
            <a:chExt cx="159" cy="159"/>
          </a:xfrm>
        </p:grpSpPr>
        <p:sp>
          <p:nvSpPr>
            <p:cNvPr id="122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6876256" y="2477263"/>
            <a:ext cx="1800200" cy="181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45696">
            <a:spAutoFit/>
          </a:bodyPr>
          <a:lstStyle/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Azerbaijan </a:t>
            </a:r>
            <a:endParaRPr lang="en-US" sz="140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912813"/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Georgia</a:t>
            </a:r>
          </a:p>
          <a:p>
            <a:pPr defTabSz="912813"/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Germany</a:t>
            </a:r>
          </a:p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Netherlands</a:t>
            </a:r>
            <a:endParaRPr lang="en-US" sz="140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Romania</a:t>
            </a:r>
          </a:p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Turkey </a:t>
            </a:r>
            <a:endParaRPr lang="en-US" sz="140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Ukraine</a:t>
            </a:r>
          </a:p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United Kingdom </a:t>
            </a:r>
            <a:endParaRPr lang="en-US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2506"/>
            <a:ext cx="6696743" cy="42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41094" y="3904547"/>
            <a:ext cx="422957" cy="388549"/>
            <a:chOff x="325" y="2202"/>
            <a:chExt cx="159" cy="159"/>
          </a:xfrm>
        </p:grpSpPr>
        <p:sp>
          <p:nvSpPr>
            <p:cNvPr id="59439" name="AutoShape 19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40" name="Rectangle 20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41" name="Rectangle 21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42" name="Rectangle 22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903933" y="3939714"/>
            <a:ext cx="227907" cy="209366"/>
            <a:chOff x="325" y="2202"/>
            <a:chExt cx="159" cy="159"/>
          </a:xfrm>
        </p:grpSpPr>
        <p:sp>
          <p:nvSpPr>
            <p:cNvPr id="59435" name="AutoShape 36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36" name="Rectangle 37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37" name="Rectangle 38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38" name="Rectangle 39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281026" y="4587785"/>
            <a:ext cx="227907" cy="209367"/>
            <a:chOff x="325" y="2202"/>
            <a:chExt cx="159" cy="159"/>
          </a:xfrm>
        </p:grpSpPr>
        <p:sp>
          <p:nvSpPr>
            <p:cNvPr id="59431" name="AutoShape 41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32" name="Rectangle 42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33" name="Rectangle 43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34" name="Rectangle 44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59401" name="WordArt 45"/>
          <p:cNvSpPr>
            <a:spLocks noChangeArrowheads="1" noChangeShapeType="1" noTextEdit="1"/>
          </p:cNvSpPr>
          <p:nvPr/>
        </p:nvSpPr>
        <p:spPr bwMode="auto">
          <a:xfrm>
            <a:off x="1979712" y="3933056"/>
            <a:ext cx="140471" cy="1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Lucida Bright"/>
              </a:rPr>
              <a:t>?</a:t>
            </a:r>
          </a:p>
        </p:txBody>
      </p:sp>
      <p:sp>
        <p:nvSpPr>
          <p:cNvPr id="59402" name="WordArt 46"/>
          <p:cNvSpPr>
            <a:spLocks noChangeArrowheads="1" noChangeShapeType="1" noTextEdit="1"/>
          </p:cNvSpPr>
          <p:nvPr/>
        </p:nvSpPr>
        <p:spPr bwMode="auto">
          <a:xfrm>
            <a:off x="1763688" y="4077072"/>
            <a:ext cx="140471" cy="1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Lucida Bright"/>
              </a:rPr>
              <a:t>?</a:t>
            </a:r>
          </a:p>
        </p:txBody>
      </p:sp>
      <p:sp>
        <p:nvSpPr>
          <p:cNvPr id="59403" name="WordArt 47"/>
          <p:cNvSpPr>
            <a:spLocks noChangeArrowheads="1" noChangeShapeType="1" noTextEdit="1"/>
          </p:cNvSpPr>
          <p:nvPr/>
        </p:nvSpPr>
        <p:spPr bwMode="auto">
          <a:xfrm>
            <a:off x="2267744" y="4005064"/>
            <a:ext cx="140471" cy="1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Lucida Bright"/>
              </a:rPr>
              <a:t>?</a:t>
            </a:r>
          </a:p>
        </p:txBody>
      </p:sp>
      <p:sp>
        <p:nvSpPr>
          <p:cNvPr id="59404" name="WordArt 48"/>
          <p:cNvSpPr>
            <a:spLocks noChangeArrowheads="1" noChangeShapeType="1" noTextEdit="1"/>
          </p:cNvSpPr>
          <p:nvPr/>
        </p:nvSpPr>
        <p:spPr bwMode="auto">
          <a:xfrm>
            <a:off x="2411760" y="3789040"/>
            <a:ext cx="140471" cy="1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Lucida Bright"/>
              </a:rPr>
              <a:t>?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2051720" y="3795698"/>
            <a:ext cx="227907" cy="209366"/>
            <a:chOff x="325" y="2202"/>
            <a:chExt cx="159" cy="159"/>
          </a:xfrm>
        </p:grpSpPr>
        <p:sp>
          <p:nvSpPr>
            <p:cNvPr id="59427" name="AutoShape 50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8" name="Rectangle 51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9" name="Rectangle 52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30" name="Rectangle 53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496222" y="4659793"/>
            <a:ext cx="227906" cy="209367"/>
            <a:chOff x="325" y="2202"/>
            <a:chExt cx="159" cy="159"/>
          </a:xfrm>
        </p:grpSpPr>
        <p:sp>
          <p:nvSpPr>
            <p:cNvPr id="59423" name="AutoShape 55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4" name="Rectangle 56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5" name="Rectangle 57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6" name="Rectangle 58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3131840" y="4293096"/>
            <a:ext cx="227907" cy="209367"/>
            <a:chOff x="325" y="2202"/>
            <a:chExt cx="159" cy="159"/>
          </a:xfrm>
        </p:grpSpPr>
        <p:sp>
          <p:nvSpPr>
            <p:cNvPr id="59419" name="AutoShape 60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0" name="Rectangle 61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1" name="Rectangle 62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22" name="Rectangle 63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907704" y="5085184"/>
            <a:ext cx="227907" cy="209366"/>
            <a:chOff x="325" y="2202"/>
            <a:chExt cx="159" cy="159"/>
          </a:xfrm>
        </p:grpSpPr>
        <p:sp>
          <p:nvSpPr>
            <p:cNvPr id="59415" name="AutoShape 65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16" name="Rectangle 66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17" name="Rectangle 67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18" name="Rectangle 68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2195736" y="4221088"/>
            <a:ext cx="227907" cy="209367"/>
            <a:chOff x="325" y="2202"/>
            <a:chExt cx="159" cy="159"/>
          </a:xfrm>
        </p:grpSpPr>
        <p:sp>
          <p:nvSpPr>
            <p:cNvPr id="59411" name="AutoShape 70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12" name="Rectangle 71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13" name="Rectangle 72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14" name="Rectangle 73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3711399" y="4731801"/>
            <a:ext cx="227907" cy="209367"/>
            <a:chOff x="325" y="2202"/>
            <a:chExt cx="159" cy="159"/>
          </a:xfrm>
        </p:grpSpPr>
        <p:sp>
          <p:nvSpPr>
            <p:cNvPr id="57" name="AutoShape 60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3581365" y="3939713"/>
            <a:ext cx="227906" cy="209367"/>
            <a:chOff x="325" y="2202"/>
            <a:chExt cx="159" cy="159"/>
          </a:xfrm>
        </p:grpSpPr>
        <p:sp>
          <p:nvSpPr>
            <p:cNvPr id="62" name="AutoShape 55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59394" name="Rectangle 4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858250" cy="1214438"/>
          </a:xfrm>
        </p:spPr>
        <p:txBody>
          <a:bodyPr/>
          <a:lstStyle/>
          <a:p>
            <a:r>
              <a:rPr lang="en-GB" sz="2800" b="1" dirty="0" smtClean="0">
                <a:latin typeface="Arial Narrow" pitchFamily="34" charset="0"/>
              </a:rPr>
              <a:t>Rubella incidence in Jan-Jun 2013 and major outbreaks  in the European Region 2008-2013</a:t>
            </a:r>
            <a:endParaRPr lang="en-US" sz="2800" b="1" dirty="0" smtClean="0">
              <a:latin typeface="Arial Narrow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066756" y="1700808"/>
            <a:ext cx="133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Rubella </a:t>
            </a:r>
            <a:r>
              <a:rPr lang="en-US" sz="1000" b="1" dirty="0" smtClean="0"/>
              <a:t>outbreaks (2008 – 2013)</a:t>
            </a:r>
            <a:endParaRPr lang="en-US" sz="1000" b="1" dirty="0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76256" y="1700808"/>
            <a:ext cx="252413" cy="252413"/>
            <a:chOff x="325" y="2202"/>
            <a:chExt cx="159" cy="159"/>
          </a:xfrm>
        </p:grpSpPr>
        <p:sp>
          <p:nvSpPr>
            <p:cNvPr id="59443" name="AutoShape 8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44" name="Rectangle 9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45" name="Rectangle 10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9446" name="Rectangle 11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59410" name="Text Box 5"/>
          <p:cNvSpPr txBox="1">
            <a:spLocks noChangeArrowheads="1"/>
          </p:cNvSpPr>
          <p:nvPr/>
        </p:nvSpPr>
        <p:spPr bwMode="auto">
          <a:xfrm>
            <a:off x="7020272" y="2276872"/>
            <a:ext cx="2088231" cy="24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45696">
            <a:spAutoFit/>
          </a:bodyPr>
          <a:lstStyle/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Austria</a:t>
            </a:r>
            <a:endParaRPr lang="en-US" sz="140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912813"/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Bosnia and </a:t>
            </a: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Herzegovina</a:t>
            </a:r>
            <a:b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Georgia</a:t>
            </a:r>
            <a:endParaRPr lang="en-US" sz="140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912813"/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Italy</a:t>
            </a:r>
          </a:p>
          <a:p>
            <a:pPr defTabSz="912813"/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Kyrgyzstan</a:t>
            </a:r>
          </a:p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Malta</a:t>
            </a:r>
          </a:p>
          <a:p>
            <a:pPr defTabSz="912813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Netherlands</a:t>
            </a:r>
            <a:endParaRPr lang="en-US" sz="140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912813"/>
            <a:r>
              <a:rPr lang="en-US" sz="1400" b="1" u="heavy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Poland</a:t>
            </a:r>
          </a:p>
          <a:p>
            <a:pPr defTabSz="912813"/>
            <a:r>
              <a:rPr lang="en-US" sz="1400" b="1" u="heavy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Romania </a:t>
            </a:r>
            <a:endParaRPr lang="en-US" sz="1400" b="1" u="heavy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Trebuchet MS" pitchFamily="34" charset="0"/>
            </a:endParaRPr>
          </a:p>
          <a:p>
            <a:pPr defTabSz="912813"/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Russian Federation</a:t>
            </a:r>
          </a:p>
          <a:p>
            <a:pPr defTabSz="912813"/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Ukraine</a:t>
            </a: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2636875" y="4437112"/>
            <a:ext cx="422957" cy="388549"/>
            <a:chOff x="325" y="2202"/>
            <a:chExt cx="159" cy="159"/>
          </a:xfrm>
        </p:grpSpPr>
        <p:sp>
          <p:nvSpPr>
            <p:cNvPr id="78" name="AutoShape 19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79" name="Rectangle 20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81" name="Rectangle 22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1979712" y="4509120"/>
            <a:ext cx="227907" cy="209367"/>
            <a:chOff x="325" y="2202"/>
            <a:chExt cx="159" cy="159"/>
          </a:xfrm>
        </p:grpSpPr>
        <p:sp>
          <p:nvSpPr>
            <p:cNvPr id="83" name="AutoShape 41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84" name="Rectangle 42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85" name="Rectangle 43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86" name="Rectangle 44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3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0" y="764704"/>
            <a:ext cx="9144000" cy="5280025"/>
            <a:chOff x="0" y="519113"/>
            <a:chExt cx="9144000" cy="528002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19113"/>
              <a:ext cx="9144000" cy="528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"/>
            <p:cNvSpPr txBox="1">
              <a:spLocks noChangeArrowheads="1"/>
            </p:cNvSpPr>
            <p:nvPr/>
          </p:nvSpPr>
          <p:spPr bwMode="auto">
            <a:xfrm>
              <a:off x="5654675" y="1941513"/>
              <a:ext cx="1960563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dirty="0"/>
                <a:t>Lowest  number of measles cases recorded: </a:t>
              </a:r>
              <a:r>
                <a:rPr lang="en-GB" sz="1200" dirty="0" smtClean="0"/>
                <a:t>6936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626225" y="2636838"/>
              <a:ext cx="22225" cy="2476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6573838" y="3095625"/>
              <a:ext cx="13684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Elimination goal reset to 2015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245350" y="3556000"/>
              <a:ext cx="7938" cy="141922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7286644" y="3649663"/>
              <a:ext cx="1071570" cy="646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C00000"/>
                  </a:solidFill>
                </a:rPr>
                <a:t>Accelerated </a:t>
              </a:r>
              <a:r>
                <a:rPr lang="en-GB" sz="1200" b="1" dirty="0" smtClean="0">
                  <a:solidFill>
                    <a:srgbClr val="C00000"/>
                  </a:solidFill>
                </a:rPr>
                <a:t>package of action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842250" y="4292600"/>
              <a:ext cx="7938" cy="773113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5292080" y="3573016"/>
              <a:ext cx="13684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All 53 </a:t>
              </a:r>
              <a:r>
                <a:rPr lang="en-GB" sz="1200" dirty="0" smtClean="0"/>
                <a:t>Member States </a:t>
              </a:r>
              <a:r>
                <a:rPr lang="en-GB" sz="1200" dirty="0"/>
                <a:t>have </a:t>
              </a:r>
              <a:r>
                <a:rPr lang="en-GB" sz="1200" dirty="0" smtClean="0"/>
                <a:t/>
              </a:r>
              <a:br>
                <a:rPr lang="en-GB" sz="1200" dirty="0" smtClean="0"/>
              </a:br>
              <a:r>
                <a:rPr lang="en-GB" sz="1200" dirty="0" smtClean="0"/>
                <a:t>2-dose </a:t>
              </a:r>
              <a:r>
                <a:rPr lang="en-GB" sz="1200" dirty="0"/>
                <a:t>MCV schedule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6019800" y="4508500"/>
              <a:ext cx="7938" cy="474663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0" y="4354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Events in the WHO European </a:t>
            </a:r>
            <a:r>
              <a:rPr lang="en-GB" sz="2800" b="1" dirty="0">
                <a:solidFill>
                  <a:srgbClr val="C00000"/>
                </a:solidFill>
                <a:latin typeface="Arial Narrow" pitchFamily="34" charset="0"/>
              </a:rPr>
              <a:t>Region, </a:t>
            </a:r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1980–2013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0562" y="1388575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Vaccination coverage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 bwMode="auto">
          <a:xfrm rot="5400000">
            <a:off x="-9432926" y="-6688137"/>
            <a:ext cx="11880851" cy="12096750"/>
          </a:xfrm>
          <a:prstGeom prst="arc">
            <a:avLst>
              <a:gd name="adj1" fmla="val 16200000"/>
              <a:gd name="adj2" fmla="val 2065426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Flowchart: Extract 4"/>
          <p:cNvSpPr/>
          <p:nvPr/>
        </p:nvSpPr>
        <p:spPr>
          <a:xfrm rot="7849434">
            <a:off x="1119982" y="3034506"/>
            <a:ext cx="1119188" cy="1463675"/>
          </a:xfrm>
          <a:prstGeom prst="flowChartExtra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950" y="5157788"/>
          <a:ext cx="8763757" cy="42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48277"/>
                <a:gridCol w="669957"/>
                <a:gridCol w="677141"/>
                <a:gridCol w="667658"/>
                <a:gridCol w="1163011"/>
                <a:gridCol w="1430447"/>
                <a:gridCol w="981843"/>
                <a:gridCol w="1073295"/>
              </a:tblGrid>
              <a:tr h="4200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1993</a:t>
                      </a:r>
                      <a:endParaRPr lang="en-GB" sz="16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2013*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875463" y="4113213"/>
            <a:ext cx="900112" cy="9001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BA231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35600" y="3681413"/>
            <a:ext cx="1331913" cy="13319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BA231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11413" y="4760913"/>
            <a:ext cx="252412" cy="2524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BA231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1638" y="3897313"/>
            <a:ext cx="1116012" cy="11160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BA231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71364" y="4250116"/>
            <a:ext cx="756000" cy="756000"/>
          </a:xfrm>
          <a:prstGeom prst="ellipse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59113" y="4689475"/>
            <a:ext cx="325437" cy="3238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BA231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79838" y="4760913"/>
            <a:ext cx="252412" cy="2524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BA231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850" y="3348038"/>
            <a:ext cx="2587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chemeClr val="bg1"/>
                </a:solidFill>
                <a:latin typeface="Agency FB" pitchFamily="34" charset="0"/>
              </a:rPr>
              <a:t>98</a:t>
            </a:r>
            <a:r>
              <a:rPr lang="en-GB" sz="105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gency FB" pitchFamily="34" charset="0"/>
              </a:rPr>
              <a:t>%  </a:t>
            </a:r>
          </a:p>
          <a:p>
            <a:pPr algn="ctr">
              <a:defRPr/>
            </a:pPr>
            <a:endParaRPr lang="en-GB" sz="2400" spc="-100" dirty="0">
              <a:solidFill>
                <a:schemeClr val="bg1"/>
              </a:solidFill>
              <a:latin typeface="Agency FB" pitchFamily="34" charset="0"/>
            </a:endParaRPr>
          </a:p>
          <a:p>
            <a:pPr algn="ctr">
              <a:defRPr/>
            </a:pPr>
            <a:r>
              <a:rPr lang="en-GB" sz="2800" spc="-100" dirty="0">
                <a:solidFill>
                  <a:srgbClr val="993300"/>
                </a:solidFill>
                <a:latin typeface="Agency FB" pitchFamily="34" charset="0"/>
              </a:rPr>
              <a:t>REDUCTION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1625" y="3208338"/>
            <a:ext cx="1245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3600" b="1" spc="-100" dirty="0" smtClean="0">
                <a:solidFill>
                  <a:srgbClr val="BA2312"/>
                </a:solidFill>
                <a:latin typeface="Agency FB" pitchFamily="34" charset="0"/>
              </a:rPr>
              <a:t>30 625</a:t>
            </a:r>
            <a:endParaRPr lang="en-GB" sz="3600" b="1" spc="-100" dirty="0">
              <a:solidFill>
                <a:srgbClr val="BA2312"/>
              </a:solidFill>
              <a:latin typeface="Agency FB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0188" y="2817813"/>
            <a:ext cx="1608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4800" b="1" spc="-100" dirty="0" smtClean="0">
                <a:solidFill>
                  <a:srgbClr val="BA2312"/>
                </a:solidFill>
                <a:latin typeface="Agency FB" pitchFamily="34" charset="0"/>
              </a:rPr>
              <a:t>37 073</a:t>
            </a:r>
            <a:endParaRPr lang="en-GB" sz="4800" b="1" spc="-100" dirty="0">
              <a:solidFill>
                <a:srgbClr val="BA2312"/>
              </a:solidFill>
              <a:latin typeface="Agency FB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3406" y="3595688"/>
            <a:ext cx="1050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2800" b="1" spc="-100" dirty="0" smtClean="0">
                <a:solidFill>
                  <a:srgbClr val="BA2312"/>
                </a:solidFill>
                <a:latin typeface="Agency FB" pitchFamily="34" charset="0"/>
              </a:rPr>
              <a:t>25  022</a:t>
            </a:r>
            <a:endParaRPr lang="en-GB" sz="2800" b="1" spc="-100" dirty="0">
              <a:solidFill>
                <a:srgbClr val="BA2312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1351" y="3645024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2400" b="1" spc="-100" dirty="0" smtClean="0">
                <a:solidFill>
                  <a:srgbClr val="5F5F5F"/>
                </a:solidFill>
                <a:latin typeface="Agency FB" pitchFamily="34" charset="0"/>
              </a:rPr>
              <a:t>20  601 </a:t>
            </a:r>
            <a:r>
              <a:rPr lang="en-GB" sz="2400" spc="-100" dirty="0" smtClean="0">
                <a:solidFill>
                  <a:srgbClr val="5F5F5F"/>
                </a:solidFill>
                <a:latin typeface="Agency FB" pitchFamily="34" charset="0"/>
              </a:rPr>
              <a:t>*</a:t>
            </a:r>
            <a:endParaRPr lang="en-GB" spc="-100" dirty="0">
              <a:solidFill>
                <a:srgbClr val="5F5F5F"/>
              </a:solidFill>
              <a:latin typeface="Agency FB" pitchFamily="34" charset="0"/>
            </a:endParaRP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5330825" y="1482720"/>
            <a:ext cx="14970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en-GB" sz="2400" dirty="0" smtClean="0">
                <a:solidFill>
                  <a:srgbClr val="0070C0"/>
                </a:solidFill>
                <a:latin typeface="Agency FB" pitchFamily="34" charset="0"/>
              </a:rPr>
              <a:t>France,</a:t>
            </a:r>
            <a:endParaRPr lang="en-GB" sz="2400" dirty="0">
              <a:solidFill>
                <a:srgbClr val="0070C0"/>
              </a:solidFill>
              <a:latin typeface="Agency FB" pitchFamily="34" charset="0"/>
            </a:endParaRPr>
          </a:p>
          <a:p>
            <a:pPr algn="ctr" fontAlgn="b"/>
            <a:r>
              <a:rPr lang="en-GB" sz="2400" dirty="0" smtClean="0">
                <a:solidFill>
                  <a:srgbClr val="0070C0"/>
                </a:solidFill>
                <a:latin typeface="Agency FB" pitchFamily="34" charset="0"/>
              </a:rPr>
              <a:t>14 949</a:t>
            </a:r>
            <a:endParaRPr lang="en-GB" sz="2400" dirty="0">
              <a:solidFill>
                <a:srgbClr val="0070C0"/>
              </a:solidFill>
              <a:latin typeface="Agency FB" pitchFamily="34" charset="0"/>
            </a:endParaRPr>
          </a:p>
          <a:p>
            <a:endParaRPr lang="en-GB" sz="2400" dirty="0"/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6443663" y="1844675"/>
            <a:ext cx="1709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en-GB" sz="2400" dirty="0" smtClean="0">
                <a:solidFill>
                  <a:srgbClr val="FF9900"/>
                </a:solidFill>
                <a:latin typeface="Agency FB" pitchFamily="34" charset="0"/>
              </a:rPr>
              <a:t>Ukraine,</a:t>
            </a:r>
            <a:endParaRPr lang="en-GB" sz="2400" dirty="0">
              <a:solidFill>
                <a:srgbClr val="FF9900"/>
              </a:solidFill>
              <a:latin typeface="Agency FB" pitchFamily="34" charset="0"/>
            </a:endParaRPr>
          </a:p>
          <a:p>
            <a:pPr algn="ctr" fontAlgn="b"/>
            <a:r>
              <a:rPr lang="en-GB" sz="2400" dirty="0" smtClean="0">
                <a:solidFill>
                  <a:srgbClr val="FF9900"/>
                </a:solidFill>
                <a:latin typeface="Agency FB" pitchFamily="34" charset="0"/>
              </a:rPr>
              <a:t>12 744</a:t>
            </a:r>
            <a:endParaRPr lang="en-GB" sz="2400" dirty="0">
              <a:solidFill>
                <a:srgbClr val="FF9900"/>
              </a:solidFill>
              <a:latin typeface="Agency FB" pitchFamily="34" charset="0"/>
            </a:endParaRPr>
          </a:p>
          <a:p>
            <a:endParaRPr lang="en-GB" sz="2400" dirty="0"/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3924300" y="1773238"/>
            <a:ext cx="1619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en-GB" sz="2400" dirty="0" smtClean="0">
                <a:solidFill>
                  <a:srgbClr val="336600"/>
                </a:solidFill>
                <a:latin typeface="Agency FB" pitchFamily="34" charset="0"/>
              </a:rPr>
              <a:t>Bulgaria,</a:t>
            </a:r>
            <a:endParaRPr lang="en-GB" sz="2400" dirty="0">
              <a:solidFill>
                <a:srgbClr val="336600"/>
              </a:solidFill>
              <a:latin typeface="Agency FB" pitchFamily="34" charset="0"/>
            </a:endParaRPr>
          </a:p>
          <a:p>
            <a:pPr algn="ctr" fontAlgn="b"/>
            <a:r>
              <a:rPr lang="en-GB" sz="2400" dirty="0" smtClean="0">
                <a:solidFill>
                  <a:srgbClr val="336600"/>
                </a:solidFill>
                <a:latin typeface="Agency FB" pitchFamily="34" charset="0"/>
              </a:rPr>
              <a:t>22 004</a:t>
            </a:r>
            <a:endParaRPr lang="en-GB" sz="2400" dirty="0">
              <a:solidFill>
                <a:srgbClr val="336600"/>
              </a:solidFill>
              <a:latin typeface="Agency FB" pitchFamily="34" charset="0"/>
            </a:endParaRPr>
          </a:p>
          <a:p>
            <a:endParaRPr lang="en-GB" sz="2400" dirty="0"/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7812088" y="2349500"/>
            <a:ext cx="11922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en-GB" sz="2400" dirty="0" smtClean="0">
                <a:solidFill>
                  <a:srgbClr val="CC3399"/>
                </a:solidFill>
                <a:latin typeface="Agency FB" pitchFamily="34" charset="0"/>
              </a:rPr>
              <a:t>Turkey,*</a:t>
            </a:r>
            <a:endParaRPr lang="en-GB" sz="2400" dirty="0">
              <a:solidFill>
                <a:srgbClr val="CC3399"/>
              </a:solidFill>
              <a:latin typeface="Agency FB" pitchFamily="34" charset="0"/>
            </a:endParaRPr>
          </a:p>
          <a:p>
            <a:pPr algn="ctr" fontAlgn="b"/>
            <a:r>
              <a:rPr lang="en-GB" sz="2400" dirty="0" smtClean="0">
                <a:solidFill>
                  <a:srgbClr val="CC3399"/>
                </a:solidFill>
                <a:latin typeface="Agency FB" pitchFamily="34" charset="0"/>
              </a:rPr>
              <a:t>6 547</a:t>
            </a:r>
            <a:endParaRPr lang="en-GB" sz="2400" dirty="0">
              <a:solidFill>
                <a:srgbClr val="CC3399"/>
              </a:solidFill>
              <a:latin typeface="Agency FB" pitchFamily="34" charset="0"/>
            </a:endParaRPr>
          </a:p>
          <a:p>
            <a:endParaRPr lang="en-GB" sz="2400" dirty="0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68413" y="5176838"/>
            <a:ext cx="922337" cy="360362"/>
            <a:chOff x="1269156" y="5176240"/>
            <a:chExt cx="921818" cy="360618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269156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331033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404017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475415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548399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619796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2124337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051353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691193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764177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835574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906972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979956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190974" y="5176240"/>
              <a:ext cx="0" cy="360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Rectangle 38"/>
          <p:cNvSpPr/>
          <p:nvPr/>
        </p:nvSpPr>
        <p:spPr>
          <a:xfrm>
            <a:off x="109538" y="1052513"/>
            <a:ext cx="176053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4800" b="1" spc="-100" dirty="0" smtClean="0">
                <a:solidFill>
                  <a:schemeClr val="bg1"/>
                </a:solidFill>
                <a:latin typeface="Agency FB" pitchFamily="34" charset="0"/>
              </a:rPr>
              <a:t>341 982</a:t>
            </a:r>
            <a:endParaRPr lang="en-GB" sz="4800" b="1" spc="-1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28819" y="4229100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2000" b="1" spc="-100" dirty="0" smtClean="0">
                <a:solidFill>
                  <a:srgbClr val="BA2312"/>
                </a:solidFill>
                <a:latin typeface="Agency FB" pitchFamily="34" charset="0"/>
              </a:rPr>
              <a:t>6 936</a:t>
            </a:r>
            <a:endParaRPr lang="en-GB" sz="2000" b="1" spc="-100" dirty="0">
              <a:solidFill>
                <a:srgbClr val="BA2312"/>
              </a:solidFill>
              <a:latin typeface="Agency FB" pitchFamily="34" charset="0"/>
            </a:endParaRPr>
          </a:p>
        </p:txBody>
      </p: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1714500" y="2286000"/>
            <a:ext cx="2393950" cy="1857375"/>
            <a:chOff x="1714480" y="2285992"/>
            <a:chExt cx="2393950" cy="1857388"/>
          </a:xfrm>
        </p:grpSpPr>
        <p:sp>
          <p:nvSpPr>
            <p:cNvPr id="42" name="TextBox 3"/>
            <p:cNvSpPr txBox="1">
              <a:spLocks noChangeArrowheads="1"/>
            </p:cNvSpPr>
            <p:nvPr/>
          </p:nvSpPr>
          <p:spPr bwMode="auto">
            <a:xfrm>
              <a:off x="1714480" y="2285992"/>
              <a:ext cx="23939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i="1">
                  <a:solidFill>
                    <a:srgbClr val="FF0000"/>
                  </a:solidFill>
                </a:rPr>
                <a:t>Lowest measles cases recorded</a:t>
              </a:r>
            </a:p>
          </p:txBody>
        </p:sp>
        <p:cxnSp>
          <p:nvCxnSpPr>
            <p:cNvPr id="43" name="Straight Arrow Connector 41"/>
            <p:cNvCxnSpPr>
              <a:cxnSpLocks noChangeShapeType="1"/>
              <a:stCxn id="42" idx="2"/>
            </p:cNvCxnSpPr>
            <p:nvPr/>
          </p:nvCxnSpPr>
          <p:spPr bwMode="auto">
            <a:xfrm rot="5400000">
              <a:off x="2171787" y="3403711"/>
              <a:ext cx="1211057" cy="26828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44" name="TextBox 89"/>
          <p:cNvSpPr txBox="1">
            <a:spLocks noChangeArrowheads="1"/>
          </p:cNvSpPr>
          <p:nvPr/>
        </p:nvSpPr>
        <p:spPr bwMode="auto">
          <a:xfrm>
            <a:off x="5364088" y="6550223"/>
            <a:ext cx="3779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i="1" dirty="0">
                <a:solidFill>
                  <a:schemeClr val="bg1"/>
                </a:solidFill>
              </a:rPr>
              <a:t>* Provisional data for </a:t>
            </a:r>
            <a:r>
              <a:rPr lang="en-GB" sz="1400" i="1" dirty="0" smtClean="0">
                <a:solidFill>
                  <a:schemeClr val="bg1"/>
                </a:solidFill>
              </a:rPr>
              <a:t>January–June 2013.</a:t>
            </a:r>
            <a:endParaRPr lang="en-GB" sz="1400" i="1" dirty="0">
              <a:solidFill>
                <a:schemeClr val="bg1"/>
              </a:solidFill>
            </a:endParaRPr>
          </a:p>
        </p:txBody>
      </p:sp>
      <p:sp>
        <p:nvSpPr>
          <p:cNvPr id="46" name="TextBox 24"/>
          <p:cNvSpPr txBox="1">
            <a:spLocks noChangeArrowheads="1"/>
          </p:cNvSpPr>
          <p:nvPr/>
        </p:nvSpPr>
        <p:spPr bwMode="auto">
          <a:xfrm>
            <a:off x="2483768" y="29028"/>
            <a:ext cx="66602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Measles in the WHO European </a:t>
            </a:r>
            <a:r>
              <a:rPr lang="en-GB" sz="2800" b="1" dirty="0">
                <a:solidFill>
                  <a:srgbClr val="C00000"/>
                </a:solidFill>
                <a:latin typeface="Arial Narrow" pitchFamily="34" charset="0"/>
              </a:rPr>
              <a:t>Region, </a:t>
            </a:r>
            <a:endParaRPr lang="en-GB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1993–2013*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7489528" y="3823338"/>
            <a:ext cx="1260000" cy="12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 bwMode="auto">
          <a:xfrm>
            <a:off x="-18975388" y="-12773025"/>
            <a:ext cx="22393276" cy="20701000"/>
          </a:xfrm>
          <a:prstGeom prst="arc">
            <a:avLst>
              <a:gd name="adj1" fmla="val 751948"/>
              <a:gd name="adj2" fmla="val 2832228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Flowchart: Extract 4"/>
          <p:cNvSpPr/>
          <p:nvPr/>
        </p:nvSpPr>
        <p:spPr>
          <a:xfrm rot="7458253">
            <a:off x="1693069" y="3012281"/>
            <a:ext cx="1119188" cy="1463675"/>
          </a:xfrm>
          <a:prstGeom prst="flowChartExtra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472113" y="4005263"/>
            <a:ext cx="1044575" cy="10445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17059" y="400367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9 672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3068960"/>
            <a:ext cx="19256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54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30 509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5240338" y="2132856"/>
            <a:ext cx="14970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t"/>
            <a:r>
              <a:rPr lang="en-GB" sz="2800" dirty="0" smtClean="0">
                <a:solidFill>
                  <a:srgbClr val="FF3300"/>
                </a:solidFill>
                <a:latin typeface="Agency FB" pitchFamily="34" charset="0"/>
              </a:rPr>
              <a:t>Romania,</a:t>
            </a:r>
            <a:endParaRPr lang="en-GB" sz="2800" dirty="0">
              <a:solidFill>
                <a:srgbClr val="FF3300"/>
              </a:solidFill>
              <a:latin typeface="Agency FB" pitchFamily="34" charset="0"/>
            </a:endParaRPr>
          </a:p>
          <a:p>
            <a:pPr algn="ctr" fontAlgn="t"/>
            <a:r>
              <a:rPr lang="en-GB" sz="2800" dirty="0" smtClean="0">
                <a:solidFill>
                  <a:srgbClr val="FF3300"/>
                </a:solidFill>
                <a:latin typeface="Agency FB" pitchFamily="34" charset="0"/>
              </a:rPr>
              <a:t>20 812</a:t>
            </a:r>
            <a:endParaRPr lang="en-GB" sz="2800" dirty="0">
              <a:solidFill>
                <a:srgbClr val="FF3300"/>
              </a:solidFill>
              <a:latin typeface="Agency FB" pitchFamily="34" charset="0"/>
            </a:endParaRPr>
          </a:p>
          <a:p>
            <a:endParaRPr lang="en-GB" dirty="0"/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2536825" y="2767013"/>
            <a:ext cx="17097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en-GB" sz="2800" dirty="0" smtClean="0">
                <a:solidFill>
                  <a:srgbClr val="FF9900"/>
                </a:solidFill>
                <a:latin typeface="Agency FB" pitchFamily="34" charset="0"/>
              </a:rPr>
              <a:t>Ukraine,</a:t>
            </a:r>
            <a:endParaRPr lang="en-GB" sz="2800" dirty="0">
              <a:solidFill>
                <a:srgbClr val="FF9900"/>
              </a:solidFill>
              <a:latin typeface="Agency FB" pitchFamily="34" charset="0"/>
            </a:endParaRPr>
          </a:p>
          <a:p>
            <a:pPr algn="ctr" fontAlgn="b"/>
            <a:r>
              <a:rPr lang="en-GB" sz="2800" dirty="0" smtClean="0">
                <a:solidFill>
                  <a:srgbClr val="FF9900"/>
                </a:solidFill>
                <a:latin typeface="Agency FB" pitchFamily="34" charset="0"/>
              </a:rPr>
              <a:t>3 667</a:t>
            </a:r>
            <a:endParaRPr lang="en-GB" sz="2800" dirty="0">
              <a:solidFill>
                <a:srgbClr val="FF9900"/>
              </a:solidFill>
              <a:latin typeface="Agency FB" pitchFamily="34" charset="0"/>
            </a:endParaRPr>
          </a:p>
          <a:p>
            <a:endParaRPr lang="en-GB" dirty="0"/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7380312" y="1988840"/>
            <a:ext cx="14414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en-GB" sz="2800" dirty="0" smtClean="0">
                <a:solidFill>
                  <a:srgbClr val="5F5F5F"/>
                </a:solidFill>
                <a:latin typeface="Agency FB" pitchFamily="34" charset="0"/>
              </a:rPr>
              <a:t>Poland,</a:t>
            </a:r>
            <a:r>
              <a:rPr lang="en-GB" sz="1600" dirty="0" smtClean="0">
                <a:solidFill>
                  <a:srgbClr val="5F5F5F"/>
                </a:solidFill>
                <a:latin typeface="Agency FB" pitchFamily="34" charset="0"/>
              </a:rPr>
              <a:t>*</a:t>
            </a:r>
            <a:endParaRPr lang="en-GB" dirty="0">
              <a:solidFill>
                <a:srgbClr val="5F5F5F"/>
              </a:solidFill>
              <a:latin typeface="Agency FB" pitchFamily="34" charset="0"/>
            </a:endParaRPr>
          </a:p>
          <a:p>
            <a:pPr algn="ctr" fontAlgn="t"/>
            <a:r>
              <a:rPr lang="en-GB" sz="2800" dirty="0">
                <a:solidFill>
                  <a:srgbClr val="5F5F5F"/>
                </a:solidFill>
                <a:latin typeface="Agency FB" pitchFamily="34" charset="0"/>
              </a:rPr>
              <a:t>35 </a:t>
            </a:r>
            <a:r>
              <a:rPr lang="en-GB" sz="2800" dirty="0" smtClean="0">
                <a:solidFill>
                  <a:srgbClr val="5F5F5F"/>
                </a:solidFill>
                <a:latin typeface="Agency FB" pitchFamily="34" charset="0"/>
              </a:rPr>
              <a:t>740</a:t>
            </a:r>
            <a:endParaRPr lang="en-GB" sz="2800" dirty="0">
              <a:solidFill>
                <a:srgbClr val="5F5F5F"/>
              </a:solidFill>
              <a:latin typeface="Agency FB" pitchFamily="34" charset="0"/>
            </a:endParaRPr>
          </a:p>
          <a:p>
            <a:endParaRPr lang="en-GB" dirty="0">
              <a:solidFill>
                <a:srgbClr val="5F5F5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92463" y="4689475"/>
            <a:ext cx="358775" cy="3603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7950" y="5157788"/>
          <a:ext cx="8763757" cy="42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48277"/>
                <a:gridCol w="2292083"/>
                <a:gridCol w="2808312"/>
                <a:gridCol w="1562957"/>
              </a:tblGrid>
              <a:tr h="4200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2000</a:t>
                      </a:r>
                      <a:endParaRPr lang="en-GB" sz="16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2013*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5"/>
          <p:cNvGrpSpPr/>
          <p:nvPr/>
        </p:nvGrpSpPr>
        <p:grpSpPr>
          <a:xfrm>
            <a:off x="1268413" y="5176838"/>
            <a:ext cx="922337" cy="360362"/>
            <a:chOff x="1268413" y="5176838"/>
            <a:chExt cx="922337" cy="360362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1268413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330325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403350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474788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547813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619250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124075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051050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690688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763713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835150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06588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979613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190750" y="5176838"/>
              <a:ext cx="0" cy="360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84213" y="3309938"/>
            <a:ext cx="2587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chemeClr val="bg1"/>
                </a:solidFill>
                <a:latin typeface="Agency FB" pitchFamily="34" charset="0"/>
              </a:rPr>
              <a:t>98</a:t>
            </a:r>
            <a:r>
              <a:rPr lang="en-GB" sz="105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gency FB" pitchFamily="34" charset="0"/>
              </a:rPr>
              <a:t>%  </a:t>
            </a:r>
          </a:p>
          <a:p>
            <a:pPr algn="ctr">
              <a:defRPr/>
            </a:pPr>
            <a:endParaRPr lang="en-GB" sz="2400" spc="-100" dirty="0">
              <a:solidFill>
                <a:schemeClr val="bg1"/>
              </a:solidFill>
              <a:latin typeface="Agency FB" pitchFamily="34" charset="0"/>
            </a:endParaRPr>
          </a:p>
          <a:p>
            <a:pPr algn="ctr">
              <a:defRPr/>
            </a:pPr>
            <a:r>
              <a:rPr lang="en-GB" sz="2800" spc="-100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REDUCTION</a:t>
            </a:r>
          </a:p>
        </p:txBody>
      </p:sp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181092" y="1158875"/>
            <a:ext cx="19127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"/>
            <a:r>
              <a:rPr lang="en-GB" sz="5400" dirty="0" smtClean="0">
                <a:solidFill>
                  <a:schemeClr val="bg1"/>
                </a:solidFill>
                <a:latin typeface="Agency FB" pitchFamily="34" charset="0"/>
              </a:rPr>
              <a:t>621 039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48264" y="2852936"/>
            <a:ext cx="23407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36 097</a:t>
            </a:r>
            <a:r>
              <a:rPr lang="en-GB" sz="48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*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34" name="TextBox 89"/>
          <p:cNvSpPr txBox="1">
            <a:spLocks noChangeArrowheads="1"/>
          </p:cNvSpPr>
          <p:nvPr/>
        </p:nvSpPr>
        <p:spPr bwMode="auto">
          <a:xfrm>
            <a:off x="5364088" y="6550223"/>
            <a:ext cx="3779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i="1" dirty="0">
                <a:solidFill>
                  <a:schemeClr val="bg1"/>
                </a:solidFill>
              </a:rPr>
              <a:t>* Provisional data for </a:t>
            </a:r>
            <a:r>
              <a:rPr lang="en-GB" sz="1400" i="1" dirty="0" smtClean="0">
                <a:solidFill>
                  <a:schemeClr val="bg1"/>
                </a:solidFill>
              </a:rPr>
              <a:t>January–July 2013.</a:t>
            </a:r>
            <a:endParaRPr lang="en-GB" sz="1400" i="1" dirty="0">
              <a:solidFill>
                <a:schemeClr val="bg1"/>
              </a:solidFill>
            </a:endParaRPr>
          </a:p>
        </p:txBody>
      </p:sp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3059832" y="0"/>
            <a:ext cx="60841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Rubella in the WHO European </a:t>
            </a:r>
            <a:r>
              <a:rPr lang="en-GB" sz="2800" b="1" dirty="0">
                <a:solidFill>
                  <a:srgbClr val="C00000"/>
                </a:solidFill>
                <a:latin typeface="Arial Narrow" pitchFamily="34" charset="0"/>
              </a:rPr>
              <a:t>Region, </a:t>
            </a:r>
            <a:endParaRPr lang="en-GB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2000 and 2011–2013*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3903"/>
            <a:ext cx="4392488" cy="336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98924"/>
            <a:ext cx="2313512" cy="170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298924"/>
            <a:ext cx="2339752" cy="171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284984"/>
            <a:ext cx="2339752" cy="17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284984"/>
            <a:ext cx="2339752" cy="17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Percentage of reported measles cases by age group </a:t>
            </a:r>
          </a:p>
          <a:p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</a:rPr>
              <a:t>January-June 2013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26876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C00000"/>
                </a:solidFill>
              </a:rPr>
              <a:t>WHO European Region </a:t>
            </a:r>
            <a:r>
              <a:rPr lang="en-GB" sz="1400" i="1" dirty="0" smtClean="0">
                <a:solidFill>
                  <a:srgbClr val="C00000"/>
                </a:solidFill>
              </a:rPr>
              <a:t>(n=20 533)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10031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C00000"/>
                </a:solidFill>
              </a:rPr>
              <a:t>Turkey </a:t>
            </a:r>
            <a:r>
              <a:rPr lang="en-GB" sz="1200" i="1" dirty="0" smtClean="0">
                <a:solidFill>
                  <a:srgbClr val="C00000"/>
                </a:solidFill>
              </a:rPr>
              <a:t>(n=6533)</a:t>
            </a:r>
            <a:endParaRPr lang="en-GB" sz="1200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110031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C00000"/>
                </a:solidFill>
              </a:rPr>
              <a:t>Georgia </a:t>
            </a:r>
            <a:r>
              <a:rPr lang="en-GB" sz="1200" i="1" dirty="0" smtClean="0">
                <a:solidFill>
                  <a:srgbClr val="C00000"/>
                </a:solidFill>
              </a:rPr>
              <a:t>(n=5783)</a:t>
            </a:r>
            <a:endParaRPr lang="en-GB" sz="1200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09912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C00000"/>
                </a:solidFill>
              </a:rPr>
              <a:t>Germany </a:t>
            </a:r>
            <a:r>
              <a:rPr lang="en-GB" sz="1200" i="1" dirty="0" smtClean="0">
                <a:solidFill>
                  <a:srgbClr val="C00000"/>
                </a:solidFill>
              </a:rPr>
              <a:t>(n=1097)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0360" y="309912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C00000"/>
                </a:solidFill>
              </a:rPr>
              <a:t>United Kingdom </a:t>
            </a:r>
            <a:r>
              <a:rPr lang="en-GB" sz="1200" i="1" dirty="0" smtClean="0">
                <a:solidFill>
                  <a:srgbClr val="C00000"/>
                </a:solidFill>
              </a:rPr>
              <a:t>(n=1750)</a:t>
            </a:r>
            <a:endParaRPr lang="en-GB" sz="1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647799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Progress towards goal</a:t>
            </a:r>
            <a:endParaRPr lang="en-GB" sz="2800" b="1" dirty="0" smtClean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196752"/>
            <a:ext cx="8189094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All Member States use 2 doses of measles containing vaccine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All Member States adopted rubella immunization programme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Regional immunization coverage levels remained high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Supplementary immunization activities (2005-2012) </a:t>
            </a:r>
            <a:br>
              <a:rPr lang="en-GB" sz="2000" dirty="0" smtClean="0"/>
            </a:br>
            <a:r>
              <a:rPr lang="en-GB" sz="2000" dirty="0" smtClean="0"/>
              <a:t>&gt;&gt;&gt; 44.6 million doses with measles-containing vaccines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67 national and subnational laboratories are fully accredited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  <a:buClr>
                <a:srgbClr val="BA2312"/>
              </a:buClr>
              <a:buSzPct val="110000"/>
              <a:buFont typeface="Wingdings" pitchFamily="2" charset="2"/>
              <a:buChar char="§"/>
            </a:pPr>
            <a:r>
              <a:rPr lang="en-GB" sz="2000" dirty="0" smtClean="0"/>
              <a:t>Surveillance tools for evidence-based decision making are available </a:t>
            </a:r>
            <a:br>
              <a:rPr lang="en-GB" sz="2000" dirty="0" smtClean="0"/>
            </a:br>
            <a:r>
              <a:rPr lang="en-GB" sz="2000" dirty="0" smtClean="0"/>
              <a:t>e.g. immunization registries, genotyping data, seroprevalence studies, vaccine supply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80000"/>
              </a:spcAft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647799"/>
          </a:xfrm>
        </p:spPr>
        <p:txBody>
          <a:bodyPr/>
          <a:lstStyle/>
          <a:p>
            <a:pPr algn="ctr" eaLnBrk="1" hangingPunct="1"/>
            <a:r>
              <a:rPr lang="en-GB" sz="2800" b="1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rPr>
              <a:t>Challenges to Achieving Goals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9552" y="980728"/>
          <a:ext cx="82296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085184"/>
            <a:ext cx="830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In 2012, 13  Member States lacked national case based surveillance for Measles and 29 for Rubella 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1555</Words>
  <Application>Microsoft Office PowerPoint</Application>
  <PresentationFormat>On-screen Show (4:3)</PresentationFormat>
  <Paragraphs>317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Default Design</vt:lpstr>
      <vt:lpstr>1_Custom Design</vt:lpstr>
      <vt:lpstr>Office Theme</vt:lpstr>
      <vt:lpstr>Custom Design</vt:lpstr>
      <vt:lpstr>Slide</vt:lpstr>
      <vt:lpstr>Measles and Rubella  in WHO Region of Europe: Regional Update</vt:lpstr>
      <vt:lpstr>WHO Region of Europe</vt:lpstr>
      <vt:lpstr>Slide 3</vt:lpstr>
      <vt:lpstr>Slide 4</vt:lpstr>
      <vt:lpstr>Slide 5</vt:lpstr>
      <vt:lpstr>Slide 6</vt:lpstr>
      <vt:lpstr>Slide 7</vt:lpstr>
      <vt:lpstr>Progress towards goal</vt:lpstr>
      <vt:lpstr>Challenges to Achieving Goals</vt:lpstr>
      <vt:lpstr>Root causes</vt:lpstr>
      <vt:lpstr>Slide 11</vt:lpstr>
      <vt:lpstr>Slide 12</vt:lpstr>
      <vt:lpstr>1. Strengthening of Vaccination and Immunization Systems </vt:lpstr>
      <vt:lpstr>Guide to Tailoring Immunization Programmes (TIP)</vt:lpstr>
      <vt:lpstr>2. Surveillance</vt:lpstr>
      <vt:lpstr>3. Outbreak response and preparedness</vt:lpstr>
      <vt:lpstr>Slide 17</vt:lpstr>
      <vt:lpstr>5. Resource mobilization and partnerships </vt:lpstr>
      <vt:lpstr>Slide 19</vt:lpstr>
      <vt:lpstr>MRI Support Needed</vt:lpstr>
      <vt:lpstr>Supplementary slides</vt:lpstr>
      <vt:lpstr>Slide 22</vt:lpstr>
      <vt:lpstr>Confirmed measles cases by month,  WHO European Region, 2005-Jul 2013</vt:lpstr>
      <vt:lpstr>Countries with highest number of measles cases in the WHO Europe, 2010 - 2013</vt:lpstr>
      <vt:lpstr>Countries with highest number of rubella cases in the WHO Europe, 2010 - 2013</vt:lpstr>
      <vt:lpstr>Proportion of measles cases by age groups,  WHO European Region 2010-2013</vt:lpstr>
      <vt:lpstr>Proportion of measles cases by age groups,  seven countries and the Region, 2010-2013 </vt:lpstr>
      <vt:lpstr>Immunization status as a percentage of measles cases,  by age group, WHO European Region 2010-2013*  (&gt;95 000)</vt:lpstr>
      <vt:lpstr>Case-based surveillance, European Region 2013</vt:lpstr>
      <vt:lpstr>Measles incidence Jan-Jun 2013 and major outbreaks in the European Region</vt:lpstr>
      <vt:lpstr>Rubella incidence in Jan-Jun 2013 and major outbreaks  in the European Region 2008-2013</vt:lpstr>
    </vt:vector>
  </TitlesOfParts>
  <Company>World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ntiss</dc:creator>
  <cp:lastModifiedBy>ntiss</cp:lastModifiedBy>
  <cp:revision>285</cp:revision>
  <dcterms:created xsi:type="dcterms:W3CDTF">2012-07-03T09:35:02Z</dcterms:created>
  <dcterms:modified xsi:type="dcterms:W3CDTF">2013-09-06T16:50:56Z</dcterms:modified>
</cp:coreProperties>
</file>