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301" r:id="rId6"/>
    <p:sldId id="303" r:id="rId7"/>
    <p:sldId id="304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591" autoAdjust="0"/>
  </p:normalViewPr>
  <p:slideViewPr>
    <p:cSldViewPr snapToGrid="0">
      <p:cViewPr>
        <p:scale>
          <a:sx n="50" d="100"/>
          <a:sy n="50" d="100"/>
        </p:scale>
        <p:origin x="342" y="14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A8774-A430-42B8-8516-83A97FB9635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79F1-D511-4076-B0B1-EF0DAB0C4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1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Welcome. We’re wait just a few more minutes as more people</a:t>
            </a:r>
            <a:r>
              <a:rPr lang="en-US" baseline="0" dirty="0" smtClean="0"/>
              <a:t> join.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wait for everyone else to join, I’m going to keep people muted, but I do want to call your attention to the left slide of your screen where you should see a chat box. Use that chat box to tell us your name, where you’re from and why you’re excited to become a S@L Champion.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Great. So we’re going to start recording our call no, so welcome and I want to introduce you to slides like this next one…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7507-CD74-4DCE-A356-B06C57C38A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1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Shot@Life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rallies the American public, members of Congress, and civil society partners around the fact that together, we can save a child’s life every 20 seconds by expanding access to vaccines.</a:t>
            </a: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407B-DD7E-4645-BB19-499C28CAC2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encourage you to edit and adapt this slide to give your audience easy and appropriate ways to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involved.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6196B-2AC2-4ABE-9438-DC400B650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0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5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AD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 dirty="0">
              <a:solidFill>
                <a:srgbClr val="484848"/>
              </a:solidFill>
            </a:endParaRPr>
          </a:p>
        </p:txBody>
      </p:sp>
      <p:pic>
        <p:nvPicPr>
          <p:cNvPr id="11" name="Picture 10" descr="green2.jpg"/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84848">
                  <a:tint val="75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49" y="5773621"/>
            <a:ext cx="2779607" cy="6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815612" y="6121514"/>
            <a:ext cx="7429600" cy="1701"/>
          </a:xfrm>
          <a:prstGeom prst="line">
            <a:avLst/>
          </a:prstGeom>
          <a:ln w="19050" cap="rnd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 userDrawn="1"/>
        </p:nvSpPr>
        <p:spPr>
          <a:xfrm>
            <a:off x="6280730" y="2775857"/>
            <a:ext cx="6003636" cy="666750"/>
          </a:xfrm>
          <a:prstGeom prst="roundRect">
            <a:avLst>
              <a:gd name="adj" fmla="val 570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5464"/>
              </a:lnSpc>
              <a:spcBef>
                <a:spcPts val="1286"/>
              </a:spcBef>
              <a:buClr>
                <a:srgbClr val="BEEB82"/>
              </a:buClr>
            </a:pPr>
            <a:endParaRPr lang="en-US" sz="5357" b="1" spc="-161" dirty="0" smtClean="0">
              <a:solidFill>
                <a:srgbClr val="74AD26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6546" y="6204860"/>
            <a:ext cx="4726235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593FEF3-A5B3-284D-92F0-9D5990156CDA}" type="slidenum">
              <a:rPr lang="en-US" sz="1286" b="1" spc="-54" smtClean="0">
                <a:solidFill>
                  <a:srgbClr val="74AD26">
                    <a:alpha val="51000"/>
                  </a:srgbClr>
                </a:solidFill>
                <a:latin typeface="Arial"/>
                <a:cs typeface="Arial"/>
              </a:rPr>
              <a:pPr/>
              <a:t>‹#›</a:t>
            </a:fld>
            <a:r>
              <a:rPr lang="en-US" sz="1286" b="1" spc="-54" dirty="0" smtClean="0">
                <a:solidFill>
                  <a:srgbClr val="74AD26">
                    <a:alpha val="51000"/>
                  </a:srgbClr>
                </a:solidFill>
                <a:latin typeface="Arial"/>
                <a:cs typeface="Arial"/>
              </a:rPr>
              <a:t>  </a:t>
            </a:r>
            <a:endParaRPr lang="en-US" sz="1286" b="1" spc="-54" dirty="0">
              <a:solidFill>
                <a:srgbClr val="74AD26">
                  <a:alpha val="51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04267" y="1387932"/>
            <a:ext cx="10714182" cy="1701"/>
          </a:xfrm>
          <a:prstGeom prst="line">
            <a:avLst/>
          </a:prstGeom>
          <a:ln w="19050" cap="rnd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9075" y="474206"/>
            <a:ext cx="10972800" cy="897282"/>
          </a:xfrm>
          <a:prstGeom prst="rect">
            <a:avLst/>
          </a:prstGeom>
        </p:spPr>
        <p:txBody>
          <a:bodyPr/>
          <a:lstStyle>
            <a:lvl1pPr algn="l">
              <a:defRPr b="1" spc="-10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AD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 dirty="0"/>
          </a:p>
        </p:txBody>
      </p:sp>
      <p:pic>
        <p:nvPicPr>
          <p:cNvPr id="16" name="Picture 15" descr="green2.jpg"/>
          <p:cNvPicPr>
            <a:picLocks noChangeAspect="1"/>
          </p:cNvPicPr>
          <p:nvPr userDrawn="1"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6280730" y="2775857"/>
            <a:ext cx="6003636" cy="666750"/>
          </a:xfrm>
          <a:prstGeom prst="roundRect">
            <a:avLst>
              <a:gd name="adj" fmla="val 570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5464"/>
              </a:lnSpc>
              <a:spcBef>
                <a:spcPts val="1286"/>
              </a:spcBef>
              <a:buClr>
                <a:srgbClr val="BEEB82"/>
              </a:buClr>
            </a:pPr>
            <a:endParaRPr lang="en-US" sz="5357" b="1" spc="-16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6546" y="6204862"/>
            <a:ext cx="4726235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593FEF3-A5B3-284D-92F0-9D5990156CDA}" type="slidenum">
              <a:rPr lang="en-US" sz="1286" b="1" spc="-54" smtClean="0">
                <a:solidFill>
                  <a:schemeClr val="bg1">
                    <a:alpha val="51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en-US" sz="1286" b="1" spc="-54" dirty="0">
              <a:solidFill>
                <a:schemeClr val="bg1">
                  <a:alpha val="51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89075" y="474206"/>
            <a:ext cx="10972800" cy="897282"/>
          </a:xfrm>
          <a:prstGeom prst="rect">
            <a:avLst/>
          </a:prstGeom>
        </p:spPr>
        <p:txBody>
          <a:bodyPr/>
          <a:lstStyle>
            <a:lvl1pPr algn="l">
              <a:defRPr b="1" spc="-10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7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2B89-7EAB-4453-A46D-17B7AB4DCBA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90E89-CB45-4100-8773-ED588ECE7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I:\Anchor Partnership\Global Vaccines Campaign\Champions\Activity Guide\Links\New Photos\page 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" t="-229" r="-12" b="17023"/>
          <a:stretch/>
        </p:blipFill>
        <p:spPr bwMode="auto">
          <a:xfrm>
            <a:off x="-20526" y="-19050"/>
            <a:ext cx="12212526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"/>
          <p:cNvGrpSpPr/>
          <p:nvPr/>
        </p:nvGrpSpPr>
        <p:grpSpPr>
          <a:xfrm>
            <a:off x="7296150" y="4933950"/>
            <a:ext cx="4608625" cy="1619797"/>
            <a:chOff x="0" y="4240033"/>
            <a:chExt cx="4191000" cy="1398767"/>
          </a:xfrm>
        </p:grpSpPr>
        <p:sp>
          <p:nvSpPr>
            <p:cNvPr id="7" name="Rectangle 6"/>
            <p:cNvSpPr/>
            <p:nvPr/>
          </p:nvSpPr>
          <p:spPr>
            <a:xfrm>
              <a:off x="0" y="4240033"/>
              <a:ext cx="4191000" cy="1398767"/>
            </a:xfrm>
            <a:prstGeom prst="rect">
              <a:avLst/>
            </a:prstGeom>
            <a:solidFill>
              <a:srgbClr val="74AD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9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270" y="4528505"/>
              <a:ext cx="3200400" cy="79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ounded Rectangle 8"/>
          <p:cNvSpPr/>
          <p:nvPr/>
        </p:nvSpPr>
        <p:spPr>
          <a:xfrm>
            <a:off x="-20526" y="200346"/>
            <a:ext cx="11300652" cy="656904"/>
          </a:xfrm>
          <a:prstGeom prst="roundRect">
            <a:avLst>
              <a:gd name="adj" fmla="val 5702"/>
            </a:avLst>
          </a:prstGeom>
          <a:noFill/>
          <a:ln>
            <a:noFill/>
          </a:ln>
          <a:effectLst>
            <a:outerShdw blurRad="762000" dist="38100" dir="2700000">
              <a:srgbClr val="000000">
                <a:alpha val="9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BEEB82"/>
              </a:buClr>
            </a:pPr>
            <a:r>
              <a:rPr lang="en-US" sz="2800" i="1" dirty="0" smtClean="0"/>
              <a:t>One </a:t>
            </a:r>
            <a:r>
              <a:rPr lang="en-US" sz="2800" i="1" dirty="0" smtClean="0"/>
              <a:t>of the most cost-effective way to make a difference in a life of a child.</a:t>
            </a:r>
            <a:endParaRPr lang="en-US" sz="2800" b="1" spc="-16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3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483429" y="2490107"/>
            <a:ext cx="8572500" cy="666750"/>
          </a:xfrm>
          <a:prstGeom prst="roundRect">
            <a:avLst>
              <a:gd name="adj" fmla="val 570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428"/>
              </a:lnSpc>
              <a:spcBef>
                <a:spcPts val="1286"/>
              </a:spcBef>
              <a:buClr>
                <a:srgbClr val="BEEB82"/>
              </a:buClr>
            </a:pPr>
            <a:endParaRPr lang="en-US" sz="2357" b="1" spc="-54" dirty="0">
              <a:solidFill>
                <a:srgbClr val="74AD26"/>
              </a:solidFill>
              <a:latin typeface="Arial"/>
              <a:cs typeface="Arial"/>
            </a:endParaRPr>
          </a:p>
        </p:txBody>
      </p:sp>
      <p:pic>
        <p:nvPicPr>
          <p:cNvPr id="40" name="Picture 39" descr="People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1442359" y="3852563"/>
            <a:ext cx="897477" cy="1029003"/>
          </a:xfrm>
          <a:prstGeom prst="rect">
            <a:avLst/>
          </a:prstGeom>
        </p:spPr>
      </p:pic>
      <p:pic>
        <p:nvPicPr>
          <p:cNvPr id="41" name="Picture 40" descr="People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2254387" y="3218998"/>
            <a:ext cx="1517941" cy="17403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51074" y="1866105"/>
            <a:ext cx="3918857" cy="127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14" b="1" spc="-321" dirty="0">
                <a:solidFill>
                  <a:srgbClr val="BEEB82"/>
                </a:solidFill>
                <a:latin typeface="Arial"/>
                <a:cs typeface="Arial"/>
              </a:rPr>
              <a:t>270,000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42694" y="2927462"/>
            <a:ext cx="3255736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3" b="1" dirty="0">
                <a:solidFill>
                  <a:schemeClr val="bg1"/>
                </a:solidFill>
                <a:latin typeface="Arial"/>
                <a:cs typeface="Arial"/>
              </a:rPr>
              <a:t>Online supporters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72" y="411480"/>
            <a:ext cx="9699171" cy="897282"/>
          </a:xfrm>
        </p:spPr>
        <p:txBody>
          <a:bodyPr/>
          <a:lstStyle/>
          <a:p>
            <a:r>
              <a:rPr lang="en-US" dirty="0" smtClean="0"/>
              <a:t>The Power of the Movement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61052" y="1457890"/>
            <a:ext cx="5296808" cy="635912"/>
          </a:xfrm>
          <a:prstGeom prst="rect">
            <a:avLst/>
          </a:prstGeom>
        </p:spPr>
        <p:txBody>
          <a:bodyPr/>
          <a:lstStyle/>
          <a:p>
            <a:pPr defTabSz="979688">
              <a:spcBef>
                <a:spcPct val="0"/>
              </a:spcBef>
              <a:defRPr/>
            </a:pPr>
            <a:r>
              <a:rPr lang="en-US" sz="3428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Strong and growing...</a:t>
            </a:r>
          </a:p>
        </p:txBody>
      </p:sp>
      <p:pic>
        <p:nvPicPr>
          <p:cNvPr id="13" name="Picture 12" descr="People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3541493" y="2367644"/>
            <a:ext cx="2350635" cy="2695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32714" y="3254034"/>
            <a:ext cx="3265714" cy="91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57" b="1" dirty="0" smtClean="0">
                <a:solidFill>
                  <a:srgbClr val="BEEB82"/>
                </a:solidFill>
                <a:latin typeface="Arial"/>
                <a:cs typeface="Arial"/>
              </a:rPr>
              <a:t>47,000</a:t>
            </a:r>
            <a:endParaRPr lang="en-US" sz="5357" b="1" dirty="0">
              <a:solidFill>
                <a:srgbClr val="BEEB82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2694" y="4061669"/>
            <a:ext cx="4284435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3" b="1" dirty="0">
                <a:solidFill>
                  <a:schemeClr val="bg1"/>
                </a:solidFill>
                <a:latin typeface="Arial"/>
                <a:cs typeface="Arial"/>
              </a:rPr>
              <a:t>Social media followers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2695" y="4397034"/>
            <a:ext cx="2775856" cy="91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57" b="1" dirty="0">
                <a:solidFill>
                  <a:srgbClr val="BEEB82"/>
                </a:solidFill>
                <a:latin typeface="Arial"/>
                <a:cs typeface="Arial"/>
              </a:rPr>
              <a:t>550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2673" y="5204669"/>
            <a:ext cx="3245757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3" b="1" dirty="0">
                <a:solidFill>
                  <a:schemeClr val="bg1"/>
                </a:solidFill>
                <a:latin typeface="Arial"/>
                <a:cs typeface="Arial"/>
              </a:rPr>
              <a:t>Grassroots Champions</a:t>
            </a:r>
          </a:p>
        </p:txBody>
      </p:sp>
    </p:spTree>
    <p:extLst>
      <p:ext uri="{BB962C8B-B14F-4D97-AF65-F5344CB8AC3E}">
        <p14:creationId xmlns:p14="http://schemas.microsoft.com/office/powerpoint/2010/main" val="1573884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3842" y="2905124"/>
            <a:ext cx="580135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1" spc="-161" dirty="0">
                <a:solidFill>
                  <a:schemeClr val="tx1">
                    <a:alpha val="35000"/>
                  </a:schemeClr>
                </a:solidFill>
                <a:latin typeface="Arial"/>
                <a:cs typeface="Arial"/>
              </a:rPr>
              <a:t>Become a Champion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4589" y="3604644"/>
            <a:ext cx="391732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36"/>
              </a:lnSpc>
            </a:pPr>
            <a:r>
              <a:rPr lang="en-US" sz="2800" b="1" spc="-161" dirty="0">
                <a:solidFill>
                  <a:schemeClr val="tx1">
                    <a:alpha val="35000"/>
                  </a:schemeClr>
                </a:solidFill>
                <a:latin typeface="Arial"/>
                <a:cs typeface="Arial"/>
              </a:rPr>
              <a:t>shotatlife.org/champion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18486" y="1387932"/>
            <a:ext cx="9470571" cy="1701"/>
          </a:xfrm>
          <a:prstGeom prst="line">
            <a:avLst/>
          </a:prstGeom>
          <a:ln w="19050" cap="rnd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1918" y="2966284"/>
            <a:ext cx="4433207" cy="9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786" b="1" spc="-161" dirty="0">
                <a:solidFill>
                  <a:schemeClr val="tx1">
                    <a:alpha val="35000"/>
                  </a:schemeClr>
                </a:solidFill>
                <a:latin typeface="Arial"/>
                <a:cs typeface="Arial"/>
              </a:rPr>
              <a:t>Congress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8482" y="1398407"/>
            <a:ext cx="4660081" cy="9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786" b="1" spc="-161" dirty="0">
                <a:solidFill>
                  <a:schemeClr val="tx1">
                    <a:alpha val="35000"/>
                  </a:schemeClr>
                </a:solidFill>
                <a:latin typeface="Arial"/>
                <a:cs typeface="Arial"/>
              </a:rPr>
              <a:t>Talk to your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8481" y="2208766"/>
            <a:ext cx="4665026" cy="9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786" b="1" spc="-161" dirty="0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rPr>
              <a:t>members of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705853" y="489858"/>
            <a:ext cx="11247234" cy="897282"/>
          </a:xfrm>
        </p:spPr>
        <p:txBody>
          <a:bodyPr/>
          <a:lstStyle/>
          <a:p>
            <a:r>
              <a:rPr lang="en-US" sz="4071" dirty="0" smtClean="0">
                <a:solidFill>
                  <a:srgbClr val="FFFFFF"/>
                </a:solidFill>
              </a:rPr>
              <a:t>One person can make a difference</a:t>
            </a:r>
            <a:endParaRPr lang="en-US" sz="407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8900" y="4328088"/>
            <a:ext cx="5551714" cy="9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786" b="1" spc="-161" dirty="0">
                <a:solidFill>
                  <a:schemeClr val="bg1"/>
                </a:solidFill>
                <a:latin typeface="Arial"/>
                <a:cs typeface="Arial"/>
              </a:rPr>
              <a:t>Tell your friends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785" y="4876820"/>
            <a:ext cx="6108696" cy="137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43" b="1" spc="-161" dirty="0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rPr>
              <a:t>Sign up for emails</a:t>
            </a:r>
          </a:p>
          <a:p>
            <a:r>
              <a:rPr lang="en-US" sz="3200" b="1" spc="-161" dirty="0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rPr>
              <a:t>shotatlife.org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494617" y="1843413"/>
            <a:ext cx="664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spc="-161" dirty="0" smtClean="0">
                <a:solidFill>
                  <a:schemeClr val="bg1"/>
                </a:solidFill>
                <a:latin typeface="Arial"/>
                <a:cs typeface="Arial"/>
              </a:rPr>
              <a:t>Give the Gift of Life</a:t>
            </a:r>
            <a:endParaRPr lang="en-US" sz="5400" b="1" spc="-16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244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75" y="474206"/>
            <a:ext cx="7488124" cy="897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&amp; Tapping the Passion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1920" y="1592791"/>
            <a:ext cx="4798303" cy="13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143" b="1" spc="-161" dirty="0" smtClean="0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rPr>
              <a:t>Shots for Shots</a:t>
            </a:r>
          </a:p>
          <a:p>
            <a:pPr algn="r"/>
            <a:r>
              <a:rPr lang="en-US" sz="2800" b="1" spc="-161" dirty="0" smtClean="0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rPr>
              <a:t>(Mini-desserts, of course!)</a:t>
            </a:r>
            <a:endParaRPr lang="en-US" sz="1200" b="1" spc="-161" dirty="0">
              <a:solidFill>
                <a:schemeClr val="bg1">
                  <a:alpha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059" y="5131986"/>
            <a:ext cx="2830907" cy="8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143" b="1" spc="-161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60 in 60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474206"/>
            <a:ext cx="3703959" cy="2461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523"/>
          <a:stretch/>
        </p:blipFill>
        <p:spPr>
          <a:xfrm>
            <a:off x="4993978" y="3257287"/>
            <a:ext cx="2430346" cy="152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0616" y="3739647"/>
            <a:ext cx="1892535" cy="2084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0223" y="3200400"/>
            <a:ext cx="443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143" b="1" spc="-161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4400" dirty="0" smtClean="0"/>
              <a:t>Cause Marketing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7" y="3853947"/>
            <a:ext cx="3068735" cy="2045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06276" y="3067471"/>
            <a:ext cx="376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143" b="1" spc="-161">
                <a:solidFill>
                  <a:schemeClr val="bg1">
                    <a:alpha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3600" dirty="0" smtClean="0"/>
              <a:t>Give a Little Love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511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51" y="3085450"/>
            <a:ext cx="3337955" cy="89728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BD16637812D43893322BB32D91935" ma:contentTypeVersion="2" ma:contentTypeDescription="Create a new document." ma:contentTypeScope="" ma:versionID="6039839751056bc8d06e65f31ce997d8">
  <xsd:schema xmlns:xsd="http://www.w3.org/2001/XMLSchema" xmlns:xs="http://www.w3.org/2001/XMLSchema" xmlns:p="http://schemas.microsoft.com/office/2006/metadata/properties" xmlns:ns3="cae6750f-6585-4f03-8ad1-beb22fa52c8d" targetNamespace="http://schemas.microsoft.com/office/2006/metadata/properties" ma:root="true" ma:fieldsID="b650ffaea436dc3de1bbb8290e14b2e4" ns3:_="">
    <xsd:import namespace="cae6750f-6585-4f03-8ad1-beb22fa52c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6750f-6585-4f03-8ad1-beb22fa52c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e6750f-6585-4f03-8ad1-beb22fa52c8d">
      <UserInfo>
        <DisplayName>Martha Rebour</DisplayName>
        <AccountId>8</AccountId>
        <AccountType/>
      </UserInfo>
    </SharedWithUsers>
    <SharingHintHash xmlns="cae6750f-6585-4f03-8ad1-beb22fa52c8d">1196495227</SharingHintHash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98FDB-770B-4463-AC22-3E9E0E268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6750f-6585-4f03-8ad1-beb22fa52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24704-6211-4188-8480-6ACA0234F984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cae6750f-6585-4f03-8ad1-beb22fa52c8d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562A58-A3F3-44C7-B8AC-D070ED4B08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253</Words>
  <Application>Microsoft Office PowerPoint</Application>
  <PresentationFormat>Widescreen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 Power of the Movement</vt:lpstr>
      <vt:lpstr>One person can make a difference</vt:lpstr>
      <vt:lpstr>Building &amp; Tapping the Passion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Kissick</dc:creator>
  <cp:lastModifiedBy>Margo Jacobs</cp:lastModifiedBy>
  <cp:revision>73</cp:revision>
  <dcterms:created xsi:type="dcterms:W3CDTF">2015-02-12T17:41:09Z</dcterms:created>
  <dcterms:modified xsi:type="dcterms:W3CDTF">2015-09-15T22:29:58Z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0x010100831BD16637812D43893322BB32D91935</vt:lpwstr>
  </property>
</Properties>
</file>