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75" r:id="rId5"/>
    <p:sldId id="257" r:id="rId6"/>
    <p:sldId id="259" r:id="rId7"/>
    <p:sldId id="260" r:id="rId8"/>
    <p:sldId id="281" r:id="rId9"/>
    <p:sldId id="271" r:id="rId10"/>
    <p:sldId id="269" r:id="rId11"/>
    <p:sldId id="270" r:id="rId12"/>
    <p:sldId id="262" r:id="rId13"/>
    <p:sldId id="277" r:id="rId14"/>
    <p:sldId id="263" r:id="rId15"/>
    <p:sldId id="265" r:id="rId16"/>
    <p:sldId id="266" r:id="rId17"/>
    <p:sldId id="267" r:id="rId18"/>
    <p:sldId id="268" r:id="rId19"/>
    <p:sldId id="264" r:id="rId20"/>
    <p:sldId id="272" r:id="rId21"/>
    <p:sldId id="258" r:id="rId22"/>
    <p:sldId id="274" r:id="rId23"/>
    <p:sldId id="280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nce\Desktop\Shenzhen\school%20entry%20check%20in%20three%20province%20graph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152964284620674E-2"/>
          <c:y val="3.7634405946828806E-2"/>
          <c:w val="0.82557776353884116"/>
          <c:h val="0.849504175322757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MCV1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98.6</c:v>
                </c:pt>
                <c:pt idx="1">
                  <c:v>98.6</c:v>
                </c:pt>
                <c:pt idx="2">
                  <c:v>98.8</c:v>
                </c:pt>
                <c:pt idx="3">
                  <c:v>98.6</c:v>
                </c:pt>
                <c:pt idx="4">
                  <c:v>99.4</c:v>
                </c:pt>
                <c:pt idx="5">
                  <c:v>99.6</c:v>
                </c:pt>
                <c:pt idx="6">
                  <c:v>99.7</c:v>
                </c:pt>
                <c:pt idx="7">
                  <c:v>99.6</c:v>
                </c:pt>
                <c:pt idx="8">
                  <c:v>99.9</c:v>
                </c:pt>
                <c:pt idx="9">
                  <c:v>99.5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33-4EFB-A960-1C7579BD254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MCV2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97.7</c:v>
                </c:pt>
                <c:pt idx="1">
                  <c:v>98.3</c:v>
                </c:pt>
                <c:pt idx="2">
                  <c:v>98.3</c:v>
                </c:pt>
                <c:pt idx="3">
                  <c:v>97.8</c:v>
                </c:pt>
                <c:pt idx="4">
                  <c:v>99.2</c:v>
                </c:pt>
                <c:pt idx="5">
                  <c:v>99.5</c:v>
                </c:pt>
                <c:pt idx="6">
                  <c:v>99.6</c:v>
                </c:pt>
                <c:pt idx="7">
                  <c:v>99.6</c:v>
                </c:pt>
                <c:pt idx="8">
                  <c:v>99.9</c:v>
                </c:pt>
                <c:pt idx="9">
                  <c:v>99.4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33-4EFB-A960-1C7579BD2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0222312"/>
        <c:axId val="410221000"/>
      </c:barChart>
      <c:catAx>
        <c:axId val="410222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221000"/>
        <c:crosses val="autoZero"/>
        <c:auto val="1"/>
        <c:lblAlgn val="ctr"/>
        <c:lblOffset val="100"/>
        <c:noMultiLvlLbl val="0"/>
      </c:catAx>
      <c:valAx>
        <c:axId val="4102210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222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0007409127460614"/>
          <c:y val="0.39888298768250285"/>
          <c:w val="9.9925908725393919E-2"/>
          <c:h val="0.181360125463675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301744"/>
        <c:axId val="378302072"/>
      </c:barChart>
      <c:catAx>
        <c:axId val="37830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302072"/>
        <c:crosses val="autoZero"/>
        <c:auto val="1"/>
        <c:lblAlgn val="ctr"/>
        <c:lblOffset val="100"/>
        <c:noMultiLvlLbl val="0"/>
      </c:catAx>
      <c:valAx>
        <c:axId val="378302072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30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3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E39-4C3C-89E5-6564026B81AC}"/>
              </c:ext>
            </c:extLst>
          </c:dPt>
          <c:cat>
            <c:strRef>
              <c:f>Sheet1!$A$2:$A$34</c:f>
              <c:strCache>
                <c:ptCount val="33"/>
                <c:pt idx="0">
                  <c:v>Shanghai</c:v>
                </c:pt>
                <c:pt idx="1">
                  <c:v>Beijing</c:v>
                </c:pt>
                <c:pt idx="2">
                  <c:v>Heilonjiang</c:v>
                </c:pt>
                <c:pt idx="3">
                  <c:v>Tianjin</c:v>
                </c:pt>
                <c:pt idx="4">
                  <c:v>Hainan</c:v>
                </c:pt>
                <c:pt idx="5">
                  <c:v>Xinjiang Corps</c:v>
                </c:pt>
                <c:pt idx="6">
                  <c:v>Jilin</c:v>
                </c:pt>
                <c:pt idx="7">
                  <c:v>Fujian</c:v>
                </c:pt>
                <c:pt idx="8">
                  <c:v>Jiangsu</c:v>
                </c:pt>
                <c:pt idx="9">
                  <c:v>Liaoning</c:v>
                </c:pt>
                <c:pt idx="10">
                  <c:v>Shaanxi</c:v>
                </c:pt>
                <c:pt idx="11">
                  <c:v>Zhejiang</c:v>
                </c:pt>
                <c:pt idx="12">
                  <c:v>Ningxia</c:v>
                </c:pt>
                <c:pt idx="13">
                  <c:v>Shandong</c:v>
                </c:pt>
                <c:pt idx="14">
                  <c:v>Anhui</c:v>
                </c:pt>
                <c:pt idx="15">
                  <c:v>Shanxi</c:v>
                </c:pt>
                <c:pt idx="16">
                  <c:v>Hebei</c:v>
                </c:pt>
                <c:pt idx="17">
                  <c:v>Guizhou</c:v>
                </c:pt>
                <c:pt idx="18">
                  <c:v>Henan</c:v>
                </c:pt>
                <c:pt idx="19">
                  <c:v>Inner Mongolia</c:v>
                </c:pt>
                <c:pt idx="20">
                  <c:v>Jiangxi</c:v>
                </c:pt>
                <c:pt idx="21">
                  <c:v>Xinjiang</c:v>
                </c:pt>
                <c:pt idx="22">
                  <c:v>Guangdong</c:v>
                </c:pt>
                <c:pt idx="23">
                  <c:v>Guangxi</c:v>
                </c:pt>
                <c:pt idx="24">
                  <c:v>Sichuan</c:v>
                </c:pt>
                <c:pt idx="25">
                  <c:v>Hunan</c:v>
                </c:pt>
                <c:pt idx="26">
                  <c:v>Yunnan</c:v>
                </c:pt>
                <c:pt idx="27">
                  <c:v>Gansu</c:v>
                </c:pt>
                <c:pt idx="28">
                  <c:v>Qinghai</c:v>
                </c:pt>
                <c:pt idx="29">
                  <c:v>Hubei</c:v>
                </c:pt>
                <c:pt idx="30">
                  <c:v>Chongqing</c:v>
                </c:pt>
                <c:pt idx="31">
                  <c:v>Tibet</c:v>
                </c:pt>
                <c:pt idx="32">
                  <c:v>China</c:v>
                </c:pt>
              </c:strCache>
            </c:str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100</c:v>
                </c:pt>
                <c:pt idx="1">
                  <c:v>99.99</c:v>
                </c:pt>
                <c:pt idx="2">
                  <c:v>99.95</c:v>
                </c:pt>
                <c:pt idx="3">
                  <c:v>99.91</c:v>
                </c:pt>
                <c:pt idx="4">
                  <c:v>99.89</c:v>
                </c:pt>
                <c:pt idx="5">
                  <c:v>99.84</c:v>
                </c:pt>
                <c:pt idx="6">
                  <c:v>99.82</c:v>
                </c:pt>
                <c:pt idx="7">
                  <c:v>99.82</c:v>
                </c:pt>
                <c:pt idx="8">
                  <c:v>99.8</c:v>
                </c:pt>
                <c:pt idx="9">
                  <c:v>99.75</c:v>
                </c:pt>
                <c:pt idx="10">
                  <c:v>99.69</c:v>
                </c:pt>
                <c:pt idx="11">
                  <c:v>99.66</c:v>
                </c:pt>
                <c:pt idx="12">
                  <c:v>99.58</c:v>
                </c:pt>
                <c:pt idx="13">
                  <c:v>99.49</c:v>
                </c:pt>
                <c:pt idx="14">
                  <c:v>99.48</c:v>
                </c:pt>
                <c:pt idx="15">
                  <c:v>99.29</c:v>
                </c:pt>
                <c:pt idx="16">
                  <c:v>99.27</c:v>
                </c:pt>
                <c:pt idx="17">
                  <c:v>99.19</c:v>
                </c:pt>
                <c:pt idx="18">
                  <c:v>98.98</c:v>
                </c:pt>
                <c:pt idx="19">
                  <c:v>98.86</c:v>
                </c:pt>
                <c:pt idx="20">
                  <c:v>98.63</c:v>
                </c:pt>
                <c:pt idx="21">
                  <c:v>98.48</c:v>
                </c:pt>
                <c:pt idx="22">
                  <c:v>98.24</c:v>
                </c:pt>
                <c:pt idx="23">
                  <c:v>98.13</c:v>
                </c:pt>
                <c:pt idx="24">
                  <c:v>98</c:v>
                </c:pt>
                <c:pt idx="25">
                  <c:v>97.86</c:v>
                </c:pt>
                <c:pt idx="26">
                  <c:v>96.96</c:v>
                </c:pt>
                <c:pt idx="27">
                  <c:v>96.57</c:v>
                </c:pt>
                <c:pt idx="28">
                  <c:v>96.37</c:v>
                </c:pt>
                <c:pt idx="29">
                  <c:v>95.11</c:v>
                </c:pt>
                <c:pt idx="30">
                  <c:v>93.39</c:v>
                </c:pt>
                <c:pt idx="31">
                  <c:v>89.8</c:v>
                </c:pt>
                <c:pt idx="32">
                  <c:v>98.59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39-4C3C-89E5-6564026B8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301744"/>
        <c:axId val="378302072"/>
      </c:barChart>
      <c:catAx>
        <c:axId val="37830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302072"/>
        <c:crosses val="autoZero"/>
        <c:auto val="1"/>
        <c:lblAlgn val="ctr"/>
        <c:lblOffset val="100"/>
        <c:noMultiLvlLbl val="0"/>
      </c:catAx>
      <c:valAx>
        <c:axId val="378302072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30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Vaccinated/immune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Reported coverage</c:v>
                </c:pt>
                <c:pt idx="1">
                  <c:v>Registered children (18-23 m)</c:v>
                </c:pt>
                <c:pt idx="2">
                  <c:v>Census-based</c:v>
                </c:pt>
                <c:pt idx="3">
                  <c:v>Home survey (18-23 m)</c:v>
                </c:pt>
                <c:pt idx="4">
                  <c:v>Serology (12-23 m)</c:v>
                </c:pt>
                <c:pt idx="5">
                  <c:v>VE equation (9-47 m)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99.9</c:v>
                </c:pt>
                <c:pt idx="1">
                  <c:v>100</c:v>
                </c:pt>
                <c:pt idx="2">
                  <c:v>84.1</c:v>
                </c:pt>
                <c:pt idx="3">
                  <c:v>85.7</c:v>
                </c:pt>
                <c:pt idx="4">
                  <c:v>76.099999999999994</c:v>
                </c:pt>
                <c:pt idx="5">
                  <c:v>83.6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91-44D6-8283-6FF7C52C2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6104064"/>
        <c:axId val="36105600"/>
      </c:barChart>
      <c:catAx>
        <c:axId val="3610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08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05600"/>
        <c:crosses val="autoZero"/>
        <c:auto val="1"/>
        <c:lblAlgn val="ctr"/>
        <c:lblOffset val="100"/>
        <c:noMultiLvlLbl val="0"/>
      </c:catAx>
      <c:valAx>
        <c:axId val="361056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0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Vaccinated/immune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Reported coverage</c:v>
                </c:pt>
                <c:pt idx="1">
                  <c:v>Registered children (18-23 m)</c:v>
                </c:pt>
                <c:pt idx="2">
                  <c:v>Census-based</c:v>
                </c:pt>
                <c:pt idx="3">
                  <c:v>Home survey (18-23 m)</c:v>
                </c:pt>
                <c:pt idx="4">
                  <c:v>Serology (12-23 m)</c:v>
                </c:pt>
                <c:pt idx="5">
                  <c:v>VE equation (9-47 m)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99.9</c:v>
                </c:pt>
                <c:pt idx="1">
                  <c:v>100</c:v>
                </c:pt>
                <c:pt idx="2">
                  <c:v>84.1</c:v>
                </c:pt>
                <c:pt idx="3">
                  <c:v>85.7</c:v>
                </c:pt>
                <c:pt idx="4">
                  <c:v>76.099999999999994</c:v>
                </c:pt>
                <c:pt idx="5">
                  <c:v>83.6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92-4133-8A01-EE7B73D949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Reported coverage</c:v>
                </c:pt>
                <c:pt idx="1">
                  <c:v>Registered children (18-23 m)</c:v>
                </c:pt>
                <c:pt idx="2">
                  <c:v>Census-based</c:v>
                </c:pt>
                <c:pt idx="3">
                  <c:v>Home survey (18-23 m)</c:v>
                </c:pt>
                <c:pt idx="4">
                  <c:v>Serology (12-23 m)</c:v>
                </c:pt>
                <c:pt idx="5">
                  <c:v>VE equation (9-47 m)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0.1</c:v>
                </c:pt>
                <c:pt idx="1">
                  <c:v>0</c:v>
                </c:pt>
                <c:pt idx="2">
                  <c:v>15.9</c:v>
                </c:pt>
                <c:pt idx="3">
                  <c:v>14.3</c:v>
                </c:pt>
                <c:pt idx="4">
                  <c:v>23.9</c:v>
                </c:pt>
                <c:pt idx="5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92-4133-8A01-EE7B73D94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6201984"/>
        <c:axId val="36203520"/>
      </c:barChart>
      <c:catAx>
        <c:axId val="362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08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03520"/>
        <c:crosses val="autoZero"/>
        <c:auto val="1"/>
        <c:lblAlgn val="ctr"/>
        <c:lblOffset val="100"/>
        <c:noMultiLvlLbl val="0"/>
      </c:catAx>
      <c:valAx>
        <c:axId val="3620352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0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Sheet4!$I$2:$I$9</c:f>
              <c:strCache>
                <c:ptCount val="8"/>
                <c:pt idx="0">
                  <c:v>A - school entry</c:v>
                </c:pt>
                <c:pt idx="1">
                  <c:v>A - after referral</c:v>
                </c:pt>
                <c:pt idx="3">
                  <c:v>B - school entry</c:v>
                </c:pt>
                <c:pt idx="4">
                  <c:v>B - after referral</c:v>
                </c:pt>
                <c:pt idx="6">
                  <c:v>C - school entry</c:v>
                </c:pt>
                <c:pt idx="7">
                  <c:v>C - after referral</c:v>
                </c:pt>
              </c:strCache>
            </c:strRef>
          </c:cat>
          <c:val>
            <c:numRef>
              <c:f>Sheet4!$J$2:$J$9</c:f>
            </c:numRef>
          </c:val>
          <c:extLst>
            <c:ext xmlns:c16="http://schemas.microsoft.com/office/drawing/2014/chart" uri="{C3380CC4-5D6E-409C-BE32-E72D297353CC}">
              <c16:uniqueId val="{00000000-C0D0-41AE-B180-BEBAF6D80E9A}"/>
            </c:ext>
          </c:extLst>
        </c:ser>
        <c:ser>
          <c:idx val="1"/>
          <c:order val="1"/>
          <c:tx>
            <c:v>UTD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Sheet4!$I$2:$I$9</c:f>
              <c:strCache>
                <c:ptCount val="8"/>
                <c:pt idx="0">
                  <c:v>A - school entry</c:v>
                </c:pt>
                <c:pt idx="1">
                  <c:v>A - after referral</c:v>
                </c:pt>
                <c:pt idx="3">
                  <c:v>B - school entry</c:v>
                </c:pt>
                <c:pt idx="4">
                  <c:v>B - after referral</c:v>
                </c:pt>
                <c:pt idx="6">
                  <c:v>C - school entry</c:v>
                </c:pt>
                <c:pt idx="7">
                  <c:v>C - after referral</c:v>
                </c:pt>
              </c:strCache>
            </c:strRef>
          </c:cat>
          <c:val>
            <c:numRef>
              <c:f>Sheet4!$K$2:$K$9</c:f>
              <c:numCache>
                <c:formatCode>General</c:formatCode>
                <c:ptCount val="8"/>
                <c:pt idx="0">
                  <c:v>708743</c:v>
                </c:pt>
                <c:pt idx="1">
                  <c:v>708743</c:v>
                </c:pt>
                <c:pt idx="3">
                  <c:v>1514020</c:v>
                </c:pt>
                <c:pt idx="4">
                  <c:v>1514020</c:v>
                </c:pt>
                <c:pt idx="6">
                  <c:v>158850</c:v>
                </c:pt>
                <c:pt idx="7">
                  <c:v>158850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0-41AE-B180-BEBAF6D80E9A}"/>
            </c:ext>
          </c:extLst>
        </c:ser>
        <c:ser>
          <c:idx val="2"/>
          <c:order val="2"/>
          <c:tx>
            <c:v>Not UTD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pct80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0D0-41AE-B180-BEBAF6D80E9A}"/>
              </c:ext>
            </c:extLst>
          </c:dPt>
          <c:dPt>
            <c:idx val="4"/>
            <c:invertIfNegative val="0"/>
            <c:bubble3D val="0"/>
            <c:spPr>
              <a:pattFill prst="pct80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0D0-41AE-B180-BEBAF6D80E9A}"/>
              </c:ext>
            </c:extLst>
          </c:dPt>
          <c:dPt>
            <c:idx val="7"/>
            <c:invertIfNegative val="0"/>
            <c:bubble3D val="0"/>
            <c:spPr>
              <a:pattFill prst="pct80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0D0-41AE-B180-BEBAF6D80E9A}"/>
              </c:ext>
            </c:extLst>
          </c:dPt>
          <c:cat>
            <c:strRef>
              <c:f>Sheet4!$I$2:$I$9</c:f>
              <c:strCache>
                <c:ptCount val="8"/>
                <c:pt idx="0">
                  <c:v>A - school entry</c:v>
                </c:pt>
                <c:pt idx="1">
                  <c:v>A - after referral</c:v>
                </c:pt>
                <c:pt idx="3">
                  <c:v>B - school entry</c:v>
                </c:pt>
                <c:pt idx="4">
                  <c:v>B - after referral</c:v>
                </c:pt>
                <c:pt idx="6">
                  <c:v>C - school entry</c:v>
                </c:pt>
                <c:pt idx="7">
                  <c:v>C - after referral</c:v>
                </c:pt>
              </c:strCache>
            </c:strRef>
          </c:cat>
          <c:val>
            <c:numRef>
              <c:f>Sheet4!$L$2:$L$9</c:f>
              <c:numCache>
                <c:formatCode>General</c:formatCode>
                <c:ptCount val="8"/>
                <c:pt idx="0">
                  <c:v>80887</c:v>
                </c:pt>
                <c:pt idx="1">
                  <c:v>77434</c:v>
                </c:pt>
                <c:pt idx="3">
                  <c:v>260611</c:v>
                </c:pt>
                <c:pt idx="4">
                  <c:v>249209</c:v>
                </c:pt>
                <c:pt idx="6">
                  <c:v>35428</c:v>
                </c:pt>
                <c:pt idx="7">
                  <c:v>30395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0D0-41AE-B180-BEBAF6D80E9A}"/>
            </c:ext>
          </c:extLst>
        </c:ser>
        <c:ser>
          <c:idx val="4"/>
          <c:order val="3"/>
          <c:tx>
            <c:v>Not screened</c:v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Sheet4!$I$2:$I$9</c:f>
              <c:strCache>
                <c:ptCount val="8"/>
                <c:pt idx="0">
                  <c:v>A - school entry</c:v>
                </c:pt>
                <c:pt idx="1">
                  <c:v>A - after referral</c:v>
                </c:pt>
                <c:pt idx="3">
                  <c:v>B - school entry</c:v>
                </c:pt>
                <c:pt idx="4">
                  <c:v>B - after referral</c:v>
                </c:pt>
                <c:pt idx="6">
                  <c:v>C - school entry</c:v>
                </c:pt>
                <c:pt idx="7">
                  <c:v>C - after referral</c:v>
                </c:pt>
              </c:strCache>
            </c:strRef>
          </c:cat>
          <c:val>
            <c:numRef>
              <c:f>Sheet4!$N$2:$N$9</c:f>
              <c:numCache>
                <c:formatCode>General</c:formatCode>
                <c:ptCount val="8"/>
                <c:pt idx="0">
                  <c:v>18422</c:v>
                </c:pt>
                <c:pt idx="1">
                  <c:v>18422</c:v>
                </c:pt>
                <c:pt idx="3">
                  <c:v>16749</c:v>
                </c:pt>
                <c:pt idx="4">
                  <c:v>16749</c:v>
                </c:pt>
                <c:pt idx="6">
                  <c:v>22</c:v>
                </c:pt>
                <c:pt idx="7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0D0-41AE-B180-BEBAF6D80E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80777728"/>
        <c:axId val="180779264"/>
      </c:barChart>
      <c:catAx>
        <c:axId val="18077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16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779264"/>
        <c:crosses val="autoZero"/>
        <c:auto val="1"/>
        <c:lblAlgn val="ctr"/>
        <c:lblOffset val="100"/>
        <c:noMultiLvlLbl val="0"/>
      </c:catAx>
      <c:valAx>
        <c:axId val="18077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77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798B-7450-4A9D-812A-179C7C6B254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201-42B5-4224-93D0-8ECF8329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5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798B-7450-4A9D-812A-179C7C6B254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201-42B5-4224-93D0-8ECF8329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3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798B-7450-4A9D-812A-179C7C6B254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201-42B5-4224-93D0-8ECF8329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2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FBE59-703A-4977-BCFF-98DF47F73E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336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33CD3-C83E-462F-959F-0504652195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221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DA8E4-CB90-4783-A20D-DF99895F5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340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B1BC1-890C-4BB1-ABEA-DC77085DAD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85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61D55-CAE1-4D37-924B-981C109B6F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154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4168B-7442-4A8F-8A49-C484310F7C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66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E5E76-08EC-4D19-9F4E-890452F49F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08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BBA2B-67B5-4EBA-83F9-92557B4BD9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38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798B-7450-4A9D-812A-179C7C6B254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201-42B5-4224-93D0-8ECF8329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29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A41C1-6C19-49C0-9168-F0FAF141FE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441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9C296-B841-41E2-8507-11EABBF902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44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DE3B3-EC93-4EAE-A1AF-2A25BB5365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666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54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D88E042-1D40-48DE-9DC2-5C4659AB48E6}" type="datetimeFigureOut">
              <a:rPr lang="zh-CN" altLang="en-US"/>
              <a:pPr>
                <a:defRPr/>
              </a:pPr>
              <a:t>2016/6/21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7BC5034-066E-4012-AE64-B493284BA9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30381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3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9FA0907-55FA-4F12-A538-2F5E98BA7284}" type="datetimeFigureOut">
              <a:rPr lang="zh-CN" altLang="en-US"/>
              <a:pPr>
                <a:defRPr/>
              </a:pPr>
              <a:t>2016/6/21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2954C1-53D6-40B3-9260-8BCD95FDC8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06881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3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5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3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5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021ED40-6DA6-4A8E-9A1D-6EBC138206BB}" type="datetimeFigureOut">
              <a:rPr lang="zh-CN" altLang="en-US"/>
              <a:pPr>
                <a:defRPr/>
              </a:pPr>
              <a:t>2016/6/21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90E984B-55A1-40A1-B79E-4DBB219D83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75382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A05981F-918C-4A7A-97AA-920E7B0A5B70}" type="datetimeFigureOut">
              <a:rPr lang="zh-CN" altLang="en-US"/>
              <a:pPr>
                <a:defRPr/>
              </a:pPr>
              <a:t>2016/6/21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2757A0-8288-4687-80D1-E78A831C33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75160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1" y="273052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3" indent="0">
              <a:buNone/>
              <a:defRPr sz="900"/>
            </a:lvl4pPr>
            <a:lvl5pPr marL="1828764" indent="0">
              <a:buNone/>
              <a:defRPr sz="900"/>
            </a:lvl5pPr>
            <a:lvl6pPr marL="2285955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0430671-AEC2-4275-98A1-6642EECDE2F1}" type="datetimeFigureOut">
              <a:rPr lang="zh-CN" altLang="en-US"/>
              <a:pPr>
                <a:defRPr/>
              </a:pPr>
              <a:t>2016/6/21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03D102-AFDF-41D1-8340-F34E817FFF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70637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3" indent="0">
              <a:buNone/>
              <a:defRPr sz="2000"/>
            </a:lvl4pPr>
            <a:lvl5pPr marL="1828764" indent="0">
              <a:buNone/>
              <a:defRPr sz="2000"/>
            </a:lvl5pPr>
            <a:lvl6pPr marL="2285955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6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3" indent="0">
              <a:buNone/>
              <a:defRPr sz="900"/>
            </a:lvl4pPr>
            <a:lvl5pPr marL="1828764" indent="0">
              <a:buNone/>
              <a:defRPr sz="900"/>
            </a:lvl5pPr>
            <a:lvl6pPr marL="2285955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D2D9687-8C2D-435B-B7D5-2F3C1DF28D04}" type="datetimeFigureOut">
              <a:rPr lang="zh-CN" altLang="en-US"/>
              <a:pPr>
                <a:defRPr/>
              </a:pPr>
              <a:t>2016/6/21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C3D56FF-18A2-43A1-8C78-1C06176453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6489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2300884-2191-42DE-B2D7-943FF3755DBC}" type="datetimeFigureOut">
              <a:rPr lang="zh-CN" altLang="en-US"/>
              <a:pPr>
                <a:defRPr/>
              </a:pPr>
              <a:t>2016/6/21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2A733D-9948-49CB-9914-A5D74B0736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546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798B-7450-4A9D-812A-179C7C6B254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201-42B5-4224-93D0-8ECF8329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588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3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AA9EE91-256D-4F25-B5A1-968500940F84}" type="datetimeFigureOut">
              <a:rPr lang="zh-CN" altLang="en-US"/>
              <a:pPr>
                <a:defRPr/>
              </a:pPr>
              <a:t>2016/6/21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D5BA226-77DD-4EF8-A9A2-108154C5EC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59270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426F-3968-4898-8EBF-97BE3A4849DE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5D98-290F-4802-A973-A4EA79B6E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144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426F-3968-4898-8EBF-97BE3A4849DE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5D98-290F-4802-A973-A4EA79B6E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345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426F-3968-4898-8EBF-97BE3A4849DE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5D98-290F-4802-A973-A4EA79B6E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798B-7450-4A9D-812A-179C7C6B254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201-42B5-4224-93D0-8ECF8329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1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798B-7450-4A9D-812A-179C7C6B254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201-42B5-4224-93D0-8ECF8329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8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798B-7450-4A9D-812A-179C7C6B254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201-42B5-4224-93D0-8ECF8329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1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798B-7450-4A9D-812A-179C7C6B254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201-42B5-4224-93D0-8ECF8329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798B-7450-4A9D-812A-179C7C6B254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201-42B5-4224-93D0-8ECF8329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1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798B-7450-4A9D-812A-179C7C6B254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201-42B5-4224-93D0-8ECF8329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2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7798B-7450-4A9D-812A-179C7C6B254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B1201-42B5-4224-93D0-8ECF8329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1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31C36DE-4B80-4742-91DC-16480E3908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8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77"/>
            <a:ext cx="2844800" cy="365125"/>
          </a:xfrm>
          <a:prstGeom prst="rect">
            <a:avLst/>
          </a:prstGeom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5579F7-F7B2-4BBE-829D-7F28B9FEE4EE}" type="datetimeFigureOut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2016/6/21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77"/>
            <a:ext cx="3860800" cy="365125"/>
          </a:xfrm>
          <a:prstGeom prst="rect">
            <a:avLst/>
          </a:prstGeom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77"/>
            <a:ext cx="2844800" cy="365125"/>
          </a:xfrm>
          <a:prstGeom prst="rect">
            <a:avLst/>
          </a:prstGeom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2EC3D-6025-492F-9FD1-6C44B37D4132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351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0" indent="-228595" algn="l" defTabSz="9143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41" indent="-228595" algn="l" defTabSz="9143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32" indent="-228595" algn="l" defTabSz="9143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22" indent="-228595" algn="l" defTabSz="9143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3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5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83734"/>
            <a:ext cx="9144000" cy="1845809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Measles and Measles Outbreaks in China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83657" y="2941637"/>
            <a:ext cx="9144000" cy="3212419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/>
              <a:t> </a:t>
            </a:r>
            <a:r>
              <a:rPr lang="en-US" sz="3800" b="1" dirty="0"/>
              <a:t>Accelerating Progress towards Measles/Rubella Control and Elimination Goals Meeting</a:t>
            </a:r>
            <a:endParaRPr lang="en-US" sz="3800" dirty="0"/>
          </a:p>
          <a:p>
            <a:endParaRPr lang="en-US" dirty="0"/>
          </a:p>
          <a:p>
            <a:r>
              <a:rPr lang="en-US" sz="2600" dirty="0"/>
              <a:t>Geneva, Switzerland</a:t>
            </a:r>
          </a:p>
          <a:p>
            <a:r>
              <a:rPr lang="en-US" sz="2600" dirty="0"/>
              <a:t>June 19, 2016</a:t>
            </a:r>
          </a:p>
          <a:p>
            <a:endParaRPr lang="en-US" dirty="0"/>
          </a:p>
          <a:p>
            <a:r>
              <a:rPr lang="en-US" sz="2600" dirty="0"/>
              <a:t>Lance Rodewald</a:t>
            </a:r>
          </a:p>
          <a:p>
            <a:endParaRPr lang="en-US" dirty="0"/>
          </a:p>
          <a:p>
            <a:r>
              <a:rPr lang="en-US" b="1" dirty="0"/>
              <a:t>WHO China Country Office</a:t>
            </a:r>
          </a:p>
        </p:txBody>
      </p:sp>
    </p:spTree>
    <p:extLst>
      <p:ext uri="{BB962C8B-B14F-4D97-AF65-F5344CB8AC3E}">
        <p14:creationId xmlns:p14="http://schemas.microsoft.com/office/powerpoint/2010/main" val="66682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392956"/>
              </p:ext>
            </p:extLst>
          </p:nvPr>
        </p:nvGraphicFramePr>
        <p:xfrm>
          <a:off x="602341" y="1453897"/>
          <a:ext cx="10882523" cy="4681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Reported MCV1 and MCV2 Coverage, 2006-2016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488668"/>
            <a:ext cx="6207405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Draft Annual Progress Report on Measles Elimination 2014-2015</a:t>
            </a:r>
          </a:p>
        </p:txBody>
      </p:sp>
    </p:spTree>
    <p:extLst>
      <p:ext uri="{BB962C8B-B14F-4D97-AF65-F5344CB8AC3E}">
        <p14:creationId xmlns:p14="http://schemas.microsoft.com/office/powerpoint/2010/main" val="2811177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MCV2 Coverage by Province; County-Level Survey, 2013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065766"/>
              </p:ext>
            </p:extLst>
          </p:nvPr>
        </p:nvGraphicFramePr>
        <p:xfrm>
          <a:off x="838201" y="1930399"/>
          <a:ext cx="10515600" cy="4325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488668"/>
            <a:ext cx="6266011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Cao L, et al.  </a:t>
            </a:r>
            <a:r>
              <a:rPr lang="en-US" i="1" dirty="0"/>
              <a:t>Chinese J Vaccine Immunization </a:t>
            </a:r>
            <a:r>
              <a:rPr lang="en-US" dirty="0"/>
              <a:t>2014;20(6):486-491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746229"/>
              </p:ext>
            </p:extLst>
          </p:nvPr>
        </p:nvGraphicFramePr>
        <p:xfrm>
          <a:off x="210457" y="1393371"/>
          <a:ext cx="11212286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6433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Measles Conundrum in China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30 years of a 2-dose measles vaccination policy</a:t>
            </a:r>
          </a:p>
          <a:p>
            <a:r>
              <a:rPr lang="en-US" dirty="0"/>
              <a:t>Very high reported routine MCV1 and MCV2 coverage</a:t>
            </a:r>
          </a:p>
          <a:p>
            <a:r>
              <a:rPr lang="en-US" dirty="0"/>
              <a:t>Large, nationwide measles SIA in 2010</a:t>
            </a:r>
          </a:p>
          <a:p>
            <a:r>
              <a:rPr lang="en-US" dirty="0"/>
              <a:t>Numerous provincial measles SIAs conducted annually</a:t>
            </a:r>
          </a:p>
          <a:p>
            <a:r>
              <a:rPr lang="en-US" dirty="0"/>
              <a:t>Excellent, case-based surveillance that meets WHO indicators</a:t>
            </a:r>
          </a:p>
          <a:p>
            <a:r>
              <a:rPr lang="en-US" dirty="0"/>
              <a:t>World class measles/rubella laboratory expertise</a:t>
            </a:r>
          </a:p>
          <a:p>
            <a:endParaRPr lang="en-US" dirty="0"/>
          </a:p>
          <a:p>
            <a:r>
              <a:rPr lang="en-US" b="1" dirty="0"/>
              <a:t>Yet, the H1 measles genotype has circulated continuously for at least 25 years, and in every province</a:t>
            </a:r>
          </a:p>
        </p:txBody>
      </p:sp>
    </p:spTree>
    <p:extLst>
      <p:ext uri="{BB962C8B-B14F-4D97-AF65-F5344CB8AC3E}">
        <p14:creationId xmlns:p14="http://schemas.microsoft.com/office/powerpoint/2010/main" val="4027075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455" y="152400"/>
            <a:ext cx="8956284" cy="5410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0" y="6488668"/>
            <a:ext cx="4634602" cy="36933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 Chao, et al.  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BMC Infect Dis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2015:15:23</a:t>
            </a:r>
          </a:p>
        </p:txBody>
      </p:sp>
    </p:spTree>
    <p:extLst>
      <p:ext uri="{BB962C8B-B14F-4D97-AF65-F5344CB8AC3E}">
        <p14:creationId xmlns:p14="http://schemas.microsoft.com/office/powerpoint/2010/main" val="2731008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488668"/>
            <a:ext cx="4634602" cy="36933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Ma Chao, et al.  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BMC Infect Dis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2015:15:23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1</a:t>
            </a:r>
            <a:r>
              <a:rPr lang="en-US" sz="2800" baseline="30000" dirty="0">
                <a:solidFill>
                  <a:srgbClr val="C00000"/>
                </a:solidFill>
              </a:rPr>
              <a:t>st</a:t>
            </a:r>
            <a:r>
              <a:rPr lang="en-US" sz="2800" dirty="0">
                <a:solidFill>
                  <a:srgbClr val="C00000"/>
                </a:solidFill>
              </a:rPr>
              <a:t> Dose Measles Vaccine Coverage Estimates</a:t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zh-CN" altLang="en-US" sz="2800" dirty="0">
                <a:solidFill>
                  <a:srgbClr val="C00000"/>
                </a:solidFill>
              </a:rPr>
              <a:t>首剂麻疹疫苗估算接种率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004506"/>
              </p:ext>
            </p:extLst>
          </p:nvPr>
        </p:nvGraphicFramePr>
        <p:xfrm>
          <a:off x="1981200" y="16002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1088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488668"/>
            <a:ext cx="4634602" cy="36933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Ma Chao, et al.  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BMC Infect Dis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2015:15:23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1</a:t>
            </a:r>
            <a:r>
              <a:rPr lang="en-US" sz="2800" baseline="30000" dirty="0">
                <a:solidFill>
                  <a:srgbClr val="C00000"/>
                </a:solidFill>
              </a:rPr>
              <a:t>st</a:t>
            </a:r>
            <a:r>
              <a:rPr lang="en-US" sz="2800" dirty="0">
                <a:solidFill>
                  <a:srgbClr val="C00000"/>
                </a:solidFill>
              </a:rPr>
              <a:t> Dose Measles Vaccine Coverage Estimates</a:t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zh-CN" altLang="en-US" sz="2800" dirty="0">
                <a:solidFill>
                  <a:srgbClr val="C00000"/>
                </a:solidFill>
              </a:rPr>
              <a:t>首剂麻疹疫苗估算接种率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261547"/>
              </p:ext>
            </p:extLst>
          </p:nvPr>
        </p:nvGraphicFramePr>
        <p:xfrm>
          <a:off x="1981200" y="16002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1996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C00000"/>
                </a:solidFill>
              </a:rPr>
              <a:t>School Entry Check and Vaccination Results in 3 Provinces, 2014</a:t>
            </a:r>
            <a:br>
              <a:rPr lang="en-US" sz="3200" dirty="0">
                <a:solidFill>
                  <a:srgbClr val="C00000"/>
                </a:solidFill>
              </a:rPr>
            </a:br>
            <a:r>
              <a:rPr lang="zh-CN" altLang="en-US" sz="3200" dirty="0">
                <a:solidFill>
                  <a:srgbClr val="C00000"/>
                </a:solidFill>
              </a:rPr>
              <a:t>入学接种证查验和接种结果</a:t>
            </a:r>
            <a:r>
              <a:rPr lang="en-US" altLang="zh-CN" sz="3200" dirty="0">
                <a:solidFill>
                  <a:srgbClr val="C00000"/>
                </a:solidFill>
              </a:rPr>
              <a:t>—3</a:t>
            </a:r>
            <a:r>
              <a:rPr lang="zh-CN" altLang="en-US" sz="3200" dirty="0">
                <a:solidFill>
                  <a:srgbClr val="C00000"/>
                </a:solidFill>
              </a:rPr>
              <a:t>个省，</a:t>
            </a:r>
            <a:r>
              <a:rPr lang="en-US" altLang="zh-CN" sz="3200" dirty="0">
                <a:solidFill>
                  <a:srgbClr val="C00000"/>
                </a:solidFill>
              </a:rPr>
              <a:t>2014</a:t>
            </a:r>
            <a:r>
              <a:rPr lang="zh-CN" altLang="en-US" sz="3200" dirty="0">
                <a:solidFill>
                  <a:srgbClr val="C00000"/>
                </a:solidFill>
              </a:rPr>
              <a:t>年</a:t>
            </a:r>
            <a:endParaRPr lang="en-US" sz="3200" dirty="0">
              <a:solidFill>
                <a:srgbClr val="C0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198683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488668"/>
            <a:ext cx="781797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Source: China CDC, unpublished data from school entry record check pilot project</a:t>
            </a:r>
          </a:p>
        </p:txBody>
      </p:sp>
    </p:spTree>
    <p:extLst>
      <p:ext uri="{BB962C8B-B14F-4D97-AF65-F5344CB8AC3E}">
        <p14:creationId xmlns:p14="http://schemas.microsoft.com/office/powerpoint/2010/main" val="3044252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China Program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more accurate coverage assessment methodology</a:t>
            </a:r>
          </a:p>
          <a:p>
            <a:r>
              <a:rPr lang="en-US" dirty="0"/>
              <a:t>Identify more effective methods to reach migrant population</a:t>
            </a:r>
          </a:p>
          <a:p>
            <a:r>
              <a:rPr lang="en-US" dirty="0"/>
              <a:t>Streamline vaccines (MMR and MR only in the program)</a:t>
            </a:r>
          </a:p>
          <a:p>
            <a:r>
              <a:rPr lang="en-US" dirty="0"/>
              <a:t>Strengthen and standardize school vaccination record check with </a:t>
            </a:r>
            <a:r>
              <a:rPr lang="en-US" dirty="0" err="1"/>
              <a:t>MoE</a:t>
            </a:r>
            <a:endParaRPr lang="en-US" dirty="0"/>
          </a:p>
          <a:p>
            <a:r>
              <a:rPr lang="en-US" dirty="0"/>
              <a:t>Consider nationwide selective preschool SIA for children not able document receipt of 2 MCV doses</a:t>
            </a:r>
          </a:p>
          <a:p>
            <a:r>
              <a:rPr lang="en-US" dirty="0"/>
              <a:t>Consider province-specific adult vaccination campaign</a:t>
            </a:r>
          </a:p>
        </p:txBody>
      </p:sp>
    </p:spTree>
    <p:extLst>
      <p:ext uri="{BB962C8B-B14F-4D97-AF65-F5344CB8AC3E}">
        <p14:creationId xmlns:p14="http://schemas.microsoft.com/office/powerpoint/2010/main" val="3377322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Upcoming Analyses and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 with modeling of nationwide M/R serological survey</a:t>
            </a:r>
          </a:p>
          <a:p>
            <a:pPr lvl="1"/>
            <a:r>
              <a:rPr lang="en-US" dirty="0"/>
              <a:t>Conducted November 2014</a:t>
            </a:r>
          </a:p>
          <a:p>
            <a:pPr lvl="1"/>
            <a:r>
              <a:rPr lang="en-US" dirty="0"/>
              <a:t>Ages 1 through 29 years</a:t>
            </a:r>
          </a:p>
          <a:p>
            <a:pPr lvl="1"/>
            <a:r>
              <a:rPr lang="en-US" dirty="0"/>
              <a:t>Sample size ~31,000, nationally representative</a:t>
            </a:r>
          </a:p>
          <a:p>
            <a:pPr lvl="1"/>
            <a:r>
              <a:rPr lang="en-US" dirty="0"/>
              <a:t>Results available in July 2016</a:t>
            </a:r>
          </a:p>
          <a:p>
            <a:pPr lvl="1"/>
            <a:endParaRPr lang="en-US" dirty="0"/>
          </a:p>
          <a:p>
            <a:r>
              <a:rPr lang="en-US" dirty="0"/>
              <a:t>National and international consultation on measles and rubella</a:t>
            </a:r>
          </a:p>
          <a:p>
            <a:pPr lvl="1"/>
            <a:r>
              <a:rPr lang="en-US" dirty="0"/>
              <a:t>Follow 2013 measles consultation and 2014 rubella consultation</a:t>
            </a:r>
          </a:p>
          <a:p>
            <a:pPr lvl="1"/>
            <a:r>
              <a:rPr lang="en-US" dirty="0"/>
              <a:t>Probably early November 2016</a:t>
            </a:r>
          </a:p>
        </p:txBody>
      </p:sp>
    </p:spTree>
    <p:extLst>
      <p:ext uri="{BB962C8B-B14F-4D97-AF65-F5344CB8AC3E}">
        <p14:creationId xmlns:p14="http://schemas.microsoft.com/office/powerpoint/2010/main" val="3263194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China is a large, densely-populated country with the world’s largest internal migration (275 million)</a:t>
            </a:r>
          </a:p>
          <a:p>
            <a:endParaRPr lang="en-US" dirty="0"/>
          </a:p>
          <a:p>
            <a:r>
              <a:rPr lang="en-US" dirty="0"/>
              <a:t>Measles has been reduced by over 99%; few measles deaths occur; however, elimination of measles remains elusive</a:t>
            </a:r>
          </a:p>
          <a:p>
            <a:endParaRPr lang="en-US" dirty="0"/>
          </a:p>
          <a:p>
            <a:r>
              <a:rPr lang="en-US" dirty="0"/>
              <a:t>China’s program has participated fully in WHO measles elimination activities and takes recommendations seriously</a:t>
            </a:r>
          </a:p>
          <a:p>
            <a:endParaRPr lang="en-US" dirty="0"/>
          </a:p>
          <a:p>
            <a:r>
              <a:rPr lang="en-US" dirty="0"/>
              <a:t>The current program plans are sound, but will be challenging to implement without significant new resources</a:t>
            </a:r>
          </a:p>
        </p:txBody>
      </p:sp>
    </p:spTree>
    <p:extLst>
      <p:ext uri="{BB962C8B-B14F-4D97-AF65-F5344CB8AC3E}">
        <p14:creationId xmlns:p14="http://schemas.microsoft.com/office/powerpoint/2010/main" val="363130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Measles and Rubella Vaccination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months</a:t>
            </a:r>
          </a:p>
          <a:p>
            <a:pPr lvl="1"/>
            <a:r>
              <a:rPr lang="en-US" dirty="0"/>
              <a:t>MR vaccine</a:t>
            </a:r>
          </a:p>
          <a:p>
            <a:r>
              <a:rPr lang="en-US" dirty="0"/>
              <a:t>18 – 24 months</a:t>
            </a:r>
          </a:p>
          <a:p>
            <a:pPr lvl="1"/>
            <a:r>
              <a:rPr lang="en-US" dirty="0"/>
              <a:t>MMR vaccine</a:t>
            </a:r>
          </a:p>
          <a:p>
            <a:pPr lvl="1"/>
            <a:endParaRPr lang="en-US" dirty="0"/>
          </a:p>
          <a:p>
            <a:r>
              <a:rPr lang="en-US" dirty="0"/>
              <a:t>2-dose MCV schedule started 1986</a:t>
            </a:r>
          </a:p>
          <a:p>
            <a:r>
              <a:rPr lang="en-US" dirty="0"/>
              <a:t>RCV added in 2008</a:t>
            </a:r>
          </a:p>
        </p:txBody>
      </p:sp>
    </p:spTree>
    <p:extLst>
      <p:ext uri="{BB962C8B-B14F-4D97-AF65-F5344CB8AC3E}">
        <p14:creationId xmlns:p14="http://schemas.microsoft.com/office/powerpoint/2010/main" val="462295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Data and presentation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Parts of this presentation are based on the </a:t>
            </a:r>
            <a:r>
              <a:rPr lang="en-US" b="1" i="1" dirty="0"/>
              <a:t>Annual Progress Report on Measles Elimination in The People’s Republic of China, 2014-2015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This report is still in draft form and so these slides should not be published or shared</a:t>
            </a:r>
          </a:p>
        </p:txBody>
      </p:sp>
    </p:spTree>
    <p:extLst>
      <p:ext uri="{BB962C8B-B14F-4D97-AF65-F5344CB8AC3E}">
        <p14:creationId xmlns:p14="http://schemas.microsoft.com/office/powerpoint/2010/main" val="1060465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Extra slides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17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Number, Size, and Duration of Outbreaks 2009-2015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8000" y="1828798"/>
          <a:ext cx="11480798" cy="4278087"/>
        </p:xfrm>
        <a:graphic>
          <a:graphicData uri="http://schemas.openxmlformats.org/drawingml/2006/table">
            <a:tbl>
              <a:tblPr firstRow="1" firstCol="1" bandRow="1"/>
              <a:tblGrid>
                <a:gridCol w="3962400">
                  <a:extLst>
                    <a:ext uri="{9D8B030D-6E8A-4147-A177-3AD203B41FA5}">
                      <a16:colId xmlns:a16="http://schemas.microsoft.com/office/drawing/2014/main" val="2377756658"/>
                    </a:ext>
                  </a:extLst>
                </a:gridCol>
                <a:gridCol w="1020511">
                  <a:extLst>
                    <a:ext uri="{9D8B030D-6E8A-4147-A177-3AD203B41FA5}">
                      <a16:colId xmlns:a16="http://schemas.microsoft.com/office/drawing/2014/main" val="2647127323"/>
                    </a:ext>
                  </a:extLst>
                </a:gridCol>
                <a:gridCol w="1003940">
                  <a:extLst>
                    <a:ext uri="{9D8B030D-6E8A-4147-A177-3AD203B41FA5}">
                      <a16:colId xmlns:a16="http://schemas.microsoft.com/office/drawing/2014/main" val="2242120830"/>
                    </a:ext>
                  </a:extLst>
                </a:gridCol>
                <a:gridCol w="893047">
                  <a:extLst>
                    <a:ext uri="{9D8B030D-6E8A-4147-A177-3AD203B41FA5}">
                      <a16:colId xmlns:a16="http://schemas.microsoft.com/office/drawing/2014/main" val="3668955877"/>
                    </a:ext>
                  </a:extLst>
                </a:gridCol>
                <a:gridCol w="764457">
                  <a:extLst>
                    <a:ext uri="{9D8B030D-6E8A-4147-A177-3AD203B41FA5}">
                      <a16:colId xmlns:a16="http://schemas.microsoft.com/office/drawing/2014/main" val="2448854702"/>
                    </a:ext>
                  </a:extLst>
                </a:gridCol>
                <a:gridCol w="847038">
                  <a:extLst>
                    <a:ext uri="{9D8B030D-6E8A-4147-A177-3AD203B41FA5}">
                      <a16:colId xmlns:a16="http://schemas.microsoft.com/office/drawing/2014/main" val="3468955291"/>
                    </a:ext>
                  </a:extLst>
                </a:gridCol>
                <a:gridCol w="1002760">
                  <a:extLst>
                    <a:ext uri="{9D8B030D-6E8A-4147-A177-3AD203B41FA5}">
                      <a16:colId xmlns:a16="http://schemas.microsoft.com/office/drawing/2014/main" val="3728697026"/>
                    </a:ext>
                  </a:extLst>
                </a:gridCol>
                <a:gridCol w="1003940">
                  <a:extLst>
                    <a:ext uri="{9D8B030D-6E8A-4147-A177-3AD203B41FA5}">
                      <a16:colId xmlns:a16="http://schemas.microsoft.com/office/drawing/2014/main" val="2195566578"/>
                    </a:ext>
                  </a:extLst>
                </a:gridCol>
                <a:gridCol w="982705">
                  <a:extLst>
                    <a:ext uri="{9D8B030D-6E8A-4147-A177-3AD203B41FA5}">
                      <a16:colId xmlns:a16="http://schemas.microsoft.com/office/drawing/2014/main" val="1316370808"/>
                    </a:ext>
                  </a:extLst>
                </a:gridCol>
              </a:tblGrid>
              <a:tr h="47534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2009</a:t>
                      </a:r>
                      <a:endParaRPr lang="en-US" sz="2400" b="1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2010</a:t>
                      </a:r>
                      <a:endParaRPr lang="en-US" sz="2400" b="1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2011</a:t>
                      </a:r>
                      <a:endParaRPr lang="en-US" sz="2400" b="1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2012</a:t>
                      </a:r>
                      <a:endParaRPr lang="en-US" sz="2400" b="1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2013</a:t>
                      </a:r>
                      <a:endParaRPr lang="en-US" sz="2400" b="1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2014</a:t>
                      </a:r>
                      <a:endParaRPr lang="en-US" sz="2400" b="1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2015</a:t>
                      </a:r>
                      <a:endParaRPr lang="en-US" sz="2400" b="1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Total</a:t>
                      </a:r>
                      <a:endParaRPr lang="en-US" sz="2400" b="1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870611"/>
                  </a:ext>
                </a:extLst>
              </a:tr>
              <a:tr h="47534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No. of Outbreaks</a:t>
                      </a:r>
                      <a:endParaRPr lang="en-US" sz="2000" b="1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319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310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63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13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109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283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329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1,426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260080"/>
                  </a:ext>
                </a:extLst>
              </a:tr>
              <a:tr h="47534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No. of Outbreak-related Measles Cases (ORC)</a:t>
                      </a:r>
                      <a:endParaRPr lang="en-US" sz="2000" b="1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2,071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1,993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+mn-lt"/>
                          <a:ea typeface="SimSun" panose="02010600030101010101" pitchFamily="2" charset="-122"/>
                        </a:rPr>
                        <a:t>237</a:t>
                      </a:r>
                      <a:endParaRPr lang="en-US" sz="2400" kern="1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+mn-lt"/>
                          <a:ea typeface="SimSun" panose="02010600030101010101" pitchFamily="2" charset="-122"/>
                        </a:rPr>
                        <a:t>32</a:t>
                      </a:r>
                      <a:endParaRPr lang="en-US" sz="2400" kern="1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+mn-lt"/>
                          <a:ea typeface="SimSun" panose="02010600030101010101" pitchFamily="2" charset="-122"/>
                        </a:rPr>
                        <a:t>436</a:t>
                      </a:r>
                      <a:endParaRPr lang="en-US" sz="2400" kern="1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2,080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1,847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8,696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621934"/>
                  </a:ext>
                </a:extLst>
              </a:tr>
              <a:tr h="47534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% of ORC among Yearly Measles Cases</a:t>
                      </a:r>
                      <a:endParaRPr lang="en-US" sz="2000" b="1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4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5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2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1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2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4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4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4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409525"/>
                  </a:ext>
                </a:extLst>
              </a:tr>
              <a:tr h="47534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% of Measles Outbreak with ≤5 Case</a:t>
                      </a:r>
                      <a:endParaRPr lang="en-US" sz="2000" b="1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76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75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81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100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79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77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79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78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784629"/>
                  </a:ext>
                </a:extLst>
              </a:tr>
              <a:tr h="47534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effectLst/>
                          <a:latin typeface="+mn-lt"/>
                          <a:ea typeface="SimSun" panose="02010600030101010101" pitchFamily="2" charset="-122"/>
                        </a:rPr>
                        <a:t>Median No. of cases per outbreak (IRQ)</a:t>
                      </a:r>
                      <a:endParaRPr lang="en-US" sz="2000" b="1" kern="1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3 (2,203)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3 (2,88)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2 (2,15)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2 (2,5)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+mn-lt"/>
                          <a:ea typeface="SimSun" panose="02010600030101010101" pitchFamily="2" charset="-122"/>
                        </a:rPr>
                        <a:t>2 (2,29)</a:t>
                      </a:r>
                      <a:endParaRPr lang="en-US" sz="2400" kern="1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+mn-lt"/>
                          <a:ea typeface="SimSun" panose="02010600030101010101" pitchFamily="2" charset="-122"/>
                        </a:rPr>
                        <a:t>3 (2,271)</a:t>
                      </a:r>
                      <a:endParaRPr lang="en-US" sz="2400" kern="1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+mn-lt"/>
                          <a:ea typeface="SimSun" panose="02010600030101010101" pitchFamily="2" charset="-122"/>
                        </a:rPr>
                        <a:t>2 (2,278)</a:t>
                      </a:r>
                      <a:endParaRPr lang="en-US" sz="2400" kern="1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2 (2,278)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856949"/>
                  </a:ext>
                </a:extLst>
              </a:tr>
              <a:tr h="47534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effectLst/>
                          <a:latin typeface="+mn-lt"/>
                          <a:ea typeface="SimSun" panose="02010600030101010101" pitchFamily="2" charset="-122"/>
                        </a:rPr>
                        <a:t>Median duration of outbreak, days (IQR)</a:t>
                      </a:r>
                      <a:endParaRPr lang="en-US" sz="2000" b="1" kern="1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+mn-lt"/>
                          <a:ea typeface="SimSun" panose="02010600030101010101" pitchFamily="2" charset="-122"/>
                        </a:rPr>
                        <a:t>8 (1,114)</a:t>
                      </a:r>
                      <a:endParaRPr lang="en-US" sz="2400" kern="1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8 (1,163)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7 (1,56)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4 (1,13)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8 (1,44)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+mn-lt"/>
                          <a:ea typeface="SimSun" panose="02010600030101010101" pitchFamily="2" charset="-122"/>
                        </a:rPr>
                        <a:t>7 (1,158)</a:t>
                      </a:r>
                      <a:endParaRPr lang="en-US" sz="2400" kern="1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+mn-lt"/>
                          <a:ea typeface="SimSun" panose="02010600030101010101" pitchFamily="2" charset="-122"/>
                        </a:rPr>
                        <a:t>8 (1,245)</a:t>
                      </a:r>
                      <a:endParaRPr lang="en-US" sz="2400" kern="1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8 (1,245)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524801"/>
                  </a:ext>
                </a:extLst>
              </a:tr>
              <a:tr h="47534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% of Lab confirmed</a:t>
                      </a:r>
                      <a:endParaRPr lang="en-US" sz="2000" b="1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98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99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100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100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97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99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100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99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923669"/>
                  </a:ext>
                </a:extLst>
              </a:tr>
              <a:tr h="47534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% with Genotype Results</a:t>
                      </a:r>
                      <a:endParaRPr lang="en-US" sz="2000" b="1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0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0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0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0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0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12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26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8 </a:t>
                      </a:r>
                      <a:endParaRPr lang="en-US" sz="2400" kern="1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32572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488668"/>
            <a:ext cx="6207405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Draft Annual Progress Report on Measles Elimination 2014-2015</a:t>
            </a:r>
          </a:p>
        </p:txBody>
      </p:sp>
    </p:spTree>
    <p:extLst>
      <p:ext uri="{BB962C8B-B14F-4D97-AF65-F5344CB8AC3E}">
        <p14:creationId xmlns:p14="http://schemas.microsoft.com/office/powerpoint/2010/main" val="393941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57" y="65315"/>
            <a:ext cx="11895332" cy="6198325"/>
          </a:xfrm>
          <a:prstGeom prst="rect">
            <a:avLst/>
          </a:prstGeom>
        </p:spPr>
      </p:pic>
      <p:sp>
        <p:nvSpPr>
          <p:cNvPr id="2" name="Down Arrow 1"/>
          <p:cNvSpPr/>
          <p:nvPr/>
        </p:nvSpPr>
        <p:spPr>
          <a:xfrm>
            <a:off x="2865771" y="1535302"/>
            <a:ext cx="158060" cy="72571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49899" y="888971"/>
            <a:ext cx="2000356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Nationwide MV SIA</a:t>
            </a:r>
          </a:p>
          <a:p>
            <a:r>
              <a:rPr lang="en-US" dirty="0"/>
              <a:t>103 M children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20066" y="539820"/>
            <a:ext cx="3100144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Provincial MV SIAs to risk areas</a:t>
            </a:r>
          </a:p>
          <a:p>
            <a:r>
              <a:rPr lang="en-US" dirty="0"/>
              <a:t>   2014 – 13 M children</a:t>
            </a:r>
          </a:p>
          <a:p>
            <a:r>
              <a:rPr lang="en-US" dirty="0"/>
              <a:t>   2015 – 9 M children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6207405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Draft Annual Progress Report on Measles Elimination 2014-2015</a:t>
            </a:r>
          </a:p>
        </p:txBody>
      </p:sp>
    </p:spTree>
    <p:extLst>
      <p:ext uri="{BB962C8B-B14F-4D97-AF65-F5344CB8AC3E}">
        <p14:creationId xmlns:p14="http://schemas.microsoft.com/office/powerpoint/2010/main" val="2436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87" y="74169"/>
            <a:ext cx="12014171" cy="59000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92240"/>
            <a:ext cx="6207405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/>
              <a:t>Draft Annual Progress Report on Measles Elimination 2014-2015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6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9" y="116115"/>
            <a:ext cx="11988801" cy="61566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488668"/>
            <a:ext cx="6207405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Draft Annual Progress Report on Measles Elimination 2014-2015</a:t>
            </a:r>
          </a:p>
        </p:txBody>
      </p:sp>
    </p:spTree>
    <p:extLst>
      <p:ext uri="{BB962C8B-B14F-4D97-AF65-F5344CB8AC3E}">
        <p14:creationId xmlns:p14="http://schemas.microsoft.com/office/powerpoint/2010/main" val="7582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Number, Size, and Duration of Outbreaks 2009-2015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284936"/>
              </p:ext>
            </p:extLst>
          </p:nvPr>
        </p:nvGraphicFramePr>
        <p:xfrm>
          <a:off x="1417320" y="1690686"/>
          <a:ext cx="9290304" cy="442664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852209">
                  <a:extLst>
                    <a:ext uri="{9D8B030D-6E8A-4147-A177-3AD203B41FA5}">
                      <a16:colId xmlns:a16="http://schemas.microsoft.com/office/drawing/2014/main" val="3043654522"/>
                    </a:ext>
                  </a:extLst>
                </a:gridCol>
                <a:gridCol w="2438095">
                  <a:extLst>
                    <a:ext uri="{9D8B030D-6E8A-4147-A177-3AD203B41FA5}">
                      <a16:colId xmlns:a16="http://schemas.microsoft.com/office/drawing/2014/main" val="2016331455"/>
                    </a:ext>
                  </a:extLst>
                </a:gridCol>
              </a:tblGrid>
              <a:tr h="553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No. of Outbreaks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1,426 (</a:t>
                      </a:r>
                      <a:r>
                        <a:rPr lang="en-US" sz="2400" b="1" u="none" strike="noStrike" dirty="0" err="1">
                          <a:effectLst/>
                        </a:rPr>
                        <a:t>avg</a:t>
                      </a:r>
                      <a:r>
                        <a:rPr lang="en-US" sz="2400" b="1" u="none" strike="noStrike" dirty="0">
                          <a:effectLst/>
                        </a:rPr>
                        <a:t> 204/</a:t>
                      </a:r>
                      <a:r>
                        <a:rPr lang="en-US" sz="2400" b="1" u="none" strike="noStrike" dirty="0" err="1">
                          <a:effectLst/>
                        </a:rPr>
                        <a:t>yr</a:t>
                      </a:r>
                      <a:r>
                        <a:rPr lang="en-US" sz="2400" b="1" u="none" strike="noStrike" dirty="0">
                          <a:effectLst/>
                        </a:rPr>
                        <a:t>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56509317"/>
                  </a:ext>
                </a:extLst>
              </a:tr>
              <a:tr h="553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No. of Outbreak-related Measles Cases (ORC)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8,696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16966062"/>
                  </a:ext>
                </a:extLst>
              </a:tr>
              <a:tr h="553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% of ORC among Yearly Measles Cases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4%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56400060"/>
                  </a:ext>
                </a:extLst>
              </a:tr>
              <a:tr h="553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% of Measles Outbreak with ≤5 Case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78%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3360525"/>
                  </a:ext>
                </a:extLst>
              </a:tr>
              <a:tr h="553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Median No. of cases per outbreak (IRQ)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2 (2,278)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52269357"/>
                  </a:ext>
                </a:extLst>
              </a:tr>
              <a:tr h="553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Median duration of outbreak, days (IQR)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8 (1,245)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67124521"/>
                  </a:ext>
                </a:extLst>
              </a:tr>
              <a:tr h="553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% of Lab confirmed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99%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2555200"/>
                  </a:ext>
                </a:extLst>
              </a:tr>
              <a:tr h="553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% with Genotype Results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8%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7580428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88668"/>
            <a:ext cx="6207405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Draft Annual Progress Report on Measles Elimination 2014-2015</a:t>
            </a:r>
          </a:p>
        </p:txBody>
      </p:sp>
    </p:spTree>
    <p:extLst>
      <p:ext uri="{BB962C8B-B14F-4D97-AF65-F5344CB8AC3E}">
        <p14:creationId xmlns:p14="http://schemas.microsoft.com/office/powerpoint/2010/main" val="364001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43" y="202129"/>
            <a:ext cx="10515600" cy="111620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Selected Measles Outbreaks, 2014-2015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38049"/>
              </p:ext>
            </p:extLst>
          </p:nvPr>
        </p:nvGraphicFramePr>
        <p:xfrm>
          <a:off x="399289" y="1420729"/>
          <a:ext cx="11393421" cy="4512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545">
                  <a:extLst>
                    <a:ext uri="{9D8B030D-6E8A-4147-A177-3AD203B41FA5}">
                      <a16:colId xmlns:a16="http://schemas.microsoft.com/office/drawing/2014/main" val="41870133"/>
                    </a:ext>
                  </a:extLst>
                </a:gridCol>
                <a:gridCol w="2067223">
                  <a:extLst>
                    <a:ext uri="{9D8B030D-6E8A-4147-A177-3AD203B41FA5}">
                      <a16:colId xmlns:a16="http://schemas.microsoft.com/office/drawing/2014/main" val="41610294"/>
                    </a:ext>
                  </a:extLst>
                </a:gridCol>
                <a:gridCol w="708424">
                  <a:extLst>
                    <a:ext uri="{9D8B030D-6E8A-4147-A177-3AD203B41FA5}">
                      <a16:colId xmlns:a16="http://schemas.microsoft.com/office/drawing/2014/main" val="3813111343"/>
                    </a:ext>
                  </a:extLst>
                </a:gridCol>
                <a:gridCol w="960513">
                  <a:extLst>
                    <a:ext uri="{9D8B030D-6E8A-4147-A177-3AD203B41FA5}">
                      <a16:colId xmlns:a16="http://schemas.microsoft.com/office/drawing/2014/main" val="1575582679"/>
                    </a:ext>
                  </a:extLst>
                </a:gridCol>
                <a:gridCol w="1199151">
                  <a:extLst>
                    <a:ext uri="{9D8B030D-6E8A-4147-A177-3AD203B41FA5}">
                      <a16:colId xmlns:a16="http://schemas.microsoft.com/office/drawing/2014/main" val="1842650757"/>
                    </a:ext>
                  </a:extLst>
                </a:gridCol>
                <a:gridCol w="960513">
                  <a:extLst>
                    <a:ext uri="{9D8B030D-6E8A-4147-A177-3AD203B41FA5}">
                      <a16:colId xmlns:a16="http://schemas.microsoft.com/office/drawing/2014/main" val="3962450442"/>
                    </a:ext>
                  </a:extLst>
                </a:gridCol>
                <a:gridCol w="960513">
                  <a:extLst>
                    <a:ext uri="{9D8B030D-6E8A-4147-A177-3AD203B41FA5}">
                      <a16:colId xmlns:a16="http://schemas.microsoft.com/office/drawing/2014/main" val="4196425236"/>
                    </a:ext>
                  </a:extLst>
                </a:gridCol>
                <a:gridCol w="960513">
                  <a:extLst>
                    <a:ext uri="{9D8B030D-6E8A-4147-A177-3AD203B41FA5}">
                      <a16:colId xmlns:a16="http://schemas.microsoft.com/office/drawing/2014/main" val="1257806231"/>
                    </a:ext>
                  </a:extLst>
                </a:gridCol>
                <a:gridCol w="960513">
                  <a:extLst>
                    <a:ext uri="{9D8B030D-6E8A-4147-A177-3AD203B41FA5}">
                      <a16:colId xmlns:a16="http://schemas.microsoft.com/office/drawing/2014/main" val="4301881"/>
                    </a:ext>
                  </a:extLst>
                </a:gridCol>
                <a:gridCol w="960513">
                  <a:extLst>
                    <a:ext uri="{9D8B030D-6E8A-4147-A177-3AD203B41FA5}">
                      <a16:colId xmlns:a16="http://schemas.microsoft.com/office/drawing/2014/main" val="1358307819"/>
                    </a:ext>
                  </a:extLst>
                </a:gridCol>
              </a:tblGrid>
              <a:tr h="37590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00" dirty="0">
                        <a:effectLst/>
                      </a:endParaRPr>
                    </a:p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00" dirty="0">
                        <a:effectLst/>
                      </a:endParaRPr>
                    </a:p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Province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Outbreak Setting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Cases</a:t>
                      </a:r>
                      <a:endParaRPr lang="en-US" sz="3600" kern="100" dirty="0">
                        <a:effectLst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baseline="0" dirty="0">
                          <a:effectLst/>
                        </a:rPr>
                        <a:t>Cases /</a:t>
                      </a:r>
                    </a:p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00" dirty="0">
                        <a:effectLst/>
                      </a:endParaRPr>
                    </a:p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100,000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Duration</a:t>
                      </a:r>
                    </a:p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00" dirty="0">
                        <a:effectLst/>
                      </a:endParaRPr>
                    </a:p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(</a:t>
                      </a:r>
                      <a:r>
                        <a:rPr lang="en-US" sz="2000" kern="100" baseline="0" dirty="0">
                          <a:effectLst/>
                        </a:rPr>
                        <a:t>days)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 gridSpan="5"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Age distribution (%)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528053"/>
                  </a:ext>
                </a:extLst>
              </a:tr>
              <a:tr h="3367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&lt;8 M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8M-4Y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5-19Y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20-49Y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≥50Y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44210221"/>
                  </a:ext>
                </a:extLst>
              </a:tr>
              <a:tr h="48065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Shanxi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Community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281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87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66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6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46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28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19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409321969"/>
                  </a:ext>
                </a:extLst>
              </a:tr>
              <a:tr h="3759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Hebei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>
                          <a:effectLst/>
                        </a:rPr>
                        <a:t>Community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355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87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74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9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22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12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57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160797284"/>
                  </a:ext>
                </a:extLst>
              </a:tr>
              <a:tr h="35279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Liaoning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Community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248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199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9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19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7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57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8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262951539"/>
                  </a:ext>
                </a:extLst>
              </a:tr>
              <a:tr h="3759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Inner</a:t>
                      </a:r>
                      <a:r>
                        <a:rPr lang="en-US" sz="2000" kern="100" baseline="0" dirty="0">
                          <a:effectLst/>
                        </a:rPr>
                        <a:t> Mongolia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Community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122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27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169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23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19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55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43426221"/>
                  </a:ext>
                </a:extLst>
              </a:tr>
              <a:tr h="3759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Inner</a:t>
                      </a:r>
                      <a:r>
                        <a:rPr lang="en-US" sz="2000" kern="100" baseline="0" dirty="0">
                          <a:effectLst/>
                        </a:rPr>
                        <a:t> Mongolia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Community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280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157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173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12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89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554541084"/>
                  </a:ext>
                </a:extLst>
              </a:tr>
              <a:tr h="35279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Jilin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University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25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195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41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9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91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207233372"/>
                  </a:ext>
                </a:extLst>
              </a:tr>
              <a:tr h="35688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Beijing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Office </a:t>
                      </a:r>
                      <a:r>
                        <a:rPr lang="en-US" sz="2000" kern="100" dirty="0" err="1">
                          <a:effectLst/>
                        </a:rPr>
                        <a:t>bldg</a:t>
                      </a:r>
                      <a:r>
                        <a:rPr lang="en-US" sz="2000" kern="100" dirty="0">
                          <a:effectLst/>
                        </a:rPr>
                        <a:t>, adults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24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896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20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100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314441735"/>
                  </a:ext>
                </a:extLst>
              </a:tr>
              <a:tr h="3759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Beijing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Hospital, HCWs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11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1,342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9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100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596479545"/>
                  </a:ext>
                </a:extLst>
              </a:tr>
              <a:tr h="35279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Gansu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Hospital, HCWs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91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2,528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88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94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180016357"/>
                  </a:ext>
                </a:extLst>
              </a:tr>
              <a:tr h="4005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Gansu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Hospital, HCWs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29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805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41</a:t>
                      </a:r>
                      <a:endParaRPr lang="en-US" sz="3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100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en-US" sz="3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7792584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88668"/>
            <a:ext cx="608874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Source: China CDC - Ma Chao, et al.  Manuscript in preparation</a:t>
            </a:r>
          </a:p>
        </p:txBody>
      </p:sp>
    </p:spTree>
    <p:extLst>
      <p:ext uri="{BB962C8B-B14F-4D97-AF65-F5344CB8AC3E}">
        <p14:creationId xmlns:p14="http://schemas.microsoft.com/office/powerpoint/2010/main" val="2368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" y="292608"/>
            <a:ext cx="9774936" cy="58627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488668"/>
            <a:ext cx="532370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Ma Chao, et al.  </a:t>
            </a:r>
            <a:r>
              <a:rPr lang="en-US" i="1" dirty="0"/>
              <a:t>Vaccine</a:t>
            </a:r>
            <a:r>
              <a:rPr lang="en-US" dirty="0"/>
              <a:t>, accepted for publication 2016</a:t>
            </a:r>
          </a:p>
        </p:txBody>
      </p:sp>
    </p:spTree>
    <p:extLst>
      <p:ext uri="{BB962C8B-B14F-4D97-AF65-F5344CB8AC3E}">
        <p14:creationId xmlns:p14="http://schemas.microsoft.com/office/powerpoint/2010/main" val="3639300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488668"/>
            <a:ext cx="532370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Ma Chao, et al.  </a:t>
            </a:r>
            <a:r>
              <a:rPr lang="en-US" i="1" dirty="0"/>
              <a:t>Vaccine</a:t>
            </a:r>
            <a:r>
              <a:rPr lang="en-US" dirty="0"/>
              <a:t>, accepted for publication 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42" y="192024"/>
            <a:ext cx="10564507" cy="593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98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955</Words>
  <Application>Microsoft Office PowerPoint</Application>
  <PresentationFormat>Widescreen</PresentationFormat>
  <Paragraphs>295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宋体</vt:lpstr>
      <vt:lpstr>宋体</vt:lpstr>
      <vt:lpstr>Arial</vt:lpstr>
      <vt:lpstr>Calibri</vt:lpstr>
      <vt:lpstr>Calibri Light</vt:lpstr>
      <vt:lpstr>Times New Roman</vt:lpstr>
      <vt:lpstr>Office Theme</vt:lpstr>
      <vt:lpstr>Default Design</vt:lpstr>
      <vt:lpstr>3_Office Theme</vt:lpstr>
      <vt:lpstr>Measles and Measles Outbreaks in China</vt:lpstr>
      <vt:lpstr>Measles and Rubella Vaccination Schedule</vt:lpstr>
      <vt:lpstr>PowerPoint Presentation</vt:lpstr>
      <vt:lpstr>PowerPoint Presentation</vt:lpstr>
      <vt:lpstr>PowerPoint Presentation</vt:lpstr>
      <vt:lpstr>Number, Size, and Duration of Outbreaks 2009-2015</vt:lpstr>
      <vt:lpstr>Selected Measles Outbreaks, 2014-2015</vt:lpstr>
      <vt:lpstr>PowerPoint Presentation</vt:lpstr>
      <vt:lpstr>PowerPoint Presentation</vt:lpstr>
      <vt:lpstr>Reported MCV1 and MCV2 Coverage, 2006-2016</vt:lpstr>
      <vt:lpstr>MCV2 Coverage by Province; County-Level Survey, 2013</vt:lpstr>
      <vt:lpstr>Measles Conundrum in China</vt:lpstr>
      <vt:lpstr>PowerPoint Presentation</vt:lpstr>
      <vt:lpstr>1st Dose Measles Vaccine Coverage Estimates 首剂麻疹疫苗估算接种率</vt:lpstr>
      <vt:lpstr>1st Dose Measles Vaccine Coverage Estimates 首剂麻疹疫苗估算接种率</vt:lpstr>
      <vt:lpstr>School Entry Check and Vaccination Results in 3 Provinces, 2014 入学接种证查验和接种结果—3个省，2014年</vt:lpstr>
      <vt:lpstr>China Program Plans</vt:lpstr>
      <vt:lpstr>Upcoming Analyses and Activities</vt:lpstr>
      <vt:lpstr>Thoughts</vt:lpstr>
      <vt:lpstr>Data and presentation sharing</vt:lpstr>
      <vt:lpstr>Extra slides</vt:lpstr>
      <vt:lpstr>Number, Size, and Duration of Outbreaks 2009-2015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 and Measles Outbreaks in China</dc:title>
  <dc:creator>Lance Rodewald</dc:creator>
  <cp:lastModifiedBy>Lance Rodewald</cp:lastModifiedBy>
  <cp:revision>33</cp:revision>
  <dcterms:created xsi:type="dcterms:W3CDTF">2016-06-19T04:20:03Z</dcterms:created>
  <dcterms:modified xsi:type="dcterms:W3CDTF">2016-06-21T04:10:59Z</dcterms:modified>
</cp:coreProperties>
</file>