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drawings/drawing8.xml" ContentType="application/vnd.openxmlformats-officedocument.drawingml.chartshapes+xml"/>
  <Override PartName="/ppt/charts/chart20.xml" ContentType="application/vnd.openxmlformats-officedocument.drawingml.chart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35" r:id="rId2"/>
    <p:sldId id="955" r:id="rId3"/>
    <p:sldId id="952" r:id="rId4"/>
    <p:sldId id="953" r:id="rId5"/>
    <p:sldId id="948" r:id="rId6"/>
    <p:sldId id="949" r:id="rId7"/>
    <p:sldId id="950" r:id="rId8"/>
    <p:sldId id="951" r:id="rId9"/>
    <p:sldId id="956" r:id="rId10"/>
    <p:sldId id="980" r:id="rId11"/>
    <p:sldId id="986" r:id="rId12"/>
    <p:sldId id="958" r:id="rId13"/>
    <p:sldId id="961" r:id="rId14"/>
    <p:sldId id="962" r:id="rId15"/>
    <p:sldId id="981" r:id="rId16"/>
    <p:sldId id="983" r:id="rId17"/>
    <p:sldId id="984" r:id="rId18"/>
    <p:sldId id="976" r:id="rId19"/>
    <p:sldId id="970" r:id="rId20"/>
    <p:sldId id="973" r:id="rId21"/>
    <p:sldId id="990" r:id="rId22"/>
    <p:sldId id="989" r:id="rId23"/>
    <p:sldId id="987" r:id="rId24"/>
    <p:sldId id="977" r:id="rId25"/>
    <p:sldId id="978" r:id="rId26"/>
    <p:sldId id="992" r:id="rId2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4F06BA"/>
    <a:srgbClr val="66FF33"/>
    <a:srgbClr val="0066CC"/>
    <a:srgbClr val="800000"/>
    <a:srgbClr val="FF3300"/>
    <a:srgbClr val="000099"/>
    <a:srgbClr val="66CCFF"/>
    <a:srgbClr val="009900"/>
    <a:srgbClr val="791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6442" autoAdjust="0"/>
  </p:normalViewPr>
  <p:slideViewPr>
    <p:cSldViewPr>
      <p:cViewPr varScale="1">
        <p:scale>
          <a:sx n="108" d="100"/>
          <a:sy n="108" d="100"/>
        </p:scale>
        <p:origin x="-15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480"/>
    </p:cViewPr>
  </p:sorterViewPr>
  <p:notesViewPr>
    <p:cSldViewPr>
      <p:cViewPr varScale="1">
        <p:scale>
          <a:sx n="85" d="100"/>
          <a:sy n="85" d="100"/>
        </p:scale>
        <p:origin x="-1374" y="-90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ashmonyh\Desktop\Measles_08.09.2015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lobal%20MR%20meeting%202016\Measles_30.05.2016%20(1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Relationship Id="rId2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openxmlformats.org/officeDocument/2006/relationships/chartUserShapes" Target="../drawings/drawing6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Relationship Id="rId2" Type="http://schemas.openxmlformats.org/officeDocument/2006/relationships/chartUserShapes" Target="../drawings/drawing7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Relationship Id="rId2" Type="http://schemas.openxmlformats.org/officeDocument/2006/relationships/chartUserShapes" Target="../drawings/drawing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lobal%20MR%20meeting%202016\Measles_30.05.2016%20(1).xls" TargetMode="External"/><Relationship Id="rId2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lobal%20MR%20meeting%202016\Measles_30.05.2016%20(1).xls" TargetMode="External"/><Relationship Id="rId2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Estimate!$B$5</c:f>
              <c:strCache>
                <c:ptCount val="1"/>
                <c:pt idx="0">
                  <c:v>Reported Measles cases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cat>
            <c:strRef>
              <c:f>Estimate!$C$2:$AK$2</c:f>
              <c:strCach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strCache>
            </c:strRef>
          </c:cat>
          <c:val>
            <c:numRef>
              <c:f>Estimate!$C$5:$AK$5</c:f>
              <c:numCache>
                <c:formatCode>General</c:formatCode>
                <c:ptCount val="35"/>
                <c:pt idx="0">
                  <c:v>341624.0</c:v>
                </c:pt>
                <c:pt idx="1">
                  <c:v>453409.0</c:v>
                </c:pt>
                <c:pt idx="2">
                  <c:v>331721.0</c:v>
                </c:pt>
                <c:pt idx="3">
                  <c:v>302254.0</c:v>
                </c:pt>
                <c:pt idx="4">
                  <c:v>218335.0</c:v>
                </c:pt>
                <c:pt idx="5">
                  <c:v>229781.0</c:v>
                </c:pt>
                <c:pt idx="6">
                  <c:v>171208.0</c:v>
                </c:pt>
                <c:pt idx="7">
                  <c:v>171164.0</c:v>
                </c:pt>
                <c:pt idx="8">
                  <c:v>126977.0</c:v>
                </c:pt>
                <c:pt idx="9">
                  <c:v>83776.0</c:v>
                </c:pt>
                <c:pt idx="10">
                  <c:v>59058.0</c:v>
                </c:pt>
                <c:pt idx="11">
                  <c:v>64177.0</c:v>
                </c:pt>
                <c:pt idx="12">
                  <c:v>89758.0</c:v>
                </c:pt>
                <c:pt idx="13">
                  <c:v>50758.0</c:v>
                </c:pt>
                <c:pt idx="14">
                  <c:v>24578.0</c:v>
                </c:pt>
                <c:pt idx="15">
                  <c:v>20607.0</c:v>
                </c:pt>
                <c:pt idx="16">
                  <c:v>20249.0</c:v>
                </c:pt>
                <c:pt idx="17">
                  <c:v>33085.0</c:v>
                </c:pt>
                <c:pt idx="18">
                  <c:v>89478.0</c:v>
                </c:pt>
                <c:pt idx="19">
                  <c:v>71562.0</c:v>
                </c:pt>
                <c:pt idx="20">
                  <c:v>38592.0</c:v>
                </c:pt>
                <c:pt idx="21">
                  <c:v>41103.0</c:v>
                </c:pt>
                <c:pt idx="22">
                  <c:v>42616.0</c:v>
                </c:pt>
                <c:pt idx="23">
                  <c:v>52110.0</c:v>
                </c:pt>
                <c:pt idx="24">
                  <c:v>59804.0</c:v>
                </c:pt>
                <c:pt idx="25">
                  <c:v>15069.0</c:v>
                </c:pt>
                <c:pt idx="26">
                  <c:v>23303.0</c:v>
                </c:pt>
                <c:pt idx="27">
                  <c:v>15670.0</c:v>
                </c:pt>
                <c:pt idx="28">
                  <c:v>12120.0</c:v>
                </c:pt>
                <c:pt idx="29">
                  <c:v>36605.0</c:v>
                </c:pt>
                <c:pt idx="30">
                  <c:v>10072.0</c:v>
                </c:pt>
                <c:pt idx="31">
                  <c:v>35923.0</c:v>
                </c:pt>
                <c:pt idx="32">
                  <c:v>36456.0</c:v>
                </c:pt>
                <c:pt idx="33">
                  <c:v>20884.0</c:v>
                </c:pt>
                <c:pt idx="34">
                  <c:v>18129.0</c:v>
                </c:pt>
              </c:numCache>
            </c:numRef>
          </c:val>
        </c:ser>
        <c:ser>
          <c:idx val="3"/>
          <c:order val="3"/>
          <c:tx>
            <c:strRef>
              <c:f>Estimate!$B$6</c:f>
              <c:strCache>
                <c:ptCount val="1"/>
                <c:pt idx="0">
                  <c:v>Reported Rubella cases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Estimate!$C$2:$AK$2</c:f>
              <c:strCach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strCache>
            </c:strRef>
          </c:cat>
          <c:val>
            <c:numRef>
              <c:f>Estimate!$C$6:$AK$6</c:f>
              <c:numCache>
                <c:formatCode>General</c:formatCode>
                <c:ptCount val="35"/>
                <c:pt idx="26">
                  <c:v>2998.0</c:v>
                </c:pt>
                <c:pt idx="27">
                  <c:v>11138.0</c:v>
                </c:pt>
                <c:pt idx="28">
                  <c:v>1824.0</c:v>
                </c:pt>
                <c:pt idx="29">
                  <c:v>892.0</c:v>
                </c:pt>
                <c:pt idx="30">
                  <c:v>1055.0</c:v>
                </c:pt>
                <c:pt idx="31">
                  <c:v>2211.0</c:v>
                </c:pt>
                <c:pt idx="32">
                  <c:v>1629.0</c:v>
                </c:pt>
                <c:pt idx="33">
                  <c:v>2388.0</c:v>
                </c:pt>
                <c:pt idx="34">
                  <c:v>2475.0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7269896"/>
        <c:axId val="2097273288"/>
      </c:barChart>
      <c:lineChart>
        <c:grouping val="standard"/>
        <c:varyColors val="0"/>
        <c:ser>
          <c:idx val="0"/>
          <c:order val="0"/>
          <c:tx>
            <c:strRef>
              <c:f>Estimate!$B$3</c:f>
              <c:strCache>
                <c:ptCount val="1"/>
                <c:pt idx="0">
                  <c:v>MCV1 coverage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Estimate!$C$2:$AK$2</c:f>
              <c:strCach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strCache>
            </c:strRef>
          </c:cat>
          <c:val>
            <c:numRef>
              <c:f>Estimate!$C$3:$AK$3</c:f>
              <c:numCache>
                <c:formatCode>General</c:formatCode>
                <c:ptCount val="35"/>
                <c:pt idx="0">
                  <c:v>15.0</c:v>
                </c:pt>
                <c:pt idx="1">
                  <c:v>17.0</c:v>
                </c:pt>
                <c:pt idx="2">
                  <c:v>23.0</c:v>
                </c:pt>
                <c:pt idx="3">
                  <c:v>27.0</c:v>
                </c:pt>
                <c:pt idx="4">
                  <c:v>34.0</c:v>
                </c:pt>
                <c:pt idx="5">
                  <c:v>47.0</c:v>
                </c:pt>
                <c:pt idx="6">
                  <c:v>50.0</c:v>
                </c:pt>
                <c:pt idx="7">
                  <c:v>53.0</c:v>
                </c:pt>
                <c:pt idx="8">
                  <c:v>63.0</c:v>
                </c:pt>
                <c:pt idx="9">
                  <c:v>65.0</c:v>
                </c:pt>
                <c:pt idx="10">
                  <c:v>67.0</c:v>
                </c:pt>
                <c:pt idx="11">
                  <c:v>66.0</c:v>
                </c:pt>
                <c:pt idx="12">
                  <c:v>67.0</c:v>
                </c:pt>
                <c:pt idx="13">
                  <c:v>67.0</c:v>
                </c:pt>
                <c:pt idx="14">
                  <c:v>68.0</c:v>
                </c:pt>
                <c:pt idx="15">
                  <c:v>66.0</c:v>
                </c:pt>
                <c:pt idx="16">
                  <c:v>69.0</c:v>
                </c:pt>
                <c:pt idx="17">
                  <c:v>68.0</c:v>
                </c:pt>
                <c:pt idx="18">
                  <c:v>70.0</c:v>
                </c:pt>
                <c:pt idx="19">
                  <c:v>71.0</c:v>
                </c:pt>
                <c:pt idx="20">
                  <c:v>72.0</c:v>
                </c:pt>
                <c:pt idx="21">
                  <c:v>73.0</c:v>
                </c:pt>
                <c:pt idx="22">
                  <c:v>73.0</c:v>
                </c:pt>
                <c:pt idx="23">
                  <c:v>73.0</c:v>
                </c:pt>
                <c:pt idx="24">
                  <c:v>76.0</c:v>
                </c:pt>
                <c:pt idx="25">
                  <c:v>78.0</c:v>
                </c:pt>
                <c:pt idx="26">
                  <c:v>78.0</c:v>
                </c:pt>
                <c:pt idx="27">
                  <c:v>78.0</c:v>
                </c:pt>
                <c:pt idx="28">
                  <c:v>78.0</c:v>
                </c:pt>
                <c:pt idx="29">
                  <c:v>77.0</c:v>
                </c:pt>
                <c:pt idx="30">
                  <c:v>81.0</c:v>
                </c:pt>
                <c:pt idx="31">
                  <c:v>80.0</c:v>
                </c:pt>
                <c:pt idx="32">
                  <c:v>77.0</c:v>
                </c:pt>
                <c:pt idx="33">
                  <c:v>78.0</c:v>
                </c:pt>
                <c:pt idx="34">
                  <c:v>77.0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Estimate!$B$4</c:f>
              <c:strCache>
                <c:ptCount val="1"/>
                <c:pt idx="0">
                  <c:v>MCV2 coverage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Estimate!$C$2:$AK$2</c:f>
              <c:strCach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strCache>
            </c:strRef>
          </c:cat>
          <c:val>
            <c:numRef>
              <c:f>Estimate!$C$4:$AK$4</c:f>
              <c:numCache>
                <c:formatCode>General</c:formatCode>
                <c:ptCount val="35"/>
                <c:pt idx="20">
                  <c:v>28.0</c:v>
                </c:pt>
                <c:pt idx="21">
                  <c:v>36.0</c:v>
                </c:pt>
                <c:pt idx="22">
                  <c:v>36.0</c:v>
                </c:pt>
                <c:pt idx="23">
                  <c:v>35.0</c:v>
                </c:pt>
                <c:pt idx="24">
                  <c:v>40.0</c:v>
                </c:pt>
                <c:pt idx="25">
                  <c:v>42.0</c:v>
                </c:pt>
                <c:pt idx="26">
                  <c:v>43.0</c:v>
                </c:pt>
                <c:pt idx="27">
                  <c:v>44.0</c:v>
                </c:pt>
                <c:pt idx="28">
                  <c:v>42.0</c:v>
                </c:pt>
                <c:pt idx="29">
                  <c:v>53.0</c:v>
                </c:pt>
                <c:pt idx="30">
                  <c:v>60.0</c:v>
                </c:pt>
                <c:pt idx="31">
                  <c:v>60.0</c:v>
                </c:pt>
                <c:pt idx="32">
                  <c:v>61.0</c:v>
                </c:pt>
                <c:pt idx="33">
                  <c:v>65.0</c:v>
                </c:pt>
                <c:pt idx="34">
                  <c:v>66.0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7276264"/>
        <c:axId val="2097279240"/>
      </c:lineChart>
      <c:catAx>
        <c:axId val="2097269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7273288"/>
        <c:crosses val="autoZero"/>
        <c:auto val="1"/>
        <c:lblAlgn val="ctr"/>
        <c:lblOffset val="100"/>
        <c:noMultiLvlLbl val="0"/>
      </c:catAx>
      <c:valAx>
        <c:axId val="2097273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7269896"/>
        <c:crosses val="autoZero"/>
        <c:crossBetween val="between"/>
      </c:valAx>
      <c:catAx>
        <c:axId val="2097276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97279240"/>
        <c:crosses val="autoZero"/>
        <c:auto val="1"/>
        <c:lblAlgn val="ctr"/>
        <c:lblOffset val="100"/>
        <c:noMultiLvlLbl val="0"/>
      </c:catAx>
      <c:valAx>
        <c:axId val="2097279240"/>
        <c:scaling>
          <c:orientation val="minMax"/>
          <c:max val="100.0"/>
        </c:scaling>
        <c:delete val="0"/>
        <c:axPos val="r"/>
        <c:numFmt formatCode="General" sourceLinked="1"/>
        <c:majorTickMark val="out"/>
        <c:minorTickMark val="none"/>
        <c:tickLblPos val="nextTo"/>
        <c:crossAx val="2097276264"/>
        <c:crosses val="max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Sheet4!$C$30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Sheet4!$B$31:$B$53</c:f>
              <c:strCache>
                <c:ptCount val="23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  <c:pt idx="22">
                  <c:v>RRL Tunisia</c:v>
                </c:pt>
              </c:strCache>
            </c:strRef>
          </c:cat>
          <c:val>
            <c:numRef>
              <c:f>Sheet4!$C$31:$C$53</c:f>
              <c:numCache>
                <c:formatCode>General</c:formatCode>
                <c:ptCount val="23"/>
                <c:pt idx="0">
                  <c:v>100.0</c:v>
                </c:pt>
                <c:pt idx="1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95.0</c:v>
                </c:pt>
                <c:pt idx="20">
                  <c:v>95.0</c:v>
                </c:pt>
                <c:pt idx="21">
                  <c:v>100.0</c:v>
                </c:pt>
                <c:pt idx="22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Sheet4!$D$30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Sheet4!$B$31:$B$53</c:f>
              <c:strCache>
                <c:ptCount val="23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  <c:pt idx="22">
                  <c:v>RRL Tunisia</c:v>
                </c:pt>
              </c:strCache>
            </c:strRef>
          </c:cat>
          <c:val>
            <c:numRef>
              <c:f>Sheet4!$D$31:$D$53</c:f>
              <c:numCache>
                <c:formatCode>General</c:formatCode>
                <c:ptCount val="23"/>
                <c:pt idx="0">
                  <c:v>100.0</c:v>
                </c:pt>
                <c:pt idx="1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90.0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</c:numCache>
            </c:numRef>
          </c:val>
        </c:ser>
        <c:ser>
          <c:idx val="2"/>
          <c:order val="2"/>
          <c:tx>
            <c:strRef>
              <c:f>Sheet4!$E$30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cat>
            <c:strRef>
              <c:f>Sheet4!$B$31:$B$53</c:f>
              <c:strCache>
                <c:ptCount val="23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  <c:pt idx="22">
                  <c:v>RRL Tunisia</c:v>
                </c:pt>
              </c:strCache>
            </c:strRef>
          </c:cat>
          <c:val>
            <c:numRef>
              <c:f>Sheet4!$E$31:$E$53</c:f>
              <c:numCache>
                <c:formatCode>General</c:formatCode>
                <c:ptCount val="23"/>
                <c:pt idx="0">
                  <c:v>100.0</c:v>
                </c:pt>
                <c:pt idx="1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95.0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2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299576"/>
        <c:axId val="2118302552"/>
      </c:barChart>
      <c:catAx>
        <c:axId val="2118299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8302552"/>
        <c:crosses val="autoZero"/>
        <c:auto val="1"/>
        <c:lblAlgn val="ctr"/>
        <c:lblOffset val="100"/>
        <c:noMultiLvlLbl val="0"/>
      </c:catAx>
      <c:valAx>
        <c:axId val="2118302552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299576"/>
        <c:crosses val="autoZero"/>
        <c:crossBetween val="between"/>
        <c:majorUnit val="5.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Sheet4!$J$30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Sheet4!$I$31:$I$53</c:f>
              <c:strCache>
                <c:ptCount val="23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  <c:pt idx="22">
                  <c:v>RRL Tunisia</c:v>
                </c:pt>
              </c:strCache>
            </c:strRef>
          </c:cat>
          <c:val>
            <c:numRef>
              <c:f>Sheet4!$J$31:$J$53</c:f>
              <c:numCache>
                <c:formatCode>General</c:formatCode>
                <c:ptCount val="23"/>
                <c:pt idx="0">
                  <c:v>100.0</c:v>
                </c:pt>
                <c:pt idx="1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95.0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Sheet4!$K$30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strRef>
              <c:f>Sheet4!$I$31:$I$53</c:f>
              <c:strCache>
                <c:ptCount val="23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  <c:pt idx="22">
                  <c:v>RRL Tunisia</c:v>
                </c:pt>
              </c:strCache>
            </c:strRef>
          </c:cat>
          <c:val>
            <c:numRef>
              <c:f>Sheet4!$K$31:$K$53</c:f>
              <c:numCache>
                <c:formatCode>General</c:formatCode>
                <c:ptCount val="23"/>
                <c:pt idx="0">
                  <c:v>100.0</c:v>
                </c:pt>
                <c:pt idx="1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8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75.0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</c:numCache>
            </c:numRef>
          </c:val>
        </c:ser>
        <c:ser>
          <c:idx val="2"/>
          <c:order val="2"/>
          <c:tx>
            <c:strRef>
              <c:f>Sheet4!$L$30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cat>
            <c:strRef>
              <c:f>Sheet4!$I$31:$I$53</c:f>
              <c:strCache>
                <c:ptCount val="23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  <c:pt idx="22">
                  <c:v>RRL Tunisia</c:v>
                </c:pt>
              </c:strCache>
            </c:strRef>
          </c:cat>
          <c:val>
            <c:numRef>
              <c:f>Sheet4!$L$31:$L$53</c:f>
              <c:numCache>
                <c:formatCode>General</c:formatCode>
                <c:ptCount val="23"/>
                <c:pt idx="0">
                  <c:v>100.0</c:v>
                </c:pt>
                <c:pt idx="1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5">
                  <c:v>90.0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2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261240"/>
        <c:axId val="2118241512"/>
      </c:barChart>
      <c:catAx>
        <c:axId val="2118261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8241512"/>
        <c:crosses val="autoZero"/>
        <c:auto val="1"/>
        <c:lblAlgn val="ctr"/>
        <c:lblOffset val="100"/>
        <c:noMultiLvlLbl val="0"/>
      </c:catAx>
      <c:valAx>
        <c:axId val="2118241512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261240"/>
        <c:crosses val="autoZero"/>
        <c:crossBetween val="between"/>
        <c:majorUnit val="20.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49799291046966"/>
          <c:y val="0.0229176732301062"/>
          <c:w val="0.895732682596825"/>
          <c:h val="0.7088107781305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Sheet3!$F$2</c:f>
              <c:strCache>
                <c:ptCount val="1"/>
                <c:pt idx="0">
                  <c:v>No. Susp Measles cases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Sheet3!$E$3:$E$9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Jan-Mar2016</c:v>
                </c:pt>
              </c:strCache>
            </c:strRef>
          </c:cat>
          <c:val>
            <c:numRef>
              <c:f>Sheet3!$F$3:$F$9</c:f>
              <c:numCache>
                <c:formatCode>General</c:formatCode>
                <c:ptCount val="7"/>
                <c:pt idx="0">
                  <c:v>15849.0</c:v>
                </c:pt>
                <c:pt idx="1">
                  <c:v>25396.0</c:v>
                </c:pt>
                <c:pt idx="2">
                  <c:v>49658.0</c:v>
                </c:pt>
                <c:pt idx="3">
                  <c:v>35499.0</c:v>
                </c:pt>
                <c:pt idx="4">
                  <c:v>28213.0</c:v>
                </c:pt>
                <c:pt idx="5">
                  <c:v>34704.0</c:v>
                </c:pt>
                <c:pt idx="6">
                  <c:v>7300.0</c:v>
                </c:pt>
              </c:numCache>
            </c:numRef>
          </c:val>
        </c:ser>
        <c:ser>
          <c:idx val="1"/>
          <c:order val="1"/>
          <c:tx>
            <c:strRef>
              <c:f>Sheet3!$G$2</c:f>
              <c:strCache>
                <c:ptCount val="1"/>
                <c:pt idx="0">
                  <c:v>No. susp tested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Sheet3!$E$3:$E$9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Jan-Mar2016</c:v>
                </c:pt>
              </c:strCache>
            </c:strRef>
          </c:cat>
          <c:val>
            <c:numRef>
              <c:f>Sheet3!$G$3:$G$9</c:f>
              <c:numCache>
                <c:formatCode>General</c:formatCode>
                <c:ptCount val="7"/>
                <c:pt idx="0">
                  <c:v>13730.0</c:v>
                </c:pt>
                <c:pt idx="1">
                  <c:v>19279.0</c:v>
                </c:pt>
                <c:pt idx="2">
                  <c:v>30889.0</c:v>
                </c:pt>
                <c:pt idx="3">
                  <c:v>30437.0</c:v>
                </c:pt>
                <c:pt idx="4">
                  <c:v>23869.0</c:v>
                </c:pt>
                <c:pt idx="5">
                  <c:v>28873.0</c:v>
                </c:pt>
                <c:pt idx="6">
                  <c:v>6615.0</c:v>
                </c:pt>
              </c:numCache>
            </c:numRef>
          </c:val>
        </c:ser>
        <c:ser>
          <c:idx val="2"/>
          <c:order val="2"/>
          <c:tx>
            <c:strRef>
              <c:f>Sheet3!$H$2</c:f>
              <c:strCache>
                <c:ptCount val="1"/>
                <c:pt idx="0">
                  <c:v>No. Lab Confirmed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Sheet3!$E$3:$E$9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Jan-Mar2016</c:v>
                </c:pt>
              </c:strCache>
            </c:strRef>
          </c:cat>
          <c:val>
            <c:numRef>
              <c:f>Sheet3!$H$3:$H$9</c:f>
              <c:numCache>
                <c:formatCode>General</c:formatCode>
                <c:ptCount val="7"/>
                <c:pt idx="0">
                  <c:v>4417.0</c:v>
                </c:pt>
                <c:pt idx="1">
                  <c:v>6916.0</c:v>
                </c:pt>
                <c:pt idx="2">
                  <c:v>15074.0</c:v>
                </c:pt>
                <c:pt idx="3">
                  <c:v>13248.0</c:v>
                </c:pt>
                <c:pt idx="4">
                  <c:v>6157.0</c:v>
                </c:pt>
                <c:pt idx="5">
                  <c:v>8843.0</c:v>
                </c:pt>
                <c:pt idx="6">
                  <c:v>1234.0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103949448"/>
        <c:axId val="2103931752"/>
        <c:axId val="0"/>
      </c:bar3DChart>
      <c:catAx>
        <c:axId val="2103949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03931752"/>
        <c:crosses val="autoZero"/>
        <c:auto val="1"/>
        <c:lblAlgn val="ctr"/>
        <c:lblOffset val="100"/>
        <c:noMultiLvlLbl val="0"/>
      </c:catAx>
      <c:valAx>
        <c:axId val="2103931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03949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9218840064475"/>
          <c:y val="0.813505217766501"/>
          <c:w val="0.617783607100575"/>
          <c:h val="0.06998673274028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Sheet3!$M$3</c:f>
              <c:strCache>
                <c:ptCount val="1"/>
                <c:pt idx="0">
                  <c:v>No. susp tested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Sheet3!$L$4:$L$10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Jan-Mar2016</c:v>
                </c:pt>
              </c:strCache>
            </c:strRef>
          </c:cat>
          <c:val>
            <c:numRef>
              <c:f>Sheet3!$M$4:$M$10</c:f>
              <c:numCache>
                <c:formatCode>General</c:formatCode>
                <c:ptCount val="7"/>
                <c:pt idx="0">
                  <c:v>11304.0</c:v>
                </c:pt>
                <c:pt idx="1">
                  <c:v>16353.0</c:v>
                </c:pt>
                <c:pt idx="2">
                  <c:v>27139.0</c:v>
                </c:pt>
                <c:pt idx="3">
                  <c:v>27588.0</c:v>
                </c:pt>
                <c:pt idx="4">
                  <c:v>22388.0</c:v>
                </c:pt>
                <c:pt idx="5">
                  <c:v>27161.0</c:v>
                </c:pt>
                <c:pt idx="6">
                  <c:v>5747.0</c:v>
                </c:pt>
              </c:numCache>
            </c:numRef>
          </c:val>
        </c:ser>
        <c:ser>
          <c:idx val="1"/>
          <c:order val="1"/>
          <c:tx>
            <c:strRef>
              <c:f>Sheet3!$N$3</c:f>
              <c:strCache>
                <c:ptCount val="1"/>
                <c:pt idx="0">
                  <c:v>No. Lab Confirmed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Sheet3!$L$4:$L$10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Jan-Mar2016</c:v>
                </c:pt>
              </c:strCache>
            </c:strRef>
          </c:cat>
          <c:val>
            <c:numRef>
              <c:f>Sheet3!$N$4:$N$10</c:f>
              <c:numCache>
                <c:formatCode>General</c:formatCode>
                <c:ptCount val="7"/>
                <c:pt idx="0">
                  <c:v>1006.0</c:v>
                </c:pt>
                <c:pt idx="1">
                  <c:v>1905.0</c:v>
                </c:pt>
                <c:pt idx="2">
                  <c:v>1543.0</c:v>
                </c:pt>
                <c:pt idx="3">
                  <c:v>2111.0</c:v>
                </c:pt>
                <c:pt idx="4">
                  <c:v>2204.0</c:v>
                </c:pt>
                <c:pt idx="5">
                  <c:v>1571.0</c:v>
                </c:pt>
                <c:pt idx="6">
                  <c:v>772.0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103342248"/>
        <c:axId val="2102599976"/>
        <c:axId val="0"/>
      </c:bar3DChart>
      <c:catAx>
        <c:axId val="2103342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02599976"/>
        <c:crosses val="autoZero"/>
        <c:auto val="1"/>
        <c:lblAlgn val="ctr"/>
        <c:lblOffset val="100"/>
        <c:noMultiLvlLbl val="0"/>
      </c:catAx>
      <c:valAx>
        <c:axId val="2102599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033422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86144023479549"/>
          <c:y val="0.0273738874692935"/>
          <c:w val="0.802462468178552"/>
          <c:h val="0.698663497265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Sheet4!$J$4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cat>
            <c:strRef>
              <c:f>Sheet4!$I$5:$I$26</c:f>
              <c:strCache>
                <c:ptCount val="22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</c:strCache>
            </c:strRef>
          </c:cat>
          <c:val>
            <c:numRef>
              <c:f>Sheet4!$J$5:$J$26</c:f>
              <c:numCache>
                <c:formatCode>General</c:formatCode>
                <c:ptCount val="22"/>
                <c:pt idx="0">
                  <c:v>82.0</c:v>
                </c:pt>
                <c:pt idx="1">
                  <c:v>100.0</c:v>
                </c:pt>
                <c:pt idx="2">
                  <c:v>100.0</c:v>
                </c:pt>
                <c:pt idx="3">
                  <c:v>84.0</c:v>
                </c:pt>
                <c:pt idx="4">
                  <c:v>93.0</c:v>
                </c:pt>
                <c:pt idx="5">
                  <c:v>88.0</c:v>
                </c:pt>
                <c:pt idx="6">
                  <c:v>22.0</c:v>
                </c:pt>
                <c:pt idx="8">
                  <c:v>97.0</c:v>
                </c:pt>
                <c:pt idx="9">
                  <c:v>48.0</c:v>
                </c:pt>
                <c:pt idx="10">
                  <c:v>73.0</c:v>
                </c:pt>
                <c:pt idx="11">
                  <c:v>95.0</c:v>
                </c:pt>
                <c:pt idx="12">
                  <c:v>94.0</c:v>
                </c:pt>
                <c:pt idx="13">
                  <c:v>93.0</c:v>
                </c:pt>
                <c:pt idx="14">
                  <c:v>77.0</c:v>
                </c:pt>
                <c:pt idx="15">
                  <c:v>100.0</c:v>
                </c:pt>
                <c:pt idx="16">
                  <c:v>95.0</c:v>
                </c:pt>
                <c:pt idx="17">
                  <c:v>95.0</c:v>
                </c:pt>
                <c:pt idx="18">
                  <c:v>98.0</c:v>
                </c:pt>
                <c:pt idx="19">
                  <c:v>53.0</c:v>
                </c:pt>
                <c:pt idx="20">
                  <c:v>80.0</c:v>
                </c:pt>
                <c:pt idx="21">
                  <c:v>26.0</c:v>
                </c:pt>
              </c:numCache>
            </c:numRef>
          </c:val>
        </c:ser>
        <c:ser>
          <c:idx val="1"/>
          <c:order val="1"/>
          <c:tx>
            <c:strRef>
              <c:f>Sheet4!$K$4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Sheet4!$I$5:$I$26</c:f>
              <c:strCache>
                <c:ptCount val="22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</c:strCache>
            </c:strRef>
          </c:cat>
          <c:val>
            <c:numRef>
              <c:f>Sheet4!$K$5:$K$26</c:f>
              <c:numCache>
                <c:formatCode>General</c:formatCode>
                <c:ptCount val="22"/>
                <c:pt idx="0">
                  <c:v>83.0</c:v>
                </c:pt>
                <c:pt idx="1">
                  <c:v>100.0</c:v>
                </c:pt>
                <c:pt idx="3">
                  <c:v>95.0</c:v>
                </c:pt>
                <c:pt idx="4">
                  <c:v>42.0</c:v>
                </c:pt>
                <c:pt idx="5">
                  <c:v>50.0</c:v>
                </c:pt>
                <c:pt idx="6">
                  <c:v>31.0</c:v>
                </c:pt>
                <c:pt idx="7">
                  <c:v>5.0</c:v>
                </c:pt>
                <c:pt idx="8">
                  <c:v>100.0</c:v>
                </c:pt>
                <c:pt idx="9">
                  <c:v>5.0</c:v>
                </c:pt>
                <c:pt idx="10">
                  <c:v>61.0</c:v>
                </c:pt>
                <c:pt idx="11">
                  <c:v>99.0</c:v>
                </c:pt>
                <c:pt idx="12">
                  <c:v>80.0</c:v>
                </c:pt>
                <c:pt idx="13">
                  <c:v>92.0</c:v>
                </c:pt>
                <c:pt idx="14">
                  <c:v>72.0</c:v>
                </c:pt>
                <c:pt idx="15">
                  <c:v>90.0</c:v>
                </c:pt>
                <c:pt idx="16">
                  <c:v>68.0</c:v>
                </c:pt>
                <c:pt idx="17">
                  <c:v>74.0</c:v>
                </c:pt>
                <c:pt idx="18">
                  <c:v>91.0</c:v>
                </c:pt>
                <c:pt idx="19">
                  <c:v>92.0</c:v>
                </c:pt>
                <c:pt idx="20">
                  <c:v>54.0</c:v>
                </c:pt>
                <c:pt idx="21">
                  <c:v>91.0</c:v>
                </c:pt>
              </c:numCache>
            </c:numRef>
          </c:val>
        </c:ser>
        <c:ser>
          <c:idx val="2"/>
          <c:order val="2"/>
          <c:tx>
            <c:strRef>
              <c:f>Sheet4!$L$4</c:f>
              <c:strCache>
                <c:ptCount val="1"/>
                <c:pt idx="0">
                  <c:v>2016 March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strRef>
              <c:f>Sheet4!$I$5:$I$26</c:f>
              <c:strCache>
                <c:ptCount val="22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</c:strCache>
            </c:strRef>
          </c:cat>
          <c:val>
            <c:numRef>
              <c:f>Sheet4!$L$5:$L$26</c:f>
              <c:numCache>
                <c:formatCode>General</c:formatCode>
                <c:ptCount val="22"/>
                <c:pt idx="0">
                  <c:v>99.0</c:v>
                </c:pt>
                <c:pt idx="1">
                  <c:v>100.0</c:v>
                </c:pt>
                <c:pt idx="3">
                  <c:v>96.0</c:v>
                </c:pt>
                <c:pt idx="4">
                  <c:v>99.0</c:v>
                </c:pt>
                <c:pt idx="5">
                  <c:v>65.0</c:v>
                </c:pt>
                <c:pt idx="6">
                  <c:v>92.0</c:v>
                </c:pt>
                <c:pt idx="7">
                  <c:v>19.0</c:v>
                </c:pt>
                <c:pt idx="8">
                  <c:v>100.0</c:v>
                </c:pt>
                <c:pt idx="10">
                  <c:v>46.0</c:v>
                </c:pt>
                <c:pt idx="11">
                  <c:v>99.0</c:v>
                </c:pt>
                <c:pt idx="12">
                  <c:v>86.0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97.0</c:v>
                </c:pt>
                <c:pt idx="18">
                  <c:v>97.0</c:v>
                </c:pt>
                <c:pt idx="19">
                  <c:v>65.0</c:v>
                </c:pt>
                <c:pt idx="20">
                  <c:v>90.0</c:v>
                </c:pt>
                <c:pt idx="21">
                  <c:v>99.0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079720"/>
        <c:axId val="-2140082712"/>
      </c:barChart>
      <c:catAx>
        <c:axId val="-2140079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0082712"/>
        <c:crosses val="autoZero"/>
        <c:auto val="1"/>
        <c:lblAlgn val="ctr"/>
        <c:lblOffset val="100"/>
        <c:noMultiLvlLbl val="0"/>
      </c:catAx>
      <c:valAx>
        <c:axId val="-2140082712"/>
        <c:scaling>
          <c:orientation val="minMax"/>
          <c:max val="100.0"/>
        </c:scaling>
        <c:delete val="0"/>
        <c:axPos val="l"/>
        <c:numFmt formatCode="General" sourceLinked="1"/>
        <c:majorTickMark val="out"/>
        <c:minorTickMark val="none"/>
        <c:tickLblPos val="nextTo"/>
        <c:crossAx val="-2140079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Sheet4!$B$5:$B$26</c:f>
              <c:strCache>
                <c:ptCount val="22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</c:strCache>
            </c:strRef>
          </c:cat>
          <c:val>
            <c:numRef>
              <c:f>Sheet4!$C$5:$C$26</c:f>
              <c:numCache>
                <c:formatCode>General</c:formatCode>
                <c:ptCount val="22"/>
                <c:pt idx="0">
                  <c:v>92.0</c:v>
                </c:pt>
                <c:pt idx="1">
                  <c:v>100.0</c:v>
                </c:pt>
                <c:pt idx="2">
                  <c:v>100.0</c:v>
                </c:pt>
                <c:pt idx="3">
                  <c:v>95.0</c:v>
                </c:pt>
                <c:pt idx="4">
                  <c:v>89.0</c:v>
                </c:pt>
                <c:pt idx="5">
                  <c:v>100.0</c:v>
                </c:pt>
                <c:pt idx="6">
                  <c:v>97.0</c:v>
                </c:pt>
                <c:pt idx="8">
                  <c:v>63.0</c:v>
                </c:pt>
                <c:pt idx="9">
                  <c:v>100.0</c:v>
                </c:pt>
                <c:pt idx="10">
                  <c:v>94.0</c:v>
                </c:pt>
                <c:pt idx="11">
                  <c:v>97.0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96.0</c:v>
                </c:pt>
                <c:pt idx="16">
                  <c:v>21.0</c:v>
                </c:pt>
                <c:pt idx="17">
                  <c:v>99.0</c:v>
                </c:pt>
                <c:pt idx="18">
                  <c:v>100.0</c:v>
                </c:pt>
                <c:pt idx="19">
                  <c:v>89.0</c:v>
                </c:pt>
                <c:pt idx="20">
                  <c:v>93.0</c:v>
                </c:pt>
                <c:pt idx="21">
                  <c:v>94.0</c:v>
                </c:pt>
              </c:numCache>
            </c:numRef>
          </c:val>
        </c:ser>
        <c:ser>
          <c:idx val="1"/>
          <c:order val="1"/>
          <c:tx>
            <c:strRef>
              <c:f>Sheet4!$D$4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Sheet4!$B$5:$B$26</c:f>
              <c:strCache>
                <c:ptCount val="22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</c:strCache>
            </c:strRef>
          </c:cat>
          <c:val>
            <c:numRef>
              <c:f>Sheet4!$D$5:$D$26</c:f>
              <c:numCache>
                <c:formatCode>General</c:formatCode>
                <c:ptCount val="22"/>
                <c:pt idx="0">
                  <c:v>100.0</c:v>
                </c:pt>
                <c:pt idx="1">
                  <c:v>100.0</c:v>
                </c:pt>
                <c:pt idx="2">
                  <c:v>44.0</c:v>
                </c:pt>
                <c:pt idx="3">
                  <c:v>95.0</c:v>
                </c:pt>
                <c:pt idx="4">
                  <c:v>98.0</c:v>
                </c:pt>
                <c:pt idx="5">
                  <c:v>100.0</c:v>
                </c:pt>
                <c:pt idx="6">
                  <c:v>95.0</c:v>
                </c:pt>
                <c:pt idx="7">
                  <c:v>97.0</c:v>
                </c:pt>
                <c:pt idx="8">
                  <c:v>58.0</c:v>
                </c:pt>
                <c:pt idx="9">
                  <c:v>100.0</c:v>
                </c:pt>
                <c:pt idx="10">
                  <c:v>99.0</c:v>
                </c:pt>
                <c:pt idx="11">
                  <c:v>98.0</c:v>
                </c:pt>
                <c:pt idx="12">
                  <c:v>100.0</c:v>
                </c:pt>
                <c:pt idx="13">
                  <c:v>100.0</c:v>
                </c:pt>
                <c:pt idx="14">
                  <c:v>99.0</c:v>
                </c:pt>
                <c:pt idx="15">
                  <c:v>96.0</c:v>
                </c:pt>
                <c:pt idx="16">
                  <c:v>79.0</c:v>
                </c:pt>
                <c:pt idx="17">
                  <c:v>99.0</c:v>
                </c:pt>
                <c:pt idx="18">
                  <c:v>100.0</c:v>
                </c:pt>
                <c:pt idx="19">
                  <c:v>88.0</c:v>
                </c:pt>
                <c:pt idx="20">
                  <c:v>91.0</c:v>
                </c:pt>
                <c:pt idx="21">
                  <c:v>94.0</c:v>
                </c:pt>
              </c:numCache>
            </c:numRef>
          </c:val>
        </c:ser>
        <c:ser>
          <c:idx val="2"/>
          <c:order val="2"/>
          <c:tx>
            <c:strRef>
              <c:f>Sheet4!$E$4</c:f>
              <c:strCache>
                <c:ptCount val="1"/>
                <c:pt idx="0">
                  <c:v>2016 March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Sheet4!$B$5:$B$26</c:f>
              <c:strCache>
                <c:ptCount val="22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</c:strCache>
            </c:strRef>
          </c:cat>
          <c:val>
            <c:numRef>
              <c:f>Sheet4!$E$5:$E$26</c:f>
              <c:numCache>
                <c:formatCode>General</c:formatCode>
                <c:ptCount val="22"/>
                <c:pt idx="0">
                  <c:v>97.0</c:v>
                </c:pt>
                <c:pt idx="1">
                  <c:v>100.0</c:v>
                </c:pt>
                <c:pt idx="3">
                  <c:v>97.0</c:v>
                </c:pt>
                <c:pt idx="4">
                  <c:v>87.0</c:v>
                </c:pt>
                <c:pt idx="5">
                  <c:v>100.0</c:v>
                </c:pt>
                <c:pt idx="6">
                  <c:v>98.0</c:v>
                </c:pt>
                <c:pt idx="7">
                  <c:v>97.0</c:v>
                </c:pt>
                <c:pt idx="8">
                  <c:v>68.0</c:v>
                </c:pt>
                <c:pt idx="9">
                  <c:v>96.0</c:v>
                </c:pt>
                <c:pt idx="10">
                  <c:v>98.0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98.0</c:v>
                </c:pt>
                <c:pt idx="20">
                  <c:v>89.0</c:v>
                </c:pt>
                <c:pt idx="21">
                  <c:v>84.0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02404584"/>
        <c:axId val="2103249592"/>
      </c:barChart>
      <c:catAx>
        <c:axId val="2102404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03249592"/>
        <c:crosses val="autoZero"/>
        <c:auto val="1"/>
        <c:lblAlgn val="ctr"/>
        <c:lblOffset val="100"/>
        <c:noMultiLvlLbl val="0"/>
      </c:catAx>
      <c:valAx>
        <c:axId val="2103249592"/>
        <c:scaling>
          <c:orientation val="minMax"/>
          <c:max val="10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crossAx val="2102404584"/>
        <c:crosses val="autoZero"/>
        <c:crossBetween val="between"/>
        <c:majorUnit val="10.0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Sheet4!$P$4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cat>
            <c:strRef>
              <c:f>Sheet4!$O$5:$O$26</c:f>
              <c:strCache>
                <c:ptCount val="22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</c:strCache>
            </c:strRef>
          </c:cat>
          <c:val>
            <c:numRef>
              <c:f>Sheet4!$P$5:$P$26</c:f>
              <c:numCache>
                <c:formatCode>General</c:formatCode>
                <c:ptCount val="22"/>
                <c:pt idx="0">
                  <c:v>44.0</c:v>
                </c:pt>
                <c:pt idx="1">
                  <c:v>100.0</c:v>
                </c:pt>
                <c:pt idx="2">
                  <c:v>100.0</c:v>
                </c:pt>
                <c:pt idx="3">
                  <c:v>98.0</c:v>
                </c:pt>
                <c:pt idx="4">
                  <c:v>58.0</c:v>
                </c:pt>
                <c:pt idx="5">
                  <c:v>83.0</c:v>
                </c:pt>
                <c:pt idx="6">
                  <c:v>89.0</c:v>
                </c:pt>
                <c:pt idx="8">
                  <c:v>32.0</c:v>
                </c:pt>
                <c:pt idx="9">
                  <c:v>19.0</c:v>
                </c:pt>
                <c:pt idx="10">
                  <c:v>78.0</c:v>
                </c:pt>
                <c:pt idx="11">
                  <c:v>74.0</c:v>
                </c:pt>
                <c:pt idx="12">
                  <c:v>65.0</c:v>
                </c:pt>
                <c:pt idx="13">
                  <c:v>85.0</c:v>
                </c:pt>
                <c:pt idx="14">
                  <c:v>80.0</c:v>
                </c:pt>
                <c:pt idx="15">
                  <c:v>59.0</c:v>
                </c:pt>
                <c:pt idx="16">
                  <c:v>77.0</c:v>
                </c:pt>
                <c:pt idx="17">
                  <c:v>86.0</c:v>
                </c:pt>
                <c:pt idx="18">
                  <c:v>59.0</c:v>
                </c:pt>
                <c:pt idx="19">
                  <c:v>77.0</c:v>
                </c:pt>
                <c:pt idx="20">
                  <c:v>87.0</c:v>
                </c:pt>
                <c:pt idx="21">
                  <c:v>71.0</c:v>
                </c:pt>
              </c:numCache>
            </c:numRef>
          </c:val>
        </c:ser>
        <c:ser>
          <c:idx val="1"/>
          <c:order val="1"/>
          <c:tx>
            <c:strRef>
              <c:f>Sheet4!$Q$4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Sheet4!$O$5:$O$26</c:f>
              <c:strCache>
                <c:ptCount val="22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</c:strCache>
            </c:strRef>
          </c:cat>
          <c:val>
            <c:numRef>
              <c:f>Sheet4!$Q$5:$Q$26</c:f>
              <c:numCache>
                <c:formatCode>General</c:formatCode>
                <c:ptCount val="22"/>
                <c:pt idx="0">
                  <c:v>49.0</c:v>
                </c:pt>
                <c:pt idx="1">
                  <c:v>100.0</c:v>
                </c:pt>
                <c:pt idx="3">
                  <c:v>85.0</c:v>
                </c:pt>
                <c:pt idx="4">
                  <c:v>63.0</c:v>
                </c:pt>
                <c:pt idx="5">
                  <c:v>92.0</c:v>
                </c:pt>
                <c:pt idx="6">
                  <c:v>93.0</c:v>
                </c:pt>
                <c:pt idx="7">
                  <c:v>36.0</c:v>
                </c:pt>
                <c:pt idx="8">
                  <c:v>42.0</c:v>
                </c:pt>
                <c:pt idx="9">
                  <c:v>8.0</c:v>
                </c:pt>
                <c:pt idx="10">
                  <c:v>85.0</c:v>
                </c:pt>
                <c:pt idx="11">
                  <c:v>74.0</c:v>
                </c:pt>
                <c:pt idx="12">
                  <c:v>62.0</c:v>
                </c:pt>
                <c:pt idx="13">
                  <c:v>82.0</c:v>
                </c:pt>
                <c:pt idx="14">
                  <c:v>89.0</c:v>
                </c:pt>
                <c:pt idx="15">
                  <c:v>90.0</c:v>
                </c:pt>
                <c:pt idx="16">
                  <c:v>85.0</c:v>
                </c:pt>
                <c:pt idx="17">
                  <c:v>85.0</c:v>
                </c:pt>
                <c:pt idx="18">
                  <c:v>67.0</c:v>
                </c:pt>
                <c:pt idx="19">
                  <c:v>64.0</c:v>
                </c:pt>
                <c:pt idx="20">
                  <c:v>60.0</c:v>
                </c:pt>
                <c:pt idx="21">
                  <c:v>75.0</c:v>
                </c:pt>
              </c:numCache>
            </c:numRef>
          </c:val>
        </c:ser>
        <c:ser>
          <c:idx val="2"/>
          <c:order val="2"/>
          <c:tx>
            <c:strRef>
              <c:f>Sheet4!$R$4</c:f>
              <c:strCache>
                <c:ptCount val="1"/>
                <c:pt idx="0">
                  <c:v>2016 March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Sheet4!$O$5:$O$26</c:f>
              <c:strCache>
                <c:ptCount val="22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</c:strCache>
            </c:strRef>
          </c:cat>
          <c:val>
            <c:numRef>
              <c:f>Sheet4!$R$5:$R$26</c:f>
              <c:numCache>
                <c:formatCode>General</c:formatCode>
                <c:ptCount val="22"/>
                <c:pt idx="0">
                  <c:v>37.0</c:v>
                </c:pt>
                <c:pt idx="1">
                  <c:v>100.0</c:v>
                </c:pt>
                <c:pt idx="3">
                  <c:v>88.0</c:v>
                </c:pt>
                <c:pt idx="4">
                  <c:v>56.0</c:v>
                </c:pt>
                <c:pt idx="5">
                  <c:v>82.0</c:v>
                </c:pt>
                <c:pt idx="6">
                  <c:v>91.0</c:v>
                </c:pt>
                <c:pt idx="7">
                  <c:v>100.0</c:v>
                </c:pt>
                <c:pt idx="8">
                  <c:v>76.0</c:v>
                </c:pt>
                <c:pt idx="9">
                  <c:v>90.0</c:v>
                </c:pt>
                <c:pt idx="10">
                  <c:v>80.0</c:v>
                </c:pt>
                <c:pt idx="11">
                  <c:v>59.0</c:v>
                </c:pt>
                <c:pt idx="12">
                  <c:v>95.0</c:v>
                </c:pt>
                <c:pt idx="13">
                  <c:v>97.0</c:v>
                </c:pt>
                <c:pt idx="14">
                  <c:v>97.0</c:v>
                </c:pt>
                <c:pt idx="15">
                  <c:v>100.0</c:v>
                </c:pt>
                <c:pt idx="16">
                  <c:v>84.0</c:v>
                </c:pt>
                <c:pt idx="17">
                  <c:v>68.0</c:v>
                </c:pt>
                <c:pt idx="18">
                  <c:v>74.0</c:v>
                </c:pt>
                <c:pt idx="19">
                  <c:v>87.0</c:v>
                </c:pt>
                <c:pt idx="20">
                  <c:v>67.0</c:v>
                </c:pt>
                <c:pt idx="21">
                  <c:v>81.0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4098904"/>
        <c:axId val="2104091624"/>
      </c:barChart>
      <c:catAx>
        <c:axId val="2104098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4091624"/>
        <c:crosses val="autoZero"/>
        <c:auto val="1"/>
        <c:lblAlgn val="ctr"/>
        <c:lblOffset val="100"/>
        <c:noMultiLvlLbl val="0"/>
      </c:catAx>
      <c:valAx>
        <c:axId val="2104091624"/>
        <c:scaling>
          <c:orientation val="minMax"/>
          <c:max val="100.0"/>
        </c:scaling>
        <c:delete val="0"/>
        <c:axPos val="l"/>
        <c:numFmt formatCode="General" sourceLinked="1"/>
        <c:majorTickMark val="out"/>
        <c:minorTickMark val="none"/>
        <c:tickLblPos val="nextTo"/>
        <c:crossAx val="2104098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Sheet4!$W$4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66CCFF"/>
            </a:solidFill>
            <a:ln>
              <a:solidFill>
                <a:srgbClr val="FFC000"/>
              </a:solidFill>
            </a:ln>
          </c:spPr>
          <c:invertIfNegative val="0"/>
          <c:cat>
            <c:strRef>
              <c:f>Sheet4!$V$5:$V$26</c:f>
              <c:strCache>
                <c:ptCount val="22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</c:strCache>
            </c:strRef>
          </c:cat>
          <c:val>
            <c:numRef>
              <c:f>Sheet4!$W$5:$W$26</c:f>
              <c:numCache>
                <c:formatCode>General</c:formatCode>
                <c:ptCount val="22"/>
                <c:pt idx="0">
                  <c:v>94.0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98.0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97.0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99.0</c:v>
                </c:pt>
              </c:numCache>
            </c:numRef>
          </c:val>
        </c:ser>
        <c:ser>
          <c:idx val="1"/>
          <c:order val="1"/>
          <c:tx>
            <c:strRef>
              <c:f>Sheet4!$X$4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Sheet4!$V$5:$V$26</c:f>
              <c:strCache>
                <c:ptCount val="22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</c:strCache>
            </c:strRef>
          </c:cat>
          <c:val>
            <c:numRef>
              <c:f>Sheet4!$X$5:$X$26</c:f>
              <c:numCache>
                <c:formatCode>General</c:formatCode>
                <c:ptCount val="22"/>
                <c:pt idx="0">
                  <c:v>93.0</c:v>
                </c:pt>
                <c:pt idx="1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99.0</c:v>
                </c:pt>
                <c:pt idx="6">
                  <c:v>100.0</c:v>
                </c:pt>
                <c:pt idx="7">
                  <c:v>100.0</c:v>
                </c:pt>
                <c:pt idx="8">
                  <c:v>92.0</c:v>
                </c:pt>
                <c:pt idx="9">
                  <c:v>92.0</c:v>
                </c:pt>
                <c:pt idx="10">
                  <c:v>100.0</c:v>
                </c:pt>
                <c:pt idx="11">
                  <c:v>100.0</c:v>
                </c:pt>
                <c:pt idx="12">
                  <c:v>99.0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99.0</c:v>
                </c:pt>
                <c:pt idx="18">
                  <c:v>97.0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</c:numCache>
            </c:numRef>
          </c:val>
        </c:ser>
        <c:ser>
          <c:idx val="2"/>
          <c:order val="2"/>
          <c:tx>
            <c:strRef>
              <c:f>Sheet4!$Y$4</c:f>
              <c:strCache>
                <c:ptCount val="1"/>
                <c:pt idx="0">
                  <c:v>2016 March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Sheet4!$V$5:$V$26</c:f>
              <c:strCache>
                <c:ptCount val="22"/>
                <c:pt idx="0">
                  <c:v>Afghanistan</c:v>
                </c:pt>
                <c:pt idx="1">
                  <c:v>Bahrain</c:v>
                </c:pt>
                <c:pt idx="2">
                  <c:v>Djibouti</c:v>
                </c:pt>
                <c:pt idx="3">
                  <c:v>Iran</c:v>
                </c:pt>
                <c:pt idx="4">
                  <c:v>Iraq</c:v>
                </c:pt>
                <c:pt idx="5">
                  <c:v>Jordan</c:v>
                </c:pt>
                <c:pt idx="6">
                  <c:v>Egypt</c:v>
                </c:pt>
                <c:pt idx="7">
                  <c:v>Kuwait</c:v>
                </c:pt>
                <c:pt idx="8">
                  <c:v>Lebanon</c:v>
                </c:pt>
                <c:pt idx="9">
                  <c:v>Libya</c:v>
                </c:pt>
                <c:pt idx="10">
                  <c:v>Morocco</c:v>
                </c:pt>
                <c:pt idx="11">
                  <c:v>Oman</c:v>
                </c:pt>
                <c:pt idx="12">
                  <c:v>Pakistan</c:v>
                </c:pt>
                <c:pt idx="13">
                  <c:v>Palestine</c:v>
                </c:pt>
                <c:pt idx="14">
                  <c:v>Qatar</c:v>
                </c:pt>
                <c:pt idx="15">
                  <c:v>Saudi Arabia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Tunisia</c:v>
                </c:pt>
                <c:pt idx="20">
                  <c:v>UAE</c:v>
                </c:pt>
                <c:pt idx="21">
                  <c:v>Yemen</c:v>
                </c:pt>
              </c:strCache>
            </c:strRef>
          </c:cat>
          <c:val>
            <c:numRef>
              <c:f>Sheet4!$Y$5:$Y$26</c:f>
              <c:numCache>
                <c:formatCode>General</c:formatCode>
                <c:ptCount val="22"/>
                <c:pt idx="0">
                  <c:v>100.0</c:v>
                </c:pt>
                <c:pt idx="1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82.0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98.0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838600"/>
        <c:axId val="2099841576"/>
      </c:barChart>
      <c:catAx>
        <c:axId val="2099838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99841576"/>
        <c:crosses val="autoZero"/>
        <c:auto val="1"/>
        <c:lblAlgn val="ctr"/>
        <c:lblOffset val="100"/>
        <c:noMultiLvlLbl val="0"/>
      </c:catAx>
      <c:valAx>
        <c:axId val="2099841576"/>
        <c:scaling>
          <c:orientation val="minMax"/>
          <c:max val="100.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099838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4795473678998"/>
          <c:y val="0.0196422286262614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2005-2009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66FF33"/>
              </a:solidFill>
            </c:spPr>
          </c:dPt>
          <c:cat>
            <c:strRef>
              <c:f>Sheet1!$A$2:$A$5</c:f>
              <c:strCache>
                <c:ptCount val="4"/>
                <c:pt idx="0">
                  <c:v>B3</c:v>
                </c:pt>
                <c:pt idx="1">
                  <c:v>D4</c:v>
                </c:pt>
                <c:pt idx="2">
                  <c:v>D5</c:v>
                </c:pt>
                <c:pt idx="3">
                  <c:v>D8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46.0</c:v>
                </c:pt>
                <c:pt idx="1">
                  <c:v>178.0</c:v>
                </c:pt>
                <c:pt idx="2">
                  <c:v>1.0</c:v>
                </c:pt>
                <c:pt idx="3">
                  <c:v>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4F06BA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>
                <a:solidFill>
                  <a:srgbClr val="4F06BA"/>
                </a:solidFill>
              </a:rPr>
              <a:t>Monthly distribution of confirmed Measles cases in the EMR from 2006 till March 2016</a:t>
            </a:r>
          </a:p>
        </c:rich>
      </c:tx>
      <c:layout/>
      <c:overlay val="1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40321947811131"/>
          <c:y val="0.0849132665448865"/>
          <c:w val="0.901605331756738"/>
          <c:h val="0.8003288892448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'EMR Months'!$B$3</c:f>
              <c:strCache>
                <c:ptCount val="1"/>
                <c:pt idx="0">
                  <c:v>Afghanistan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Months'!$C$3:$DU$3</c:f>
              <c:numCache>
                <c:formatCode>General</c:formatCode>
                <c:ptCount val="123"/>
                <c:pt idx="0">
                  <c:v>24.0</c:v>
                </c:pt>
                <c:pt idx="1">
                  <c:v>13.0</c:v>
                </c:pt>
                <c:pt idx="2">
                  <c:v>34.0</c:v>
                </c:pt>
                <c:pt idx="3">
                  <c:v>40.0</c:v>
                </c:pt>
                <c:pt idx="4">
                  <c:v>36.0</c:v>
                </c:pt>
                <c:pt idx="5">
                  <c:v>31.0</c:v>
                </c:pt>
                <c:pt idx="6">
                  <c:v>11.0</c:v>
                </c:pt>
                <c:pt idx="7">
                  <c:v>10.0</c:v>
                </c:pt>
                <c:pt idx="8">
                  <c:v>14.0</c:v>
                </c:pt>
                <c:pt idx="9">
                  <c:v>7.0</c:v>
                </c:pt>
                <c:pt idx="10">
                  <c:v>4.0</c:v>
                </c:pt>
                <c:pt idx="11">
                  <c:v>6.0</c:v>
                </c:pt>
                <c:pt idx="12">
                  <c:v>2.0</c:v>
                </c:pt>
                <c:pt idx="13">
                  <c:v>11.0</c:v>
                </c:pt>
                <c:pt idx="14">
                  <c:v>2.0</c:v>
                </c:pt>
                <c:pt idx="15">
                  <c:v>16.0</c:v>
                </c:pt>
                <c:pt idx="16">
                  <c:v>16.0</c:v>
                </c:pt>
                <c:pt idx="17">
                  <c:v>10.0</c:v>
                </c:pt>
                <c:pt idx="18">
                  <c:v>10.0</c:v>
                </c:pt>
                <c:pt idx="19">
                  <c:v>9.0</c:v>
                </c:pt>
                <c:pt idx="20">
                  <c:v>13.0</c:v>
                </c:pt>
                <c:pt idx="21">
                  <c:v>14.0</c:v>
                </c:pt>
                <c:pt idx="22">
                  <c:v>27.0</c:v>
                </c:pt>
                <c:pt idx="23">
                  <c:v>19.0</c:v>
                </c:pt>
                <c:pt idx="24">
                  <c:v>39.0</c:v>
                </c:pt>
                <c:pt idx="25">
                  <c:v>65.0</c:v>
                </c:pt>
                <c:pt idx="26">
                  <c:v>102.0</c:v>
                </c:pt>
                <c:pt idx="27">
                  <c:v>89.0</c:v>
                </c:pt>
                <c:pt idx="28">
                  <c:v>69.0</c:v>
                </c:pt>
                <c:pt idx="29">
                  <c:v>28.0</c:v>
                </c:pt>
                <c:pt idx="30">
                  <c:v>16.0</c:v>
                </c:pt>
                <c:pt idx="31">
                  <c:v>5.0</c:v>
                </c:pt>
                <c:pt idx="32">
                  <c:v>5.0</c:v>
                </c:pt>
                <c:pt idx="33">
                  <c:v>5.0</c:v>
                </c:pt>
                <c:pt idx="34">
                  <c:v>8.0</c:v>
                </c:pt>
                <c:pt idx="35">
                  <c:v>51.0</c:v>
                </c:pt>
                <c:pt idx="36">
                  <c:v>69.0</c:v>
                </c:pt>
                <c:pt idx="37">
                  <c:v>115.0</c:v>
                </c:pt>
                <c:pt idx="38">
                  <c:v>136.0</c:v>
                </c:pt>
                <c:pt idx="39">
                  <c:v>278.0</c:v>
                </c:pt>
                <c:pt idx="40">
                  <c:v>208.0</c:v>
                </c:pt>
                <c:pt idx="41">
                  <c:v>705.0</c:v>
                </c:pt>
                <c:pt idx="42">
                  <c:v>231.0</c:v>
                </c:pt>
                <c:pt idx="43">
                  <c:v>77.0</c:v>
                </c:pt>
                <c:pt idx="44">
                  <c:v>66.0</c:v>
                </c:pt>
                <c:pt idx="45">
                  <c:v>73.0</c:v>
                </c:pt>
                <c:pt idx="46">
                  <c:v>80.0</c:v>
                </c:pt>
                <c:pt idx="47">
                  <c:v>120.0</c:v>
                </c:pt>
                <c:pt idx="48">
                  <c:v>273.0</c:v>
                </c:pt>
                <c:pt idx="49">
                  <c:v>220.0</c:v>
                </c:pt>
                <c:pt idx="50">
                  <c:v>167.0</c:v>
                </c:pt>
                <c:pt idx="51">
                  <c:v>160.0</c:v>
                </c:pt>
                <c:pt idx="52">
                  <c:v>153.0</c:v>
                </c:pt>
                <c:pt idx="53">
                  <c:v>155.0</c:v>
                </c:pt>
                <c:pt idx="54">
                  <c:v>105.0</c:v>
                </c:pt>
                <c:pt idx="55">
                  <c:v>71.0</c:v>
                </c:pt>
                <c:pt idx="56">
                  <c:v>33.0</c:v>
                </c:pt>
                <c:pt idx="57">
                  <c:v>32.0</c:v>
                </c:pt>
                <c:pt idx="58">
                  <c:v>34.0</c:v>
                </c:pt>
                <c:pt idx="59">
                  <c:v>125.0</c:v>
                </c:pt>
                <c:pt idx="60">
                  <c:v>157.0</c:v>
                </c:pt>
                <c:pt idx="61">
                  <c:v>166.0</c:v>
                </c:pt>
                <c:pt idx="62">
                  <c:v>248.0</c:v>
                </c:pt>
                <c:pt idx="63">
                  <c:v>250.0</c:v>
                </c:pt>
                <c:pt idx="64">
                  <c:v>159.0</c:v>
                </c:pt>
                <c:pt idx="65">
                  <c:v>151.0</c:v>
                </c:pt>
                <c:pt idx="66">
                  <c:v>107.0</c:v>
                </c:pt>
                <c:pt idx="67">
                  <c:v>47.0</c:v>
                </c:pt>
                <c:pt idx="68">
                  <c:v>25.0</c:v>
                </c:pt>
                <c:pt idx="69">
                  <c:v>28.0</c:v>
                </c:pt>
                <c:pt idx="70">
                  <c:v>56.0</c:v>
                </c:pt>
                <c:pt idx="71">
                  <c:v>111.0</c:v>
                </c:pt>
                <c:pt idx="72">
                  <c:v>376.0</c:v>
                </c:pt>
                <c:pt idx="73">
                  <c:v>438.0</c:v>
                </c:pt>
                <c:pt idx="74">
                  <c:v>393.0</c:v>
                </c:pt>
                <c:pt idx="75">
                  <c:v>353.0</c:v>
                </c:pt>
                <c:pt idx="76">
                  <c:v>359.0</c:v>
                </c:pt>
                <c:pt idx="77">
                  <c:v>311.0</c:v>
                </c:pt>
                <c:pt idx="78">
                  <c:v>241.0</c:v>
                </c:pt>
                <c:pt idx="79">
                  <c:v>78.0</c:v>
                </c:pt>
                <c:pt idx="80">
                  <c:v>46.0</c:v>
                </c:pt>
                <c:pt idx="81">
                  <c:v>95.0</c:v>
                </c:pt>
                <c:pt idx="82">
                  <c:v>57.0</c:v>
                </c:pt>
                <c:pt idx="83">
                  <c:v>63.0</c:v>
                </c:pt>
                <c:pt idx="84">
                  <c:v>36.0</c:v>
                </c:pt>
                <c:pt idx="85">
                  <c:v>51.0</c:v>
                </c:pt>
                <c:pt idx="86">
                  <c:v>47.0</c:v>
                </c:pt>
                <c:pt idx="87">
                  <c:v>69.0</c:v>
                </c:pt>
                <c:pt idx="88">
                  <c:v>59.0</c:v>
                </c:pt>
                <c:pt idx="89">
                  <c:v>58.0</c:v>
                </c:pt>
                <c:pt idx="90">
                  <c:v>51.0</c:v>
                </c:pt>
                <c:pt idx="91">
                  <c:v>0.0</c:v>
                </c:pt>
                <c:pt idx="92">
                  <c:v>8.0</c:v>
                </c:pt>
                <c:pt idx="93">
                  <c:v>3.0</c:v>
                </c:pt>
                <c:pt idx="94">
                  <c:v>13.0</c:v>
                </c:pt>
                <c:pt idx="95">
                  <c:v>35.0</c:v>
                </c:pt>
                <c:pt idx="96">
                  <c:v>69.0</c:v>
                </c:pt>
                <c:pt idx="97">
                  <c:v>70.0</c:v>
                </c:pt>
                <c:pt idx="98">
                  <c:v>46.0</c:v>
                </c:pt>
                <c:pt idx="99">
                  <c:v>29.0</c:v>
                </c:pt>
                <c:pt idx="100">
                  <c:v>79.0</c:v>
                </c:pt>
                <c:pt idx="101">
                  <c:v>43.0</c:v>
                </c:pt>
                <c:pt idx="102">
                  <c:v>47.0</c:v>
                </c:pt>
                <c:pt idx="103">
                  <c:v>11.0</c:v>
                </c:pt>
                <c:pt idx="104">
                  <c:v>39.0</c:v>
                </c:pt>
                <c:pt idx="105">
                  <c:v>27.0</c:v>
                </c:pt>
                <c:pt idx="106">
                  <c:v>32.0</c:v>
                </c:pt>
                <c:pt idx="107">
                  <c:v>60.0</c:v>
                </c:pt>
                <c:pt idx="108">
                  <c:v>89.0</c:v>
                </c:pt>
                <c:pt idx="109">
                  <c:v>160.0</c:v>
                </c:pt>
                <c:pt idx="110">
                  <c:v>269.0</c:v>
                </c:pt>
                <c:pt idx="111">
                  <c:v>204.0</c:v>
                </c:pt>
                <c:pt idx="112">
                  <c:v>208.0</c:v>
                </c:pt>
                <c:pt idx="113">
                  <c:v>116.0</c:v>
                </c:pt>
                <c:pt idx="114">
                  <c:v>65.0</c:v>
                </c:pt>
                <c:pt idx="115">
                  <c:v>28.0</c:v>
                </c:pt>
                <c:pt idx="116">
                  <c:v>16.0</c:v>
                </c:pt>
                <c:pt idx="117">
                  <c:v>7.0</c:v>
                </c:pt>
                <c:pt idx="118">
                  <c:v>8.0</c:v>
                </c:pt>
                <c:pt idx="119">
                  <c:v>21.0</c:v>
                </c:pt>
                <c:pt idx="120">
                  <c:v>28.0</c:v>
                </c:pt>
                <c:pt idx="121">
                  <c:v>61.0</c:v>
                </c:pt>
                <c:pt idx="122">
                  <c:v>3.0</c:v>
                </c:pt>
              </c:numCache>
            </c:numRef>
          </c:val>
        </c:ser>
        <c:ser>
          <c:idx val="1"/>
          <c:order val="1"/>
          <c:tx>
            <c:strRef>
              <c:f>'EMR Months'!$B$4</c:f>
              <c:strCache>
                <c:ptCount val="1"/>
                <c:pt idx="0">
                  <c:v>Bahrain</c:v>
                </c:pt>
              </c:strCache>
            </c:strRef>
          </c:tx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Months'!$C$4:$DU$4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4.0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3.0</c:v>
                </c:pt>
                <c:pt idx="23">
                  <c:v>2.0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1.0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1.0</c:v>
                </c:pt>
                <c:pt idx="35">
                  <c:v>0.0</c:v>
                </c:pt>
                <c:pt idx="36">
                  <c:v>0.0</c:v>
                </c:pt>
                <c:pt idx="37">
                  <c:v>2.0</c:v>
                </c:pt>
                <c:pt idx="38">
                  <c:v>3.0</c:v>
                </c:pt>
                <c:pt idx="39">
                  <c:v>2.0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1.0</c:v>
                </c:pt>
                <c:pt idx="44">
                  <c:v>0.0</c:v>
                </c:pt>
                <c:pt idx="45">
                  <c:v>0.0</c:v>
                </c:pt>
                <c:pt idx="46">
                  <c:v>1.0</c:v>
                </c:pt>
                <c:pt idx="47">
                  <c:v>0.0</c:v>
                </c:pt>
                <c:pt idx="48">
                  <c:v>0.0</c:v>
                </c:pt>
                <c:pt idx="49">
                  <c:v>1.0</c:v>
                </c:pt>
                <c:pt idx="50">
                  <c:v>0.0</c:v>
                </c:pt>
                <c:pt idx="51">
                  <c:v>1.0</c:v>
                </c:pt>
                <c:pt idx="52">
                  <c:v>1.0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'EMR Months'!$B$5</c:f>
              <c:strCache>
                <c:ptCount val="1"/>
                <c:pt idx="0">
                  <c:v>Djibouti</c:v>
                </c:pt>
              </c:strCache>
            </c:strRef>
          </c:tx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Months'!$C$5:$DU$5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2.0</c:v>
                </c:pt>
                <c:pt idx="9">
                  <c:v>1.0</c:v>
                </c:pt>
                <c:pt idx="10">
                  <c:v>6.0</c:v>
                </c:pt>
                <c:pt idx="11">
                  <c:v>2.0</c:v>
                </c:pt>
                <c:pt idx="12">
                  <c:v>0.0</c:v>
                </c:pt>
                <c:pt idx="13">
                  <c:v>3.0</c:v>
                </c:pt>
                <c:pt idx="14">
                  <c:v>0.0</c:v>
                </c:pt>
                <c:pt idx="15">
                  <c:v>1.0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1.0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1.0</c:v>
                </c:pt>
                <c:pt idx="27">
                  <c:v>0.0</c:v>
                </c:pt>
                <c:pt idx="28">
                  <c:v>1.0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2.0</c:v>
                </c:pt>
                <c:pt idx="37">
                  <c:v>1.0</c:v>
                </c:pt>
                <c:pt idx="38">
                  <c:v>3.0</c:v>
                </c:pt>
                <c:pt idx="39">
                  <c:v>10.0</c:v>
                </c:pt>
                <c:pt idx="40">
                  <c:v>2.0</c:v>
                </c:pt>
                <c:pt idx="41">
                  <c:v>1.0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6.0</c:v>
                </c:pt>
                <c:pt idx="66">
                  <c:v>0.0</c:v>
                </c:pt>
                <c:pt idx="67">
                  <c:v>7.0</c:v>
                </c:pt>
                <c:pt idx="68">
                  <c:v>0.0</c:v>
                </c:pt>
                <c:pt idx="69">
                  <c:v>0.0</c:v>
                </c:pt>
                <c:pt idx="70">
                  <c:v>5.0</c:v>
                </c:pt>
                <c:pt idx="71">
                  <c:v>0.0</c:v>
                </c:pt>
                <c:pt idx="72">
                  <c:v>7.0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6.0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4.0</c:v>
                </c:pt>
                <c:pt idx="109">
                  <c:v>26.0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'EMR Months'!$B$6</c:f>
              <c:strCache>
                <c:ptCount val="1"/>
                <c:pt idx="0">
                  <c:v>Iran</c:v>
                </c:pt>
              </c:strCache>
            </c:strRef>
          </c:tx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Months'!$C$6:$DU$6</c:f>
              <c:numCache>
                <c:formatCode>General</c:formatCode>
                <c:ptCount val="123"/>
                <c:pt idx="0">
                  <c:v>0.0</c:v>
                </c:pt>
                <c:pt idx="1">
                  <c:v>3.0</c:v>
                </c:pt>
                <c:pt idx="2">
                  <c:v>4.0</c:v>
                </c:pt>
                <c:pt idx="3">
                  <c:v>1.0</c:v>
                </c:pt>
                <c:pt idx="4">
                  <c:v>3.0</c:v>
                </c:pt>
                <c:pt idx="5">
                  <c:v>12.0</c:v>
                </c:pt>
                <c:pt idx="6">
                  <c:v>19.0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1.0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1.0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0.0</c:v>
                </c:pt>
                <c:pt idx="22">
                  <c:v>8.0</c:v>
                </c:pt>
                <c:pt idx="23">
                  <c:v>0.0</c:v>
                </c:pt>
                <c:pt idx="24">
                  <c:v>1.0</c:v>
                </c:pt>
                <c:pt idx="25">
                  <c:v>3.0</c:v>
                </c:pt>
                <c:pt idx="26">
                  <c:v>3.0</c:v>
                </c:pt>
                <c:pt idx="27">
                  <c:v>2.0</c:v>
                </c:pt>
                <c:pt idx="28">
                  <c:v>0.0</c:v>
                </c:pt>
                <c:pt idx="29">
                  <c:v>1.0</c:v>
                </c:pt>
                <c:pt idx="30">
                  <c:v>3.0</c:v>
                </c:pt>
                <c:pt idx="31">
                  <c:v>1.0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1.0</c:v>
                </c:pt>
                <c:pt idx="36">
                  <c:v>1.0</c:v>
                </c:pt>
                <c:pt idx="37">
                  <c:v>6.0</c:v>
                </c:pt>
                <c:pt idx="38">
                  <c:v>6.0</c:v>
                </c:pt>
                <c:pt idx="39">
                  <c:v>10.0</c:v>
                </c:pt>
                <c:pt idx="40">
                  <c:v>43.0</c:v>
                </c:pt>
                <c:pt idx="41">
                  <c:v>26.0</c:v>
                </c:pt>
                <c:pt idx="42">
                  <c:v>12.0</c:v>
                </c:pt>
                <c:pt idx="43">
                  <c:v>3.0</c:v>
                </c:pt>
                <c:pt idx="44">
                  <c:v>0.0</c:v>
                </c:pt>
                <c:pt idx="45">
                  <c:v>4.0</c:v>
                </c:pt>
                <c:pt idx="46">
                  <c:v>0.0</c:v>
                </c:pt>
                <c:pt idx="47">
                  <c:v>7.0</c:v>
                </c:pt>
                <c:pt idx="48">
                  <c:v>12.0</c:v>
                </c:pt>
                <c:pt idx="49">
                  <c:v>14.0</c:v>
                </c:pt>
                <c:pt idx="50">
                  <c:v>18.0</c:v>
                </c:pt>
                <c:pt idx="51">
                  <c:v>41.0</c:v>
                </c:pt>
                <c:pt idx="52">
                  <c:v>68.0</c:v>
                </c:pt>
                <c:pt idx="53">
                  <c:v>31.0</c:v>
                </c:pt>
                <c:pt idx="54">
                  <c:v>43.0</c:v>
                </c:pt>
                <c:pt idx="55">
                  <c:v>8.0</c:v>
                </c:pt>
                <c:pt idx="56">
                  <c:v>12.0</c:v>
                </c:pt>
                <c:pt idx="57">
                  <c:v>4.0</c:v>
                </c:pt>
                <c:pt idx="58">
                  <c:v>2.0</c:v>
                </c:pt>
                <c:pt idx="59">
                  <c:v>6.0</c:v>
                </c:pt>
                <c:pt idx="60">
                  <c:v>3.0</c:v>
                </c:pt>
                <c:pt idx="61">
                  <c:v>2.0</c:v>
                </c:pt>
                <c:pt idx="62">
                  <c:v>2.0</c:v>
                </c:pt>
                <c:pt idx="63">
                  <c:v>3.0</c:v>
                </c:pt>
                <c:pt idx="64">
                  <c:v>2.0</c:v>
                </c:pt>
                <c:pt idx="65">
                  <c:v>0.0</c:v>
                </c:pt>
                <c:pt idx="66">
                  <c:v>0.0</c:v>
                </c:pt>
                <c:pt idx="67">
                  <c:v>1.0</c:v>
                </c:pt>
                <c:pt idx="68">
                  <c:v>0.0</c:v>
                </c:pt>
                <c:pt idx="69">
                  <c:v>0.0</c:v>
                </c:pt>
                <c:pt idx="70">
                  <c:v>1.0</c:v>
                </c:pt>
                <c:pt idx="71">
                  <c:v>3.0</c:v>
                </c:pt>
                <c:pt idx="72">
                  <c:v>2.0</c:v>
                </c:pt>
                <c:pt idx="73">
                  <c:v>3.0</c:v>
                </c:pt>
                <c:pt idx="74">
                  <c:v>17.0</c:v>
                </c:pt>
                <c:pt idx="75">
                  <c:v>30.0</c:v>
                </c:pt>
                <c:pt idx="76">
                  <c:v>53.0</c:v>
                </c:pt>
                <c:pt idx="77">
                  <c:v>16.0</c:v>
                </c:pt>
                <c:pt idx="78">
                  <c:v>27.0</c:v>
                </c:pt>
                <c:pt idx="79">
                  <c:v>14.0</c:v>
                </c:pt>
                <c:pt idx="80">
                  <c:v>15.0</c:v>
                </c:pt>
                <c:pt idx="81">
                  <c:v>7.0</c:v>
                </c:pt>
                <c:pt idx="82">
                  <c:v>14.0</c:v>
                </c:pt>
                <c:pt idx="83">
                  <c:v>25.0</c:v>
                </c:pt>
                <c:pt idx="84">
                  <c:v>14.0</c:v>
                </c:pt>
                <c:pt idx="85">
                  <c:v>5.0</c:v>
                </c:pt>
                <c:pt idx="86">
                  <c:v>12.0</c:v>
                </c:pt>
                <c:pt idx="87">
                  <c:v>27.0</c:v>
                </c:pt>
                <c:pt idx="88">
                  <c:v>21.0</c:v>
                </c:pt>
                <c:pt idx="89">
                  <c:v>20.0</c:v>
                </c:pt>
                <c:pt idx="90">
                  <c:v>13.0</c:v>
                </c:pt>
                <c:pt idx="91">
                  <c:v>5.0</c:v>
                </c:pt>
                <c:pt idx="92">
                  <c:v>4.0</c:v>
                </c:pt>
                <c:pt idx="93">
                  <c:v>4.0</c:v>
                </c:pt>
                <c:pt idx="94">
                  <c:v>1.0</c:v>
                </c:pt>
                <c:pt idx="95">
                  <c:v>1.0</c:v>
                </c:pt>
                <c:pt idx="96">
                  <c:v>0.0</c:v>
                </c:pt>
                <c:pt idx="97">
                  <c:v>0.0</c:v>
                </c:pt>
                <c:pt idx="98">
                  <c:v>2.0</c:v>
                </c:pt>
                <c:pt idx="99">
                  <c:v>9.0</c:v>
                </c:pt>
                <c:pt idx="100">
                  <c:v>8.0</c:v>
                </c:pt>
                <c:pt idx="101">
                  <c:v>6.0</c:v>
                </c:pt>
                <c:pt idx="102">
                  <c:v>9.0</c:v>
                </c:pt>
                <c:pt idx="103">
                  <c:v>5.0</c:v>
                </c:pt>
                <c:pt idx="104">
                  <c:v>7.0</c:v>
                </c:pt>
                <c:pt idx="105">
                  <c:v>4.0</c:v>
                </c:pt>
                <c:pt idx="106">
                  <c:v>2.0</c:v>
                </c:pt>
                <c:pt idx="107">
                  <c:v>8.0</c:v>
                </c:pt>
                <c:pt idx="108">
                  <c:v>34.0</c:v>
                </c:pt>
                <c:pt idx="109">
                  <c:v>49.0</c:v>
                </c:pt>
                <c:pt idx="110">
                  <c:v>96.0</c:v>
                </c:pt>
                <c:pt idx="111">
                  <c:v>122.0</c:v>
                </c:pt>
                <c:pt idx="112">
                  <c:v>198.0</c:v>
                </c:pt>
                <c:pt idx="113">
                  <c:v>55.0</c:v>
                </c:pt>
                <c:pt idx="114">
                  <c:v>33.0</c:v>
                </c:pt>
                <c:pt idx="115">
                  <c:v>19.0</c:v>
                </c:pt>
                <c:pt idx="116">
                  <c:v>17.0</c:v>
                </c:pt>
                <c:pt idx="117">
                  <c:v>12.0</c:v>
                </c:pt>
                <c:pt idx="118">
                  <c:v>6.0</c:v>
                </c:pt>
                <c:pt idx="119">
                  <c:v>5.0</c:v>
                </c:pt>
                <c:pt idx="120">
                  <c:v>5.0</c:v>
                </c:pt>
                <c:pt idx="121">
                  <c:v>9.0</c:v>
                </c:pt>
                <c:pt idx="122">
                  <c:v>5.0</c:v>
                </c:pt>
              </c:numCache>
            </c:numRef>
          </c:val>
        </c:ser>
        <c:ser>
          <c:idx val="4"/>
          <c:order val="4"/>
          <c:tx>
            <c:strRef>
              <c:f>'EMR Months'!$B$7</c:f>
              <c:strCache>
                <c:ptCount val="1"/>
                <c:pt idx="0">
                  <c:v>Iraq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Months'!$C$7:$DU$7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5.0</c:v>
                </c:pt>
                <c:pt idx="3">
                  <c:v>25.0</c:v>
                </c:pt>
                <c:pt idx="4">
                  <c:v>35.0</c:v>
                </c:pt>
                <c:pt idx="5">
                  <c:v>34.0</c:v>
                </c:pt>
                <c:pt idx="6">
                  <c:v>6.0</c:v>
                </c:pt>
                <c:pt idx="7">
                  <c:v>11.0</c:v>
                </c:pt>
                <c:pt idx="8">
                  <c:v>1.0</c:v>
                </c:pt>
                <c:pt idx="9">
                  <c:v>1.0</c:v>
                </c:pt>
                <c:pt idx="10">
                  <c:v>0.0</c:v>
                </c:pt>
                <c:pt idx="11">
                  <c:v>1.0</c:v>
                </c:pt>
                <c:pt idx="12">
                  <c:v>0.0</c:v>
                </c:pt>
                <c:pt idx="13">
                  <c:v>1.0</c:v>
                </c:pt>
                <c:pt idx="14">
                  <c:v>9.0</c:v>
                </c:pt>
                <c:pt idx="15">
                  <c:v>11.0</c:v>
                </c:pt>
                <c:pt idx="16">
                  <c:v>50.0</c:v>
                </c:pt>
                <c:pt idx="17">
                  <c:v>28.0</c:v>
                </c:pt>
                <c:pt idx="18">
                  <c:v>34.0</c:v>
                </c:pt>
                <c:pt idx="19">
                  <c:v>26.0</c:v>
                </c:pt>
                <c:pt idx="20">
                  <c:v>4.0</c:v>
                </c:pt>
                <c:pt idx="21">
                  <c:v>2.0</c:v>
                </c:pt>
                <c:pt idx="22">
                  <c:v>4.0</c:v>
                </c:pt>
                <c:pt idx="23">
                  <c:v>1.0</c:v>
                </c:pt>
                <c:pt idx="24">
                  <c:v>12.0</c:v>
                </c:pt>
                <c:pt idx="25">
                  <c:v>132.0</c:v>
                </c:pt>
                <c:pt idx="26">
                  <c:v>445.0</c:v>
                </c:pt>
                <c:pt idx="27">
                  <c:v>601.0</c:v>
                </c:pt>
                <c:pt idx="28">
                  <c:v>543.0</c:v>
                </c:pt>
                <c:pt idx="29">
                  <c:v>520.0</c:v>
                </c:pt>
                <c:pt idx="30">
                  <c:v>694.0</c:v>
                </c:pt>
                <c:pt idx="31">
                  <c:v>704.0</c:v>
                </c:pt>
                <c:pt idx="32">
                  <c:v>334.0</c:v>
                </c:pt>
                <c:pt idx="33">
                  <c:v>497.0</c:v>
                </c:pt>
                <c:pt idx="34">
                  <c:v>383.0</c:v>
                </c:pt>
                <c:pt idx="35">
                  <c:v>1.0</c:v>
                </c:pt>
                <c:pt idx="36">
                  <c:v>1446.0</c:v>
                </c:pt>
                <c:pt idx="37">
                  <c:v>2576.0</c:v>
                </c:pt>
                <c:pt idx="38">
                  <c:v>2219.0</c:v>
                </c:pt>
                <c:pt idx="39">
                  <c:v>1003.0</c:v>
                </c:pt>
                <c:pt idx="40">
                  <c:v>831.0</c:v>
                </c:pt>
                <c:pt idx="41">
                  <c:v>327.0</c:v>
                </c:pt>
                <c:pt idx="42">
                  <c:v>192.0</c:v>
                </c:pt>
                <c:pt idx="43">
                  <c:v>101.0</c:v>
                </c:pt>
                <c:pt idx="44">
                  <c:v>28.0</c:v>
                </c:pt>
                <c:pt idx="45">
                  <c:v>18.0</c:v>
                </c:pt>
                <c:pt idx="46">
                  <c:v>0.0</c:v>
                </c:pt>
                <c:pt idx="47">
                  <c:v>12.0</c:v>
                </c:pt>
                <c:pt idx="48">
                  <c:v>47.0</c:v>
                </c:pt>
                <c:pt idx="49">
                  <c:v>34.0</c:v>
                </c:pt>
                <c:pt idx="50">
                  <c:v>30.0</c:v>
                </c:pt>
                <c:pt idx="51">
                  <c:v>26.0</c:v>
                </c:pt>
                <c:pt idx="52">
                  <c:v>24.0</c:v>
                </c:pt>
                <c:pt idx="53">
                  <c:v>32.0</c:v>
                </c:pt>
                <c:pt idx="54">
                  <c:v>12.0</c:v>
                </c:pt>
                <c:pt idx="55">
                  <c:v>1.0</c:v>
                </c:pt>
                <c:pt idx="56">
                  <c:v>2.0</c:v>
                </c:pt>
                <c:pt idx="57">
                  <c:v>0.0</c:v>
                </c:pt>
                <c:pt idx="58">
                  <c:v>1.0</c:v>
                </c:pt>
                <c:pt idx="59">
                  <c:v>1.0</c:v>
                </c:pt>
                <c:pt idx="60">
                  <c:v>0.0</c:v>
                </c:pt>
                <c:pt idx="61">
                  <c:v>0.0</c:v>
                </c:pt>
                <c:pt idx="62">
                  <c:v>2.0</c:v>
                </c:pt>
                <c:pt idx="63">
                  <c:v>3.0</c:v>
                </c:pt>
                <c:pt idx="64">
                  <c:v>3.0</c:v>
                </c:pt>
                <c:pt idx="65">
                  <c:v>2.0</c:v>
                </c:pt>
                <c:pt idx="66">
                  <c:v>4.0</c:v>
                </c:pt>
                <c:pt idx="67">
                  <c:v>2.0</c:v>
                </c:pt>
                <c:pt idx="68">
                  <c:v>2.0</c:v>
                </c:pt>
                <c:pt idx="69">
                  <c:v>4.0</c:v>
                </c:pt>
                <c:pt idx="70">
                  <c:v>0.0</c:v>
                </c:pt>
                <c:pt idx="71">
                  <c:v>2.0</c:v>
                </c:pt>
                <c:pt idx="72">
                  <c:v>0.0</c:v>
                </c:pt>
                <c:pt idx="73">
                  <c:v>0.0</c:v>
                </c:pt>
                <c:pt idx="74">
                  <c:v>1.0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1.0</c:v>
                </c:pt>
                <c:pt idx="80">
                  <c:v>4.0</c:v>
                </c:pt>
                <c:pt idx="81">
                  <c:v>7.0</c:v>
                </c:pt>
                <c:pt idx="82">
                  <c:v>1.0</c:v>
                </c:pt>
                <c:pt idx="83">
                  <c:v>9.0</c:v>
                </c:pt>
                <c:pt idx="84">
                  <c:v>43.0</c:v>
                </c:pt>
                <c:pt idx="85">
                  <c:v>74.0</c:v>
                </c:pt>
                <c:pt idx="86">
                  <c:v>69.0</c:v>
                </c:pt>
                <c:pt idx="87">
                  <c:v>70.0</c:v>
                </c:pt>
                <c:pt idx="88">
                  <c:v>123.0</c:v>
                </c:pt>
                <c:pt idx="89">
                  <c:v>129.0</c:v>
                </c:pt>
                <c:pt idx="90">
                  <c:v>95.0</c:v>
                </c:pt>
                <c:pt idx="91">
                  <c:v>31.0</c:v>
                </c:pt>
                <c:pt idx="92">
                  <c:v>19.0</c:v>
                </c:pt>
                <c:pt idx="93">
                  <c:v>17.0</c:v>
                </c:pt>
                <c:pt idx="94">
                  <c:v>12.0</c:v>
                </c:pt>
                <c:pt idx="95">
                  <c:v>23.0</c:v>
                </c:pt>
                <c:pt idx="96">
                  <c:v>30.0</c:v>
                </c:pt>
                <c:pt idx="97">
                  <c:v>55.0</c:v>
                </c:pt>
                <c:pt idx="98">
                  <c:v>144.0</c:v>
                </c:pt>
                <c:pt idx="99">
                  <c:v>192.0</c:v>
                </c:pt>
                <c:pt idx="100">
                  <c:v>366.0</c:v>
                </c:pt>
                <c:pt idx="101">
                  <c:v>72.0</c:v>
                </c:pt>
                <c:pt idx="102">
                  <c:v>23.0</c:v>
                </c:pt>
                <c:pt idx="103">
                  <c:v>35.0</c:v>
                </c:pt>
                <c:pt idx="104">
                  <c:v>43.0</c:v>
                </c:pt>
                <c:pt idx="105">
                  <c:v>37.0</c:v>
                </c:pt>
                <c:pt idx="106">
                  <c:v>53.0</c:v>
                </c:pt>
                <c:pt idx="107">
                  <c:v>109.0</c:v>
                </c:pt>
                <c:pt idx="108">
                  <c:v>137.0</c:v>
                </c:pt>
                <c:pt idx="109">
                  <c:v>222.0</c:v>
                </c:pt>
                <c:pt idx="110">
                  <c:v>253.0</c:v>
                </c:pt>
                <c:pt idx="111">
                  <c:v>264.0</c:v>
                </c:pt>
                <c:pt idx="112">
                  <c:v>274.0</c:v>
                </c:pt>
                <c:pt idx="113">
                  <c:v>122.0</c:v>
                </c:pt>
                <c:pt idx="114">
                  <c:v>95.0</c:v>
                </c:pt>
                <c:pt idx="115">
                  <c:v>38.0</c:v>
                </c:pt>
                <c:pt idx="116">
                  <c:v>19.0</c:v>
                </c:pt>
                <c:pt idx="117">
                  <c:v>18.0</c:v>
                </c:pt>
                <c:pt idx="118">
                  <c:v>7.0</c:v>
                </c:pt>
                <c:pt idx="119">
                  <c:v>6.0</c:v>
                </c:pt>
                <c:pt idx="120">
                  <c:v>4.0</c:v>
                </c:pt>
                <c:pt idx="121">
                  <c:v>2.0</c:v>
                </c:pt>
                <c:pt idx="122">
                  <c:v>2.0</c:v>
                </c:pt>
              </c:numCache>
            </c:numRef>
          </c:val>
        </c:ser>
        <c:ser>
          <c:idx val="5"/>
          <c:order val="5"/>
          <c:tx>
            <c:strRef>
              <c:f>'EMR Months'!$B$8</c:f>
              <c:strCache>
                <c:ptCount val="1"/>
                <c:pt idx="0">
                  <c:v>Jordan</c:v>
                </c:pt>
              </c:strCache>
            </c:strRef>
          </c:tx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Months'!$C$8:$DU$8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  <c:pt idx="15">
                  <c:v>17.0</c:v>
                </c:pt>
                <c:pt idx="16">
                  <c:v>17.0</c:v>
                </c:pt>
                <c:pt idx="17">
                  <c:v>5.0</c:v>
                </c:pt>
                <c:pt idx="18">
                  <c:v>2.0</c:v>
                </c:pt>
                <c:pt idx="19">
                  <c:v>1.0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3.0</c:v>
                </c:pt>
                <c:pt idx="26">
                  <c:v>2.0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1.0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1.0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3.0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1.0</c:v>
                </c:pt>
                <c:pt idx="85">
                  <c:v>9.0</c:v>
                </c:pt>
                <c:pt idx="86">
                  <c:v>11.0</c:v>
                </c:pt>
                <c:pt idx="87">
                  <c:v>21.0</c:v>
                </c:pt>
                <c:pt idx="88">
                  <c:v>31.0</c:v>
                </c:pt>
                <c:pt idx="89">
                  <c:v>11.0</c:v>
                </c:pt>
                <c:pt idx="90">
                  <c:v>13.0</c:v>
                </c:pt>
                <c:pt idx="91">
                  <c:v>11.0</c:v>
                </c:pt>
                <c:pt idx="92">
                  <c:v>6.0</c:v>
                </c:pt>
                <c:pt idx="93">
                  <c:v>3.0</c:v>
                </c:pt>
                <c:pt idx="94">
                  <c:v>1.0</c:v>
                </c:pt>
                <c:pt idx="95">
                  <c:v>1.0</c:v>
                </c:pt>
                <c:pt idx="96">
                  <c:v>0.0</c:v>
                </c:pt>
                <c:pt idx="97">
                  <c:v>2.0</c:v>
                </c:pt>
                <c:pt idx="98">
                  <c:v>1.0</c:v>
                </c:pt>
                <c:pt idx="99">
                  <c:v>0.0</c:v>
                </c:pt>
                <c:pt idx="100">
                  <c:v>3.0</c:v>
                </c:pt>
                <c:pt idx="101">
                  <c:v>0.0</c:v>
                </c:pt>
                <c:pt idx="102">
                  <c:v>1.0</c:v>
                </c:pt>
                <c:pt idx="103">
                  <c:v>0.0</c:v>
                </c:pt>
                <c:pt idx="104">
                  <c:v>0.0</c:v>
                </c:pt>
                <c:pt idx="105">
                  <c:v>1.0</c:v>
                </c:pt>
                <c:pt idx="106">
                  <c:v>0.0</c:v>
                </c:pt>
                <c:pt idx="107">
                  <c:v>2.0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3.0</c:v>
                </c:pt>
              </c:numCache>
            </c:numRef>
          </c:val>
        </c:ser>
        <c:ser>
          <c:idx val="6"/>
          <c:order val="6"/>
          <c:tx>
            <c:strRef>
              <c:f>'EMR Months'!$B$9</c:f>
              <c:strCache>
                <c:ptCount val="1"/>
                <c:pt idx="0">
                  <c:v>Egypt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Months'!$C$9:$DU$9</c:f>
              <c:numCache>
                <c:formatCode>General</c:formatCode>
                <c:ptCount val="123"/>
                <c:pt idx="0">
                  <c:v>5.0</c:v>
                </c:pt>
                <c:pt idx="1">
                  <c:v>0.0</c:v>
                </c:pt>
                <c:pt idx="2">
                  <c:v>12.0</c:v>
                </c:pt>
                <c:pt idx="3">
                  <c:v>36.0</c:v>
                </c:pt>
                <c:pt idx="4">
                  <c:v>160.0</c:v>
                </c:pt>
                <c:pt idx="5">
                  <c:v>79.0</c:v>
                </c:pt>
                <c:pt idx="6">
                  <c:v>66.0</c:v>
                </c:pt>
                <c:pt idx="7">
                  <c:v>47.0</c:v>
                </c:pt>
                <c:pt idx="8">
                  <c:v>65.0</c:v>
                </c:pt>
                <c:pt idx="9">
                  <c:v>145.0</c:v>
                </c:pt>
                <c:pt idx="10">
                  <c:v>120.0</c:v>
                </c:pt>
                <c:pt idx="11">
                  <c:v>111.0</c:v>
                </c:pt>
                <c:pt idx="12">
                  <c:v>130.0</c:v>
                </c:pt>
                <c:pt idx="13">
                  <c:v>173.0</c:v>
                </c:pt>
                <c:pt idx="14">
                  <c:v>221.0</c:v>
                </c:pt>
                <c:pt idx="15">
                  <c:v>271.0</c:v>
                </c:pt>
                <c:pt idx="16">
                  <c:v>291.0</c:v>
                </c:pt>
                <c:pt idx="17">
                  <c:v>118.0</c:v>
                </c:pt>
                <c:pt idx="18">
                  <c:v>70.0</c:v>
                </c:pt>
                <c:pt idx="19">
                  <c:v>21.0</c:v>
                </c:pt>
                <c:pt idx="20">
                  <c:v>46.0</c:v>
                </c:pt>
                <c:pt idx="21">
                  <c:v>24.0</c:v>
                </c:pt>
                <c:pt idx="22">
                  <c:v>3.0</c:v>
                </c:pt>
                <c:pt idx="23">
                  <c:v>27.0</c:v>
                </c:pt>
                <c:pt idx="24">
                  <c:v>12.0</c:v>
                </c:pt>
                <c:pt idx="25">
                  <c:v>39.0</c:v>
                </c:pt>
                <c:pt idx="26">
                  <c:v>103.0</c:v>
                </c:pt>
                <c:pt idx="27">
                  <c:v>72.0</c:v>
                </c:pt>
                <c:pt idx="28">
                  <c:v>53.0</c:v>
                </c:pt>
                <c:pt idx="29">
                  <c:v>81.0</c:v>
                </c:pt>
                <c:pt idx="30">
                  <c:v>37.0</c:v>
                </c:pt>
                <c:pt idx="31">
                  <c:v>76.0</c:v>
                </c:pt>
                <c:pt idx="32">
                  <c:v>45.0</c:v>
                </c:pt>
                <c:pt idx="33">
                  <c:v>36.0</c:v>
                </c:pt>
                <c:pt idx="34">
                  <c:v>37.0</c:v>
                </c:pt>
                <c:pt idx="35">
                  <c:v>39.0</c:v>
                </c:pt>
                <c:pt idx="36">
                  <c:v>17.0</c:v>
                </c:pt>
                <c:pt idx="37">
                  <c:v>11.0</c:v>
                </c:pt>
                <c:pt idx="38">
                  <c:v>28.0</c:v>
                </c:pt>
                <c:pt idx="39">
                  <c:v>35.0</c:v>
                </c:pt>
                <c:pt idx="40">
                  <c:v>42.0</c:v>
                </c:pt>
                <c:pt idx="41">
                  <c:v>90.0</c:v>
                </c:pt>
                <c:pt idx="42">
                  <c:v>17.0</c:v>
                </c:pt>
                <c:pt idx="43">
                  <c:v>4.0</c:v>
                </c:pt>
                <c:pt idx="44">
                  <c:v>6.0</c:v>
                </c:pt>
                <c:pt idx="45">
                  <c:v>2.0</c:v>
                </c:pt>
                <c:pt idx="46">
                  <c:v>0.0</c:v>
                </c:pt>
                <c:pt idx="47">
                  <c:v>2.0</c:v>
                </c:pt>
                <c:pt idx="48">
                  <c:v>1.0</c:v>
                </c:pt>
                <c:pt idx="49">
                  <c:v>0.0</c:v>
                </c:pt>
                <c:pt idx="50">
                  <c:v>0.0</c:v>
                </c:pt>
                <c:pt idx="51">
                  <c:v>2.0</c:v>
                </c:pt>
                <c:pt idx="52">
                  <c:v>2.0</c:v>
                </c:pt>
                <c:pt idx="53">
                  <c:v>4.0</c:v>
                </c:pt>
                <c:pt idx="54">
                  <c:v>0.0</c:v>
                </c:pt>
                <c:pt idx="55">
                  <c:v>0.0</c:v>
                </c:pt>
                <c:pt idx="56">
                  <c:v>1.0</c:v>
                </c:pt>
                <c:pt idx="57">
                  <c:v>1.0</c:v>
                </c:pt>
                <c:pt idx="58">
                  <c:v>0.0</c:v>
                </c:pt>
                <c:pt idx="59">
                  <c:v>5.0</c:v>
                </c:pt>
                <c:pt idx="60">
                  <c:v>6.0</c:v>
                </c:pt>
                <c:pt idx="61">
                  <c:v>1.0</c:v>
                </c:pt>
                <c:pt idx="62">
                  <c:v>6.0</c:v>
                </c:pt>
                <c:pt idx="63">
                  <c:v>1.0</c:v>
                </c:pt>
                <c:pt idx="64">
                  <c:v>6.0</c:v>
                </c:pt>
                <c:pt idx="65">
                  <c:v>2.0</c:v>
                </c:pt>
                <c:pt idx="66">
                  <c:v>2.0</c:v>
                </c:pt>
                <c:pt idx="67">
                  <c:v>2.0</c:v>
                </c:pt>
                <c:pt idx="68">
                  <c:v>0.0</c:v>
                </c:pt>
                <c:pt idx="69">
                  <c:v>2.0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20.0</c:v>
                </c:pt>
                <c:pt idx="74">
                  <c:v>32.0</c:v>
                </c:pt>
                <c:pt idx="75">
                  <c:v>138.0</c:v>
                </c:pt>
                <c:pt idx="76">
                  <c:v>30.0</c:v>
                </c:pt>
                <c:pt idx="77">
                  <c:v>6.0</c:v>
                </c:pt>
                <c:pt idx="78">
                  <c:v>6.0</c:v>
                </c:pt>
                <c:pt idx="79">
                  <c:v>4.0</c:v>
                </c:pt>
                <c:pt idx="80">
                  <c:v>4.0</c:v>
                </c:pt>
                <c:pt idx="81">
                  <c:v>2.0</c:v>
                </c:pt>
                <c:pt idx="82">
                  <c:v>1.0</c:v>
                </c:pt>
                <c:pt idx="83">
                  <c:v>2.0</c:v>
                </c:pt>
                <c:pt idx="84">
                  <c:v>3.0</c:v>
                </c:pt>
                <c:pt idx="85">
                  <c:v>13.0</c:v>
                </c:pt>
                <c:pt idx="86">
                  <c:v>4.0</c:v>
                </c:pt>
                <c:pt idx="87">
                  <c:v>21.0</c:v>
                </c:pt>
                <c:pt idx="88">
                  <c:v>30.0</c:v>
                </c:pt>
                <c:pt idx="89">
                  <c:v>24.0</c:v>
                </c:pt>
                <c:pt idx="90">
                  <c:v>14.0</c:v>
                </c:pt>
                <c:pt idx="91">
                  <c:v>61.0</c:v>
                </c:pt>
                <c:pt idx="92">
                  <c:v>82.0</c:v>
                </c:pt>
                <c:pt idx="93">
                  <c:v>56.0</c:v>
                </c:pt>
                <c:pt idx="94">
                  <c:v>37.0</c:v>
                </c:pt>
                <c:pt idx="95">
                  <c:v>67.0</c:v>
                </c:pt>
                <c:pt idx="96">
                  <c:v>52.0</c:v>
                </c:pt>
                <c:pt idx="97">
                  <c:v>66.0</c:v>
                </c:pt>
                <c:pt idx="98">
                  <c:v>151.0</c:v>
                </c:pt>
                <c:pt idx="99">
                  <c:v>216.0</c:v>
                </c:pt>
                <c:pt idx="100">
                  <c:v>225.0</c:v>
                </c:pt>
                <c:pt idx="101">
                  <c:v>209.0</c:v>
                </c:pt>
                <c:pt idx="102">
                  <c:v>85.0</c:v>
                </c:pt>
                <c:pt idx="103">
                  <c:v>152.0</c:v>
                </c:pt>
                <c:pt idx="104">
                  <c:v>109.0</c:v>
                </c:pt>
                <c:pt idx="105">
                  <c:v>96.0</c:v>
                </c:pt>
                <c:pt idx="106">
                  <c:v>132.0</c:v>
                </c:pt>
                <c:pt idx="107">
                  <c:v>173.0</c:v>
                </c:pt>
                <c:pt idx="108">
                  <c:v>587.0</c:v>
                </c:pt>
                <c:pt idx="109">
                  <c:v>597.0</c:v>
                </c:pt>
                <c:pt idx="110">
                  <c:v>879.0</c:v>
                </c:pt>
                <c:pt idx="111">
                  <c:v>969.0</c:v>
                </c:pt>
                <c:pt idx="112">
                  <c:v>894.0</c:v>
                </c:pt>
                <c:pt idx="113">
                  <c:v>550.0</c:v>
                </c:pt>
                <c:pt idx="114">
                  <c:v>362.0</c:v>
                </c:pt>
                <c:pt idx="115">
                  <c:v>228.0</c:v>
                </c:pt>
                <c:pt idx="116">
                  <c:v>142.0</c:v>
                </c:pt>
                <c:pt idx="117">
                  <c:v>118.0</c:v>
                </c:pt>
                <c:pt idx="118">
                  <c:v>80.0</c:v>
                </c:pt>
                <c:pt idx="119">
                  <c:v>25.0</c:v>
                </c:pt>
                <c:pt idx="120">
                  <c:v>31.0</c:v>
                </c:pt>
                <c:pt idx="121">
                  <c:v>13.0</c:v>
                </c:pt>
                <c:pt idx="122">
                  <c:v>36.0</c:v>
                </c:pt>
              </c:numCache>
            </c:numRef>
          </c:val>
        </c:ser>
        <c:ser>
          <c:idx val="7"/>
          <c:order val="7"/>
          <c:tx>
            <c:strRef>
              <c:f>'EMR Months'!$B$10</c:f>
              <c:strCache>
                <c:ptCount val="1"/>
                <c:pt idx="0">
                  <c:v>Kuwait</c:v>
                </c:pt>
              </c:strCache>
            </c:strRef>
          </c:tx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Months'!$C$10:$DU$10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14.0</c:v>
                </c:pt>
                <c:pt idx="13">
                  <c:v>0.0</c:v>
                </c:pt>
                <c:pt idx="14">
                  <c:v>57.0</c:v>
                </c:pt>
                <c:pt idx="15">
                  <c:v>0.0</c:v>
                </c:pt>
                <c:pt idx="16">
                  <c:v>13.0</c:v>
                </c:pt>
                <c:pt idx="17">
                  <c:v>10.0</c:v>
                </c:pt>
                <c:pt idx="18">
                  <c:v>10.0</c:v>
                </c:pt>
                <c:pt idx="19">
                  <c:v>7.0</c:v>
                </c:pt>
                <c:pt idx="20">
                  <c:v>4.0</c:v>
                </c:pt>
                <c:pt idx="21">
                  <c:v>2.0</c:v>
                </c:pt>
                <c:pt idx="22">
                  <c:v>4.0</c:v>
                </c:pt>
                <c:pt idx="23">
                  <c:v>0.0</c:v>
                </c:pt>
                <c:pt idx="24">
                  <c:v>1.0</c:v>
                </c:pt>
                <c:pt idx="25">
                  <c:v>0.0</c:v>
                </c:pt>
                <c:pt idx="26">
                  <c:v>2.0</c:v>
                </c:pt>
                <c:pt idx="27">
                  <c:v>12.0</c:v>
                </c:pt>
                <c:pt idx="28">
                  <c:v>6.0</c:v>
                </c:pt>
                <c:pt idx="29">
                  <c:v>6.0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2.0</c:v>
                </c:pt>
                <c:pt idx="35">
                  <c:v>0.0</c:v>
                </c:pt>
                <c:pt idx="36">
                  <c:v>7.0</c:v>
                </c:pt>
                <c:pt idx="37">
                  <c:v>6.0</c:v>
                </c:pt>
                <c:pt idx="38">
                  <c:v>14.0</c:v>
                </c:pt>
                <c:pt idx="39">
                  <c:v>20.0</c:v>
                </c:pt>
                <c:pt idx="40">
                  <c:v>20.0</c:v>
                </c:pt>
                <c:pt idx="41">
                  <c:v>19.0</c:v>
                </c:pt>
                <c:pt idx="42">
                  <c:v>20.0</c:v>
                </c:pt>
                <c:pt idx="43">
                  <c:v>0.0</c:v>
                </c:pt>
                <c:pt idx="44">
                  <c:v>1.0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1.0</c:v>
                </c:pt>
                <c:pt idx="51">
                  <c:v>3.0</c:v>
                </c:pt>
                <c:pt idx="52">
                  <c:v>5.0</c:v>
                </c:pt>
                <c:pt idx="53">
                  <c:v>0.0</c:v>
                </c:pt>
                <c:pt idx="54">
                  <c:v>3.0</c:v>
                </c:pt>
                <c:pt idx="55">
                  <c:v>0.0</c:v>
                </c:pt>
                <c:pt idx="56">
                  <c:v>2.0</c:v>
                </c:pt>
                <c:pt idx="57">
                  <c:v>1.0</c:v>
                </c:pt>
                <c:pt idx="58">
                  <c:v>2.0</c:v>
                </c:pt>
                <c:pt idx="59">
                  <c:v>7.0</c:v>
                </c:pt>
                <c:pt idx="60">
                  <c:v>5.0</c:v>
                </c:pt>
                <c:pt idx="61">
                  <c:v>4.0</c:v>
                </c:pt>
                <c:pt idx="62">
                  <c:v>4.0</c:v>
                </c:pt>
                <c:pt idx="63">
                  <c:v>4.0</c:v>
                </c:pt>
                <c:pt idx="64">
                  <c:v>12.0</c:v>
                </c:pt>
                <c:pt idx="65">
                  <c:v>1.0</c:v>
                </c:pt>
                <c:pt idx="66">
                  <c:v>1.0</c:v>
                </c:pt>
                <c:pt idx="67">
                  <c:v>3.0</c:v>
                </c:pt>
                <c:pt idx="68">
                  <c:v>1.0</c:v>
                </c:pt>
                <c:pt idx="69">
                  <c:v>2.0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1.0</c:v>
                </c:pt>
                <c:pt idx="75">
                  <c:v>2.0</c:v>
                </c:pt>
                <c:pt idx="76">
                  <c:v>0.0</c:v>
                </c:pt>
                <c:pt idx="77">
                  <c:v>1.0</c:v>
                </c:pt>
                <c:pt idx="78">
                  <c:v>5.0</c:v>
                </c:pt>
                <c:pt idx="79">
                  <c:v>4.0</c:v>
                </c:pt>
                <c:pt idx="80">
                  <c:v>7.0</c:v>
                </c:pt>
                <c:pt idx="81">
                  <c:v>4.0</c:v>
                </c:pt>
                <c:pt idx="82">
                  <c:v>3.0</c:v>
                </c:pt>
                <c:pt idx="83">
                  <c:v>0.0</c:v>
                </c:pt>
                <c:pt idx="84">
                  <c:v>5.0</c:v>
                </c:pt>
                <c:pt idx="85">
                  <c:v>1.0</c:v>
                </c:pt>
                <c:pt idx="86">
                  <c:v>6.0</c:v>
                </c:pt>
                <c:pt idx="87">
                  <c:v>12.0</c:v>
                </c:pt>
                <c:pt idx="88">
                  <c:v>7.0</c:v>
                </c:pt>
                <c:pt idx="89">
                  <c:v>7.0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5.0</c:v>
                </c:pt>
                <c:pt idx="94">
                  <c:v>9.0</c:v>
                </c:pt>
                <c:pt idx="95">
                  <c:v>11.0</c:v>
                </c:pt>
                <c:pt idx="108">
                  <c:v>2.0</c:v>
                </c:pt>
                <c:pt idx="109">
                  <c:v>0.0</c:v>
                </c:pt>
                <c:pt idx="110">
                  <c:v>1.0</c:v>
                </c:pt>
                <c:pt idx="111">
                  <c:v>5.0</c:v>
                </c:pt>
                <c:pt idx="112">
                  <c:v>3.0</c:v>
                </c:pt>
                <c:pt idx="113">
                  <c:v>1.0</c:v>
                </c:pt>
                <c:pt idx="114">
                  <c:v>4.0</c:v>
                </c:pt>
                <c:pt idx="115">
                  <c:v>1.0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1.0</c:v>
                </c:pt>
                <c:pt idx="120">
                  <c:v>2.0</c:v>
                </c:pt>
                <c:pt idx="121">
                  <c:v>2.0</c:v>
                </c:pt>
                <c:pt idx="122">
                  <c:v>0.0</c:v>
                </c:pt>
              </c:numCache>
            </c:numRef>
          </c:val>
        </c:ser>
        <c:ser>
          <c:idx val="8"/>
          <c:order val="8"/>
          <c:tx>
            <c:strRef>
              <c:f>'EMR Months'!$B$11</c:f>
              <c:strCache>
                <c:ptCount val="1"/>
                <c:pt idx="0">
                  <c:v>Lebanon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Months'!$C$11:$DU$11</c:f>
              <c:numCache>
                <c:formatCode>General</c:formatCode>
                <c:ptCount val="123"/>
                <c:pt idx="0">
                  <c:v>98.0</c:v>
                </c:pt>
                <c:pt idx="1">
                  <c:v>135.0</c:v>
                </c:pt>
                <c:pt idx="2">
                  <c:v>266.0</c:v>
                </c:pt>
                <c:pt idx="3">
                  <c:v>178.0</c:v>
                </c:pt>
                <c:pt idx="4">
                  <c:v>76.0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2.0</c:v>
                </c:pt>
                <c:pt idx="14">
                  <c:v>4.0</c:v>
                </c:pt>
                <c:pt idx="15">
                  <c:v>6.0</c:v>
                </c:pt>
                <c:pt idx="16">
                  <c:v>5.0</c:v>
                </c:pt>
                <c:pt idx="17">
                  <c:v>2.0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1.0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1.0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1.0</c:v>
                </c:pt>
                <c:pt idx="52">
                  <c:v>0.0</c:v>
                </c:pt>
                <c:pt idx="53">
                  <c:v>1.0</c:v>
                </c:pt>
                <c:pt idx="54">
                  <c:v>1.0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1.0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1.0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1.0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23.0</c:v>
                </c:pt>
                <c:pt idx="85">
                  <c:v>132.0</c:v>
                </c:pt>
                <c:pt idx="86">
                  <c:v>197.0</c:v>
                </c:pt>
                <c:pt idx="87">
                  <c:v>368.0</c:v>
                </c:pt>
                <c:pt idx="88">
                  <c:v>459.0</c:v>
                </c:pt>
                <c:pt idx="89">
                  <c:v>363.0</c:v>
                </c:pt>
                <c:pt idx="90">
                  <c:v>129.0</c:v>
                </c:pt>
                <c:pt idx="91">
                  <c:v>47.0</c:v>
                </c:pt>
                <c:pt idx="92">
                  <c:v>0.0</c:v>
                </c:pt>
                <c:pt idx="93">
                  <c:v>8.0</c:v>
                </c:pt>
                <c:pt idx="94">
                  <c:v>13.0</c:v>
                </c:pt>
                <c:pt idx="95">
                  <c:v>14.0</c:v>
                </c:pt>
                <c:pt idx="96">
                  <c:v>20.0</c:v>
                </c:pt>
                <c:pt idx="97">
                  <c:v>41.0</c:v>
                </c:pt>
                <c:pt idx="98">
                  <c:v>45.0</c:v>
                </c:pt>
                <c:pt idx="99">
                  <c:v>59.0</c:v>
                </c:pt>
                <c:pt idx="100">
                  <c:v>24.0</c:v>
                </c:pt>
                <c:pt idx="101">
                  <c:v>20.0</c:v>
                </c:pt>
                <c:pt idx="102">
                  <c:v>13.0</c:v>
                </c:pt>
                <c:pt idx="103">
                  <c:v>2.0</c:v>
                </c:pt>
                <c:pt idx="104">
                  <c:v>6.0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1.0</c:v>
                </c:pt>
                <c:pt idx="109">
                  <c:v>3.0</c:v>
                </c:pt>
                <c:pt idx="110">
                  <c:v>6.0</c:v>
                </c:pt>
                <c:pt idx="111">
                  <c:v>5.0</c:v>
                </c:pt>
                <c:pt idx="112">
                  <c:v>3.0</c:v>
                </c:pt>
                <c:pt idx="113">
                  <c:v>5.0</c:v>
                </c:pt>
                <c:pt idx="114">
                  <c:v>4.0</c:v>
                </c:pt>
                <c:pt idx="115">
                  <c:v>1.0</c:v>
                </c:pt>
                <c:pt idx="116">
                  <c:v>2.0</c:v>
                </c:pt>
                <c:pt idx="117">
                  <c:v>1.0</c:v>
                </c:pt>
                <c:pt idx="118">
                  <c:v>5.0</c:v>
                </c:pt>
                <c:pt idx="119">
                  <c:v>3.0</c:v>
                </c:pt>
                <c:pt idx="120">
                  <c:v>2.0</c:v>
                </c:pt>
                <c:pt idx="121">
                  <c:v>0.0</c:v>
                </c:pt>
                <c:pt idx="122">
                  <c:v>6.0</c:v>
                </c:pt>
              </c:numCache>
            </c:numRef>
          </c:val>
        </c:ser>
        <c:ser>
          <c:idx val="9"/>
          <c:order val="9"/>
          <c:tx>
            <c:strRef>
              <c:f>'EMR Months'!$B$12</c:f>
              <c:strCache>
                <c:ptCount val="1"/>
                <c:pt idx="0">
                  <c:v>Libya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Months'!$C$12:$DU$12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1.0</c:v>
                </c:pt>
                <c:pt idx="12">
                  <c:v>2.0</c:v>
                </c:pt>
                <c:pt idx="13">
                  <c:v>31.0</c:v>
                </c:pt>
                <c:pt idx="14">
                  <c:v>14.0</c:v>
                </c:pt>
                <c:pt idx="15">
                  <c:v>2.0</c:v>
                </c:pt>
                <c:pt idx="16">
                  <c:v>3.0</c:v>
                </c:pt>
                <c:pt idx="17">
                  <c:v>1.0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6.0</c:v>
                </c:pt>
                <c:pt idx="35">
                  <c:v>2.0</c:v>
                </c:pt>
                <c:pt idx="36">
                  <c:v>23.0</c:v>
                </c:pt>
                <c:pt idx="37">
                  <c:v>62.0</c:v>
                </c:pt>
                <c:pt idx="38">
                  <c:v>127.0</c:v>
                </c:pt>
                <c:pt idx="39">
                  <c:v>41.0</c:v>
                </c:pt>
                <c:pt idx="40">
                  <c:v>50.0</c:v>
                </c:pt>
                <c:pt idx="41">
                  <c:v>26.0</c:v>
                </c:pt>
                <c:pt idx="42">
                  <c:v>4.0</c:v>
                </c:pt>
                <c:pt idx="43">
                  <c:v>0.0</c:v>
                </c:pt>
                <c:pt idx="44">
                  <c:v>4.0</c:v>
                </c:pt>
                <c:pt idx="45">
                  <c:v>2.0</c:v>
                </c:pt>
                <c:pt idx="46">
                  <c:v>0.0</c:v>
                </c:pt>
                <c:pt idx="47">
                  <c:v>2.0</c:v>
                </c:pt>
                <c:pt idx="48">
                  <c:v>1.0</c:v>
                </c:pt>
                <c:pt idx="49">
                  <c:v>3.0</c:v>
                </c:pt>
                <c:pt idx="50">
                  <c:v>3.0</c:v>
                </c:pt>
                <c:pt idx="51">
                  <c:v>2.0</c:v>
                </c:pt>
                <c:pt idx="52">
                  <c:v>22.0</c:v>
                </c:pt>
                <c:pt idx="53">
                  <c:v>1.0</c:v>
                </c:pt>
                <c:pt idx="54">
                  <c:v>5.0</c:v>
                </c:pt>
                <c:pt idx="55">
                  <c:v>1.0</c:v>
                </c:pt>
                <c:pt idx="56">
                  <c:v>0.0</c:v>
                </c:pt>
                <c:pt idx="57">
                  <c:v>6.0</c:v>
                </c:pt>
                <c:pt idx="58">
                  <c:v>10.0</c:v>
                </c:pt>
                <c:pt idx="59">
                  <c:v>0.0</c:v>
                </c:pt>
                <c:pt idx="60">
                  <c:v>1.0</c:v>
                </c:pt>
                <c:pt idx="61">
                  <c:v>3.0</c:v>
                </c:pt>
                <c:pt idx="62">
                  <c:v>3.0</c:v>
                </c:pt>
                <c:pt idx="63">
                  <c:v>41.0</c:v>
                </c:pt>
                <c:pt idx="64">
                  <c:v>60.0</c:v>
                </c:pt>
                <c:pt idx="65">
                  <c:v>15.0</c:v>
                </c:pt>
                <c:pt idx="66">
                  <c:v>0.0</c:v>
                </c:pt>
                <c:pt idx="67">
                  <c:v>0.0</c:v>
                </c:pt>
                <c:pt idx="68">
                  <c:v>3.0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18.0</c:v>
                </c:pt>
                <c:pt idx="74">
                  <c:v>48.0</c:v>
                </c:pt>
                <c:pt idx="75">
                  <c:v>108.0</c:v>
                </c:pt>
                <c:pt idx="76">
                  <c:v>58.0</c:v>
                </c:pt>
                <c:pt idx="77">
                  <c:v>23.0</c:v>
                </c:pt>
                <c:pt idx="78">
                  <c:v>24.0</c:v>
                </c:pt>
                <c:pt idx="79">
                  <c:v>20.0</c:v>
                </c:pt>
                <c:pt idx="80">
                  <c:v>8.0</c:v>
                </c:pt>
                <c:pt idx="81">
                  <c:v>1.0</c:v>
                </c:pt>
                <c:pt idx="82">
                  <c:v>0.0</c:v>
                </c:pt>
                <c:pt idx="83">
                  <c:v>3.0</c:v>
                </c:pt>
                <c:pt idx="84">
                  <c:v>1.0</c:v>
                </c:pt>
                <c:pt idx="85">
                  <c:v>1.0</c:v>
                </c:pt>
                <c:pt idx="86">
                  <c:v>6.0</c:v>
                </c:pt>
                <c:pt idx="87">
                  <c:v>13.0</c:v>
                </c:pt>
                <c:pt idx="88">
                  <c:v>11.0</c:v>
                </c:pt>
                <c:pt idx="89">
                  <c:v>26.0</c:v>
                </c:pt>
                <c:pt idx="90">
                  <c:v>24.0</c:v>
                </c:pt>
                <c:pt idx="91">
                  <c:v>5.0</c:v>
                </c:pt>
                <c:pt idx="92">
                  <c:v>11.0</c:v>
                </c:pt>
                <c:pt idx="93">
                  <c:v>12.0</c:v>
                </c:pt>
                <c:pt idx="94">
                  <c:v>24.0</c:v>
                </c:pt>
                <c:pt idx="95">
                  <c:v>30.0</c:v>
                </c:pt>
                <c:pt idx="96">
                  <c:v>50.0</c:v>
                </c:pt>
                <c:pt idx="97">
                  <c:v>0.0</c:v>
                </c:pt>
                <c:pt idx="98">
                  <c:v>48.0</c:v>
                </c:pt>
                <c:pt idx="99">
                  <c:v>37.0</c:v>
                </c:pt>
                <c:pt idx="100">
                  <c:v>32.0</c:v>
                </c:pt>
                <c:pt idx="101">
                  <c:v>8.0</c:v>
                </c:pt>
                <c:pt idx="102">
                  <c:v>1.0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45.0</c:v>
                </c:pt>
                <c:pt idx="109">
                  <c:v>22.0</c:v>
                </c:pt>
                <c:pt idx="110">
                  <c:v>12.0</c:v>
                </c:pt>
                <c:pt idx="111">
                  <c:v>6.0</c:v>
                </c:pt>
                <c:pt idx="112">
                  <c:v>0.0</c:v>
                </c:pt>
                <c:pt idx="113">
                  <c:v>2.0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</c:numCache>
            </c:numRef>
          </c:val>
        </c:ser>
        <c:ser>
          <c:idx val="10"/>
          <c:order val="10"/>
          <c:tx>
            <c:strRef>
              <c:f>'EMR Months'!$B$13</c:f>
              <c:strCache>
                <c:ptCount val="1"/>
                <c:pt idx="0">
                  <c:v>Morocco</c:v>
                </c:pt>
              </c:strCache>
            </c:strRef>
          </c:tx>
          <c:spPr>
            <a:solidFill>
              <a:srgbClr val="CC0099"/>
            </a:solidFill>
          </c:spPr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Months'!$C$13:$DU$13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11.0</c:v>
                </c:pt>
                <c:pt idx="14">
                  <c:v>12.0</c:v>
                </c:pt>
                <c:pt idx="15">
                  <c:v>15.0</c:v>
                </c:pt>
                <c:pt idx="16">
                  <c:v>8.0</c:v>
                </c:pt>
                <c:pt idx="17">
                  <c:v>13.0</c:v>
                </c:pt>
                <c:pt idx="18">
                  <c:v>0.0</c:v>
                </c:pt>
                <c:pt idx="19">
                  <c:v>1.0</c:v>
                </c:pt>
                <c:pt idx="20">
                  <c:v>1.0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14.0</c:v>
                </c:pt>
                <c:pt idx="27">
                  <c:v>1.0</c:v>
                </c:pt>
                <c:pt idx="28">
                  <c:v>20.0</c:v>
                </c:pt>
                <c:pt idx="29">
                  <c:v>16.0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1.0</c:v>
                </c:pt>
                <c:pt idx="39">
                  <c:v>0.0</c:v>
                </c:pt>
                <c:pt idx="40">
                  <c:v>1.0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4.0</c:v>
                </c:pt>
                <c:pt idx="50">
                  <c:v>36.0</c:v>
                </c:pt>
                <c:pt idx="51">
                  <c:v>111.0</c:v>
                </c:pt>
                <c:pt idx="52">
                  <c:v>140.0</c:v>
                </c:pt>
                <c:pt idx="53">
                  <c:v>61.0</c:v>
                </c:pt>
                <c:pt idx="54">
                  <c:v>23.0</c:v>
                </c:pt>
                <c:pt idx="55">
                  <c:v>10.0</c:v>
                </c:pt>
                <c:pt idx="56">
                  <c:v>9.0</c:v>
                </c:pt>
                <c:pt idx="57">
                  <c:v>7.0</c:v>
                </c:pt>
                <c:pt idx="58">
                  <c:v>22.0</c:v>
                </c:pt>
                <c:pt idx="59">
                  <c:v>51.0</c:v>
                </c:pt>
                <c:pt idx="60">
                  <c:v>34.0</c:v>
                </c:pt>
                <c:pt idx="61">
                  <c:v>60.0</c:v>
                </c:pt>
                <c:pt idx="62">
                  <c:v>118.0</c:v>
                </c:pt>
                <c:pt idx="63">
                  <c:v>103.0</c:v>
                </c:pt>
                <c:pt idx="64">
                  <c:v>41.0</c:v>
                </c:pt>
                <c:pt idx="65">
                  <c:v>11.0</c:v>
                </c:pt>
                <c:pt idx="66">
                  <c:v>2.0</c:v>
                </c:pt>
                <c:pt idx="67">
                  <c:v>4.0</c:v>
                </c:pt>
                <c:pt idx="68">
                  <c:v>6.0</c:v>
                </c:pt>
                <c:pt idx="69">
                  <c:v>28.0</c:v>
                </c:pt>
                <c:pt idx="70">
                  <c:v>22.0</c:v>
                </c:pt>
                <c:pt idx="71">
                  <c:v>22.0</c:v>
                </c:pt>
                <c:pt idx="72">
                  <c:v>35.0</c:v>
                </c:pt>
                <c:pt idx="73">
                  <c:v>41.0</c:v>
                </c:pt>
                <c:pt idx="74">
                  <c:v>40.0</c:v>
                </c:pt>
                <c:pt idx="75">
                  <c:v>43.0</c:v>
                </c:pt>
                <c:pt idx="76">
                  <c:v>66.0</c:v>
                </c:pt>
                <c:pt idx="77">
                  <c:v>28.0</c:v>
                </c:pt>
                <c:pt idx="78">
                  <c:v>15.0</c:v>
                </c:pt>
                <c:pt idx="79">
                  <c:v>6.0</c:v>
                </c:pt>
                <c:pt idx="80">
                  <c:v>0.0</c:v>
                </c:pt>
                <c:pt idx="81">
                  <c:v>2.0</c:v>
                </c:pt>
                <c:pt idx="82">
                  <c:v>4.0</c:v>
                </c:pt>
                <c:pt idx="83">
                  <c:v>11.0</c:v>
                </c:pt>
                <c:pt idx="84">
                  <c:v>7.0</c:v>
                </c:pt>
                <c:pt idx="85">
                  <c:v>16.0</c:v>
                </c:pt>
                <c:pt idx="86">
                  <c:v>10.0</c:v>
                </c:pt>
                <c:pt idx="87">
                  <c:v>20.0</c:v>
                </c:pt>
                <c:pt idx="88">
                  <c:v>4.0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3.0</c:v>
                </c:pt>
                <c:pt idx="94">
                  <c:v>1.0</c:v>
                </c:pt>
                <c:pt idx="95">
                  <c:v>0.0</c:v>
                </c:pt>
                <c:pt idx="96">
                  <c:v>1.0</c:v>
                </c:pt>
                <c:pt idx="97">
                  <c:v>0.0</c:v>
                </c:pt>
                <c:pt idx="98">
                  <c:v>0.0</c:v>
                </c:pt>
                <c:pt idx="99">
                  <c:v>2.0</c:v>
                </c:pt>
                <c:pt idx="100">
                  <c:v>0.0</c:v>
                </c:pt>
                <c:pt idx="101">
                  <c:v>2.0</c:v>
                </c:pt>
                <c:pt idx="102">
                  <c:v>4.0</c:v>
                </c:pt>
                <c:pt idx="103">
                  <c:v>1.0</c:v>
                </c:pt>
                <c:pt idx="104">
                  <c:v>1.0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1.0</c:v>
                </c:pt>
                <c:pt idx="109">
                  <c:v>0.0</c:v>
                </c:pt>
                <c:pt idx="110">
                  <c:v>1.0</c:v>
                </c:pt>
                <c:pt idx="111">
                  <c:v>2.0</c:v>
                </c:pt>
                <c:pt idx="112">
                  <c:v>4.0</c:v>
                </c:pt>
                <c:pt idx="113">
                  <c:v>3.0</c:v>
                </c:pt>
                <c:pt idx="114">
                  <c:v>3.0</c:v>
                </c:pt>
                <c:pt idx="115">
                  <c:v>0.0</c:v>
                </c:pt>
                <c:pt idx="116">
                  <c:v>1.0</c:v>
                </c:pt>
                <c:pt idx="117">
                  <c:v>1.0</c:v>
                </c:pt>
                <c:pt idx="118">
                  <c:v>1.0</c:v>
                </c:pt>
                <c:pt idx="119">
                  <c:v>0.0</c:v>
                </c:pt>
                <c:pt idx="120">
                  <c:v>1.0</c:v>
                </c:pt>
                <c:pt idx="121">
                  <c:v>0.0</c:v>
                </c:pt>
                <c:pt idx="122">
                  <c:v>1.0</c:v>
                </c:pt>
              </c:numCache>
            </c:numRef>
          </c:val>
        </c:ser>
        <c:ser>
          <c:idx val="11"/>
          <c:order val="11"/>
          <c:tx>
            <c:strRef>
              <c:f>'EMR Months'!$B$14</c:f>
              <c:strCache>
                <c:ptCount val="1"/>
                <c:pt idx="0">
                  <c:v>Oman</c:v>
                </c:pt>
              </c:strCache>
            </c:strRef>
          </c:tx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Months'!$C$14:$DU$14</c:f>
              <c:numCache>
                <c:formatCode>General</c:formatCode>
                <c:ptCount val="123"/>
                <c:pt idx="0">
                  <c:v>0.0</c:v>
                </c:pt>
                <c:pt idx="1">
                  <c:v>3.0</c:v>
                </c:pt>
                <c:pt idx="2">
                  <c:v>1.0</c:v>
                </c:pt>
                <c:pt idx="3">
                  <c:v>3.0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2.0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2.0</c:v>
                </c:pt>
                <c:pt idx="13">
                  <c:v>0.0</c:v>
                </c:pt>
                <c:pt idx="14">
                  <c:v>3.0</c:v>
                </c:pt>
                <c:pt idx="15">
                  <c:v>7.0</c:v>
                </c:pt>
                <c:pt idx="16">
                  <c:v>4.0</c:v>
                </c:pt>
                <c:pt idx="17">
                  <c:v>1.0</c:v>
                </c:pt>
                <c:pt idx="18">
                  <c:v>1.0</c:v>
                </c:pt>
                <c:pt idx="19">
                  <c:v>3.0</c:v>
                </c:pt>
                <c:pt idx="20">
                  <c:v>0.0</c:v>
                </c:pt>
                <c:pt idx="21">
                  <c:v>0.0</c:v>
                </c:pt>
                <c:pt idx="22">
                  <c:v>2.0</c:v>
                </c:pt>
                <c:pt idx="23">
                  <c:v>4.0</c:v>
                </c:pt>
                <c:pt idx="24">
                  <c:v>3.0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2.0</c:v>
                </c:pt>
                <c:pt idx="29">
                  <c:v>2.0</c:v>
                </c:pt>
                <c:pt idx="30">
                  <c:v>1.0</c:v>
                </c:pt>
                <c:pt idx="31">
                  <c:v>2.0</c:v>
                </c:pt>
                <c:pt idx="32">
                  <c:v>1.0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2.0</c:v>
                </c:pt>
                <c:pt idx="37">
                  <c:v>1.0</c:v>
                </c:pt>
                <c:pt idx="38">
                  <c:v>4.0</c:v>
                </c:pt>
                <c:pt idx="39">
                  <c:v>9.0</c:v>
                </c:pt>
                <c:pt idx="40">
                  <c:v>5.0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1.0</c:v>
                </c:pt>
                <c:pt idx="52">
                  <c:v>2.0</c:v>
                </c:pt>
                <c:pt idx="53">
                  <c:v>3.0</c:v>
                </c:pt>
                <c:pt idx="54">
                  <c:v>2.0</c:v>
                </c:pt>
                <c:pt idx="55">
                  <c:v>2.0</c:v>
                </c:pt>
                <c:pt idx="56">
                  <c:v>1.0</c:v>
                </c:pt>
                <c:pt idx="57">
                  <c:v>0.0</c:v>
                </c:pt>
                <c:pt idx="58">
                  <c:v>0.0</c:v>
                </c:pt>
                <c:pt idx="59">
                  <c:v>3.0</c:v>
                </c:pt>
                <c:pt idx="60">
                  <c:v>1.0</c:v>
                </c:pt>
                <c:pt idx="61">
                  <c:v>1.0</c:v>
                </c:pt>
                <c:pt idx="62">
                  <c:v>2.0</c:v>
                </c:pt>
                <c:pt idx="63">
                  <c:v>4.0</c:v>
                </c:pt>
                <c:pt idx="64">
                  <c:v>2.0</c:v>
                </c:pt>
                <c:pt idx="65">
                  <c:v>0.0</c:v>
                </c:pt>
                <c:pt idx="66">
                  <c:v>1.0</c:v>
                </c:pt>
                <c:pt idx="67">
                  <c:v>0.0</c:v>
                </c:pt>
                <c:pt idx="68">
                  <c:v>3.0</c:v>
                </c:pt>
                <c:pt idx="69">
                  <c:v>0.0</c:v>
                </c:pt>
                <c:pt idx="70">
                  <c:v>1.0</c:v>
                </c:pt>
                <c:pt idx="71">
                  <c:v>0.0</c:v>
                </c:pt>
                <c:pt idx="72">
                  <c:v>0.0</c:v>
                </c:pt>
                <c:pt idx="73">
                  <c:v>1.0</c:v>
                </c:pt>
                <c:pt idx="74">
                  <c:v>0.0</c:v>
                </c:pt>
                <c:pt idx="75">
                  <c:v>0.0</c:v>
                </c:pt>
                <c:pt idx="76">
                  <c:v>1.0</c:v>
                </c:pt>
                <c:pt idx="77">
                  <c:v>1.0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</c:ser>
        <c:ser>
          <c:idx val="12"/>
          <c:order val="12"/>
          <c:tx>
            <c:strRef>
              <c:f>'EMR Months'!$B$15</c:f>
              <c:strCache>
                <c:ptCount val="1"/>
                <c:pt idx="0">
                  <c:v>Pakistan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Months'!$C$15:$DU$15</c:f>
              <c:numCache>
                <c:formatCode>General</c:formatCode>
                <c:ptCount val="123"/>
                <c:pt idx="0">
                  <c:v>26.0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0.0</c:v>
                </c:pt>
                <c:pt idx="7">
                  <c:v>0.0</c:v>
                </c:pt>
                <c:pt idx="8">
                  <c:v>2.0</c:v>
                </c:pt>
                <c:pt idx="9">
                  <c:v>0.0</c:v>
                </c:pt>
                <c:pt idx="10">
                  <c:v>2.0</c:v>
                </c:pt>
                <c:pt idx="11">
                  <c:v>0.0</c:v>
                </c:pt>
                <c:pt idx="12">
                  <c:v>1.0</c:v>
                </c:pt>
                <c:pt idx="13">
                  <c:v>3.0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11.0</c:v>
                </c:pt>
                <c:pt idx="18">
                  <c:v>10.0</c:v>
                </c:pt>
                <c:pt idx="19">
                  <c:v>5.0</c:v>
                </c:pt>
                <c:pt idx="20">
                  <c:v>3.0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5.0</c:v>
                </c:pt>
                <c:pt idx="25">
                  <c:v>6.0</c:v>
                </c:pt>
                <c:pt idx="26">
                  <c:v>21.0</c:v>
                </c:pt>
                <c:pt idx="27">
                  <c:v>8.0</c:v>
                </c:pt>
                <c:pt idx="28">
                  <c:v>4.0</c:v>
                </c:pt>
                <c:pt idx="29">
                  <c:v>0.0</c:v>
                </c:pt>
                <c:pt idx="30">
                  <c:v>3.0</c:v>
                </c:pt>
                <c:pt idx="31">
                  <c:v>1.0</c:v>
                </c:pt>
                <c:pt idx="32">
                  <c:v>0.0</c:v>
                </c:pt>
                <c:pt idx="33">
                  <c:v>0.0</c:v>
                </c:pt>
                <c:pt idx="34">
                  <c:v>5.0</c:v>
                </c:pt>
                <c:pt idx="35">
                  <c:v>0.0</c:v>
                </c:pt>
                <c:pt idx="36">
                  <c:v>5.0</c:v>
                </c:pt>
                <c:pt idx="37">
                  <c:v>11.0</c:v>
                </c:pt>
                <c:pt idx="38">
                  <c:v>21.0</c:v>
                </c:pt>
                <c:pt idx="39">
                  <c:v>19.0</c:v>
                </c:pt>
                <c:pt idx="40">
                  <c:v>19.0</c:v>
                </c:pt>
                <c:pt idx="41">
                  <c:v>14.0</c:v>
                </c:pt>
                <c:pt idx="42">
                  <c:v>7.0</c:v>
                </c:pt>
                <c:pt idx="43">
                  <c:v>15.0</c:v>
                </c:pt>
                <c:pt idx="44">
                  <c:v>26.0</c:v>
                </c:pt>
                <c:pt idx="45">
                  <c:v>31.0</c:v>
                </c:pt>
                <c:pt idx="46">
                  <c:v>35.0</c:v>
                </c:pt>
                <c:pt idx="47">
                  <c:v>64.0</c:v>
                </c:pt>
                <c:pt idx="48">
                  <c:v>125.0</c:v>
                </c:pt>
                <c:pt idx="49">
                  <c:v>193.0</c:v>
                </c:pt>
                <c:pt idx="50">
                  <c:v>129.0</c:v>
                </c:pt>
                <c:pt idx="51">
                  <c:v>44.0</c:v>
                </c:pt>
                <c:pt idx="52">
                  <c:v>118.0</c:v>
                </c:pt>
                <c:pt idx="53">
                  <c:v>125.0</c:v>
                </c:pt>
                <c:pt idx="54">
                  <c:v>96.0</c:v>
                </c:pt>
                <c:pt idx="55">
                  <c:v>42.0</c:v>
                </c:pt>
                <c:pt idx="56">
                  <c:v>5.0</c:v>
                </c:pt>
                <c:pt idx="57">
                  <c:v>33.0</c:v>
                </c:pt>
                <c:pt idx="58">
                  <c:v>48.0</c:v>
                </c:pt>
                <c:pt idx="59">
                  <c:v>50.0</c:v>
                </c:pt>
                <c:pt idx="60">
                  <c:v>155.0</c:v>
                </c:pt>
                <c:pt idx="61">
                  <c:v>230.0</c:v>
                </c:pt>
                <c:pt idx="62">
                  <c:v>357.0</c:v>
                </c:pt>
                <c:pt idx="63">
                  <c:v>450.0</c:v>
                </c:pt>
                <c:pt idx="64">
                  <c:v>574.0</c:v>
                </c:pt>
                <c:pt idx="65">
                  <c:v>234.0</c:v>
                </c:pt>
                <c:pt idx="66">
                  <c:v>35.0</c:v>
                </c:pt>
                <c:pt idx="67">
                  <c:v>77.0</c:v>
                </c:pt>
                <c:pt idx="68">
                  <c:v>57.0</c:v>
                </c:pt>
                <c:pt idx="69">
                  <c:v>89.0</c:v>
                </c:pt>
                <c:pt idx="70">
                  <c:v>145.0</c:v>
                </c:pt>
                <c:pt idx="71">
                  <c:v>262.0</c:v>
                </c:pt>
                <c:pt idx="72">
                  <c:v>428.0</c:v>
                </c:pt>
                <c:pt idx="73">
                  <c:v>599.0</c:v>
                </c:pt>
                <c:pt idx="74">
                  <c:v>809.0</c:v>
                </c:pt>
                <c:pt idx="75">
                  <c:v>745.0</c:v>
                </c:pt>
                <c:pt idx="76">
                  <c:v>849.0</c:v>
                </c:pt>
                <c:pt idx="77">
                  <c:v>618.0</c:v>
                </c:pt>
                <c:pt idx="78">
                  <c:v>450.0</c:v>
                </c:pt>
                <c:pt idx="79">
                  <c:v>490.0</c:v>
                </c:pt>
                <c:pt idx="80">
                  <c:v>443.0</c:v>
                </c:pt>
                <c:pt idx="81">
                  <c:v>568.0</c:v>
                </c:pt>
                <c:pt idx="82">
                  <c:v>721.0</c:v>
                </c:pt>
                <c:pt idx="83">
                  <c:v>1326.0</c:v>
                </c:pt>
                <c:pt idx="84">
                  <c:v>3873.0</c:v>
                </c:pt>
                <c:pt idx="85">
                  <c:v>1373.0</c:v>
                </c:pt>
                <c:pt idx="86">
                  <c:v>812.0</c:v>
                </c:pt>
                <c:pt idx="87">
                  <c:v>628.0</c:v>
                </c:pt>
                <c:pt idx="88">
                  <c:v>563.0</c:v>
                </c:pt>
                <c:pt idx="89">
                  <c:v>371.0</c:v>
                </c:pt>
                <c:pt idx="90">
                  <c:v>157.0</c:v>
                </c:pt>
                <c:pt idx="91">
                  <c:v>57.0</c:v>
                </c:pt>
                <c:pt idx="92">
                  <c:v>44.0</c:v>
                </c:pt>
                <c:pt idx="93">
                  <c:v>59.0</c:v>
                </c:pt>
                <c:pt idx="94">
                  <c:v>36.0</c:v>
                </c:pt>
                <c:pt idx="95">
                  <c:v>57.0</c:v>
                </c:pt>
                <c:pt idx="96">
                  <c:v>106.0</c:v>
                </c:pt>
                <c:pt idx="97">
                  <c:v>91.0</c:v>
                </c:pt>
                <c:pt idx="98">
                  <c:v>184.0</c:v>
                </c:pt>
                <c:pt idx="99">
                  <c:v>405.0</c:v>
                </c:pt>
                <c:pt idx="100">
                  <c:v>292.0</c:v>
                </c:pt>
                <c:pt idx="101">
                  <c:v>158.0</c:v>
                </c:pt>
                <c:pt idx="102">
                  <c:v>20.0</c:v>
                </c:pt>
                <c:pt idx="103">
                  <c:v>21.0</c:v>
                </c:pt>
                <c:pt idx="104">
                  <c:v>20.0</c:v>
                </c:pt>
                <c:pt idx="105">
                  <c:v>28.0</c:v>
                </c:pt>
                <c:pt idx="106">
                  <c:v>19.0</c:v>
                </c:pt>
                <c:pt idx="107">
                  <c:v>26.0</c:v>
                </c:pt>
                <c:pt idx="108">
                  <c:v>21.0</c:v>
                </c:pt>
                <c:pt idx="109">
                  <c:v>33.0</c:v>
                </c:pt>
                <c:pt idx="110">
                  <c:v>26.0</c:v>
                </c:pt>
                <c:pt idx="111">
                  <c:v>33.0</c:v>
                </c:pt>
                <c:pt idx="112">
                  <c:v>18.0</c:v>
                </c:pt>
                <c:pt idx="113">
                  <c:v>45.0</c:v>
                </c:pt>
                <c:pt idx="114">
                  <c:v>27.0</c:v>
                </c:pt>
                <c:pt idx="115">
                  <c:v>23.0</c:v>
                </c:pt>
                <c:pt idx="116">
                  <c:v>15.0</c:v>
                </c:pt>
                <c:pt idx="117">
                  <c:v>25.0</c:v>
                </c:pt>
                <c:pt idx="118">
                  <c:v>43.0</c:v>
                </c:pt>
                <c:pt idx="119">
                  <c:v>28.0</c:v>
                </c:pt>
                <c:pt idx="120">
                  <c:v>101.0</c:v>
                </c:pt>
                <c:pt idx="121">
                  <c:v>151.0</c:v>
                </c:pt>
                <c:pt idx="122">
                  <c:v>301.0</c:v>
                </c:pt>
              </c:numCache>
            </c:numRef>
          </c:val>
        </c:ser>
        <c:ser>
          <c:idx val="13"/>
          <c:order val="13"/>
          <c:tx>
            <c:strRef>
              <c:f>'EMR Months'!$B$16</c:f>
              <c:strCache>
                <c:ptCount val="1"/>
                <c:pt idx="0">
                  <c:v>Palestine</c:v>
                </c:pt>
              </c:strCache>
            </c:strRef>
          </c:tx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Months'!$C$16:$DU$16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1.0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</c:ser>
        <c:ser>
          <c:idx val="14"/>
          <c:order val="14"/>
          <c:tx>
            <c:strRef>
              <c:f>'EMR Months'!$B$17</c:f>
              <c:strCache>
                <c:ptCount val="1"/>
                <c:pt idx="0">
                  <c:v>Qatar</c:v>
                </c:pt>
              </c:strCache>
            </c:strRef>
          </c:tx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Months'!$C$17:$DU$17</c:f>
              <c:numCache>
                <c:formatCode>General</c:formatCode>
                <c:ptCount val="123"/>
                <c:pt idx="0">
                  <c:v>7.0</c:v>
                </c:pt>
                <c:pt idx="1">
                  <c:v>3.0</c:v>
                </c:pt>
                <c:pt idx="2">
                  <c:v>5.0</c:v>
                </c:pt>
                <c:pt idx="3">
                  <c:v>6.0</c:v>
                </c:pt>
                <c:pt idx="4">
                  <c:v>15.0</c:v>
                </c:pt>
                <c:pt idx="5">
                  <c:v>9.0</c:v>
                </c:pt>
                <c:pt idx="6">
                  <c:v>7.0</c:v>
                </c:pt>
                <c:pt idx="7">
                  <c:v>1.0</c:v>
                </c:pt>
                <c:pt idx="8">
                  <c:v>1.0</c:v>
                </c:pt>
                <c:pt idx="9">
                  <c:v>0.0</c:v>
                </c:pt>
                <c:pt idx="10">
                  <c:v>0.0</c:v>
                </c:pt>
                <c:pt idx="11">
                  <c:v>1.0</c:v>
                </c:pt>
                <c:pt idx="12">
                  <c:v>10.0</c:v>
                </c:pt>
                <c:pt idx="13">
                  <c:v>4.0</c:v>
                </c:pt>
                <c:pt idx="14">
                  <c:v>12.0</c:v>
                </c:pt>
                <c:pt idx="15">
                  <c:v>38.0</c:v>
                </c:pt>
                <c:pt idx="16">
                  <c:v>40.0</c:v>
                </c:pt>
                <c:pt idx="17">
                  <c:v>15.0</c:v>
                </c:pt>
                <c:pt idx="18">
                  <c:v>22.0</c:v>
                </c:pt>
                <c:pt idx="19">
                  <c:v>4.0</c:v>
                </c:pt>
                <c:pt idx="20">
                  <c:v>1.0</c:v>
                </c:pt>
                <c:pt idx="21">
                  <c:v>0.0</c:v>
                </c:pt>
                <c:pt idx="22">
                  <c:v>0.0</c:v>
                </c:pt>
                <c:pt idx="23">
                  <c:v>2.0</c:v>
                </c:pt>
                <c:pt idx="24">
                  <c:v>1.0</c:v>
                </c:pt>
                <c:pt idx="25">
                  <c:v>3.0</c:v>
                </c:pt>
                <c:pt idx="26">
                  <c:v>1.0</c:v>
                </c:pt>
                <c:pt idx="27">
                  <c:v>0.0</c:v>
                </c:pt>
                <c:pt idx="28">
                  <c:v>1.0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1.0</c:v>
                </c:pt>
                <c:pt idx="38">
                  <c:v>1.0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6.0</c:v>
                </c:pt>
                <c:pt idx="49">
                  <c:v>10.0</c:v>
                </c:pt>
                <c:pt idx="50">
                  <c:v>5.0</c:v>
                </c:pt>
                <c:pt idx="51">
                  <c:v>6.0</c:v>
                </c:pt>
                <c:pt idx="52">
                  <c:v>17.0</c:v>
                </c:pt>
                <c:pt idx="53">
                  <c:v>8.0</c:v>
                </c:pt>
                <c:pt idx="54">
                  <c:v>4.0</c:v>
                </c:pt>
                <c:pt idx="55">
                  <c:v>2.0</c:v>
                </c:pt>
                <c:pt idx="56">
                  <c:v>4.0</c:v>
                </c:pt>
                <c:pt idx="57">
                  <c:v>1.0</c:v>
                </c:pt>
                <c:pt idx="58">
                  <c:v>0.0</c:v>
                </c:pt>
                <c:pt idx="59">
                  <c:v>1.0</c:v>
                </c:pt>
                <c:pt idx="60">
                  <c:v>4.0</c:v>
                </c:pt>
                <c:pt idx="61">
                  <c:v>5.0</c:v>
                </c:pt>
                <c:pt idx="62">
                  <c:v>18.0</c:v>
                </c:pt>
                <c:pt idx="63">
                  <c:v>11.0</c:v>
                </c:pt>
                <c:pt idx="64">
                  <c:v>7.0</c:v>
                </c:pt>
                <c:pt idx="65">
                  <c:v>9.0</c:v>
                </c:pt>
                <c:pt idx="66">
                  <c:v>3.0</c:v>
                </c:pt>
                <c:pt idx="67">
                  <c:v>1.0</c:v>
                </c:pt>
                <c:pt idx="68">
                  <c:v>2.0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2.0</c:v>
                </c:pt>
                <c:pt idx="73">
                  <c:v>6.0</c:v>
                </c:pt>
                <c:pt idx="74">
                  <c:v>7.0</c:v>
                </c:pt>
                <c:pt idx="75">
                  <c:v>3.0</c:v>
                </c:pt>
                <c:pt idx="76">
                  <c:v>26.0</c:v>
                </c:pt>
                <c:pt idx="77">
                  <c:v>29.0</c:v>
                </c:pt>
                <c:pt idx="78">
                  <c:v>26.0</c:v>
                </c:pt>
                <c:pt idx="79">
                  <c:v>11.0</c:v>
                </c:pt>
                <c:pt idx="80">
                  <c:v>4.0</c:v>
                </c:pt>
                <c:pt idx="81">
                  <c:v>21.0</c:v>
                </c:pt>
                <c:pt idx="82">
                  <c:v>9.0</c:v>
                </c:pt>
                <c:pt idx="83">
                  <c:v>20.0</c:v>
                </c:pt>
                <c:pt idx="84">
                  <c:v>13.0</c:v>
                </c:pt>
                <c:pt idx="85">
                  <c:v>18.0</c:v>
                </c:pt>
                <c:pt idx="86">
                  <c:v>9.0</c:v>
                </c:pt>
                <c:pt idx="87">
                  <c:v>12.0</c:v>
                </c:pt>
                <c:pt idx="88">
                  <c:v>2.0</c:v>
                </c:pt>
                <c:pt idx="89">
                  <c:v>3.0</c:v>
                </c:pt>
                <c:pt idx="90">
                  <c:v>0.0</c:v>
                </c:pt>
                <c:pt idx="91">
                  <c:v>3.0</c:v>
                </c:pt>
                <c:pt idx="92">
                  <c:v>4.0</c:v>
                </c:pt>
                <c:pt idx="93">
                  <c:v>0.0</c:v>
                </c:pt>
                <c:pt idx="94">
                  <c:v>1.0</c:v>
                </c:pt>
                <c:pt idx="95">
                  <c:v>3.0</c:v>
                </c:pt>
                <c:pt idx="96">
                  <c:v>4.0</c:v>
                </c:pt>
                <c:pt idx="97">
                  <c:v>8.0</c:v>
                </c:pt>
                <c:pt idx="98">
                  <c:v>4.0</c:v>
                </c:pt>
                <c:pt idx="99">
                  <c:v>10.0</c:v>
                </c:pt>
                <c:pt idx="100">
                  <c:v>7.0</c:v>
                </c:pt>
                <c:pt idx="101">
                  <c:v>5.0</c:v>
                </c:pt>
                <c:pt idx="102">
                  <c:v>2.0</c:v>
                </c:pt>
                <c:pt idx="103">
                  <c:v>0.0</c:v>
                </c:pt>
                <c:pt idx="104">
                  <c:v>1.0</c:v>
                </c:pt>
                <c:pt idx="105">
                  <c:v>2.0</c:v>
                </c:pt>
                <c:pt idx="106">
                  <c:v>3.0</c:v>
                </c:pt>
                <c:pt idx="107">
                  <c:v>1.0</c:v>
                </c:pt>
                <c:pt idx="108">
                  <c:v>2.0</c:v>
                </c:pt>
                <c:pt idx="109">
                  <c:v>0.0</c:v>
                </c:pt>
                <c:pt idx="110">
                  <c:v>2.0</c:v>
                </c:pt>
                <c:pt idx="111">
                  <c:v>6.0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2.0</c:v>
                </c:pt>
                <c:pt idx="117">
                  <c:v>0.0</c:v>
                </c:pt>
                <c:pt idx="118">
                  <c:v>2.0</c:v>
                </c:pt>
                <c:pt idx="119">
                  <c:v>4.0</c:v>
                </c:pt>
                <c:pt idx="120">
                  <c:v>2.0</c:v>
                </c:pt>
                <c:pt idx="121">
                  <c:v>1.0</c:v>
                </c:pt>
                <c:pt idx="122">
                  <c:v>0.0</c:v>
                </c:pt>
              </c:numCache>
            </c:numRef>
          </c:val>
        </c:ser>
        <c:ser>
          <c:idx val="15"/>
          <c:order val="15"/>
          <c:tx>
            <c:strRef>
              <c:f>'EMR Months'!$B$18</c:f>
              <c:strCache>
                <c:ptCount val="1"/>
                <c:pt idx="0">
                  <c:v>Saudi Arabia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Months'!$C$18:$DU$18</c:f>
              <c:numCache>
                <c:formatCode>General</c:formatCode>
                <c:ptCount val="123"/>
                <c:pt idx="0">
                  <c:v>18.0</c:v>
                </c:pt>
                <c:pt idx="1">
                  <c:v>21.0</c:v>
                </c:pt>
                <c:pt idx="2">
                  <c:v>37.0</c:v>
                </c:pt>
                <c:pt idx="3">
                  <c:v>79.0</c:v>
                </c:pt>
                <c:pt idx="4">
                  <c:v>98.0</c:v>
                </c:pt>
                <c:pt idx="5">
                  <c:v>64.0</c:v>
                </c:pt>
                <c:pt idx="6">
                  <c:v>64.0</c:v>
                </c:pt>
                <c:pt idx="7">
                  <c:v>55.0</c:v>
                </c:pt>
                <c:pt idx="8">
                  <c:v>58.0</c:v>
                </c:pt>
                <c:pt idx="9">
                  <c:v>29.0</c:v>
                </c:pt>
                <c:pt idx="10">
                  <c:v>23.0</c:v>
                </c:pt>
                <c:pt idx="11">
                  <c:v>203.0</c:v>
                </c:pt>
                <c:pt idx="12">
                  <c:v>137.0</c:v>
                </c:pt>
                <c:pt idx="13">
                  <c:v>643.0</c:v>
                </c:pt>
                <c:pt idx="14">
                  <c:v>924.0</c:v>
                </c:pt>
                <c:pt idx="15">
                  <c:v>832.0</c:v>
                </c:pt>
                <c:pt idx="16">
                  <c:v>622.0</c:v>
                </c:pt>
                <c:pt idx="17">
                  <c:v>4.0</c:v>
                </c:pt>
                <c:pt idx="18">
                  <c:v>29.0</c:v>
                </c:pt>
                <c:pt idx="19">
                  <c:v>1.0</c:v>
                </c:pt>
                <c:pt idx="20">
                  <c:v>56.0</c:v>
                </c:pt>
                <c:pt idx="21">
                  <c:v>29.0</c:v>
                </c:pt>
                <c:pt idx="22">
                  <c:v>22.0</c:v>
                </c:pt>
                <c:pt idx="23">
                  <c:v>23.0</c:v>
                </c:pt>
                <c:pt idx="24">
                  <c:v>25.0</c:v>
                </c:pt>
                <c:pt idx="25">
                  <c:v>13.0</c:v>
                </c:pt>
                <c:pt idx="26">
                  <c:v>21.0</c:v>
                </c:pt>
                <c:pt idx="27">
                  <c:v>22.0</c:v>
                </c:pt>
                <c:pt idx="28">
                  <c:v>30.0</c:v>
                </c:pt>
                <c:pt idx="29">
                  <c:v>7.0</c:v>
                </c:pt>
                <c:pt idx="30">
                  <c:v>6.0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5.0</c:v>
                </c:pt>
                <c:pt idx="37">
                  <c:v>8.0</c:v>
                </c:pt>
                <c:pt idx="38">
                  <c:v>31.0</c:v>
                </c:pt>
                <c:pt idx="39">
                  <c:v>14.0</c:v>
                </c:pt>
                <c:pt idx="40">
                  <c:v>4.0</c:v>
                </c:pt>
                <c:pt idx="41">
                  <c:v>4.0</c:v>
                </c:pt>
                <c:pt idx="42">
                  <c:v>0.0</c:v>
                </c:pt>
                <c:pt idx="43">
                  <c:v>2.0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10.0</c:v>
                </c:pt>
                <c:pt idx="49">
                  <c:v>2.0</c:v>
                </c:pt>
                <c:pt idx="50">
                  <c:v>9.0</c:v>
                </c:pt>
                <c:pt idx="51">
                  <c:v>11.0</c:v>
                </c:pt>
                <c:pt idx="52">
                  <c:v>23.0</c:v>
                </c:pt>
                <c:pt idx="53">
                  <c:v>8.0</c:v>
                </c:pt>
                <c:pt idx="54">
                  <c:v>13.0</c:v>
                </c:pt>
                <c:pt idx="55">
                  <c:v>48.0</c:v>
                </c:pt>
                <c:pt idx="56">
                  <c:v>50.0</c:v>
                </c:pt>
                <c:pt idx="57">
                  <c:v>51.0</c:v>
                </c:pt>
                <c:pt idx="58">
                  <c:v>35.0</c:v>
                </c:pt>
                <c:pt idx="59">
                  <c:v>36.0</c:v>
                </c:pt>
                <c:pt idx="60">
                  <c:v>29.0</c:v>
                </c:pt>
                <c:pt idx="61">
                  <c:v>44.0</c:v>
                </c:pt>
                <c:pt idx="62">
                  <c:v>60.0</c:v>
                </c:pt>
                <c:pt idx="63">
                  <c:v>58.0</c:v>
                </c:pt>
                <c:pt idx="64">
                  <c:v>48.0</c:v>
                </c:pt>
                <c:pt idx="65">
                  <c:v>24.0</c:v>
                </c:pt>
                <c:pt idx="66">
                  <c:v>14.0</c:v>
                </c:pt>
                <c:pt idx="67">
                  <c:v>14.0</c:v>
                </c:pt>
                <c:pt idx="68">
                  <c:v>7.0</c:v>
                </c:pt>
                <c:pt idx="69">
                  <c:v>5.0</c:v>
                </c:pt>
                <c:pt idx="70">
                  <c:v>12.0</c:v>
                </c:pt>
                <c:pt idx="71">
                  <c:v>22.0</c:v>
                </c:pt>
                <c:pt idx="72">
                  <c:v>39.0</c:v>
                </c:pt>
                <c:pt idx="73">
                  <c:v>40.0</c:v>
                </c:pt>
                <c:pt idx="74">
                  <c:v>37.0</c:v>
                </c:pt>
                <c:pt idx="75">
                  <c:v>34.0</c:v>
                </c:pt>
                <c:pt idx="76">
                  <c:v>28.0</c:v>
                </c:pt>
                <c:pt idx="77">
                  <c:v>38.0</c:v>
                </c:pt>
                <c:pt idx="78">
                  <c:v>27.0</c:v>
                </c:pt>
                <c:pt idx="79">
                  <c:v>6.0</c:v>
                </c:pt>
                <c:pt idx="80">
                  <c:v>13.0</c:v>
                </c:pt>
                <c:pt idx="81">
                  <c:v>11.0</c:v>
                </c:pt>
                <c:pt idx="82">
                  <c:v>4.0</c:v>
                </c:pt>
                <c:pt idx="83">
                  <c:v>4.0</c:v>
                </c:pt>
                <c:pt idx="84">
                  <c:v>29.0</c:v>
                </c:pt>
                <c:pt idx="85">
                  <c:v>24.0</c:v>
                </c:pt>
                <c:pt idx="86">
                  <c:v>59.0</c:v>
                </c:pt>
                <c:pt idx="87">
                  <c:v>40.0</c:v>
                </c:pt>
                <c:pt idx="88">
                  <c:v>56.0</c:v>
                </c:pt>
                <c:pt idx="89">
                  <c:v>19.0</c:v>
                </c:pt>
                <c:pt idx="90">
                  <c:v>8.0</c:v>
                </c:pt>
                <c:pt idx="91">
                  <c:v>4.0</c:v>
                </c:pt>
                <c:pt idx="92">
                  <c:v>3.0</c:v>
                </c:pt>
                <c:pt idx="93">
                  <c:v>6.0</c:v>
                </c:pt>
                <c:pt idx="94">
                  <c:v>2.0</c:v>
                </c:pt>
                <c:pt idx="95">
                  <c:v>1.0</c:v>
                </c:pt>
                <c:pt idx="96">
                  <c:v>13.0</c:v>
                </c:pt>
                <c:pt idx="97">
                  <c:v>17.0</c:v>
                </c:pt>
                <c:pt idx="98">
                  <c:v>13.0</c:v>
                </c:pt>
                <c:pt idx="99">
                  <c:v>2.0</c:v>
                </c:pt>
                <c:pt idx="100">
                  <c:v>8.0</c:v>
                </c:pt>
                <c:pt idx="101">
                  <c:v>2.0</c:v>
                </c:pt>
                <c:pt idx="102">
                  <c:v>3.0</c:v>
                </c:pt>
                <c:pt idx="103">
                  <c:v>4.0</c:v>
                </c:pt>
                <c:pt idx="104">
                  <c:v>0.0</c:v>
                </c:pt>
                <c:pt idx="105">
                  <c:v>6.0</c:v>
                </c:pt>
                <c:pt idx="106">
                  <c:v>0.0</c:v>
                </c:pt>
                <c:pt idx="107">
                  <c:v>0.0</c:v>
                </c:pt>
                <c:pt idx="108">
                  <c:v>21.0</c:v>
                </c:pt>
                <c:pt idx="109">
                  <c:v>6.0</c:v>
                </c:pt>
                <c:pt idx="110">
                  <c:v>4.0</c:v>
                </c:pt>
                <c:pt idx="111">
                  <c:v>38.0</c:v>
                </c:pt>
                <c:pt idx="112">
                  <c:v>55.0</c:v>
                </c:pt>
                <c:pt idx="113">
                  <c:v>52.0</c:v>
                </c:pt>
                <c:pt idx="114">
                  <c:v>17.0</c:v>
                </c:pt>
                <c:pt idx="115">
                  <c:v>15.0</c:v>
                </c:pt>
                <c:pt idx="116">
                  <c:v>3.0</c:v>
                </c:pt>
                <c:pt idx="117">
                  <c:v>5.0</c:v>
                </c:pt>
                <c:pt idx="118">
                  <c:v>3.0</c:v>
                </c:pt>
                <c:pt idx="119">
                  <c:v>0.0</c:v>
                </c:pt>
                <c:pt idx="120">
                  <c:v>3.0</c:v>
                </c:pt>
                <c:pt idx="121">
                  <c:v>8.0</c:v>
                </c:pt>
                <c:pt idx="122">
                  <c:v>8.0</c:v>
                </c:pt>
              </c:numCache>
            </c:numRef>
          </c:val>
        </c:ser>
        <c:ser>
          <c:idx val="16"/>
          <c:order val="16"/>
          <c:tx>
            <c:strRef>
              <c:f>'EMR Months'!$B$19</c:f>
              <c:strCache>
                <c:ptCount val="1"/>
                <c:pt idx="0">
                  <c:v>Somalia</c:v>
                </c:pt>
              </c:strCache>
            </c:strRef>
          </c:tx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Months'!$C$19:$DU$19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3.0</c:v>
                </c:pt>
                <c:pt idx="30">
                  <c:v>0.0</c:v>
                </c:pt>
                <c:pt idx="31">
                  <c:v>2.0</c:v>
                </c:pt>
                <c:pt idx="32">
                  <c:v>9.0</c:v>
                </c:pt>
                <c:pt idx="33">
                  <c:v>8.0</c:v>
                </c:pt>
                <c:pt idx="34">
                  <c:v>21.0</c:v>
                </c:pt>
                <c:pt idx="35">
                  <c:v>2.0</c:v>
                </c:pt>
                <c:pt idx="36">
                  <c:v>0.0</c:v>
                </c:pt>
                <c:pt idx="37">
                  <c:v>4.0</c:v>
                </c:pt>
                <c:pt idx="38">
                  <c:v>11.0</c:v>
                </c:pt>
                <c:pt idx="39">
                  <c:v>1.0</c:v>
                </c:pt>
                <c:pt idx="40">
                  <c:v>4.0</c:v>
                </c:pt>
                <c:pt idx="41">
                  <c:v>1.0</c:v>
                </c:pt>
                <c:pt idx="42">
                  <c:v>1.0</c:v>
                </c:pt>
                <c:pt idx="43">
                  <c:v>2.0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3.0</c:v>
                </c:pt>
                <c:pt idx="51">
                  <c:v>0.0</c:v>
                </c:pt>
                <c:pt idx="52">
                  <c:v>7.0</c:v>
                </c:pt>
                <c:pt idx="53">
                  <c:v>3.0</c:v>
                </c:pt>
                <c:pt idx="54">
                  <c:v>0.0</c:v>
                </c:pt>
                <c:pt idx="55">
                  <c:v>0.0</c:v>
                </c:pt>
                <c:pt idx="56">
                  <c:v>5.0</c:v>
                </c:pt>
                <c:pt idx="57">
                  <c:v>18.0</c:v>
                </c:pt>
                <c:pt idx="58">
                  <c:v>13.0</c:v>
                </c:pt>
                <c:pt idx="59">
                  <c:v>0.0</c:v>
                </c:pt>
                <c:pt idx="60">
                  <c:v>0.0</c:v>
                </c:pt>
                <c:pt idx="61">
                  <c:v>8.0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28.0</c:v>
                </c:pt>
                <c:pt idx="68">
                  <c:v>3.0</c:v>
                </c:pt>
                <c:pt idx="69">
                  <c:v>26.0</c:v>
                </c:pt>
                <c:pt idx="70">
                  <c:v>6.0</c:v>
                </c:pt>
                <c:pt idx="71">
                  <c:v>2.0</c:v>
                </c:pt>
                <c:pt idx="72">
                  <c:v>9.0</c:v>
                </c:pt>
                <c:pt idx="73">
                  <c:v>30.0</c:v>
                </c:pt>
                <c:pt idx="74">
                  <c:v>16.0</c:v>
                </c:pt>
                <c:pt idx="75">
                  <c:v>41.0</c:v>
                </c:pt>
                <c:pt idx="76">
                  <c:v>1.0</c:v>
                </c:pt>
                <c:pt idx="77">
                  <c:v>13.0</c:v>
                </c:pt>
                <c:pt idx="78">
                  <c:v>8.0</c:v>
                </c:pt>
                <c:pt idx="79">
                  <c:v>3.0</c:v>
                </c:pt>
                <c:pt idx="80">
                  <c:v>1.0</c:v>
                </c:pt>
                <c:pt idx="81">
                  <c:v>2.0</c:v>
                </c:pt>
                <c:pt idx="82">
                  <c:v>0.0</c:v>
                </c:pt>
                <c:pt idx="83">
                  <c:v>1.0</c:v>
                </c:pt>
                <c:pt idx="84">
                  <c:v>38.0</c:v>
                </c:pt>
                <c:pt idx="85">
                  <c:v>27.0</c:v>
                </c:pt>
                <c:pt idx="86">
                  <c:v>29.0</c:v>
                </c:pt>
                <c:pt idx="87">
                  <c:v>76.0</c:v>
                </c:pt>
                <c:pt idx="88">
                  <c:v>25.0</c:v>
                </c:pt>
                <c:pt idx="89">
                  <c:v>6.0</c:v>
                </c:pt>
                <c:pt idx="90">
                  <c:v>3.0</c:v>
                </c:pt>
                <c:pt idx="91">
                  <c:v>0.0</c:v>
                </c:pt>
                <c:pt idx="92">
                  <c:v>0.0</c:v>
                </c:pt>
                <c:pt idx="93">
                  <c:v>18.0</c:v>
                </c:pt>
                <c:pt idx="94">
                  <c:v>0.0</c:v>
                </c:pt>
                <c:pt idx="95">
                  <c:v>6.0</c:v>
                </c:pt>
                <c:pt idx="96">
                  <c:v>43.0</c:v>
                </c:pt>
                <c:pt idx="97">
                  <c:v>92.0</c:v>
                </c:pt>
                <c:pt idx="98">
                  <c:v>248.0</c:v>
                </c:pt>
                <c:pt idx="99">
                  <c:v>128.0</c:v>
                </c:pt>
                <c:pt idx="100">
                  <c:v>224.0</c:v>
                </c:pt>
                <c:pt idx="101">
                  <c:v>118.0</c:v>
                </c:pt>
                <c:pt idx="102">
                  <c:v>64.0</c:v>
                </c:pt>
                <c:pt idx="103">
                  <c:v>6.0</c:v>
                </c:pt>
                <c:pt idx="104">
                  <c:v>15.0</c:v>
                </c:pt>
                <c:pt idx="105">
                  <c:v>46.0</c:v>
                </c:pt>
                <c:pt idx="106">
                  <c:v>1.0</c:v>
                </c:pt>
                <c:pt idx="107">
                  <c:v>4.0</c:v>
                </c:pt>
                <c:pt idx="108">
                  <c:v>12.0</c:v>
                </c:pt>
                <c:pt idx="109">
                  <c:v>17.0</c:v>
                </c:pt>
                <c:pt idx="110">
                  <c:v>32.0</c:v>
                </c:pt>
                <c:pt idx="111">
                  <c:v>5.0</c:v>
                </c:pt>
                <c:pt idx="112">
                  <c:v>11.0</c:v>
                </c:pt>
                <c:pt idx="113">
                  <c:v>2.0</c:v>
                </c:pt>
                <c:pt idx="114">
                  <c:v>0.0</c:v>
                </c:pt>
                <c:pt idx="115">
                  <c:v>1.0</c:v>
                </c:pt>
                <c:pt idx="116">
                  <c:v>0.0</c:v>
                </c:pt>
                <c:pt idx="117">
                  <c:v>24.0</c:v>
                </c:pt>
                <c:pt idx="118">
                  <c:v>5.0</c:v>
                </c:pt>
                <c:pt idx="119">
                  <c:v>3.0</c:v>
                </c:pt>
                <c:pt idx="120">
                  <c:v>1.0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</c:ser>
        <c:ser>
          <c:idx val="17"/>
          <c:order val="17"/>
          <c:tx>
            <c:strRef>
              <c:f>'EMR Months'!$B$20</c:f>
              <c:strCache>
                <c:ptCount val="1"/>
                <c:pt idx="0">
                  <c:v>Sudan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Months'!$C$20:$DU$20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4.0</c:v>
                </c:pt>
                <c:pt idx="5">
                  <c:v>5.0</c:v>
                </c:pt>
                <c:pt idx="6">
                  <c:v>1.0</c:v>
                </c:pt>
                <c:pt idx="7">
                  <c:v>1.0</c:v>
                </c:pt>
                <c:pt idx="8">
                  <c:v>3.0</c:v>
                </c:pt>
                <c:pt idx="9">
                  <c:v>0.0</c:v>
                </c:pt>
                <c:pt idx="10">
                  <c:v>0.0</c:v>
                </c:pt>
                <c:pt idx="11">
                  <c:v>1.0</c:v>
                </c:pt>
                <c:pt idx="12">
                  <c:v>3.0</c:v>
                </c:pt>
                <c:pt idx="13">
                  <c:v>6.0</c:v>
                </c:pt>
                <c:pt idx="14">
                  <c:v>7.0</c:v>
                </c:pt>
                <c:pt idx="15">
                  <c:v>15.0</c:v>
                </c:pt>
                <c:pt idx="16">
                  <c:v>2.0</c:v>
                </c:pt>
                <c:pt idx="17">
                  <c:v>0.0</c:v>
                </c:pt>
                <c:pt idx="18">
                  <c:v>7.0</c:v>
                </c:pt>
                <c:pt idx="19">
                  <c:v>7.0</c:v>
                </c:pt>
                <c:pt idx="20">
                  <c:v>9.0</c:v>
                </c:pt>
                <c:pt idx="21">
                  <c:v>6.0</c:v>
                </c:pt>
                <c:pt idx="22">
                  <c:v>4.0</c:v>
                </c:pt>
                <c:pt idx="23">
                  <c:v>10.0</c:v>
                </c:pt>
                <c:pt idx="24">
                  <c:v>3.0</c:v>
                </c:pt>
                <c:pt idx="25">
                  <c:v>2.0</c:v>
                </c:pt>
                <c:pt idx="26">
                  <c:v>8.0</c:v>
                </c:pt>
                <c:pt idx="27">
                  <c:v>43.0</c:v>
                </c:pt>
                <c:pt idx="28">
                  <c:v>8.0</c:v>
                </c:pt>
                <c:pt idx="29">
                  <c:v>1.0</c:v>
                </c:pt>
                <c:pt idx="30">
                  <c:v>6.0</c:v>
                </c:pt>
                <c:pt idx="31">
                  <c:v>0.0</c:v>
                </c:pt>
                <c:pt idx="32">
                  <c:v>1.0</c:v>
                </c:pt>
                <c:pt idx="33">
                  <c:v>3.0</c:v>
                </c:pt>
                <c:pt idx="34">
                  <c:v>0.0</c:v>
                </c:pt>
                <c:pt idx="35">
                  <c:v>4.0</c:v>
                </c:pt>
                <c:pt idx="36">
                  <c:v>4.0</c:v>
                </c:pt>
                <c:pt idx="37">
                  <c:v>1.0</c:v>
                </c:pt>
                <c:pt idx="38">
                  <c:v>3.0</c:v>
                </c:pt>
                <c:pt idx="39">
                  <c:v>3.0</c:v>
                </c:pt>
                <c:pt idx="40">
                  <c:v>2.0</c:v>
                </c:pt>
                <c:pt idx="41">
                  <c:v>0.0</c:v>
                </c:pt>
                <c:pt idx="42">
                  <c:v>0.0</c:v>
                </c:pt>
                <c:pt idx="43">
                  <c:v>1.0</c:v>
                </c:pt>
                <c:pt idx="44">
                  <c:v>1.0</c:v>
                </c:pt>
                <c:pt idx="45">
                  <c:v>5.0</c:v>
                </c:pt>
                <c:pt idx="46">
                  <c:v>7.0</c:v>
                </c:pt>
                <c:pt idx="47">
                  <c:v>0.0</c:v>
                </c:pt>
                <c:pt idx="48">
                  <c:v>6.0</c:v>
                </c:pt>
                <c:pt idx="49">
                  <c:v>15.0</c:v>
                </c:pt>
                <c:pt idx="50">
                  <c:v>125.0</c:v>
                </c:pt>
                <c:pt idx="51">
                  <c:v>139.0</c:v>
                </c:pt>
                <c:pt idx="52">
                  <c:v>108.0</c:v>
                </c:pt>
                <c:pt idx="53">
                  <c:v>45.0</c:v>
                </c:pt>
                <c:pt idx="54">
                  <c:v>26.0</c:v>
                </c:pt>
                <c:pt idx="55">
                  <c:v>35.0</c:v>
                </c:pt>
                <c:pt idx="56">
                  <c:v>32.0</c:v>
                </c:pt>
                <c:pt idx="57">
                  <c:v>27.0</c:v>
                </c:pt>
                <c:pt idx="58">
                  <c:v>10.0</c:v>
                </c:pt>
                <c:pt idx="59">
                  <c:v>0.0</c:v>
                </c:pt>
                <c:pt idx="60">
                  <c:v>278.0</c:v>
                </c:pt>
                <c:pt idx="61">
                  <c:v>798.0</c:v>
                </c:pt>
                <c:pt idx="62">
                  <c:v>1340.0</c:v>
                </c:pt>
                <c:pt idx="63">
                  <c:v>725.0</c:v>
                </c:pt>
                <c:pt idx="64">
                  <c:v>775.0</c:v>
                </c:pt>
                <c:pt idx="65">
                  <c:v>463.0</c:v>
                </c:pt>
                <c:pt idx="66">
                  <c:v>239.0</c:v>
                </c:pt>
                <c:pt idx="67">
                  <c:v>47.0</c:v>
                </c:pt>
                <c:pt idx="68">
                  <c:v>148.0</c:v>
                </c:pt>
                <c:pt idx="69">
                  <c:v>213.0</c:v>
                </c:pt>
                <c:pt idx="70">
                  <c:v>177.0</c:v>
                </c:pt>
                <c:pt idx="71">
                  <c:v>378.0</c:v>
                </c:pt>
                <c:pt idx="72">
                  <c:v>581.0</c:v>
                </c:pt>
                <c:pt idx="73">
                  <c:v>1032.0</c:v>
                </c:pt>
                <c:pt idx="74">
                  <c:v>1034.0</c:v>
                </c:pt>
                <c:pt idx="75">
                  <c:v>830.0</c:v>
                </c:pt>
                <c:pt idx="76">
                  <c:v>1463.0</c:v>
                </c:pt>
                <c:pt idx="77">
                  <c:v>988.0</c:v>
                </c:pt>
                <c:pt idx="78">
                  <c:v>420.0</c:v>
                </c:pt>
                <c:pt idx="79">
                  <c:v>717.0</c:v>
                </c:pt>
                <c:pt idx="80">
                  <c:v>776.0</c:v>
                </c:pt>
                <c:pt idx="81">
                  <c:v>260.0</c:v>
                </c:pt>
                <c:pt idx="82">
                  <c:v>285.0</c:v>
                </c:pt>
                <c:pt idx="83">
                  <c:v>75.0</c:v>
                </c:pt>
                <c:pt idx="84">
                  <c:v>257.0</c:v>
                </c:pt>
                <c:pt idx="85">
                  <c:v>347.0</c:v>
                </c:pt>
                <c:pt idx="86">
                  <c:v>587.0</c:v>
                </c:pt>
                <c:pt idx="87">
                  <c:v>385.0</c:v>
                </c:pt>
                <c:pt idx="88">
                  <c:v>328.0</c:v>
                </c:pt>
                <c:pt idx="89">
                  <c:v>341.0</c:v>
                </c:pt>
                <c:pt idx="90">
                  <c:v>160.0</c:v>
                </c:pt>
                <c:pt idx="91">
                  <c:v>87.0</c:v>
                </c:pt>
                <c:pt idx="92">
                  <c:v>92.0</c:v>
                </c:pt>
                <c:pt idx="93">
                  <c:v>74.0</c:v>
                </c:pt>
                <c:pt idx="94">
                  <c:v>103.0</c:v>
                </c:pt>
                <c:pt idx="95">
                  <c:v>49.0</c:v>
                </c:pt>
                <c:pt idx="96">
                  <c:v>16.0</c:v>
                </c:pt>
                <c:pt idx="97">
                  <c:v>30.0</c:v>
                </c:pt>
                <c:pt idx="98">
                  <c:v>29.0</c:v>
                </c:pt>
                <c:pt idx="99">
                  <c:v>56.0</c:v>
                </c:pt>
                <c:pt idx="100">
                  <c:v>48.0</c:v>
                </c:pt>
                <c:pt idx="101">
                  <c:v>24.0</c:v>
                </c:pt>
                <c:pt idx="102">
                  <c:v>23.0</c:v>
                </c:pt>
                <c:pt idx="103">
                  <c:v>27.0</c:v>
                </c:pt>
                <c:pt idx="104">
                  <c:v>48.0</c:v>
                </c:pt>
                <c:pt idx="105">
                  <c:v>42.0</c:v>
                </c:pt>
                <c:pt idx="106">
                  <c:v>106.0</c:v>
                </c:pt>
                <c:pt idx="107">
                  <c:v>227.0</c:v>
                </c:pt>
                <c:pt idx="108">
                  <c:v>387.0</c:v>
                </c:pt>
                <c:pt idx="109">
                  <c:v>446.0</c:v>
                </c:pt>
                <c:pt idx="110">
                  <c:v>1110.0</c:v>
                </c:pt>
                <c:pt idx="111">
                  <c:v>555.0</c:v>
                </c:pt>
                <c:pt idx="112">
                  <c:v>213.0</c:v>
                </c:pt>
                <c:pt idx="113">
                  <c:v>209.0</c:v>
                </c:pt>
                <c:pt idx="114">
                  <c:v>220.0</c:v>
                </c:pt>
                <c:pt idx="115">
                  <c:v>151.0</c:v>
                </c:pt>
                <c:pt idx="116">
                  <c:v>113.0</c:v>
                </c:pt>
                <c:pt idx="117">
                  <c:v>76.0</c:v>
                </c:pt>
                <c:pt idx="118">
                  <c:v>71.0</c:v>
                </c:pt>
                <c:pt idx="119">
                  <c:v>34.0</c:v>
                </c:pt>
                <c:pt idx="120">
                  <c:v>83.0</c:v>
                </c:pt>
                <c:pt idx="121">
                  <c:v>172.0</c:v>
                </c:pt>
                <c:pt idx="122">
                  <c:v>481.0</c:v>
                </c:pt>
              </c:numCache>
            </c:numRef>
          </c:val>
        </c:ser>
        <c:ser>
          <c:idx val="18"/>
          <c:order val="18"/>
          <c:tx>
            <c:strRef>
              <c:f>'EMR Months'!$B$21</c:f>
              <c:strCache>
                <c:ptCount val="1"/>
                <c:pt idx="0">
                  <c:v>Syria</c:v>
                </c:pt>
              </c:strCache>
            </c:strRef>
          </c:tx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Months'!$C$21:$DU$21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48.0</c:v>
                </c:pt>
                <c:pt idx="13">
                  <c:v>48.0</c:v>
                </c:pt>
                <c:pt idx="14">
                  <c:v>86.0</c:v>
                </c:pt>
                <c:pt idx="15">
                  <c:v>74.0</c:v>
                </c:pt>
                <c:pt idx="16">
                  <c:v>59.0</c:v>
                </c:pt>
                <c:pt idx="17">
                  <c:v>18.0</c:v>
                </c:pt>
                <c:pt idx="18">
                  <c:v>16.0</c:v>
                </c:pt>
                <c:pt idx="19">
                  <c:v>0.0</c:v>
                </c:pt>
                <c:pt idx="20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1.0</c:v>
                </c:pt>
                <c:pt idx="26">
                  <c:v>0.0</c:v>
                </c:pt>
                <c:pt idx="27">
                  <c:v>1.0</c:v>
                </c:pt>
                <c:pt idx="28">
                  <c:v>0.0</c:v>
                </c:pt>
                <c:pt idx="29">
                  <c:v>2.0</c:v>
                </c:pt>
                <c:pt idx="30">
                  <c:v>2.0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1.0</c:v>
                </c:pt>
                <c:pt idx="35">
                  <c:v>0.0</c:v>
                </c:pt>
                <c:pt idx="36">
                  <c:v>3.0</c:v>
                </c:pt>
                <c:pt idx="37">
                  <c:v>5.0</c:v>
                </c:pt>
                <c:pt idx="38">
                  <c:v>6.0</c:v>
                </c:pt>
                <c:pt idx="39">
                  <c:v>10.0</c:v>
                </c:pt>
                <c:pt idx="40">
                  <c:v>5.0</c:v>
                </c:pt>
                <c:pt idx="41">
                  <c:v>3.0</c:v>
                </c:pt>
                <c:pt idx="42">
                  <c:v>0.0</c:v>
                </c:pt>
                <c:pt idx="43">
                  <c:v>1.0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1.0</c:v>
                </c:pt>
                <c:pt idx="48">
                  <c:v>1.0</c:v>
                </c:pt>
                <c:pt idx="49">
                  <c:v>0.0</c:v>
                </c:pt>
                <c:pt idx="50">
                  <c:v>1.0</c:v>
                </c:pt>
                <c:pt idx="51">
                  <c:v>2.0</c:v>
                </c:pt>
                <c:pt idx="52">
                  <c:v>2.0</c:v>
                </c:pt>
                <c:pt idx="53">
                  <c:v>4.0</c:v>
                </c:pt>
                <c:pt idx="54">
                  <c:v>3.0</c:v>
                </c:pt>
                <c:pt idx="55">
                  <c:v>0.0</c:v>
                </c:pt>
                <c:pt idx="56">
                  <c:v>1.0</c:v>
                </c:pt>
                <c:pt idx="57">
                  <c:v>1.0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5.0</c:v>
                </c:pt>
                <c:pt idx="83">
                  <c:v>8.0</c:v>
                </c:pt>
                <c:pt idx="84">
                  <c:v>7.0</c:v>
                </c:pt>
                <c:pt idx="85">
                  <c:v>43.0</c:v>
                </c:pt>
                <c:pt idx="86">
                  <c:v>46.0</c:v>
                </c:pt>
                <c:pt idx="87">
                  <c:v>99.0</c:v>
                </c:pt>
                <c:pt idx="88">
                  <c:v>108.0</c:v>
                </c:pt>
                <c:pt idx="89">
                  <c:v>61.0</c:v>
                </c:pt>
                <c:pt idx="90">
                  <c:v>26.0</c:v>
                </c:pt>
                <c:pt idx="91">
                  <c:v>7.0</c:v>
                </c:pt>
                <c:pt idx="92">
                  <c:v>4.0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45.0</c:v>
                </c:pt>
                <c:pt idx="97">
                  <c:v>57.0</c:v>
                </c:pt>
                <c:pt idx="98">
                  <c:v>82.0</c:v>
                </c:pt>
                <c:pt idx="99">
                  <c:v>106.0</c:v>
                </c:pt>
                <c:pt idx="100">
                  <c:v>139.0</c:v>
                </c:pt>
                <c:pt idx="101">
                  <c:v>117.0</c:v>
                </c:pt>
                <c:pt idx="102">
                  <c:v>30.0</c:v>
                </c:pt>
                <c:pt idx="103">
                  <c:v>12.0</c:v>
                </c:pt>
                <c:pt idx="104">
                  <c:v>1.0</c:v>
                </c:pt>
                <c:pt idx="105">
                  <c:v>1.0</c:v>
                </c:pt>
                <c:pt idx="106">
                  <c:v>1.0</c:v>
                </c:pt>
                <c:pt idx="107">
                  <c:v>3.0</c:v>
                </c:pt>
                <c:pt idx="108">
                  <c:v>1.0</c:v>
                </c:pt>
                <c:pt idx="109">
                  <c:v>1.0</c:v>
                </c:pt>
                <c:pt idx="110">
                  <c:v>4.0</c:v>
                </c:pt>
                <c:pt idx="111">
                  <c:v>10.0</c:v>
                </c:pt>
                <c:pt idx="112">
                  <c:v>19.0</c:v>
                </c:pt>
                <c:pt idx="113">
                  <c:v>3.0</c:v>
                </c:pt>
                <c:pt idx="114">
                  <c:v>0.0</c:v>
                </c:pt>
                <c:pt idx="115">
                  <c:v>3.0</c:v>
                </c:pt>
                <c:pt idx="116">
                  <c:v>0.0</c:v>
                </c:pt>
                <c:pt idx="117">
                  <c:v>4.0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1.0</c:v>
                </c:pt>
                <c:pt idx="122">
                  <c:v>2.0</c:v>
                </c:pt>
              </c:numCache>
            </c:numRef>
          </c:val>
        </c:ser>
        <c:ser>
          <c:idx val="19"/>
          <c:order val="19"/>
          <c:tx>
            <c:strRef>
              <c:f>'EMR Months'!$B$22</c:f>
              <c:strCache>
                <c:ptCount val="1"/>
                <c:pt idx="0">
                  <c:v>Tunisia</c:v>
                </c:pt>
              </c:strCache>
            </c:strRef>
          </c:tx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Months'!$C$22:$DU$22</c:f>
              <c:numCache>
                <c:formatCode>General</c:formatCode>
                <c:ptCount val="123"/>
                <c:pt idx="0">
                  <c:v>12.0</c:v>
                </c:pt>
                <c:pt idx="1">
                  <c:v>37.0</c:v>
                </c:pt>
                <c:pt idx="2">
                  <c:v>45.0</c:v>
                </c:pt>
                <c:pt idx="3">
                  <c:v>8.0</c:v>
                </c:pt>
                <c:pt idx="4">
                  <c:v>1.0</c:v>
                </c:pt>
                <c:pt idx="5">
                  <c:v>0.0</c:v>
                </c:pt>
                <c:pt idx="6">
                  <c:v>26.0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1.0</c:v>
                </c:pt>
                <c:pt idx="17">
                  <c:v>0.0</c:v>
                </c:pt>
                <c:pt idx="18">
                  <c:v>1.0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2.0</c:v>
                </c:pt>
                <c:pt idx="38">
                  <c:v>3.0</c:v>
                </c:pt>
                <c:pt idx="39">
                  <c:v>0.0</c:v>
                </c:pt>
                <c:pt idx="40">
                  <c:v>1.0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1.0</c:v>
                </c:pt>
                <c:pt idx="53">
                  <c:v>1.0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4.0</c:v>
                </c:pt>
                <c:pt idx="65">
                  <c:v>2.0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3.0</c:v>
                </c:pt>
                <c:pt idx="73">
                  <c:v>1.0</c:v>
                </c:pt>
                <c:pt idx="74">
                  <c:v>2.0</c:v>
                </c:pt>
                <c:pt idx="75">
                  <c:v>6.0</c:v>
                </c:pt>
                <c:pt idx="76">
                  <c:v>14.0</c:v>
                </c:pt>
                <c:pt idx="77">
                  <c:v>10.0</c:v>
                </c:pt>
                <c:pt idx="78">
                  <c:v>3.0</c:v>
                </c:pt>
                <c:pt idx="79">
                  <c:v>5.0</c:v>
                </c:pt>
                <c:pt idx="80">
                  <c:v>3.0</c:v>
                </c:pt>
                <c:pt idx="81">
                  <c:v>1.0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1.0</c:v>
                </c:pt>
                <c:pt idx="86">
                  <c:v>0.0</c:v>
                </c:pt>
                <c:pt idx="87">
                  <c:v>1.0</c:v>
                </c:pt>
                <c:pt idx="88">
                  <c:v>3.0</c:v>
                </c:pt>
                <c:pt idx="89">
                  <c:v>0.0</c:v>
                </c:pt>
                <c:pt idx="90">
                  <c:v>1.0</c:v>
                </c:pt>
                <c:pt idx="91">
                  <c:v>0.0</c:v>
                </c:pt>
                <c:pt idx="92">
                  <c:v>1.0</c:v>
                </c:pt>
                <c:pt idx="93">
                  <c:v>6.0</c:v>
                </c:pt>
                <c:pt idx="94">
                  <c:v>3.0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0.0</c:v>
                </c:pt>
                <c:pt idx="99">
                  <c:v>2.0</c:v>
                </c:pt>
                <c:pt idx="100">
                  <c:v>1.0</c:v>
                </c:pt>
                <c:pt idx="101">
                  <c:v>0.0</c:v>
                </c:pt>
                <c:pt idx="102">
                  <c:v>0.0</c:v>
                </c:pt>
                <c:pt idx="103">
                  <c:v>1.0</c:v>
                </c:pt>
                <c:pt idx="104">
                  <c:v>1.0</c:v>
                </c:pt>
                <c:pt idx="105">
                  <c:v>1.0</c:v>
                </c:pt>
                <c:pt idx="106">
                  <c:v>2.0</c:v>
                </c:pt>
                <c:pt idx="107">
                  <c:v>0.0</c:v>
                </c:pt>
                <c:pt idx="108">
                  <c:v>3.0</c:v>
                </c:pt>
                <c:pt idx="109">
                  <c:v>1.0</c:v>
                </c:pt>
                <c:pt idx="110">
                  <c:v>2.0</c:v>
                </c:pt>
                <c:pt idx="111">
                  <c:v>1.0</c:v>
                </c:pt>
                <c:pt idx="112">
                  <c:v>2.0</c:v>
                </c:pt>
                <c:pt idx="113">
                  <c:v>1.0</c:v>
                </c:pt>
                <c:pt idx="114">
                  <c:v>0.0</c:v>
                </c:pt>
                <c:pt idx="115">
                  <c:v>0.0</c:v>
                </c:pt>
                <c:pt idx="116">
                  <c:v>2.0</c:v>
                </c:pt>
                <c:pt idx="117">
                  <c:v>0.0</c:v>
                </c:pt>
                <c:pt idx="118">
                  <c:v>2.0</c:v>
                </c:pt>
                <c:pt idx="119">
                  <c:v>2.0</c:v>
                </c:pt>
                <c:pt idx="120">
                  <c:v>2.0</c:v>
                </c:pt>
                <c:pt idx="121">
                  <c:v>0.0</c:v>
                </c:pt>
                <c:pt idx="122">
                  <c:v>1.0</c:v>
                </c:pt>
              </c:numCache>
            </c:numRef>
          </c:val>
        </c:ser>
        <c:ser>
          <c:idx val="20"/>
          <c:order val="20"/>
          <c:tx>
            <c:strRef>
              <c:f>'EMR Months'!$B$23</c:f>
              <c:strCache>
                <c:ptCount val="1"/>
                <c:pt idx="0">
                  <c:v>UAE</c:v>
                </c:pt>
              </c:strCache>
            </c:strRef>
          </c:tx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Months'!$C$23:$DU$23</c:f>
              <c:numCache>
                <c:formatCode>General</c:formatCode>
                <c:ptCount val="123"/>
                <c:pt idx="0">
                  <c:v>12.0</c:v>
                </c:pt>
                <c:pt idx="1">
                  <c:v>4.0</c:v>
                </c:pt>
                <c:pt idx="2">
                  <c:v>4.0</c:v>
                </c:pt>
                <c:pt idx="3">
                  <c:v>6.0</c:v>
                </c:pt>
                <c:pt idx="4">
                  <c:v>6.0</c:v>
                </c:pt>
                <c:pt idx="5">
                  <c:v>10.0</c:v>
                </c:pt>
                <c:pt idx="6">
                  <c:v>3.0</c:v>
                </c:pt>
                <c:pt idx="7">
                  <c:v>6.0</c:v>
                </c:pt>
                <c:pt idx="8">
                  <c:v>6.0</c:v>
                </c:pt>
                <c:pt idx="9">
                  <c:v>1.0</c:v>
                </c:pt>
                <c:pt idx="10">
                  <c:v>1.0</c:v>
                </c:pt>
                <c:pt idx="11">
                  <c:v>4.0</c:v>
                </c:pt>
                <c:pt idx="12">
                  <c:v>12.0</c:v>
                </c:pt>
                <c:pt idx="13">
                  <c:v>4.0</c:v>
                </c:pt>
                <c:pt idx="14">
                  <c:v>4.0</c:v>
                </c:pt>
                <c:pt idx="15">
                  <c:v>6.0</c:v>
                </c:pt>
                <c:pt idx="16">
                  <c:v>6.0</c:v>
                </c:pt>
                <c:pt idx="17">
                  <c:v>10.0</c:v>
                </c:pt>
                <c:pt idx="18">
                  <c:v>3.0</c:v>
                </c:pt>
                <c:pt idx="19">
                  <c:v>6.0</c:v>
                </c:pt>
                <c:pt idx="20">
                  <c:v>6.0</c:v>
                </c:pt>
                <c:pt idx="21">
                  <c:v>1.0</c:v>
                </c:pt>
                <c:pt idx="22">
                  <c:v>1.0</c:v>
                </c:pt>
                <c:pt idx="23">
                  <c:v>4.0</c:v>
                </c:pt>
                <c:pt idx="24">
                  <c:v>1.0</c:v>
                </c:pt>
                <c:pt idx="25">
                  <c:v>2.0</c:v>
                </c:pt>
                <c:pt idx="26">
                  <c:v>0.0</c:v>
                </c:pt>
                <c:pt idx="27">
                  <c:v>9.0</c:v>
                </c:pt>
                <c:pt idx="28">
                  <c:v>7.0</c:v>
                </c:pt>
                <c:pt idx="29">
                  <c:v>4.0</c:v>
                </c:pt>
                <c:pt idx="30">
                  <c:v>0.0</c:v>
                </c:pt>
                <c:pt idx="31">
                  <c:v>1.0</c:v>
                </c:pt>
                <c:pt idx="32">
                  <c:v>2.0</c:v>
                </c:pt>
                <c:pt idx="33">
                  <c:v>1.0</c:v>
                </c:pt>
                <c:pt idx="34">
                  <c:v>1.0</c:v>
                </c:pt>
                <c:pt idx="35">
                  <c:v>0.0</c:v>
                </c:pt>
                <c:pt idx="36">
                  <c:v>3.0</c:v>
                </c:pt>
                <c:pt idx="37">
                  <c:v>5.0</c:v>
                </c:pt>
                <c:pt idx="38">
                  <c:v>9.0</c:v>
                </c:pt>
                <c:pt idx="39">
                  <c:v>26.0</c:v>
                </c:pt>
                <c:pt idx="40">
                  <c:v>5.0</c:v>
                </c:pt>
                <c:pt idx="41">
                  <c:v>1.0</c:v>
                </c:pt>
                <c:pt idx="42">
                  <c:v>1.0</c:v>
                </c:pt>
                <c:pt idx="43">
                  <c:v>0.0</c:v>
                </c:pt>
                <c:pt idx="44">
                  <c:v>0.0</c:v>
                </c:pt>
                <c:pt idx="45">
                  <c:v>2.0</c:v>
                </c:pt>
                <c:pt idx="46">
                  <c:v>1.0</c:v>
                </c:pt>
                <c:pt idx="47">
                  <c:v>1.0</c:v>
                </c:pt>
                <c:pt idx="48">
                  <c:v>3.0</c:v>
                </c:pt>
                <c:pt idx="49">
                  <c:v>0.0</c:v>
                </c:pt>
                <c:pt idx="50">
                  <c:v>15.0</c:v>
                </c:pt>
                <c:pt idx="51">
                  <c:v>5.0</c:v>
                </c:pt>
                <c:pt idx="52">
                  <c:v>6.0</c:v>
                </c:pt>
                <c:pt idx="53">
                  <c:v>4.0</c:v>
                </c:pt>
                <c:pt idx="54">
                  <c:v>1.0</c:v>
                </c:pt>
                <c:pt idx="55">
                  <c:v>0.0</c:v>
                </c:pt>
                <c:pt idx="56">
                  <c:v>3.0</c:v>
                </c:pt>
                <c:pt idx="57">
                  <c:v>1.0</c:v>
                </c:pt>
                <c:pt idx="58">
                  <c:v>2.0</c:v>
                </c:pt>
                <c:pt idx="59">
                  <c:v>2.0</c:v>
                </c:pt>
                <c:pt idx="60">
                  <c:v>0.0</c:v>
                </c:pt>
                <c:pt idx="61">
                  <c:v>12.0</c:v>
                </c:pt>
                <c:pt idx="62">
                  <c:v>42.0</c:v>
                </c:pt>
                <c:pt idx="63">
                  <c:v>12.0</c:v>
                </c:pt>
                <c:pt idx="64">
                  <c:v>9.0</c:v>
                </c:pt>
                <c:pt idx="65">
                  <c:v>9.0</c:v>
                </c:pt>
                <c:pt idx="66">
                  <c:v>3.0</c:v>
                </c:pt>
                <c:pt idx="67">
                  <c:v>0.0</c:v>
                </c:pt>
                <c:pt idx="68">
                  <c:v>1.0</c:v>
                </c:pt>
                <c:pt idx="69">
                  <c:v>1.0</c:v>
                </c:pt>
                <c:pt idx="70">
                  <c:v>2.0</c:v>
                </c:pt>
                <c:pt idx="71">
                  <c:v>0.0</c:v>
                </c:pt>
                <c:pt idx="72">
                  <c:v>9.0</c:v>
                </c:pt>
                <c:pt idx="73">
                  <c:v>2.0</c:v>
                </c:pt>
                <c:pt idx="74">
                  <c:v>7.0</c:v>
                </c:pt>
                <c:pt idx="75">
                  <c:v>4.0</c:v>
                </c:pt>
                <c:pt idx="76">
                  <c:v>2.0</c:v>
                </c:pt>
                <c:pt idx="77">
                  <c:v>7.0</c:v>
                </c:pt>
                <c:pt idx="78">
                  <c:v>7.0</c:v>
                </c:pt>
                <c:pt idx="79">
                  <c:v>2.0</c:v>
                </c:pt>
                <c:pt idx="80">
                  <c:v>0.0</c:v>
                </c:pt>
                <c:pt idx="81">
                  <c:v>1.0</c:v>
                </c:pt>
                <c:pt idx="82">
                  <c:v>8.0</c:v>
                </c:pt>
                <c:pt idx="83">
                  <c:v>31.0</c:v>
                </c:pt>
                <c:pt idx="84">
                  <c:v>15.0</c:v>
                </c:pt>
                <c:pt idx="85">
                  <c:v>17.0</c:v>
                </c:pt>
                <c:pt idx="86">
                  <c:v>22.0</c:v>
                </c:pt>
                <c:pt idx="87">
                  <c:v>38.0</c:v>
                </c:pt>
                <c:pt idx="88">
                  <c:v>57.0</c:v>
                </c:pt>
                <c:pt idx="89">
                  <c:v>37.0</c:v>
                </c:pt>
                <c:pt idx="90">
                  <c:v>36.0</c:v>
                </c:pt>
                <c:pt idx="91">
                  <c:v>14.0</c:v>
                </c:pt>
                <c:pt idx="92">
                  <c:v>13.0</c:v>
                </c:pt>
                <c:pt idx="93">
                  <c:v>20.0</c:v>
                </c:pt>
                <c:pt idx="94">
                  <c:v>21.0</c:v>
                </c:pt>
                <c:pt idx="95">
                  <c:v>21.0</c:v>
                </c:pt>
                <c:pt idx="96">
                  <c:v>37.0</c:v>
                </c:pt>
                <c:pt idx="97">
                  <c:v>24.0</c:v>
                </c:pt>
                <c:pt idx="98">
                  <c:v>57.0</c:v>
                </c:pt>
                <c:pt idx="99">
                  <c:v>60.0</c:v>
                </c:pt>
                <c:pt idx="100">
                  <c:v>57.0</c:v>
                </c:pt>
                <c:pt idx="101">
                  <c:v>33.0</c:v>
                </c:pt>
                <c:pt idx="102">
                  <c:v>20.0</c:v>
                </c:pt>
                <c:pt idx="103">
                  <c:v>9.0</c:v>
                </c:pt>
                <c:pt idx="104">
                  <c:v>18.0</c:v>
                </c:pt>
                <c:pt idx="105">
                  <c:v>14.0</c:v>
                </c:pt>
                <c:pt idx="106">
                  <c:v>5.0</c:v>
                </c:pt>
                <c:pt idx="107">
                  <c:v>10.0</c:v>
                </c:pt>
                <c:pt idx="108">
                  <c:v>31.0</c:v>
                </c:pt>
                <c:pt idx="109">
                  <c:v>42.0</c:v>
                </c:pt>
                <c:pt idx="110">
                  <c:v>51.0</c:v>
                </c:pt>
                <c:pt idx="111">
                  <c:v>31.0</c:v>
                </c:pt>
                <c:pt idx="112">
                  <c:v>31.0</c:v>
                </c:pt>
                <c:pt idx="113">
                  <c:v>32.0</c:v>
                </c:pt>
                <c:pt idx="114">
                  <c:v>11.0</c:v>
                </c:pt>
                <c:pt idx="115">
                  <c:v>6.0</c:v>
                </c:pt>
                <c:pt idx="116">
                  <c:v>14.0</c:v>
                </c:pt>
                <c:pt idx="117">
                  <c:v>29.0</c:v>
                </c:pt>
                <c:pt idx="118">
                  <c:v>39.0</c:v>
                </c:pt>
                <c:pt idx="119">
                  <c:v>20.0</c:v>
                </c:pt>
                <c:pt idx="120">
                  <c:v>20.0</c:v>
                </c:pt>
                <c:pt idx="121">
                  <c:v>18.0</c:v>
                </c:pt>
                <c:pt idx="122">
                  <c:v>30.0</c:v>
                </c:pt>
              </c:numCache>
            </c:numRef>
          </c:val>
        </c:ser>
        <c:ser>
          <c:idx val="21"/>
          <c:order val="21"/>
          <c:tx>
            <c:strRef>
              <c:f>'EMR Months'!$B$24</c:f>
              <c:strCache>
                <c:ptCount val="1"/>
                <c:pt idx="0">
                  <c:v>Yemen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'EMR Months'!$C$1:$DU$2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'EMR Months'!$C$24:$DU$24</c:f>
              <c:numCache>
                <c:formatCode>General</c:formatCode>
                <c:ptCount val="123"/>
                <c:pt idx="0">
                  <c:v>1.0</c:v>
                </c:pt>
                <c:pt idx="1">
                  <c:v>0.0</c:v>
                </c:pt>
                <c:pt idx="2">
                  <c:v>2.0</c:v>
                </c:pt>
                <c:pt idx="3">
                  <c:v>4.0</c:v>
                </c:pt>
                <c:pt idx="4">
                  <c:v>5.0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1.0</c:v>
                </c:pt>
                <c:pt idx="13">
                  <c:v>0.0</c:v>
                </c:pt>
                <c:pt idx="14">
                  <c:v>2.0</c:v>
                </c:pt>
                <c:pt idx="15">
                  <c:v>4.0</c:v>
                </c:pt>
                <c:pt idx="16">
                  <c:v>5.0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1.0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1.0</c:v>
                </c:pt>
                <c:pt idx="27">
                  <c:v>0.0</c:v>
                </c:pt>
                <c:pt idx="28">
                  <c:v>1.0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1.0</c:v>
                </c:pt>
                <c:pt idx="34">
                  <c:v>2.0</c:v>
                </c:pt>
                <c:pt idx="35">
                  <c:v>0.0</c:v>
                </c:pt>
                <c:pt idx="36">
                  <c:v>6.0</c:v>
                </c:pt>
                <c:pt idx="37">
                  <c:v>0.0</c:v>
                </c:pt>
                <c:pt idx="38">
                  <c:v>8.0</c:v>
                </c:pt>
                <c:pt idx="39">
                  <c:v>8.0</c:v>
                </c:pt>
                <c:pt idx="40">
                  <c:v>10.0</c:v>
                </c:pt>
                <c:pt idx="41">
                  <c:v>15.0</c:v>
                </c:pt>
                <c:pt idx="42">
                  <c:v>3.0</c:v>
                </c:pt>
                <c:pt idx="43">
                  <c:v>10.0</c:v>
                </c:pt>
                <c:pt idx="44">
                  <c:v>4.0</c:v>
                </c:pt>
                <c:pt idx="45">
                  <c:v>6.0</c:v>
                </c:pt>
                <c:pt idx="46">
                  <c:v>4.0</c:v>
                </c:pt>
                <c:pt idx="47">
                  <c:v>3.0</c:v>
                </c:pt>
                <c:pt idx="48">
                  <c:v>89.0</c:v>
                </c:pt>
                <c:pt idx="49">
                  <c:v>73.0</c:v>
                </c:pt>
                <c:pt idx="50">
                  <c:v>40.0</c:v>
                </c:pt>
                <c:pt idx="51">
                  <c:v>15.0</c:v>
                </c:pt>
                <c:pt idx="52">
                  <c:v>37.0</c:v>
                </c:pt>
                <c:pt idx="53">
                  <c:v>29.0</c:v>
                </c:pt>
                <c:pt idx="54">
                  <c:v>17.0</c:v>
                </c:pt>
                <c:pt idx="55">
                  <c:v>20.0</c:v>
                </c:pt>
                <c:pt idx="56">
                  <c:v>10.0</c:v>
                </c:pt>
                <c:pt idx="57">
                  <c:v>14.0</c:v>
                </c:pt>
                <c:pt idx="58">
                  <c:v>8.0</c:v>
                </c:pt>
                <c:pt idx="59">
                  <c:v>0.0</c:v>
                </c:pt>
                <c:pt idx="60">
                  <c:v>85.0</c:v>
                </c:pt>
                <c:pt idx="61">
                  <c:v>98.0</c:v>
                </c:pt>
                <c:pt idx="62">
                  <c:v>76.0</c:v>
                </c:pt>
                <c:pt idx="63">
                  <c:v>47.0</c:v>
                </c:pt>
                <c:pt idx="64">
                  <c:v>44.0</c:v>
                </c:pt>
                <c:pt idx="65">
                  <c:v>45.0</c:v>
                </c:pt>
                <c:pt idx="66">
                  <c:v>62.0</c:v>
                </c:pt>
                <c:pt idx="67">
                  <c:v>23.0</c:v>
                </c:pt>
                <c:pt idx="68">
                  <c:v>99.0</c:v>
                </c:pt>
                <c:pt idx="69">
                  <c:v>68.0</c:v>
                </c:pt>
                <c:pt idx="70">
                  <c:v>0.0</c:v>
                </c:pt>
                <c:pt idx="71">
                  <c:v>0.0</c:v>
                </c:pt>
                <c:pt idx="72">
                  <c:v>659.0</c:v>
                </c:pt>
                <c:pt idx="73">
                  <c:v>485.0</c:v>
                </c:pt>
                <c:pt idx="74">
                  <c:v>331.0</c:v>
                </c:pt>
                <c:pt idx="75">
                  <c:v>112.0</c:v>
                </c:pt>
                <c:pt idx="76">
                  <c:v>226.0</c:v>
                </c:pt>
                <c:pt idx="77">
                  <c:v>211.0</c:v>
                </c:pt>
                <c:pt idx="78">
                  <c:v>25.0</c:v>
                </c:pt>
                <c:pt idx="79">
                  <c:v>24.0</c:v>
                </c:pt>
                <c:pt idx="80">
                  <c:v>2.0</c:v>
                </c:pt>
                <c:pt idx="81">
                  <c:v>1.0</c:v>
                </c:pt>
                <c:pt idx="82">
                  <c:v>12.0</c:v>
                </c:pt>
                <c:pt idx="83">
                  <c:v>71.0</c:v>
                </c:pt>
                <c:pt idx="84">
                  <c:v>37.0</c:v>
                </c:pt>
                <c:pt idx="85">
                  <c:v>84.0</c:v>
                </c:pt>
                <c:pt idx="86">
                  <c:v>61.0</c:v>
                </c:pt>
                <c:pt idx="87">
                  <c:v>45.0</c:v>
                </c:pt>
                <c:pt idx="88">
                  <c:v>124.0</c:v>
                </c:pt>
                <c:pt idx="89">
                  <c:v>32.0</c:v>
                </c:pt>
                <c:pt idx="90">
                  <c:v>40.0</c:v>
                </c:pt>
                <c:pt idx="91">
                  <c:v>10.0</c:v>
                </c:pt>
                <c:pt idx="92">
                  <c:v>47.0</c:v>
                </c:pt>
                <c:pt idx="93">
                  <c:v>22.0</c:v>
                </c:pt>
                <c:pt idx="94">
                  <c:v>53.0</c:v>
                </c:pt>
                <c:pt idx="95">
                  <c:v>16.0</c:v>
                </c:pt>
                <c:pt idx="96">
                  <c:v>134.0</c:v>
                </c:pt>
                <c:pt idx="97">
                  <c:v>121.0</c:v>
                </c:pt>
                <c:pt idx="98">
                  <c:v>238.0</c:v>
                </c:pt>
                <c:pt idx="99">
                  <c:v>80.0</c:v>
                </c:pt>
                <c:pt idx="100">
                  <c:v>40.0</c:v>
                </c:pt>
                <c:pt idx="101">
                  <c:v>62.0</c:v>
                </c:pt>
                <c:pt idx="102">
                  <c:v>26.0</c:v>
                </c:pt>
                <c:pt idx="103">
                  <c:v>29.0</c:v>
                </c:pt>
                <c:pt idx="104">
                  <c:v>19.0</c:v>
                </c:pt>
                <c:pt idx="105">
                  <c:v>30.0</c:v>
                </c:pt>
                <c:pt idx="106">
                  <c:v>30.0</c:v>
                </c:pt>
                <c:pt idx="107">
                  <c:v>4.0</c:v>
                </c:pt>
                <c:pt idx="108">
                  <c:v>55.0</c:v>
                </c:pt>
                <c:pt idx="109">
                  <c:v>134.0</c:v>
                </c:pt>
                <c:pt idx="110">
                  <c:v>164.0</c:v>
                </c:pt>
                <c:pt idx="111">
                  <c:v>27.0</c:v>
                </c:pt>
                <c:pt idx="112">
                  <c:v>9.0</c:v>
                </c:pt>
                <c:pt idx="113">
                  <c:v>5.0</c:v>
                </c:pt>
                <c:pt idx="114">
                  <c:v>6.0</c:v>
                </c:pt>
                <c:pt idx="115">
                  <c:v>5.0</c:v>
                </c:pt>
                <c:pt idx="116">
                  <c:v>10.0</c:v>
                </c:pt>
                <c:pt idx="117">
                  <c:v>23.0</c:v>
                </c:pt>
                <c:pt idx="118">
                  <c:v>21.0</c:v>
                </c:pt>
                <c:pt idx="119">
                  <c:v>9.0</c:v>
                </c:pt>
                <c:pt idx="120">
                  <c:v>23.0</c:v>
                </c:pt>
                <c:pt idx="121">
                  <c:v>25.0</c:v>
                </c:pt>
                <c:pt idx="122">
                  <c:v>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4081464"/>
        <c:axId val="2054084456"/>
        <c:axId val="0"/>
      </c:bar3DChart>
      <c:catAx>
        <c:axId val="2054081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54084456"/>
        <c:crosses val="autoZero"/>
        <c:auto val="1"/>
        <c:lblAlgn val="ctr"/>
        <c:lblOffset val="100"/>
        <c:noMultiLvlLbl val="0"/>
      </c:catAx>
      <c:valAx>
        <c:axId val="20540844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Confirmed measles cases</a:t>
                </a:r>
              </a:p>
            </c:rich>
          </c:tx>
          <c:layout>
            <c:manualLayout>
              <c:xMode val="edge"/>
              <c:yMode val="edge"/>
              <c:x val="0.0151793167247537"/>
              <c:y val="0.3312760513086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540814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311378598167"/>
          <c:y val="0.0867208056673167"/>
          <c:w val="0.0921352351447872"/>
          <c:h val="0.538411045014357"/>
        </c:manualLayout>
      </c:layout>
      <c:overlay val="1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5135811928192"/>
          <c:y val="0.00577077439021204"/>
        </c:manualLayout>
      </c:layout>
      <c:overlay val="0"/>
      <c:txPr>
        <a:bodyPr/>
        <a:lstStyle/>
        <a:p>
          <a:pPr>
            <a:defRPr sz="2400">
              <a:latin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2010-2015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66CC"/>
              </a:solidFill>
            </c:spPr>
          </c:dPt>
          <c:dPt>
            <c:idx val="2"/>
            <c:bubble3D val="0"/>
            <c:spPr>
              <a:solidFill>
                <a:srgbClr val="66FF33"/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Pt>
            <c:idx val="7"/>
            <c:bubble3D val="0"/>
            <c:spPr>
              <a:solidFill>
                <a:srgbClr val="00B0F0"/>
              </a:solidFill>
            </c:spPr>
          </c:dPt>
          <c:cat>
            <c:strRef>
              <c:f>'[Chart in Microsoft PowerPoint]Sheet1'!$A$2:$A$6</c:f>
              <c:strCache>
                <c:ptCount val="5"/>
                <c:pt idx="0">
                  <c:v>B3</c:v>
                </c:pt>
                <c:pt idx="1">
                  <c:v>D4</c:v>
                </c:pt>
                <c:pt idx="2">
                  <c:v>D8</c:v>
                </c:pt>
                <c:pt idx="3">
                  <c:v>D9 </c:v>
                </c:pt>
                <c:pt idx="4">
                  <c:v>H1</c:v>
                </c:pt>
              </c:strCache>
            </c:strRef>
          </c:cat>
          <c:val>
            <c:numRef>
              <c:f>'[Chart in Microsoft PowerPoint]Sheet1'!$B$2:$B$6</c:f>
              <c:numCache>
                <c:formatCode>General</c:formatCode>
                <c:ptCount val="5"/>
                <c:pt idx="0">
                  <c:v>437.0</c:v>
                </c:pt>
                <c:pt idx="1">
                  <c:v>122.0</c:v>
                </c:pt>
                <c:pt idx="2">
                  <c:v>80.0</c:v>
                </c:pt>
                <c:pt idx="3">
                  <c:v>8.0</c:v>
                </c:pt>
                <c:pt idx="4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4F06BA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000" dirty="0" smtClean="0">
                <a:solidFill>
                  <a:srgbClr val="4F06BA"/>
                </a:solidFill>
                <a:latin typeface="Calibri" panose="020F0502020204030204" pitchFamily="34" charset="0"/>
              </a:rPr>
              <a:t>RRLs Reports of Detected </a:t>
            </a:r>
            <a:r>
              <a:rPr lang="en-US" sz="2000" dirty="0">
                <a:solidFill>
                  <a:srgbClr val="4F06BA"/>
                </a:solidFill>
                <a:latin typeface="Calibri" panose="020F0502020204030204" pitchFamily="34" charset="0"/>
              </a:rPr>
              <a:t>Measles Genotypes in EMR 2015-2016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355412640843234"/>
          <c:y val="0.0868012369295473"/>
          <c:w val="0.829622213082328"/>
          <c:h val="0.35550153106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Sheet4!$B$82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Sheet4!$A$83:$A$95</c:f>
              <c:strCache>
                <c:ptCount val="13"/>
                <c:pt idx="0">
                  <c:v>Afghanista</c:v>
                </c:pt>
                <c:pt idx="1">
                  <c:v>Egypt</c:v>
                </c:pt>
                <c:pt idx="2">
                  <c:v>Bahrain</c:v>
                </c:pt>
                <c:pt idx="3">
                  <c:v>Iran</c:v>
                </c:pt>
                <c:pt idx="4">
                  <c:v>Iraq</c:v>
                </c:pt>
                <c:pt idx="5">
                  <c:v>Lebanon</c:v>
                </c:pt>
                <c:pt idx="6">
                  <c:v>Oman</c:v>
                </c:pt>
                <c:pt idx="7">
                  <c:v>Qatar</c:v>
                </c:pt>
                <c:pt idx="8">
                  <c:v>Somalia</c:v>
                </c:pt>
                <c:pt idx="9">
                  <c:v>Saudi Arabia</c:v>
                </c:pt>
                <c:pt idx="10">
                  <c:v>Sudan</c:v>
                </c:pt>
                <c:pt idx="11">
                  <c:v>UAE</c:v>
                </c:pt>
                <c:pt idx="12">
                  <c:v>Yemen</c:v>
                </c:pt>
              </c:strCache>
            </c:strRef>
          </c:cat>
          <c:val>
            <c:numRef>
              <c:f>Sheet4!$B$83:$B$95</c:f>
              <c:numCache>
                <c:formatCode>General</c:formatCode>
                <c:ptCount val="13"/>
                <c:pt idx="0">
                  <c:v>2.0</c:v>
                </c:pt>
                <c:pt idx="1">
                  <c:v>8.0</c:v>
                </c:pt>
                <c:pt idx="2">
                  <c:v>2.0</c:v>
                </c:pt>
                <c:pt idx="3">
                  <c:v>22.0</c:v>
                </c:pt>
                <c:pt idx="6">
                  <c:v>1.0</c:v>
                </c:pt>
                <c:pt idx="7">
                  <c:v>12.0</c:v>
                </c:pt>
                <c:pt idx="8">
                  <c:v>3.0</c:v>
                </c:pt>
                <c:pt idx="9">
                  <c:v>10.0</c:v>
                </c:pt>
                <c:pt idx="10">
                  <c:v>12.0</c:v>
                </c:pt>
                <c:pt idx="11">
                  <c:v>34.0</c:v>
                </c:pt>
                <c:pt idx="12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Sheet4!$C$82</c:f>
              <c:strCache>
                <c:ptCount val="1"/>
                <c:pt idx="0">
                  <c:v>D8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Sheet4!$A$83:$A$95</c:f>
              <c:strCache>
                <c:ptCount val="13"/>
                <c:pt idx="0">
                  <c:v>Afghanista</c:v>
                </c:pt>
                <c:pt idx="1">
                  <c:v>Egypt</c:v>
                </c:pt>
                <c:pt idx="2">
                  <c:v>Bahrain</c:v>
                </c:pt>
                <c:pt idx="3">
                  <c:v>Iran</c:v>
                </c:pt>
                <c:pt idx="4">
                  <c:v>Iraq</c:v>
                </c:pt>
                <c:pt idx="5">
                  <c:v>Lebanon</c:v>
                </c:pt>
                <c:pt idx="6">
                  <c:v>Oman</c:v>
                </c:pt>
                <c:pt idx="7">
                  <c:v>Qatar</c:v>
                </c:pt>
                <c:pt idx="8">
                  <c:v>Somalia</c:v>
                </c:pt>
                <c:pt idx="9">
                  <c:v>Saudi Arabia</c:v>
                </c:pt>
                <c:pt idx="10">
                  <c:v>Sudan</c:v>
                </c:pt>
                <c:pt idx="11">
                  <c:v>UAE</c:v>
                </c:pt>
                <c:pt idx="12">
                  <c:v>Yemen</c:v>
                </c:pt>
              </c:strCache>
            </c:strRef>
          </c:cat>
          <c:val>
            <c:numRef>
              <c:f>Sheet4!$C$83:$C$95</c:f>
              <c:numCache>
                <c:formatCode>General</c:formatCode>
                <c:ptCount val="13"/>
                <c:pt idx="3">
                  <c:v>1.0</c:v>
                </c:pt>
                <c:pt idx="4">
                  <c:v>4.0</c:v>
                </c:pt>
                <c:pt idx="5">
                  <c:v>3.0</c:v>
                </c:pt>
                <c:pt idx="6">
                  <c:v>17.0</c:v>
                </c:pt>
                <c:pt idx="11">
                  <c:v>18.0</c:v>
                </c:pt>
              </c:numCache>
            </c:numRef>
          </c:val>
        </c:ser>
        <c:ser>
          <c:idx val="2"/>
          <c:order val="2"/>
          <c:tx>
            <c:strRef>
              <c:f>Sheet4!$D$82</c:f>
              <c:strCache>
                <c:ptCount val="1"/>
                <c:pt idx="0">
                  <c:v>D9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Sheet4!$A$83:$A$95</c:f>
              <c:strCache>
                <c:ptCount val="13"/>
                <c:pt idx="0">
                  <c:v>Afghanista</c:v>
                </c:pt>
                <c:pt idx="1">
                  <c:v>Egypt</c:v>
                </c:pt>
                <c:pt idx="2">
                  <c:v>Bahrain</c:v>
                </c:pt>
                <c:pt idx="3">
                  <c:v>Iran</c:v>
                </c:pt>
                <c:pt idx="4">
                  <c:v>Iraq</c:v>
                </c:pt>
                <c:pt idx="5">
                  <c:v>Lebanon</c:v>
                </c:pt>
                <c:pt idx="6">
                  <c:v>Oman</c:v>
                </c:pt>
                <c:pt idx="7">
                  <c:v>Qatar</c:v>
                </c:pt>
                <c:pt idx="8">
                  <c:v>Somalia</c:v>
                </c:pt>
                <c:pt idx="9">
                  <c:v>Saudi Arabia</c:v>
                </c:pt>
                <c:pt idx="10">
                  <c:v>Sudan</c:v>
                </c:pt>
                <c:pt idx="11">
                  <c:v>UAE</c:v>
                </c:pt>
                <c:pt idx="12">
                  <c:v>Yemen</c:v>
                </c:pt>
              </c:strCache>
            </c:strRef>
          </c:cat>
          <c:val>
            <c:numRef>
              <c:f>Sheet4!$D$83:$D$95</c:f>
              <c:numCache>
                <c:formatCode>General</c:formatCode>
                <c:ptCount val="13"/>
                <c:pt idx="6">
                  <c:v>6.0</c:v>
                </c:pt>
                <c:pt idx="1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123062984"/>
        <c:axId val="-2123116408"/>
      </c:barChart>
      <c:catAx>
        <c:axId val="-212306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3116408"/>
        <c:crosses val="autoZero"/>
        <c:auto val="1"/>
        <c:lblAlgn val="ctr"/>
        <c:lblOffset val="100"/>
        <c:noMultiLvlLbl val="0"/>
      </c:catAx>
      <c:valAx>
        <c:axId val="-212311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306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7638306682232"/>
          <c:y val="0.322060418026387"/>
          <c:w val="0.143054695805389"/>
          <c:h val="0.0460431746876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4F06BA"/>
                </a:solidFill>
                <a:latin typeface="Calibri"/>
                <a:ea typeface="Calibri"/>
                <a:cs typeface="Calibri"/>
              </a:defRPr>
            </a:pPr>
            <a:r>
              <a:rPr lang="en-US" sz="1800">
                <a:solidFill>
                  <a:srgbClr val="4F06BA"/>
                </a:solidFill>
              </a:rPr>
              <a:t>Monthly distribution of confirmed Rubella cases in the EMR from 2006 till March 2016</a:t>
            </a:r>
          </a:p>
        </c:rich>
      </c:tx>
      <c:layout/>
      <c:overlay val="1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0091477149958"/>
          <c:y val="0.0870019942024218"/>
          <c:w val="0.879432687706615"/>
          <c:h val="0.79824016775970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Rubella!$B$3</c:f>
              <c:strCache>
                <c:ptCount val="1"/>
                <c:pt idx="0">
                  <c:v>Afghanistan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Rubella!$C$3:$DU$3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2.0</c:v>
                </c:pt>
                <c:pt idx="3">
                  <c:v>1.0</c:v>
                </c:pt>
                <c:pt idx="4">
                  <c:v>0.0</c:v>
                </c:pt>
                <c:pt idx="5">
                  <c:v>1.0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2.0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2.0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1.0</c:v>
                </c:pt>
                <c:pt idx="28">
                  <c:v>1.0</c:v>
                </c:pt>
                <c:pt idx="29">
                  <c:v>3.0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2.0</c:v>
                </c:pt>
                <c:pt idx="36">
                  <c:v>1.0</c:v>
                </c:pt>
                <c:pt idx="37">
                  <c:v>1.0</c:v>
                </c:pt>
                <c:pt idx="38">
                  <c:v>0.0</c:v>
                </c:pt>
                <c:pt idx="39">
                  <c:v>3.0</c:v>
                </c:pt>
                <c:pt idx="40">
                  <c:v>4.0</c:v>
                </c:pt>
                <c:pt idx="41">
                  <c:v>10.0</c:v>
                </c:pt>
                <c:pt idx="42">
                  <c:v>10.0</c:v>
                </c:pt>
                <c:pt idx="43">
                  <c:v>3.0</c:v>
                </c:pt>
                <c:pt idx="44">
                  <c:v>0.0</c:v>
                </c:pt>
                <c:pt idx="45">
                  <c:v>1.0</c:v>
                </c:pt>
                <c:pt idx="46">
                  <c:v>1.0</c:v>
                </c:pt>
                <c:pt idx="47">
                  <c:v>0.0</c:v>
                </c:pt>
                <c:pt idx="48">
                  <c:v>4.0</c:v>
                </c:pt>
                <c:pt idx="49">
                  <c:v>7.0</c:v>
                </c:pt>
                <c:pt idx="50">
                  <c:v>6.0</c:v>
                </c:pt>
                <c:pt idx="51">
                  <c:v>4.0</c:v>
                </c:pt>
                <c:pt idx="52">
                  <c:v>5.0</c:v>
                </c:pt>
                <c:pt idx="53">
                  <c:v>5.0</c:v>
                </c:pt>
                <c:pt idx="54">
                  <c:v>3.0</c:v>
                </c:pt>
                <c:pt idx="55">
                  <c:v>2.0</c:v>
                </c:pt>
                <c:pt idx="56">
                  <c:v>1.0</c:v>
                </c:pt>
                <c:pt idx="57">
                  <c:v>2.0</c:v>
                </c:pt>
                <c:pt idx="58">
                  <c:v>1.0</c:v>
                </c:pt>
                <c:pt idx="59">
                  <c:v>5.0</c:v>
                </c:pt>
                <c:pt idx="60">
                  <c:v>6.0</c:v>
                </c:pt>
                <c:pt idx="61">
                  <c:v>8.0</c:v>
                </c:pt>
                <c:pt idx="62">
                  <c:v>20.0</c:v>
                </c:pt>
                <c:pt idx="63">
                  <c:v>21.0</c:v>
                </c:pt>
                <c:pt idx="64">
                  <c:v>21.0</c:v>
                </c:pt>
                <c:pt idx="65">
                  <c:v>7.0</c:v>
                </c:pt>
                <c:pt idx="66">
                  <c:v>3.0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3.0</c:v>
                </c:pt>
                <c:pt idx="71">
                  <c:v>7.0</c:v>
                </c:pt>
                <c:pt idx="72">
                  <c:v>16.0</c:v>
                </c:pt>
                <c:pt idx="73">
                  <c:v>21.0</c:v>
                </c:pt>
                <c:pt idx="74">
                  <c:v>18.0</c:v>
                </c:pt>
                <c:pt idx="75">
                  <c:v>9.0</c:v>
                </c:pt>
                <c:pt idx="76">
                  <c:v>11.0</c:v>
                </c:pt>
                <c:pt idx="77">
                  <c:v>4.0</c:v>
                </c:pt>
                <c:pt idx="78">
                  <c:v>6.0</c:v>
                </c:pt>
                <c:pt idx="79">
                  <c:v>0.0</c:v>
                </c:pt>
                <c:pt idx="80">
                  <c:v>0.0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0.0</c:v>
                </c:pt>
                <c:pt idx="85">
                  <c:v>1.0</c:v>
                </c:pt>
                <c:pt idx="86">
                  <c:v>2.0</c:v>
                </c:pt>
                <c:pt idx="87">
                  <c:v>0.0</c:v>
                </c:pt>
                <c:pt idx="88">
                  <c:v>3.0</c:v>
                </c:pt>
                <c:pt idx="89">
                  <c:v>2.0</c:v>
                </c:pt>
                <c:pt idx="90">
                  <c:v>2.0</c:v>
                </c:pt>
                <c:pt idx="91">
                  <c:v>1.0</c:v>
                </c:pt>
                <c:pt idx="92">
                  <c:v>3.0</c:v>
                </c:pt>
                <c:pt idx="93">
                  <c:v>2.0</c:v>
                </c:pt>
                <c:pt idx="94">
                  <c:v>1.0</c:v>
                </c:pt>
                <c:pt idx="95">
                  <c:v>3.0</c:v>
                </c:pt>
                <c:pt idx="96">
                  <c:v>2.0</c:v>
                </c:pt>
                <c:pt idx="97">
                  <c:v>2.0</c:v>
                </c:pt>
                <c:pt idx="98">
                  <c:v>1.0</c:v>
                </c:pt>
                <c:pt idx="99">
                  <c:v>4.0</c:v>
                </c:pt>
                <c:pt idx="100">
                  <c:v>8.0</c:v>
                </c:pt>
                <c:pt idx="101">
                  <c:v>9.0</c:v>
                </c:pt>
                <c:pt idx="102">
                  <c:v>7.0</c:v>
                </c:pt>
                <c:pt idx="103">
                  <c:v>1.0</c:v>
                </c:pt>
                <c:pt idx="104">
                  <c:v>2.0</c:v>
                </c:pt>
                <c:pt idx="105">
                  <c:v>5.0</c:v>
                </c:pt>
                <c:pt idx="106">
                  <c:v>2.0</c:v>
                </c:pt>
                <c:pt idx="107">
                  <c:v>3.0</c:v>
                </c:pt>
                <c:pt idx="108">
                  <c:v>6.0</c:v>
                </c:pt>
                <c:pt idx="109">
                  <c:v>12.0</c:v>
                </c:pt>
                <c:pt idx="110">
                  <c:v>8.0</c:v>
                </c:pt>
                <c:pt idx="111">
                  <c:v>8.0</c:v>
                </c:pt>
                <c:pt idx="112">
                  <c:v>8.0</c:v>
                </c:pt>
                <c:pt idx="113">
                  <c:v>4.0</c:v>
                </c:pt>
                <c:pt idx="114">
                  <c:v>2.0</c:v>
                </c:pt>
                <c:pt idx="115">
                  <c:v>1.0</c:v>
                </c:pt>
                <c:pt idx="116">
                  <c:v>1.0</c:v>
                </c:pt>
                <c:pt idx="117">
                  <c:v>3.0</c:v>
                </c:pt>
                <c:pt idx="118">
                  <c:v>1.0</c:v>
                </c:pt>
                <c:pt idx="119">
                  <c:v>6.0</c:v>
                </c:pt>
                <c:pt idx="120">
                  <c:v>5.0</c:v>
                </c:pt>
                <c:pt idx="121">
                  <c:v>5.0</c:v>
                </c:pt>
                <c:pt idx="122">
                  <c:v>0.0</c:v>
                </c:pt>
              </c:numCache>
            </c:numRef>
          </c:val>
        </c:ser>
        <c:ser>
          <c:idx val="1"/>
          <c:order val="1"/>
          <c:tx>
            <c:strRef>
              <c:f>Rubella!$B$4</c:f>
              <c:strCache>
                <c:ptCount val="1"/>
                <c:pt idx="0">
                  <c:v>Bahrain</c:v>
                </c:pt>
              </c:strCache>
            </c:strRef>
          </c:tx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Rubella!$C$4:$DU$4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2.0</c:v>
                </c:pt>
                <c:pt idx="13">
                  <c:v>0.0</c:v>
                </c:pt>
                <c:pt idx="14">
                  <c:v>2.0</c:v>
                </c:pt>
                <c:pt idx="15">
                  <c:v>0.0</c:v>
                </c:pt>
                <c:pt idx="16">
                  <c:v>4.0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1.0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1.0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1.0</c:v>
                </c:pt>
                <c:pt idx="39">
                  <c:v>3.0</c:v>
                </c:pt>
                <c:pt idx="40">
                  <c:v>0.0</c:v>
                </c:pt>
                <c:pt idx="41">
                  <c:v>4.0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1.0</c:v>
                </c:pt>
                <c:pt idx="47">
                  <c:v>0.0</c:v>
                </c:pt>
                <c:pt idx="48">
                  <c:v>0.0</c:v>
                </c:pt>
                <c:pt idx="49">
                  <c:v>1.0</c:v>
                </c:pt>
                <c:pt idx="50">
                  <c:v>1.0</c:v>
                </c:pt>
                <c:pt idx="51">
                  <c:v>0.0</c:v>
                </c:pt>
                <c:pt idx="52">
                  <c:v>1.0</c:v>
                </c:pt>
                <c:pt idx="53">
                  <c:v>3.0</c:v>
                </c:pt>
                <c:pt idx="54">
                  <c:v>1.0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2.0</c:v>
                </c:pt>
                <c:pt idx="63">
                  <c:v>0.0</c:v>
                </c:pt>
                <c:pt idx="64">
                  <c:v>0.0</c:v>
                </c:pt>
                <c:pt idx="65">
                  <c:v>1.0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1.0</c:v>
                </c:pt>
                <c:pt idx="74">
                  <c:v>0.0</c:v>
                </c:pt>
                <c:pt idx="75">
                  <c:v>1.0</c:v>
                </c:pt>
                <c:pt idx="76">
                  <c:v>0.0</c:v>
                </c:pt>
                <c:pt idx="77">
                  <c:v>1.0</c:v>
                </c:pt>
                <c:pt idx="78">
                  <c:v>1.0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1.0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1.0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2.0</c:v>
                </c:pt>
                <c:pt idx="100">
                  <c:v>1.0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</c:numCache>
            </c:numRef>
          </c:val>
        </c:ser>
        <c:ser>
          <c:idx val="2"/>
          <c:order val="2"/>
          <c:tx>
            <c:strRef>
              <c:f>Rubella!$B$5</c:f>
              <c:strCache>
                <c:ptCount val="1"/>
                <c:pt idx="0">
                  <c:v>Djibouti</c:v>
                </c:pt>
              </c:strCache>
            </c:strRef>
          </c:tx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Rubella!$C$5:$DU$5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2.0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2.0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11.0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</c:ser>
        <c:ser>
          <c:idx val="3"/>
          <c:order val="3"/>
          <c:tx>
            <c:strRef>
              <c:f>Rubella!$B$6</c:f>
              <c:strCache>
                <c:ptCount val="1"/>
                <c:pt idx="0">
                  <c:v>Iran</c:v>
                </c:pt>
              </c:strCache>
            </c:strRef>
          </c:tx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Rubella!$C$6:$DU$6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3.0</c:v>
                </c:pt>
                <c:pt idx="4">
                  <c:v>2.0</c:v>
                </c:pt>
                <c:pt idx="5">
                  <c:v>0.0</c:v>
                </c:pt>
                <c:pt idx="6">
                  <c:v>2.0</c:v>
                </c:pt>
                <c:pt idx="7">
                  <c:v>0.0</c:v>
                </c:pt>
                <c:pt idx="8">
                  <c:v>2.0</c:v>
                </c:pt>
                <c:pt idx="9">
                  <c:v>1.0</c:v>
                </c:pt>
                <c:pt idx="10">
                  <c:v>0.0</c:v>
                </c:pt>
                <c:pt idx="11">
                  <c:v>0.0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  <c:pt idx="15">
                  <c:v>1.0</c:v>
                </c:pt>
                <c:pt idx="16">
                  <c:v>2.0</c:v>
                </c:pt>
                <c:pt idx="17">
                  <c:v>1.0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1.0</c:v>
                </c:pt>
                <c:pt idx="23">
                  <c:v>1.0</c:v>
                </c:pt>
                <c:pt idx="24">
                  <c:v>0.0</c:v>
                </c:pt>
                <c:pt idx="25">
                  <c:v>0.0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2.0</c:v>
                </c:pt>
                <c:pt idx="31">
                  <c:v>0.0</c:v>
                </c:pt>
                <c:pt idx="32">
                  <c:v>1.0</c:v>
                </c:pt>
                <c:pt idx="33">
                  <c:v>1.0</c:v>
                </c:pt>
                <c:pt idx="34">
                  <c:v>3.0</c:v>
                </c:pt>
                <c:pt idx="35">
                  <c:v>1.0</c:v>
                </c:pt>
                <c:pt idx="36">
                  <c:v>5.0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1.0</c:v>
                </c:pt>
                <c:pt idx="43">
                  <c:v>1.0</c:v>
                </c:pt>
                <c:pt idx="44">
                  <c:v>0.0</c:v>
                </c:pt>
                <c:pt idx="45">
                  <c:v>1.0</c:v>
                </c:pt>
                <c:pt idx="46">
                  <c:v>1.0</c:v>
                </c:pt>
                <c:pt idx="47">
                  <c:v>0.0</c:v>
                </c:pt>
                <c:pt idx="48">
                  <c:v>1.0</c:v>
                </c:pt>
                <c:pt idx="49">
                  <c:v>0.0</c:v>
                </c:pt>
                <c:pt idx="50">
                  <c:v>2.0</c:v>
                </c:pt>
                <c:pt idx="51">
                  <c:v>7.0</c:v>
                </c:pt>
                <c:pt idx="52">
                  <c:v>1.0</c:v>
                </c:pt>
                <c:pt idx="53">
                  <c:v>3.0</c:v>
                </c:pt>
                <c:pt idx="54">
                  <c:v>3.0</c:v>
                </c:pt>
                <c:pt idx="55">
                  <c:v>2.0</c:v>
                </c:pt>
                <c:pt idx="56">
                  <c:v>0.0</c:v>
                </c:pt>
                <c:pt idx="57">
                  <c:v>1.0</c:v>
                </c:pt>
                <c:pt idx="58">
                  <c:v>1.0</c:v>
                </c:pt>
                <c:pt idx="59">
                  <c:v>3.0</c:v>
                </c:pt>
                <c:pt idx="60">
                  <c:v>1.0</c:v>
                </c:pt>
                <c:pt idx="61">
                  <c:v>0.0</c:v>
                </c:pt>
                <c:pt idx="62">
                  <c:v>4.0</c:v>
                </c:pt>
                <c:pt idx="63">
                  <c:v>0.0</c:v>
                </c:pt>
                <c:pt idx="64">
                  <c:v>1.0</c:v>
                </c:pt>
                <c:pt idx="65">
                  <c:v>1.0</c:v>
                </c:pt>
                <c:pt idx="66">
                  <c:v>3.0</c:v>
                </c:pt>
                <c:pt idx="67">
                  <c:v>3.0</c:v>
                </c:pt>
                <c:pt idx="68">
                  <c:v>3.0</c:v>
                </c:pt>
                <c:pt idx="69">
                  <c:v>2.0</c:v>
                </c:pt>
                <c:pt idx="70">
                  <c:v>0.0</c:v>
                </c:pt>
                <c:pt idx="71">
                  <c:v>0.0</c:v>
                </c:pt>
                <c:pt idx="72">
                  <c:v>2.0</c:v>
                </c:pt>
                <c:pt idx="73">
                  <c:v>2.0</c:v>
                </c:pt>
                <c:pt idx="74">
                  <c:v>1.0</c:v>
                </c:pt>
                <c:pt idx="75">
                  <c:v>1.0</c:v>
                </c:pt>
                <c:pt idx="76">
                  <c:v>4.0</c:v>
                </c:pt>
                <c:pt idx="77">
                  <c:v>6.0</c:v>
                </c:pt>
                <c:pt idx="78">
                  <c:v>3.0</c:v>
                </c:pt>
                <c:pt idx="79">
                  <c:v>2.0</c:v>
                </c:pt>
                <c:pt idx="80">
                  <c:v>1.0</c:v>
                </c:pt>
                <c:pt idx="81">
                  <c:v>3.0</c:v>
                </c:pt>
                <c:pt idx="82">
                  <c:v>3.0</c:v>
                </c:pt>
                <c:pt idx="83">
                  <c:v>1.0</c:v>
                </c:pt>
                <c:pt idx="84">
                  <c:v>5.0</c:v>
                </c:pt>
                <c:pt idx="85">
                  <c:v>1.0</c:v>
                </c:pt>
                <c:pt idx="86">
                  <c:v>6.0</c:v>
                </c:pt>
                <c:pt idx="87">
                  <c:v>1.0</c:v>
                </c:pt>
                <c:pt idx="88">
                  <c:v>4.0</c:v>
                </c:pt>
                <c:pt idx="89">
                  <c:v>1.0</c:v>
                </c:pt>
                <c:pt idx="90">
                  <c:v>1.0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1.0</c:v>
                </c:pt>
                <c:pt idx="95">
                  <c:v>0.0</c:v>
                </c:pt>
                <c:pt idx="96">
                  <c:v>1.0</c:v>
                </c:pt>
                <c:pt idx="97">
                  <c:v>4.0</c:v>
                </c:pt>
                <c:pt idx="98">
                  <c:v>1.0</c:v>
                </c:pt>
                <c:pt idx="99">
                  <c:v>5.0</c:v>
                </c:pt>
                <c:pt idx="100">
                  <c:v>0.0</c:v>
                </c:pt>
                <c:pt idx="101">
                  <c:v>2.0</c:v>
                </c:pt>
                <c:pt idx="102">
                  <c:v>0.0</c:v>
                </c:pt>
                <c:pt idx="103">
                  <c:v>1.0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1.0</c:v>
                </c:pt>
                <c:pt idx="109">
                  <c:v>7.0</c:v>
                </c:pt>
                <c:pt idx="110">
                  <c:v>1.0</c:v>
                </c:pt>
                <c:pt idx="111">
                  <c:v>6.0</c:v>
                </c:pt>
                <c:pt idx="112">
                  <c:v>10.0</c:v>
                </c:pt>
                <c:pt idx="113">
                  <c:v>6.0</c:v>
                </c:pt>
                <c:pt idx="114">
                  <c:v>4.0</c:v>
                </c:pt>
                <c:pt idx="115">
                  <c:v>2.0</c:v>
                </c:pt>
                <c:pt idx="116">
                  <c:v>3.0</c:v>
                </c:pt>
                <c:pt idx="117">
                  <c:v>2.0</c:v>
                </c:pt>
                <c:pt idx="118">
                  <c:v>2.0</c:v>
                </c:pt>
                <c:pt idx="119">
                  <c:v>1.0</c:v>
                </c:pt>
                <c:pt idx="120">
                  <c:v>3.0</c:v>
                </c:pt>
                <c:pt idx="121">
                  <c:v>1.0</c:v>
                </c:pt>
                <c:pt idx="122">
                  <c:v>2.0</c:v>
                </c:pt>
              </c:numCache>
            </c:numRef>
          </c:val>
        </c:ser>
        <c:ser>
          <c:idx val="4"/>
          <c:order val="4"/>
          <c:tx>
            <c:strRef>
              <c:f>Rubella!$B$7</c:f>
              <c:strCache>
                <c:ptCount val="1"/>
                <c:pt idx="0">
                  <c:v>Iraq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Rubella!$C$7:$DU$7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9.0</c:v>
                </c:pt>
                <c:pt idx="17">
                  <c:v>7.0</c:v>
                </c:pt>
                <c:pt idx="18">
                  <c:v>0.0</c:v>
                </c:pt>
                <c:pt idx="19">
                  <c:v>2.0</c:v>
                </c:pt>
                <c:pt idx="20">
                  <c:v>0.0</c:v>
                </c:pt>
                <c:pt idx="21">
                  <c:v>1.0</c:v>
                </c:pt>
                <c:pt idx="22">
                  <c:v>0.0</c:v>
                </c:pt>
                <c:pt idx="23">
                  <c:v>1.0</c:v>
                </c:pt>
                <c:pt idx="24">
                  <c:v>2.0</c:v>
                </c:pt>
                <c:pt idx="25">
                  <c:v>2.0</c:v>
                </c:pt>
                <c:pt idx="26">
                  <c:v>7.0</c:v>
                </c:pt>
                <c:pt idx="27">
                  <c:v>15.0</c:v>
                </c:pt>
                <c:pt idx="28">
                  <c:v>4.0</c:v>
                </c:pt>
                <c:pt idx="29">
                  <c:v>6.0</c:v>
                </c:pt>
                <c:pt idx="30">
                  <c:v>9.0</c:v>
                </c:pt>
                <c:pt idx="31">
                  <c:v>13.0</c:v>
                </c:pt>
                <c:pt idx="32">
                  <c:v>7.0</c:v>
                </c:pt>
                <c:pt idx="33">
                  <c:v>1.0</c:v>
                </c:pt>
                <c:pt idx="34">
                  <c:v>1.0</c:v>
                </c:pt>
                <c:pt idx="35">
                  <c:v>0.0</c:v>
                </c:pt>
                <c:pt idx="36">
                  <c:v>1.0</c:v>
                </c:pt>
                <c:pt idx="37">
                  <c:v>5.0</c:v>
                </c:pt>
                <c:pt idx="38">
                  <c:v>2.0</c:v>
                </c:pt>
                <c:pt idx="39">
                  <c:v>1.0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1.0</c:v>
                </c:pt>
                <c:pt idx="50">
                  <c:v>1.0</c:v>
                </c:pt>
                <c:pt idx="51">
                  <c:v>3.0</c:v>
                </c:pt>
                <c:pt idx="52">
                  <c:v>3.0</c:v>
                </c:pt>
                <c:pt idx="53">
                  <c:v>2.0</c:v>
                </c:pt>
                <c:pt idx="54">
                  <c:v>1.0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2.0</c:v>
                </c:pt>
                <c:pt idx="59">
                  <c:v>0.0</c:v>
                </c:pt>
                <c:pt idx="60">
                  <c:v>0.0</c:v>
                </c:pt>
                <c:pt idx="61">
                  <c:v>2.0</c:v>
                </c:pt>
                <c:pt idx="62">
                  <c:v>2.0</c:v>
                </c:pt>
                <c:pt idx="63">
                  <c:v>0.0</c:v>
                </c:pt>
                <c:pt idx="64">
                  <c:v>2.0</c:v>
                </c:pt>
                <c:pt idx="65">
                  <c:v>2.0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3.0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1.0</c:v>
                </c:pt>
                <c:pt idx="74">
                  <c:v>0.0</c:v>
                </c:pt>
                <c:pt idx="75">
                  <c:v>3.0</c:v>
                </c:pt>
                <c:pt idx="76">
                  <c:v>2.0</c:v>
                </c:pt>
                <c:pt idx="77">
                  <c:v>1.0</c:v>
                </c:pt>
                <c:pt idx="78">
                  <c:v>1.0</c:v>
                </c:pt>
                <c:pt idx="79">
                  <c:v>0.0</c:v>
                </c:pt>
                <c:pt idx="80">
                  <c:v>0.0</c:v>
                </c:pt>
                <c:pt idx="81">
                  <c:v>3.0</c:v>
                </c:pt>
                <c:pt idx="82">
                  <c:v>1.0</c:v>
                </c:pt>
                <c:pt idx="83">
                  <c:v>1.0</c:v>
                </c:pt>
                <c:pt idx="84">
                  <c:v>2.0</c:v>
                </c:pt>
                <c:pt idx="85">
                  <c:v>2.0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3.0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0.0</c:v>
                </c:pt>
                <c:pt idx="94">
                  <c:v>1.0</c:v>
                </c:pt>
                <c:pt idx="95">
                  <c:v>0.0</c:v>
                </c:pt>
                <c:pt idx="96">
                  <c:v>0.0</c:v>
                </c:pt>
                <c:pt idx="97">
                  <c:v>3.0</c:v>
                </c:pt>
                <c:pt idx="98">
                  <c:v>5.0</c:v>
                </c:pt>
                <c:pt idx="99">
                  <c:v>2.0</c:v>
                </c:pt>
                <c:pt idx="100">
                  <c:v>2.0</c:v>
                </c:pt>
                <c:pt idx="101">
                  <c:v>1.0</c:v>
                </c:pt>
                <c:pt idx="102">
                  <c:v>2.0</c:v>
                </c:pt>
                <c:pt idx="103">
                  <c:v>1.0</c:v>
                </c:pt>
                <c:pt idx="104">
                  <c:v>1.0</c:v>
                </c:pt>
                <c:pt idx="105">
                  <c:v>0.0</c:v>
                </c:pt>
                <c:pt idx="106">
                  <c:v>0.0</c:v>
                </c:pt>
                <c:pt idx="107">
                  <c:v>1.0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1.0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</c:ser>
        <c:ser>
          <c:idx val="5"/>
          <c:order val="5"/>
          <c:tx>
            <c:strRef>
              <c:f>Rubella!$B$8</c:f>
              <c:strCache>
                <c:ptCount val="1"/>
                <c:pt idx="0">
                  <c:v>Jordan</c:v>
                </c:pt>
              </c:strCache>
            </c:strRef>
          </c:tx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Rubella!$C$8:$DU$8</c:f>
              <c:numCache>
                <c:formatCode>General</c:formatCode>
                <c:ptCount val="123"/>
                <c:pt idx="0">
                  <c:v>1.0</c:v>
                </c:pt>
                <c:pt idx="1">
                  <c:v>3.0</c:v>
                </c:pt>
                <c:pt idx="2">
                  <c:v>3.0</c:v>
                </c:pt>
                <c:pt idx="3">
                  <c:v>53.0</c:v>
                </c:pt>
                <c:pt idx="4">
                  <c:v>83.0</c:v>
                </c:pt>
                <c:pt idx="5">
                  <c:v>2.0</c:v>
                </c:pt>
                <c:pt idx="6">
                  <c:v>1.0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0.0</c:v>
                </c:pt>
                <c:pt idx="11">
                  <c:v>1.0</c:v>
                </c:pt>
                <c:pt idx="12">
                  <c:v>1.0</c:v>
                </c:pt>
                <c:pt idx="13">
                  <c:v>0.0</c:v>
                </c:pt>
                <c:pt idx="14">
                  <c:v>1.0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1.0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1.0</c:v>
                </c:pt>
                <c:pt idx="26">
                  <c:v>1.0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1.0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1.0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2.0</c:v>
                </c:pt>
                <c:pt idx="90">
                  <c:v>0.0</c:v>
                </c:pt>
                <c:pt idx="91">
                  <c:v>1.0</c:v>
                </c:pt>
                <c:pt idx="92">
                  <c:v>1.0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1.0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</c:ser>
        <c:ser>
          <c:idx val="6"/>
          <c:order val="6"/>
          <c:tx>
            <c:strRef>
              <c:f>Rubella!$B$9</c:f>
              <c:strCache>
                <c:ptCount val="1"/>
                <c:pt idx="0">
                  <c:v>Egypt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Rubella!$C$9:$DU$9</c:f>
              <c:numCache>
                <c:formatCode>General</c:formatCode>
                <c:ptCount val="123"/>
                <c:pt idx="0">
                  <c:v>79.0</c:v>
                </c:pt>
                <c:pt idx="1">
                  <c:v>13.0</c:v>
                </c:pt>
                <c:pt idx="2">
                  <c:v>1153.0</c:v>
                </c:pt>
                <c:pt idx="3">
                  <c:v>653.0</c:v>
                </c:pt>
                <c:pt idx="4">
                  <c:v>316.0</c:v>
                </c:pt>
                <c:pt idx="5">
                  <c:v>106.0</c:v>
                </c:pt>
                <c:pt idx="6">
                  <c:v>52.0</c:v>
                </c:pt>
                <c:pt idx="7">
                  <c:v>29.0</c:v>
                </c:pt>
                <c:pt idx="8">
                  <c:v>19.0</c:v>
                </c:pt>
                <c:pt idx="9">
                  <c:v>14.0</c:v>
                </c:pt>
                <c:pt idx="10">
                  <c:v>146.0</c:v>
                </c:pt>
                <c:pt idx="11">
                  <c:v>145.0</c:v>
                </c:pt>
                <c:pt idx="12">
                  <c:v>181.0</c:v>
                </c:pt>
                <c:pt idx="13">
                  <c:v>469.0</c:v>
                </c:pt>
                <c:pt idx="14">
                  <c:v>2346.0</c:v>
                </c:pt>
                <c:pt idx="15">
                  <c:v>6118.0</c:v>
                </c:pt>
                <c:pt idx="16">
                  <c:v>1084.0</c:v>
                </c:pt>
                <c:pt idx="17">
                  <c:v>147.0</c:v>
                </c:pt>
                <c:pt idx="18">
                  <c:v>85.0</c:v>
                </c:pt>
                <c:pt idx="19">
                  <c:v>47.0</c:v>
                </c:pt>
                <c:pt idx="20">
                  <c:v>66.0</c:v>
                </c:pt>
                <c:pt idx="21">
                  <c:v>11.0</c:v>
                </c:pt>
                <c:pt idx="22">
                  <c:v>2.0</c:v>
                </c:pt>
                <c:pt idx="23">
                  <c:v>54.0</c:v>
                </c:pt>
                <c:pt idx="24">
                  <c:v>25.0</c:v>
                </c:pt>
                <c:pt idx="25">
                  <c:v>53.0</c:v>
                </c:pt>
                <c:pt idx="26">
                  <c:v>374.0</c:v>
                </c:pt>
                <c:pt idx="27">
                  <c:v>323.0</c:v>
                </c:pt>
                <c:pt idx="28">
                  <c:v>162.0</c:v>
                </c:pt>
                <c:pt idx="29">
                  <c:v>66.0</c:v>
                </c:pt>
                <c:pt idx="30">
                  <c:v>15.0</c:v>
                </c:pt>
                <c:pt idx="31">
                  <c:v>7.0</c:v>
                </c:pt>
                <c:pt idx="32">
                  <c:v>5.0</c:v>
                </c:pt>
                <c:pt idx="33">
                  <c:v>11.0</c:v>
                </c:pt>
                <c:pt idx="34">
                  <c:v>16.0</c:v>
                </c:pt>
                <c:pt idx="35">
                  <c:v>5.0</c:v>
                </c:pt>
                <c:pt idx="36">
                  <c:v>0.0</c:v>
                </c:pt>
                <c:pt idx="37">
                  <c:v>0.0</c:v>
                </c:pt>
                <c:pt idx="38">
                  <c:v>3.0</c:v>
                </c:pt>
                <c:pt idx="39">
                  <c:v>2.0</c:v>
                </c:pt>
                <c:pt idx="40">
                  <c:v>3.0</c:v>
                </c:pt>
                <c:pt idx="41">
                  <c:v>4.0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2.0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3.0</c:v>
                </c:pt>
                <c:pt idx="53">
                  <c:v>2.0</c:v>
                </c:pt>
                <c:pt idx="54">
                  <c:v>4.0</c:v>
                </c:pt>
                <c:pt idx="55">
                  <c:v>0.0</c:v>
                </c:pt>
                <c:pt idx="56">
                  <c:v>1.0</c:v>
                </c:pt>
                <c:pt idx="57">
                  <c:v>1.0</c:v>
                </c:pt>
                <c:pt idx="58">
                  <c:v>2.0</c:v>
                </c:pt>
                <c:pt idx="59">
                  <c:v>2.0</c:v>
                </c:pt>
                <c:pt idx="60">
                  <c:v>2.0</c:v>
                </c:pt>
                <c:pt idx="61">
                  <c:v>0.0</c:v>
                </c:pt>
                <c:pt idx="62">
                  <c:v>6.0</c:v>
                </c:pt>
                <c:pt idx="63">
                  <c:v>8.0</c:v>
                </c:pt>
                <c:pt idx="64">
                  <c:v>5.0</c:v>
                </c:pt>
                <c:pt idx="65">
                  <c:v>3.0</c:v>
                </c:pt>
                <c:pt idx="66">
                  <c:v>5.0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2.0</c:v>
                </c:pt>
                <c:pt idx="73">
                  <c:v>1.0</c:v>
                </c:pt>
                <c:pt idx="74">
                  <c:v>3.0</c:v>
                </c:pt>
                <c:pt idx="75">
                  <c:v>3.0</c:v>
                </c:pt>
                <c:pt idx="76">
                  <c:v>6.0</c:v>
                </c:pt>
                <c:pt idx="77">
                  <c:v>1.0</c:v>
                </c:pt>
                <c:pt idx="78">
                  <c:v>5.0</c:v>
                </c:pt>
                <c:pt idx="79">
                  <c:v>1.0</c:v>
                </c:pt>
                <c:pt idx="80">
                  <c:v>5.0</c:v>
                </c:pt>
                <c:pt idx="81">
                  <c:v>3.0</c:v>
                </c:pt>
                <c:pt idx="82">
                  <c:v>1.0</c:v>
                </c:pt>
                <c:pt idx="83">
                  <c:v>2.0</c:v>
                </c:pt>
                <c:pt idx="84">
                  <c:v>1.0</c:v>
                </c:pt>
                <c:pt idx="85">
                  <c:v>2.0</c:v>
                </c:pt>
                <c:pt idx="86">
                  <c:v>2.0</c:v>
                </c:pt>
                <c:pt idx="87">
                  <c:v>3.0</c:v>
                </c:pt>
                <c:pt idx="88">
                  <c:v>6.0</c:v>
                </c:pt>
                <c:pt idx="89">
                  <c:v>8.0</c:v>
                </c:pt>
                <c:pt idx="90">
                  <c:v>2.0</c:v>
                </c:pt>
                <c:pt idx="91">
                  <c:v>2.0</c:v>
                </c:pt>
                <c:pt idx="92">
                  <c:v>5.0</c:v>
                </c:pt>
                <c:pt idx="93">
                  <c:v>2.0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1.0</c:v>
                </c:pt>
                <c:pt idx="98">
                  <c:v>2.0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1.0</c:v>
                </c:pt>
                <c:pt idx="104">
                  <c:v>3.0</c:v>
                </c:pt>
                <c:pt idx="105">
                  <c:v>1.0</c:v>
                </c:pt>
                <c:pt idx="106">
                  <c:v>0.0</c:v>
                </c:pt>
                <c:pt idx="107">
                  <c:v>8.0</c:v>
                </c:pt>
                <c:pt idx="108">
                  <c:v>10.0</c:v>
                </c:pt>
                <c:pt idx="109">
                  <c:v>11.0</c:v>
                </c:pt>
                <c:pt idx="110">
                  <c:v>13.0</c:v>
                </c:pt>
                <c:pt idx="111">
                  <c:v>4.0</c:v>
                </c:pt>
                <c:pt idx="112">
                  <c:v>4.0</c:v>
                </c:pt>
                <c:pt idx="113">
                  <c:v>2.0</c:v>
                </c:pt>
                <c:pt idx="114">
                  <c:v>1.0</c:v>
                </c:pt>
                <c:pt idx="115">
                  <c:v>0.0</c:v>
                </c:pt>
                <c:pt idx="116">
                  <c:v>1.0</c:v>
                </c:pt>
                <c:pt idx="117">
                  <c:v>1.0</c:v>
                </c:pt>
                <c:pt idx="118">
                  <c:v>4.0</c:v>
                </c:pt>
                <c:pt idx="119">
                  <c:v>2.0</c:v>
                </c:pt>
                <c:pt idx="120">
                  <c:v>5.0</c:v>
                </c:pt>
                <c:pt idx="121">
                  <c:v>0.0</c:v>
                </c:pt>
                <c:pt idx="122">
                  <c:v>1.0</c:v>
                </c:pt>
              </c:numCache>
            </c:numRef>
          </c:val>
        </c:ser>
        <c:ser>
          <c:idx val="7"/>
          <c:order val="7"/>
          <c:tx>
            <c:strRef>
              <c:f>Rubella!$B$10</c:f>
              <c:strCache>
                <c:ptCount val="1"/>
                <c:pt idx="0">
                  <c:v>Kuwait</c:v>
                </c:pt>
              </c:strCache>
            </c:strRef>
          </c:tx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Rubella!$C$10:$DU$10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4.0</c:v>
                </c:pt>
                <c:pt idx="13">
                  <c:v>0.0</c:v>
                </c:pt>
                <c:pt idx="14">
                  <c:v>12.0</c:v>
                </c:pt>
                <c:pt idx="15">
                  <c:v>0.0</c:v>
                </c:pt>
                <c:pt idx="16">
                  <c:v>6.0</c:v>
                </c:pt>
                <c:pt idx="17">
                  <c:v>2.0</c:v>
                </c:pt>
                <c:pt idx="18">
                  <c:v>6.0</c:v>
                </c:pt>
                <c:pt idx="19">
                  <c:v>0.0</c:v>
                </c:pt>
                <c:pt idx="20">
                  <c:v>3.0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2.0</c:v>
                </c:pt>
                <c:pt idx="27">
                  <c:v>5.0</c:v>
                </c:pt>
                <c:pt idx="28">
                  <c:v>6.0</c:v>
                </c:pt>
                <c:pt idx="29">
                  <c:v>6.0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6.0</c:v>
                </c:pt>
                <c:pt idx="34">
                  <c:v>1.0</c:v>
                </c:pt>
                <c:pt idx="35">
                  <c:v>0.0</c:v>
                </c:pt>
                <c:pt idx="36">
                  <c:v>0.0</c:v>
                </c:pt>
                <c:pt idx="37">
                  <c:v>2.0</c:v>
                </c:pt>
                <c:pt idx="38">
                  <c:v>9.0</c:v>
                </c:pt>
                <c:pt idx="39">
                  <c:v>3.0</c:v>
                </c:pt>
                <c:pt idx="40">
                  <c:v>9.0</c:v>
                </c:pt>
                <c:pt idx="41">
                  <c:v>0.0</c:v>
                </c:pt>
                <c:pt idx="42">
                  <c:v>0.0</c:v>
                </c:pt>
                <c:pt idx="43">
                  <c:v>1.0</c:v>
                </c:pt>
                <c:pt idx="44">
                  <c:v>1.0</c:v>
                </c:pt>
                <c:pt idx="45">
                  <c:v>0.0</c:v>
                </c:pt>
                <c:pt idx="46">
                  <c:v>0.0</c:v>
                </c:pt>
                <c:pt idx="47">
                  <c:v>1.0</c:v>
                </c:pt>
                <c:pt idx="48">
                  <c:v>6.0</c:v>
                </c:pt>
                <c:pt idx="49">
                  <c:v>0.0</c:v>
                </c:pt>
                <c:pt idx="50">
                  <c:v>0.0</c:v>
                </c:pt>
                <c:pt idx="51">
                  <c:v>3.0</c:v>
                </c:pt>
                <c:pt idx="52">
                  <c:v>2.0</c:v>
                </c:pt>
                <c:pt idx="53">
                  <c:v>1.0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2.0</c:v>
                </c:pt>
                <c:pt idx="58">
                  <c:v>2.0</c:v>
                </c:pt>
                <c:pt idx="59">
                  <c:v>3.0</c:v>
                </c:pt>
                <c:pt idx="60">
                  <c:v>6.0</c:v>
                </c:pt>
                <c:pt idx="61">
                  <c:v>9.0</c:v>
                </c:pt>
                <c:pt idx="62">
                  <c:v>5.0</c:v>
                </c:pt>
                <c:pt idx="63">
                  <c:v>8.0</c:v>
                </c:pt>
                <c:pt idx="64">
                  <c:v>2.0</c:v>
                </c:pt>
                <c:pt idx="65">
                  <c:v>3.0</c:v>
                </c:pt>
                <c:pt idx="66">
                  <c:v>1.0</c:v>
                </c:pt>
                <c:pt idx="67">
                  <c:v>1.0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4.0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0.0</c:v>
                </c:pt>
                <c:pt idx="80">
                  <c:v>1.0</c:v>
                </c:pt>
                <c:pt idx="81">
                  <c:v>0.0</c:v>
                </c:pt>
                <c:pt idx="82">
                  <c:v>2.0</c:v>
                </c:pt>
                <c:pt idx="83">
                  <c:v>0.0</c:v>
                </c:pt>
                <c:pt idx="84">
                  <c:v>1.0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1.0</c:v>
                </c:pt>
                <c:pt idx="89">
                  <c:v>0.0</c:v>
                </c:pt>
                <c:pt idx="90">
                  <c:v>0.0</c:v>
                </c:pt>
                <c:pt idx="91">
                  <c:v>1.0</c:v>
                </c:pt>
                <c:pt idx="92">
                  <c:v>1.0</c:v>
                </c:pt>
                <c:pt idx="93">
                  <c:v>0.0</c:v>
                </c:pt>
                <c:pt idx="94">
                  <c:v>0.0</c:v>
                </c:pt>
                <c:pt idx="95">
                  <c:v>1.0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</c:ser>
        <c:ser>
          <c:idx val="8"/>
          <c:order val="8"/>
          <c:tx>
            <c:strRef>
              <c:f>Rubella!$B$11</c:f>
              <c:strCache>
                <c:ptCount val="1"/>
                <c:pt idx="0">
                  <c:v>Lebanon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Rubella!$C$11:$DU$11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1.0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1.0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1.0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1.0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1.0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1.0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4.0</c:v>
                </c:pt>
                <c:pt idx="88">
                  <c:v>2.0</c:v>
                </c:pt>
                <c:pt idx="89">
                  <c:v>1.0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1.0</c:v>
                </c:pt>
                <c:pt idx="100">
                  <c:v>1.0</c:v>
                </c:pt>
                <c:pt idx="101">
                  <c:v>1.0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1.0</c:v>
                </c:pt>
                <c:pt idx="121">
                  <c:v>1.0</c:v>
                </c:pt>
                <c:pt idx="122">
                  <c:v>0.0</c:v>
                </c:pt>
              </c:numCache>
            </c:numRef>
          </c:val>
        </c:ser>
        <c:ser>
          <c:idx val="9"/>
          <c:order val="9"/>
          <c:tx>
            <c:strRef>
              <c:f>Rubella!$B$12</c:f>
              <c:strCache>
                <c:ptCount val="1"/>
                <c:pt idx="0">
                  <c:v>Libya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Rubella!$C$12:$DU$12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3.0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31.0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1.0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1.0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0.0</c:v>
                </c:pt>
                <c:pt idx="90">
                  <c:v>1.0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1.0</c:v>
                </c:pt>
                <c:pt idx="96">
                  <c:v>0.0</c:v>
                </c:pt>
                <c:pt idx="97">
                  <c:v>0.0</c:v>
                </c:pt>
                <c:pt idx="98">
                  <c:v>2.0</c:v>
                </c:pt>
                <c:pt idx="99">
                  <c:v>0.0</c:v>
                </c:pt>
                <c:pt idx="100">
                  <c:v>3.0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</c:numCache>
            </c:numRef>
          </c:val>
        </c:ser>
        <c:ser>
          <c:idx val="10"/>
          <c:order val="10"/>
          <c:tx>
            <c:strRef>
              <c:f>Rubella!$B$13</c:f>
              <c:strCache>
                <c:ptCount val="1"/>
                <c:pt idx="0">
                  <c:v>Morocco</c:v>
                </c:pt>
              </c:strCache>
            </c:strRef>
          </c:tx>
          <c:spPr>
            <a:solidFill>
              <a:srgbClr val="CC0099"/>
            </a:solidFill>
          </c:spPr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Rubella!$C$13:$DU$13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3.0</c:v>
                </c:pt>
                <c:pt idx="15">
                  <c:v>2.0</c:v>
                </c:pt>
                <c:pt idx="16">
                  <c:v>3.0</c:v>
                </c:pt>
                <c:pt idx="17">
                  <c:v>20.0</c:v>
                </c:pt>
                <c:pt idx="18">
                  <c:v>1.0</c:v>
                </c:pt>
                <c:pt idx="19">
                  <c:v>1.0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1.0</c:v>
                </c:pt>
                <c:pt idx="26">
                  <c:v>2.0</c:v>
                </c:pt>
                <c:pt idx="27">
                  <c:v>0.0</c:v>
                </c:pt>
                <c:pt idx="28">
                  <c:v>2.0</c:v>
                </c:pt>
                <c:pt idx="29">
                  <c:v>4.0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1.0</c:v>
                </c:pt>
                <c:pt idx="52">
                  <c:v>1.0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1.0</c:v>
                </c:pt>
                <c:pt idx="59">
                  <c:v>1.0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1.0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1.0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1.0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1.0</c:v>
                </c:pt>
                <c:pt idx="84">
                  <c:v>2.0</c:v>
                </c:pt>
                <c:pt idx="85">
                  <c:v>1.0</c:v>
                </c:pt>
                <c:pt idx="86">
                  <c:v>18.0</c:v>
                </c:pt>
                <c:pt idx="87">
                  <c:v>10.0</c:v>
                </c:pt>
                <c:pt idx="88">
                  <c:v>17.0</c:v>
                </c:pt>
                <c:pt idx="89">
                  <c:v>9.0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1.0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1.0</c:v>
                </c:pt>
                <c:pt idx="102">
                  <c:v>0.0</c:v>
                </c:pt>
                <c:pt idx="103">
                  <c:v>0.0</c:v>
                </c:pt>
                <c:pt idx="104">
                  <c:v>1.0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1.0</c:v>
                </c:pt>
                <c:pt idx="111">
                  <c:v>0.0</c:v>
                </c:pt>
                <c:pt idx="112">
                  <c:v>0.0</c:v>
                </c:pt>
                <c:pt idx="113">
                  <c:v>2.0</c:v>
                </c:pt>
                <c:pt idx="114">
                  <c:v>1.0</c:v>
                </c:pt>
                <c:pt idx="115">
                  <c:v>0.0</c:v>
                </c:pt>
                <c:pt idx="116">
                  <c:v>0.0</c:v>
                </c:pt>
                <c:pt idx="117">
                  <c:v>1.0</c:v>
                </c:pt>
                <c:pt idx="118">
                  <c:v>0.0</c:v>
                </c:pt>
                <c:pt idx="119">
                  <c:v>1.0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</c:ser>
        <c:ser>
          <c:idx val="11"/>
          <c:order val="11"/>
          <c:tx>
            <c:strRef>
              <c:f>Rubella!$B$14</c:f>
              <c:strCache>
                <c:ptCount val="1"/>
                <c:pt idx="0">
                  <c:v>Oman</c:v>
                </c:pt>
              </c:strCache>
            </c:strRef>
          </c:tx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Rubella!$C$14:$DU$14</c:f>
              <c:numCache>
                <c:formatCode>General</c:formatCode>
                <c:ptCount val="123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  <c:pt idx="5">
                  <c:v>2.0</c:v>
                </c:pt>
                <c:pt idx="6">
                  <c:v>2.0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1.0</c:v>
                </c:pt>
                <c:pt idx="20">
                  <c:v>0.0</c:v>
                </c:pt>
                <c:pt idx="21">
                  <c:v>1.0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2.0</c:v>
                </c:pt>
                <c:pt idx="28">
                  <c:v>1.0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1.0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1.0</c:v>
                </c:pt>
                <c:pt idx="56">
                  <c:v>0.0</c:v>
                </c:pt>
                <c:pt idx="57">
                  <c:v>0.0</c:v>
                </c:pt>
                <c:pt idx="58">
                  <c:v>1.0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1.0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2.0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</c:ser>
        <c:ser>
          <c:idx val="12"/>
          <c:order val="12"/>
          <c:tx>
            <c:strRef>
              <c:f>Rubella!$B$15</c:f>
              <c:strCache>
                <c:ptCount val="1"/>
                <c:pt idx="0">
                  <c:v>Pakistan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Rubella!$C$15:$DU$15</c:f>
              <c:numCache>
                <c:formatCode>General</c:formatCode>
                <c:ptCount val="123"/>
                <c:pt idx="0">
                  <c:v>2.0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1.0</c:v>
                </c:pt>
                <c:pt idx="17">
                  <c:v>2.0</c:v>
                </c:pt>
                <c:pt idx="18">
                  <c:v>1.0</c:v>
                </c:pt>
                <c:pt idx="19">
                  <c:v>2.0</c:v>
                </c:pt>
                <c:pt idx="20">
                  <c:v>1.0</c:v>
                </c:pt>
                <c:pt idx="21">
                  <c:v>0.0</c:v>
                </c:pt>
                <c:pt idx="22">
                  <c:v>0.0</c:v>
                </c:pt>
                <c:pt idx="23">
                  <c:v>1.0</c:v>
                </c:pt>
                <c:pt idx="24">
                  <c:v>0.0</c:v>
                </c:pt>
                <c:pt idx="25">
                  <c:v>0.0</c:v>
                </c:pt>
                <c:pt idx="26">
                  <c:v>2.0</c:v>
                </c:pt>
                <c:pt idx="27">
                  <c:v>6.0</c:v>
                </c:pt>
                <c:pt idx="28">
                  <c:v>0.0</c:v>
                </c:pt>
                <c:pt idx="29">
                  <c:v>2.0</c:v>
                </c:pt>
                <c:pt idx="30">
                  <c:v>1.0</c:v>
                </c:pt>
                <c:pt idx="31">
                  <c:v>0.0</c:v>
                </c:pt>
                <c:pt idx="32">
                  <c:v>0.0</c:v>
                </c:pt>
                <c:pt idx="33">
                  <c:v>1.0</c:v>
                </c:pt>
                <c:pt idx="34">
                  <c:v>0.0</c:v>
                </c:pt>
                <c:pt idx="35">
                  <c:v>0.0</c:v>
                </c:pt>
                <c:pt idx="36">
                  <c:v>1.0</c:v>
                </c:pt>
                <c:pt idx="37">
                  <c:v>1.0</c:v>
                </c:pt>
                <c:pt idx="38">
                  <c:v>14.0</c:v>
                </c:pt>
                <c:pt idx="39">
                  <c:v>15.0</c:v>
                </c:pt>
                <c:pt idx="40">
                  <c:v>16.0</c:v>
                </c:pt>
                <c:pt idx="41">
                  <c:v>11.0</c:v>
                </c:pt>
                <c:pt idx="42">
                  <c:v>3.0</c:v>
                </c:pt>
                <c:pt idx="43">
                  <c:v>2.0</c:v>
                </c:pt>
                <c:pt idx="44">
                  <c:v>1.0</c:v>
                </c:pt>
                <c:pt idx="45">
                  <c:v>2.0</c:v>
                </c:pt>
                <c:pt idx="46">
                  <c:v>1.0</c:v>
                </c:pt>
                <c:pt idx="47">
                  <c:v>2.0</c:v>
                </c:pt>
                <c:pt idx="48">
                  <c:v>10.0</c:v>
                </c:pt>
                <c:pt idx="49">
                  <c:v>26.0</c:v>
                </c:pt>
                <c:pt idx="50">
                  <c:v>31.0</c:v>
                </c:pt>
                <c:pt idx="51">
                  <c:v>15.0</c:v>
                </c:pt>
                <c:pt idx="52">
                  <c:v>48.0</c:v>
                </c:pt>
                <c:pt idx="53">
                  <c:v>43.0</c:v>
                </c:pt>
                <c:pt idx="54">
                  <c:v>12.0</c:v>
                </c:pt>
                <c:pt idx="55">
                  <c:v>1.0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1.0</c:v>
                </c:pt>
                <c:pt idx="60">
                  <c:v>3.0</c:v>
                </c:pt>
                <c:pt idx="61">
                  <c:v>9.0</c:v>
                </c:pt>
                <c:pt idx="62">
                  <c:v>25.0</c:v>
                </c:pt>
                <c:pt idx="63">
                  <c:v>54.0</c:v>
                </c:pt>
                <c:pt idx="64">
                  <c:v>76.0</c:v>
                </c:pt>
                <c:pt idx="65">
                  <c:v>31.0</c:v>
                </c:pt>
                <c:pt idx="66">
                  <c:v>2.0</c:v>
                </c:pt>
                <c:pt idx="67">
                  <c:v>2.0</c:v>
                </c:pt>
                <c:pt idx="68">
                  <c:v>1.0</c:v>
                </c:pt>
                <c:pt idx="69">
                  <c:v>0.0</c:v>
                </c:pt>
                <c:pt idx="70">
                  <c:v>1.0</c:v>
                </c:pt>
                <c:pt idx="71">
                  <c:v>1.0</c:v>
                </c:pt>
                <c:pt idx="72">
                  <c:v>16.0</c:v>
                </c:pt>
                <c:pt idx="73">
                  <c:v>31.0</c:v>
                </c:pt>
                <c:pt idx="74">
                  <c:v>71.0</c:v>
                </c:pt>
                <c:pt idx="75">
                  <c:v>63.0</c:v>
                </c:pt>
                <c:pt idx="76">
                  <c:v>86.0</c:v>
                </c:pt>
                <c:pt idx="77">
                  <c:v>52.0</c:v>
                </c:pt>
                <c:pt idx="78">
                  <c:v>25.0</c:v>
                </c:pt>
                <c:pt idx="79">
                  <c:v>25.0</c:v>
                </c:pt>
                <c:pt idx="80">
                  <c:v>28.0</c:v>
                </c:pt>
                <c:pt idx="81">
                  <c:v>19.0</c:v>
                </c:pt>
                <c:pt idx="82">
                  <c:v>15.0</c:v>
                </c:pt>
                <c:pt idx="83">
                  <c:v>28.0</c:v>
                </c:pt>
                <c:pt idx="84">
                  <c:v>143.0</c:v>
                </c:pt>
                <c:pt idx="85">
                  <c:v>306.0</c:v>
                </c:pt>
                <c:pt idx="86">
                  <c:v>148.0</c:v>
                </c:pt>
                <c:pt idx="87">
                  <c:v>104.0</c:v>
                </c:pt>
                <c:pt idx="88">
                  <c:v>77.0</c:v>
                </c:pt>
                <c:pt idx="89">
                  <c:v>34.0</c:v>
                </c:pt>
                <c:pt idx="90">
                  <c:v>13.0</c:v>
                </c:pt>
                <c:pt idx="91">
                  <c:v>7.0</c:v>
                </c:pt>
                <c:pt idx="92">
                  <c:v>3.0</c:v>
                </c:pt>
                <c:pt idx="93">
                  <c:v>0.0</c:v>
                </c:pt>
                <c:pt idx="94">
                  <c:v>2.0</c:v>
                </c:pt>
                <c:pt idx="95">
                  <c:v>1.0</c:v>
                </c:pt>
                <c:pt idx="96">
                  <c:v>3.0</c:v>
                </c:pt>
                <c:pt idx="97">
                  <c:v>36.0</c:v>
                </c:pt>
                <c:pt idx="98">
                  <c:v>54.0</c:v>
                </c:pt>
                <c:pt idx="99">
                  <c:v>61.0</c:v>
                </c:pt>
                <c:pt idx="100">
                  <c:v>88.0</c:v>
                </c:pt>
                <c:pt idx="101">
                  <c:v>65.0</c:v>
                </c:pt>
                <c:pt idx="102">
                  <c:v>4.0</c:v>
                </c:pt>
                <c:pt idx="103">
                  <c:v>0.0</c:v>
                </c:pt>
                <c:pt idx="104">
                  <c:v>0.0</c:v>
                </c:pt>
                <c:pt idx="105">
                  <c:v>1.0</c:v>
                </c:pt>
                <c:pt idx="106">
                  <c:v>6.0</c:v>
                </c:pt>
                <c:pt idx="107">
                  <c:v>2.0</c:v>
                </c:pt>
                <c:pt idx="108">
                  <c:v>2.0</c:v>
                </c:pt>
                <c:pt idx="109">
                  <c:v>11.0</c:v>
                </c:pt>
                <c:pt idx="110">
                  <c:v>20.0</c:v>
                </c:pt>
                <c:pt idx="111">
                  <c:v>31.0</c:v>
                </c:pt>
                <c:pt idx="112">
                  <c:v>18.0</c:v>
                </c:pt>
                <c:pt idx="113">
                  <c:v>94.0</c:v>
                </c:pt>
                <c:pt idx="114">
                  <c:v>31.0</c:v>
                </c:pt>
                <c:pt idx="115">
                  <c:v>2.0</c:v>
                </c:pt>
                <c:pt idx="116">
                  <c:v>0.0</c:v>
                </c:pt>
                <c:pt idx="117">
                  <c:v>5.0</c:v>
                </c:pt>
                <c:pt idx="118">
                  <c:v>4.0</c:v>
                </c:pt>
                <c:pt idx="119">
                  <c:v>8.0</c:v>
                </c:pt>
                <c:pt idx="120">
                  <c:v>8.0</c:v>
                </c:pt>
                <c:pt idx="121">
                  <c:v>68.0</c:v>
                </c:pt>
                <c:pt idx="122">
                  <c:v>143.0</c:v>
                </c:pt>
              </c:numCache>
            </c:numRef>
          </c:val>
        </c:ser>
        <c:ser>
          <c:idx val="13"/>
          <c:order val="13"/>
          <c:tx>
            <c:strRef>
              <c:f>Rubella!$B$16</c:f>
              <c:strCache>
                <c:ptCount val="1"/>
                <c:pt idx="0">
                  <c:v>Palestine</c:v>
                </c:pt>
              </c:strCache>
            </c:strRef>
          </c:tx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Rubella!$C$16:$DU$16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1.0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2.0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1.0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1.0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</c:ser>
        <c:ser>
          <c:idx val="14"/>
          <c:order val="14"/>
          <c:tx>
            <c:strRef>
              <c:f>Rubella!$B$17</c:f>
              <c:strCache>
                <c:ptCount val="1"/>
                <c:pt idx="0">
                  <c:v>Qatar</c:v>
                </c:pt>
              </c:strCache>
            </c:strRef>
          </c:tx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Rubella!$C$17:$DU$17</c:f>
              <c:numCache>
                <c:formatCode>General</c:formatCode>
                <c:ptCount val="123"/>
                <c:pt idx="0">
                  <c:v>2.0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0.0</c:v>
                </c:pt>
                <c:pt idx="5">
                  <c:v>1.0</c:v>
                </c:pt>
                <c:pt idx="6">
                  <c:v>1.0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0.0</c:v>
                </c:pt>
                <c:pt idx="11">
                  <c:v>0.0</c:v>
                </c:pt>
                <c:pt idx="12">
                  <c:v>2.0</c:v>
                </c:pt>
                <c:pt idx="13">
                  <c:v>0.0</c:v>
                </c:pt>
                <c:pt idx="14">
                  <c:v>3.0</c:v>
                </c:pt>
                <c:pt idx="15">
                  <c:v>4.0</c:v>
                </c:pt>
                <c:pt idx="16">
                  <c:v>1.0</c:v>
                </c:pt>
                <c:pt idx="17">
                  <c:v>0.0</c:v>
                </c:pt>
                <c:pt idx="18">
                  <c:v>1.0</c:v>
                </c:pt>
                <c:pt idx="19">
                  <c:v>0.0</c:v>
                </c:pt>
                <c:pt idx="20">
                  <c:v>0.0</c:v>
                </c:pt>
                <c:pt idx="21">
                  <c:v>1.0</c:v>
                </c:pt>
                <c:pt idx="22">
                  <c:v>7.0</c:v>
                </c:pt>
                <c:pt idx="23">
                  <c:v>14.0</c:v>
                </c:pt>
                <c:pt idx="24">
                  <c:v>3.0</c:v>
                </c:pt>
                <c:pt idx="25">
                  <c:v>2.0</c:v>
                </c:pt>
                <c:pt idx="26">
                  <c:v>7.0</c:v>
                </c:pt>
                <c:pt idx="27">
                  <c:v>85.0</c:v>
                </c:pt>
                <c:pt idx="28">
                  <c:v>48.0</c:v>
                </c:pt>
                <c:pt idx="29">
                  <c:v>15.0</c:v>
                </c:pt>
                <c:pt idx="30">
                  <c:v>1.0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1.0</c:v>
                </c:pt>
                <c:pt idx="36">
                  <c:v>0.0</c:v>
                </c:pt>
                <c:pt idx="37">
                  <c:v>0.0</c:v>
                </c:pt>
                <c:pt idx="38">
                  <c:v>4.0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3.0</c:v>
                </c:pt>
                <c:pt idx="49">
                  <c:v>1.0</c:v>
                </c:pt>
                <c:pt idx="50">
                  <c:v>3.0</c:v>
                </c:pt>
                <c:pt idx="51">
                  <c:v>0.0</c:v>
                </c:pt>
                <c:pt idx="52">
                  <c:v>1.0</c:v>
                </c:pt>
                <c:pt idx="53">
                  <c:v>3.0</c:v>
                </c:pt>
                <c:pt idx="54">
                  <c:v>1.0</c:v>
                </c:pt>
                <c:pt idx="55">
                  <c:v>0.0</c:v>
                </c:pt>
                <c:pt idx="56">
                  <c:v>4.0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2.0</c:v>
                </c:pt>
                <c:pt idx="64">
                  <c:v>5.0</c:v>
                </c:pt>
                <c:pt idx="65">
                  <c:v>3.0</c:v>
                </c:pt>
                <c:pt idx="66">
                  <c:v>1.0</c:v>
                </c:pt>
                <c:pt idx="67">
                  <c:v>1.0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1.0</c:v>
                </c:pt>
                <c:pt idx="73">
                  <c:v>0.0</c:v>
                </c:pt>
                <c:pt idx="74">
                  <c:v>2.0</c:v>
                </c:pt>
                <c:pt idx="75">
                  <c:v>1.0</c:v>
                </c:pt>
                <c:pt idx="76">
                  <c:v>4.0</c:v>
                </c:pt>
                <c:pt idx="77">
                  <c:v>3.0</c:v>
                </c:pt>
                <c:pt idx="78">
                  <c:v>1.0</c:v>
                </c:pt>
                <c:pt idx="79">
                  <c:v>3.0</c:v>
                </c:pt>
                <c:pt idx="80">
                  <c:v>0.0</c:v>
                </c:pt>
                <c:pt idx="81">
                  <c:v>3.0</c:v>
                </c:pt>
                <c:pt idx="82">
                  <c:v>0.0</c:v>
                </c:pt>
                <c:pt idx="83">
                  <c:v>2.0</c:v>
                </c:pt>
                <c:pt idx="84">
                  <c:v>1.0</c:v>
                </c:pt>
                <c:pt idx="85">
                  <c:v>0.0</c:v>
                </c:pt>
                <c:pt idx="86">
                  <c:v>0.0</c:v>
                </c:pt>
                <c:pt idx="87">
                  <c:v>11.0</c:v>
                </c:pt>
                <c:pt idx="88">
                  <c:v>11.0</c:v>
                </c:pt>
                <c:pt idx="89">
                  <c:v>22.0</c:v>
                </c:pt>
                <c:pt idx="90">
                  <c:v>7.0</c:v>
                </c:pt>
                <c:pt idx="91">
                  <c:v>1.0</c:v>
                </c:pt>
                <c:pt idx="92">
                  <c:v>2.0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0.0</c:v>
                </c:pt>
                <c:pt idx="97">
                  <c:v>1.0</c:v>
                </c:pt>
                <c:pt idx="98">
                  <c:v>0.0</c:v>
                </c:pt>
                <c:pt idx="99">
                  <c:v>2.0</c:v>
                </c:pt>
                <c:pt idx="100">
                  <c:v>4.0</c:v>
                </c:pt>
                <c:pt idx="101">
                  <c:v>7.0</c:v>
                </c:pt>
                <c:pt idx="102">
                  <c:v>0.0</c:v>
                </c:pt>
                <c:pt idx="103">
                  <c:v>0.0</c:v>
                </c:pt>
                <c:pt idx="104">
                  <c:v>1.0</c:v>
                </c:pt>
                <c:pt idx="105">
                  <c:v>3.0</c:v>
                </c:pt>
                <c:pt idx="106">
                  <c:v>2.0</c:v>
                </c:pt>
                <c:pt idx="107">
                  <c:v>1.0</c:v>
                </c:pt>
                <c:pt idx="108">
                  <c:v>1.0</c:v>
                </c:pt>
                <c:pt idx="109">
                  <c:v>2.0</c:v>
                </c:pt>
                <c:pt idx="110">
                  <c:v>0.0</c:v>
                </c:pt>
                <c:pt idx="111">
                  <c:v>3.0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1.0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</c:ser>
        <c:ser>
          <c:idx val="15"/>
          <c:order val="15"/>
          <c:tx>
            <c:strRef>
              <c:f>Rubella!$B$18</c:f>
              <c:strCache>
                <c:ptCount val="1"/>
                <c:pt idx="0">
                  <c:v>Saudi Arabia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Rubella!$C$18:$DU$18</c:f>
              <c:numCache>
                <c:formatCode>General</c:formatCode>
                <c:ptCount val="123"/>
                <c:pt idx="0">
                  <c:v>1.0</c:v>
                </c:pt>
                <c:pt idx="1">
                  <c:v>0.0</c:v>
                </c:pt>
                <c:pt idx="2">
                  <c:v>3.0</c:v>
                </c:pt>
                <c:pt idx="3">
                  <c:v>2.0</c:v>
                </c:pt>
                <c:pt idx="4">
                  <c:v>0.0</c:v>
                </c:pt>
                <c:pt idx="5">
                  <c:v>6.0</c:v>
                </c:pt>
                <c:pt idx="6">
                  <c:v>1.0</c:v>
                </c:pt>
                <c:pt idx="7">
                  <c:v>2.0</c:v>
                </c:pt>
                <c:pt idx="8">
                  <c:v>2.0</c:v>
                </c:pt>
                <c:pt idx="9">
                  <c:v>0.0</c:v>
                </c:pt>
                <c:pt idx="10">
                  <c:v>0.0</c:v>
                </c:pt>
                <c:pt idx="11">
                  <c:v>5.0</c:v>
                </c:pt>
                <c:pt idx="12">
                  <c:v>0.0</c:v>
                </c:pt>
                <c:pt idx="13">
                  <c:v>0.0</c:v>
                </c:pt>
                <c:pt idx="14">
                  <c:v>6.0</c:v>
                </c:pt>
                <c:pt idx="15">
                  <c:v>12.0</c:v>
                </c:pt>
                <c:pt idx="16">
                  <c:v>20.0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1.0</c:v>
                </c:pt>
                <c:pt idx="31">
                  <c:v>0.0</c:v>
                </c:pt>
                <c:pt idx="32">
                  <c:v>0.0</c:v>
                </c:pt>
                <c:pt idx="33">
                  <c:v>1.0</c:v>
                </c:pt>
                <c:pt idx="34">
                  <c:v>0.0</c:v>
                </c:pt>
                <c:pt idx="35">
                  <c:v>1.0</c:v>
                </c:pt>
                <c:pt idx="36">
                  <c:v>1.0</c:v>
                </c:pt>
                <c:pt idx="37">
                  <c:v>0.0</c:v>
                </c:pt>
                <c:pt idx="38">
                  <c:v>3.0</c:v>
                </c:pt>
                <c:pt idx="39">
                  <c:v>2.0</c:v>
                </c:pt>
                <c:pt idx="40">
                  <c:v>2.0</c:v>
                </c:pt>
                <c:pt idx="41">
                  <c:v>0.0</c:v>
                </c:pt>
                <c:pt idx="42">
                  <c:v>1.0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2.0</c:v>
                </c:pt>
                <c:pt idx="49">
                  <c:v>1.0</c:v>
                </c:pt>
                <c:pt idx="50">
                  <c:v>1.0</c:v>
                </c:pt>
                <c:pt idx="51">
                  <c:v>4.0</c:v>
                </c:pt>
                <c:pt idx="52">
                  <c:v>12.0</c:v>
                </c:pt>
                <c:pt idx="53">
                  <c:v>2.0</c:v>
                </c:pt>
                <c:pt idx="54">
                  <c:v>1.0</c:v>
                </c:pt>
                <c:pt idx="55">
                  <c:v>7.0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1.0</c:v>
                </c:pt>
                <c:pt idx="72">
                  <c:v>1.0</c:v>
                </c:pt>
                <c:pt idx="73">
                  <c:v>3.0</c:v>
                </c:pt>
                <c:pt idx="74">
                  <c:v>2.0</c:v>
                </c:pt>
                <c:pt idx="75">
                  <c:v>1.0</c:v>
                </c:pt>
                <c:pt idx="76">
                  <c:v>2.0</c:v>
                </c:pt>
                <c:pt idx="77">
                  <c:v>0.0</c:v>
                </c:pt>
                <c:pt idx="78">
                  <c:v>2.0</c:v>
                </c:pt>
                <c:pt idx="79">
                  <c:v>1.0</c:v>
                </c:pt>
                <c:pt idx="80">
                  <c:v>1.0</c:v>
                </c:pt>
                <c:pt idx="81">
                  <c:v>3.0</c:v>
                </c:pt>
                <c:pt idx="82">
                  <c:v>1.0</c:v>
                </c:pt>
                <c:pt idx="83">
                  <c:v>0.0</c:v>
                </c:pt>
                <c:pt idx="84">
                  <c:v>5.0</c:v>
                </c:pt>
                <c:pt idx="85">
                  <c:v>11.0</c:v>
                </c:pt>
                <c:pt idx="86">
                  <c:v>2.0</c:v>
                </c:pt>
                <c:pt idx="87">
                  <c:v>11.0</c:v>
                </c:pt>
                <c:pt idx="88">
                  <c:v>15.0</c:v>
                </c:pt>
                <c:pt idx="89">
                  <c:v>4.0</c:v>
                </c:pt>
                <c:pt idx="90">
                  <c:v>4.0</c:v>
                </c:pt>
                <c:pt idx="91">
                  <c:v>1.0</c:v>
                </c:pt>
                <c:pt idx="92">
                  <c:v>3.0</c:v>
                </c:pt>
                <c:pt idx="93">
                  <c:v>8.0</c:v>
                </c:pt>
                <c:pt idx="94">
                  <c:v>2.0</c:v>
                </c:pt>
                <c:pt idx="95">
                  <c:v>0.0</c:v>
                </c:pt>
                <c:pt idx="96">
                  <c:v>2.0</c:v>
                </c:pt>
                <c:pt idx="97">
                  <c:v>1.0</c:v>
                </c:pt>
                <c:pt idx="98">
                  <c:v>3.0</c:v>
                </c:pt>
                <c:pt idx="99">
                  <c:v>4.0</c:v>
                </c:pt>
                <c:pt idx="100">
                  <c:v>1.0</c:v>
                </c:pt>
                <c:pt idx="101">
                  <c:v>1.0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1.0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1.0</c:v>
                </c:pt>
                <c:pt idx="111">
                  <c:v>0.0</c:v>
                </c:pt>
                <c:pt idx="112">
                  <c:v>1.0</c:v>
                </c:pt>
                <c:pt idx="113">
                  <c:v>2.0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</c:ser>
        <c:ser>
          <c:idx val="16"/>
          <c:order val="16"/>
          <c:tx>
            <c:strRef>
              <c:f>Rubella!$B$19</c:f>
              <c:strCache>
                <c:ptCount val="1"/>
                <c:pt idx="0">
                  <c:v>Somalia</c:v>
                </c:pt>
              </c:strCache>
            </c:strRef>
          </c:tx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Rubella!$C$19:$DU$19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8.0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1.0</c:v>
                </c:pt>
                <c:pt idx="100">
                  <c:v>1.0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1.0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</c:ser>
        <c:ser>
          <c:idx val="17"/>
          <c:order val="17"/>
          <c:tx>
            <c:strRef>
              <c:f>Rubella!$B$20</c:f>
              <c:strCache>
                <c:ptCount val="1"/>
                <c:pt idx="0">
                  <c:v>Sudan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Rubella!$C$20:$DU$20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5.0</c:v>
                </c:pt>
                <c:pt idx="4">
                  <c:v>5.0</c:v>
                </c:pt>
                <c:pt idx="5">
                  <c:v>9.0</c:v>
                </c:pt>
                <c:pt idx="6">
                  <c:v>4.0</c:v>
                </c:pt>
                <c:pt idx="7">
                  <c:v>6.0</c:v>
                </c:pt>
                <c:pt idx="8">
                  <c:v>3.0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11.0</c:v>
                </c:pt>
                <c:pt idx="13">
                  <c:v>17.0</c:v>
                </c:pt>
                <c:pt idx="14">
                  <c:v>34.0</c:v>
                </c:pt>
                <c:pt idx="15">
                  <c:v>22.0</c:v>
                </c:pt>
                <c:pt idx="16">
                  <c:v>6.0</c:v>
                </c:pt>
                <c:pt idx="17">
                  <c:v>1.0</c:v>
                </c:pt>
                <c:pt idx="18">
                  <c:v>2.0</c:v>
                </c:pt>
                <c:pt idx="19">
                  <c:v>4.0</c:v>
                </c:pt>
                <c:pt idx="20">
                  <c:v>4.0</c:v>
                </c:pt>
                <c:pt idx="21">
                  <c:v>3.0</c:v>
                </c:pt>
                <c:pt idx="22">
                  <c:v>4.0</c:v>
                </c:pt>
                <c:pt idx="23">
                  <c:v>6.0</c:v>
                </c:pt>
                <c:pt idx="24">
                  <c:v>5.0</c:v>
                </c:pt>
                <c:pt idx="25">
                  <c:v>28.0</c:v>
                </c:pt>
                <c:pt idx="26">
                  <c:v>29.0</c:v>
                </c:pt>
                <c:pt idx="27">
                  <c:v>21.0</c:v>
                </c:pt>
                <c:pt idx="28">
                  <c:v>8.0</c:v>
                </c:pt>
                <c:pt idx="29">
                  <c:v>6.0</c:v>
                </c:pt>
                <c:pt idx="30">
                  <c:v>3.0</c:v>
                </c:pt>
                <c:pt idx="31">
                  <c:v>2.0</c:v>
                </c:pt>
                <c:pt idx="32">
                  <c:v>6.0</c:v>
                </c:pt>
                <c:pt idx="33">
                  <c:v>4.0</c:v>
                </c:pt>
                <c:pt idx="34">
                  <c:v>14.0</c:v>
                </c:pt>
                <c:pt idx="35">
                  <c:v>11.0</c:v>
                </c:pt>
                <c:pt idx="36">
                  <c:v>67.0</c:v>
                </c:pt>
                <c:pt idx="37">
                  <c:v>90.0</c:v>
                </c:pt>
                <c:pt idx="38">
                  <c:v>61.0</c:v>
                </c:pt>
                <c:pt idx="39">
                  <c:v>27.0</c:v>
                </c:pt>
                <c:pt idx="40">
                  <c:v>14.0</c:v>
                </c:pt>
                <c:pt idx="41">
                  <c:v>5.0</c:v>
                </c:pt>
                <c:pt idx="42">
                  <c:v>24.0</c:v>
                </c:pt>
                <c:pt idx="43">
                  <c:v>16.0</c:v>
                </c:pt>
                <c:pt idx="44">
                  <c:v>12.0</c:v>
                </c:pt>
                <c:pt idx="45">
                  <c:v>6.0</c:v>
                </c:pt>
                <c:pt idx="46">
                  <c:v>10.0</c:v>
                </c:pt>
                <c:pt idx="47">
                  <c:v>11.0</c:v>
                </c:pt>
                <c:pt idx="48">
                  <c:v>26.0</c:v>
                </c:pt>
                <c:pt idx="49">
                  <c:v>59.0</c:v>
                </c:pt>
                <c:pt idx="50">
                  <c:v>89.0</c:v>
                </c:pt>
                <c:pt idx="51">
                  <c:v>22.0</c:v>
                </c:pt>
                <c:pt idx="52">
                  <c:v>33.0</c:v>
                </c:pt>
                <c:pt idx="53">
                  <c:v>13.0</c:v>
                </c:pt>
                <c:pt idx="54">
                  <c:v>19.0</c:v>
                </c:pt>
                <c:pt idx="55">
                  <c:v>12.0</c:v>
                </c:pt>
                <c:pt idx="56">
                  <c:v>7.0</c:v>
                </c:pt>
                <c:pt idx="57">
                  <c:v>24.0</c:v>
                </c:pt>
                <c:pt idx="58">
                  <c:v>19.0</c:v>
                </c:pt>
                <c:pt idx="59">
                  <c:v>0.0</c:v>
                </c:pt>
                <c:pt idx="60">
                  <c:v>39.0</c:v>
                </c:pt>
                <c:pt idx="61">
                  <c:v>63.0</c:v>
                </c:pt>
                <c:pt idx="62">
                  <c:v>51.0</c:v>
                </c:pt>
                <c:pt idx="63">
                  <c:v>16.0</c:v>
                </c:pt>
                <c:pt idx="64">
                  <c:v>17.0</c:v>
                </c:pt>
                <c:pt idx="65">
                  <c:v>10.0</c:v>
                </c:pt>
                <c:pt idx="66">
                  <c:v>4.0</c:v>
                </c:pt>
                <c:pt idx="67">
                  <c:v>5.0</c:v>
                </c:pt>
                <c:pt idx="68">
                  <c:v>5.0</c:v>
                </c:pt>
                <c:pt idx="69">
                  <c:v>9.0</c:v>
                </c:pt>
                <c:pt idx="70">
                  <c:v>5.0</c:v>
                </c:pt>
                <c:pt idx="71">
                  <c:v>13.0</c:v>
                </c:pt>
                <c:pt idx="72">
                  <c:v>58.0</c:v>
                </c:pt>
                <c:pt idx="73">
                  <c:v>36.0</c:v>
                </c:pt>
                <c:pt idx="74">
                  <c:v>36.0</c:v>
                </c:pt>
                <c:pt idx="75">
                  <c:v>12.0</c:v>
                </c:pt>
                <c:pt idx="76">
                  <c:v>13.0</c:v>
                </c:pt>
                <c:pt idx="77">
                  <c:v>11.0</c:v>
                </c:pt>
                <c:pt idx="78">
                  <c:v>2.0</c:v>
                </c:pt>
                <c:pt idx="79">
                  <c:v>4.0</c:v>
                </c:pt>
                <c:pt idx="80">
                  <c:v>3.0</c:v>
                </c:pt>
                <c:pt idx="81">
                  <c:v>4.0</c:v>
                </c:pt>
                <c:pt idx="82">
                  <c:v>7.0</c:v>
                </c:pt>
                <c:pt idx="83">
                  <c:v>5.0</c:v>
                </c:pt>
                <c:pt idx="84">
                  <c:v>14.0</c:v>
                </c:pt>
                <c:pt idx="85">
                  <c:v>68.0</c:v>
                </c:pt>
                <c:pt idx="86">
                  <c:v>86.0</c:v>
                </c:pt>
                <c:pt idx="87">
                  <c:v>37.0</c:v>
                </c:pt>
                <c:pt idx="88">
                  <c:v>12.0</c:v>
                </c:pt>
                <c:pt idx="89">
                  <c:v>14.0</c:v>
                </c:pt>
                <c:pt idx="90">
                  <c:v>8.0</c:v>
                </c:pt>
                <c:pt idx="91">
                  <c:v>3.0</c:v>
                </c:pt>
                <c:pt idx="92">
                  <c:v>7.0</c:v>
                </c:pt>
                <c:pt idx="93">
                  <c:v>11.0</c:v>
                </c:pt>
                <c:pt idx="94">
                  <c:v>21.0</c:v>
                </c:pt>
                <c:pt idx="95">
                  <c:v>12.0</c:v>
                </c:pt>
                <c:pt idx="96">
                  <c:v>76.0</c:v>
                </c:pt>
                <c:pt idx="97">
                  <c:v>191.0</c:v>
                </c:pt>
                <c:pt idx="98">
                  <c:v>227.0</c:v>
                </c:pt>
                <c:pt idx="99">
                  <c:v>111.0</c:v>
                </c:pt>
                <c:pt idx="100">
                  <c:v>37.0</c:v>
                </c:pt>
                <c:pt idx="101">
                  <c:v>28.0</c:v>
                </c:pt>
                <c:pt idx="102">
                  <c:v>15.0</c:v>
                </c:pt>
                <c:pt idx="103">
                  <c:v>10.0</c:v>
                </c:pt>
                <c:pt idx="104">
                  <c:v>14.0</c:v>
                </c:pt>
                <c:pt idx="105">
                  <c:v>27.0</c:v>
                </c:pt>
                <c:pt idx="106">
                  <c:v>28.0</c:v>
                </c:pt>
                <c:pt idx="107">
                  <c:v>51.0</c:v>
                </c:pt>
                <c:pt idx="108">
                  <c:v>179.0</c:v>
                </c:pt>
                <c:pt idx="109">
                  <c:v>272.0</c:v>
                </c:pt>
                <c:pt idx="110">
                  <c:v>178.0</c:v>
                </c:pt>
                <c:pt idx="111">
                  <c:v>111.0</c:v>
                </c:pt>
                <c:pt idx="112">
                  <c:v>41.0</c:v>
                </c:pt>
                <c:pt idx="113">
                  <c:v>30.0</c:v>
                </c:pt>
                <c:pt idx="114">
                  <c:v>20.0</c:v>
                </c:pt>
                <c:pt idx="115">
                  <c:v>48.0</c:v>
                </c:pt>
                <c:pt idx="116">
                  <c:v>45.0</c:v>
                </c:pt>
                <c:pt idx="117">
                  <c:v>42.0</c:v>
                </c:pt>
                <c:pt idx="118">
                  <c:v>35.0</c:v>
                </c:pt>
                <c:pt idx="119">
                  <c:v>49.0</c:v>
                </c:pt>
                <c:pt idx="120">
                  <c:v>162.0</c:v>
                </c:pt>
                <c:pt idx="121">
                  <c:v>341.0</c:v>
                </c:pt>
                <c:pt idx="122">
                  <c:v>39.0</c:v>
                </c:pt>
              </c:numCache>
            </c:numRef>
          </c:val>
        </c:ser>
        <c:ser>
          <c:idx val="18"/>
          <c:order val="18"/>
          <c:tx>
            <c:strRef>
              <c:f>Rubella!$B$21</c:f>
              <c:strCache>
                <c:ptCount val="1"/>
                <c:pt idx="0">
                  <c:v>Syria</c:v>
                </c:pt>
              </c:strCache>
            </c:strRef>
          </c:tx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Rubella!$C$21:$DU$21</c:f>
              <c:numCache>
                <c:formatCode>General</c:formatCode>
                <c:ptCount val="123"/>
                <c:pt idx="12">
                  <c:v>0.0</c:v>
                </c:pt>
                <c:pt idx="13">
                  <c:v>0.0</c:v>
                </c:pt>
                <c:pt idx="14">
                  <c:v>1.0</c:v>
                </c:pt>
                <c:pt idx="15">
                  <c:v>1.0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1.0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1.0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1.0</c:v>
                </c:pt>
                <c:pt idx="42">
                  <c:v>0.0</c:v>
                </c:pt>
                <c:pt idx="43">
                  <c:v>1.0</c:v>
                </c:pt>
                <c:pt idx="44">
                  <c:v>0.0</c:v>
                </c:pt>
                <c:pt idx="45">
                  <c:v>1.0</c:v>
                </c:pt>
                <c:pt idx="46">
                  <c:v>1.0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2.0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1.0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1.0</c:v>
                </c:pt>
                <c:pt idx="98">
                  <c:v>0.0</c:v>
                </c:pt>
                <c:pt idx="99">
                  <c:v>2.0</c:v>
                </c:pt>
                <c:pt idx="100">
                  <c:v>0.0</c:v>
                </c:pt>
                <c:pt idx="101">
                  <c:v>1.0</c:v>
                </c:pt>
                <c:pt idx="102">
                  <c:v>0.0</c:v>
                </c:pt>
                <c:pt idx="103">
                  <c:v>0.0</c:v>
                </c:pt>
                <c:pt idx="104">
                  <c:v>1.0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</c:numCache>
            </c:numRef>
          </c:val>
        </c:ser>
        <c:ser>
          <c:idx val="19"/>
          <c:order val="19"/>
          <c:tx>
            <c:strRef>
              <c:f>Rubella!$B$22</c:f>
              <c:strCache>
                <c:ptCount val="1"/>
                <c:pt idx="0">
                  <c:v>Tunisia</c:v>
                </c:pt>
              </c:strCache>
            </c:strRef>
          </c:tx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Rubella!$C$22:$DU$22</c:f>
              <c:numCache>
                <c:formatCode>General</c:formatCode>
                <c:ptCount val="1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3.0</c:v>
                </c:pt>
                <c:pt idx="13">
                  <c:v>10.0</c:v>
                </c:pt>
                <c:pt idx="14">
                  <c:v>9.0</c:v>
                </c:pt>
                <c:pt idx="15">
                  <c:v>14.0</c:v>
                </c:pt>
                <c:pt idx="16">
                  <c:v>2.0</c:v>
                </c:pt>
                <c:pt idx="17">
                  <c:v>9.0</c:v>
                </c:pt>
                <c:pt idx="18">
                  <c:v>3.0</c:v>
                </c:pt>
                <c:pt idx="19">
                  <c:v>1.0</c:v>
                </c:pt>
                <c:pt idx="20">
                  <c:v>2.0</c:v>
                </c:pt>
                <c:pt idx="21">
                  <c:v>3.0</c:v>
                </c:pt>
                <c:pt idx="22">
                  <c:v>0.0</c:v>
                </c:pt>
                <c:pt idx="23">
                  <c:v>0.0</c:v>
                </c:pt>
                <c:pt idx="24">
                  <c:v>3.0</c:v>
                </c:pt>
                <c:pt idx="25">
                  <c:v>4.0</c:v>
                </c:pt>
                <c:pt idx="26">
                  <c:v>11.0</c:v>
                </c:pt>
                <c:pt idx="27">
                  <c:v>46.0</c:v>
                </c:pt>
                <c:pt idx="28">
                  <c:v>52.0</c:v>
                </c:pt>
                <c:pt idx="29">
                  <c:v>30.0</c:v>
                </c:pt>
                <c:pt idx="30">
                  <c:v>7.0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3.0</c:v>
                </c:pt>
                <c:pt idx="37">
                  <c:v>2.0</c:v>
                </c:pt>
                <c:pt idx="38">
                  <c:v>15.0</c:v>
                </c:pt>
                <c:pt idx="39">
                  <c:v>27.0</c:v>
                </c:pt>
                <c:pt idx="40">
                  <c:v>31.0</c:v>
                </c:pt>
                <c:pt idx="41">
                  <c:v>11.0</c:v>
                </c:pt>
                <c:pt idx="42">
                  <c:v>3.0</c:v>
                </c:pt>
                <c:pt idx="43">
                  <c:v>3.0</c:v>
                </c:pt>
                <c:pt idx="44">
                  <c:v>0.0</c:v>
                </c:pt>
                <c:pt idx="45">
                  <c:v>1.0</c:v>
                </c:pt>
                <c:pt idx="46">
                  <c:v>0.0</c:v>
                </c:pt>
                <c:pt idx="47">
                  <c:v>2.0</c:v>
                </c:pt>
                <c:pt idx="48">
                  <c:v>1.0</c:v>
                </c:pt>
                <c:pt idx="49">
                  <c:v>8.0</c:v>
                </c:pt>
                <c:pt idx="50">
                  <c:v>14.0</c:v>
                </c:pt>
                <c:pt idx="51">
                  <c:v>39.0</c:v>
                </c:pt>
                <c:pt idx="52">
                  <c:v>50.0</c:v>
                </c:pt>
                <c:pt idx="53">
                  <c:v>41.0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13.0</c:v>
                </c:pt>
                <c:pt idx="61">
                  <c:v>23.0</c:v>
                </c:pt>
                <c:pt idx="62">
                  <c:v>89.0</c:v>
                </c:pt>
                <c:pt idx="63">
                  <c:v>244.0</c:v>
                </c:pt>
                <c:pt idx="64">
                  <c:v>408.0</c:v>
                </c:pt>
                <c:pt idx="65">
                  <c:v>231.0</c:v>
                </c:pt>
                <c:pt idx="66">
                  <c:v>46.0</c:v>
                </c:pt>
                <c:pt idx="67">
                  <c:v>11.0</c:v>
                </c:pt>
                <c:pt idx="68">
                  <c:v>5.0</c:v>
                </c:pt>
                <c:pt idx="69">
                  <c:v>3.0</c:v>
                </c:pt>
                <c:pt idx="70">
                  <c:v>1.0</c:v>
                </c:pt>
                <c:pt idx="71">
                  <c:v>3.0</c:v>
                </c:pt>
                <c:pt idx="72">
                  <c:v>36.0</c:v>
                </c:pt>
                <c:pt idx="73">
                  <c:v>80.0</c:v>
                </c:pt>
                <c:pt idx="74">
                  <c:v>112.0</c:v>
                </c:pt>
                <c:pt idx="75">
                  <c:v>98.0</c:v>
                </c:pt>
                <c:pt idx="76">
                  <c:v>59.0</c:v>
                </c:pt>
                <c:pt idx="77">
                  <c:v>40.0</c:v>
                </c:pt>
                <c:pt idx="78">
                  <c:v>33.0</c:v>
                </c:pt>
                <c:pt idx="79">
                  <c:v>12.0</c:v>
                </c:pt>
                <c:pt idx="80">
                  <c:v>16.0</c:v>
                </c:pt>
                <c:pt idx="81">
                  <c:v>14.0</c:v>
                </c:pt>
                <c:pt idx="82">
                  <c:v>18.0</c:v>
                </c:pt>
                <c:pt idx="83">
                  <c:v>18.0</c:v>
                </c:pt>
                <c:pt idx="84">
                  <c:v>0.0</c:v>
                </c:pt>
                <c:pt idx="85">
                  <c:v>3.0</c:v>
                </c:pt>
                <c:pt idx="86">
                  <c:v>2.0</c:v>
                </c:pt>
                <c:pt idx="87">
                  <c:v>0.0</c:v>
                </c:pt>
                <c:pt idx="88">
                  <c:v>2.0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2.0</c:v>
                </c:pt>
                <c:pt idx="93">
                  <c:v>0.0</c:v>
                </c:pt>
                <c:pt idx="94">
                  <c:v>3.0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3.0</c:v>
                </c:pt>
                <c:pt idx="100">
                  <c:v>0.0</c:v>
                </c:pt>
                <c:pt idx="101">
                  <c:v>3.0</c:v>
                </c:pt>
                <c:pt idx="102">
                  <c:v>0.0</c:v>
                </c:pt>
                <c:pt idx="103">
                  <c:v>2.0</c:v>
                </c:pt>
                <c:pt idx="104">
                  <c:v>4.0</c:v>
                </c:pt>
                <c:pt idx="105">
                  <c:v>3.0</c:v>
                </c:pt>
                <c:pt idx="106">
                  <c:v>2.0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1.0</c:v>
                </c:pt>
                <c:pt idx="111">
                  <c:v>4.0</c:v>
                </c:pt>
                <c:pt idx="112">
                  <c:v>2.0</c:v>
                </c:pt>
                <c:pt idx="113">
                  <c:v>3.0</c:v>
                </c:pt>
                <c:pt idx="114">
                  <c:v>2.0</c:v>
                </c:pt>
                <c:pt idx="115">
                  <c:v>2.0</c:v>
                </c:pt>
                <c:pt idx="116">
                  <c:v>0.0</c:v>
                </c:pt>
                <c:pt idx="117">
                  <c:v>3.0</c:v>
                </c:pt>
                <c:pt idx="118">
                  <c:v>1.0</c:v>
                </c:pt>
                <c:pt idx="119">
                  <c:v>5.0</c:v>
                </c:pt>
                <c:pt idx="120">
                  <c:v>1.0</c:v>
                </c:pt>
                <c:pt idx="121">
                  <c:v>2.0</c:v>
                </c:pt>
                <c:pt idx="122">
                  <c:v>0.0</c:v>
                </c:pt>
              </c:numCache>
            </c:numRef>
          </c:val>
        </c:ser>
        <c:ser>
          <c:idx val="20"/>
          <c:order val="20"/>
          <c:tx>
            <c:strRef>
              <c:f>Rubella!$B$23</c:f>
              <c:strCache>
                <c:ptCount val="1"/>
                <c:pt idx="0">
                  <c:v>UAE</c:v>
                </c:pt>
              </c:strCache>
            </c:strRef>
          </c:tx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Rubella!$C$23:$DU$23</c:f>
              <c:numCache>
                <c:formatCode>General</c:formatCode>
                <c:ptCount val="123"/>
                <c:pt idx="12">
                  <c:v>0.0</c:v>
                </c:pt>
                <c:pt idx="13">
                  <c:v>0.0</c:v>
                </c:pt>
                <c:pt idx="14">
                  <c:v>2.0</c:v>
                </c:pt>
                <c:pt idx="15">
                  <c:v>1.0</c:v>
                </c:pt>
                <c:pt idx="16">
                  <c:v>0.0</c:v>
                </c:pt>
                <c:pt idx="17">
                  <c:v>1.0</c:v>
                </c:pt>
                <c:pt idx="18">
                  <c:v>0.0</c:v>
                </c:pt>
                <c:pt idx="19">
                  <c:v>1.0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4.0</c:v>
                </c:pt>
                <c:pt idx="30">
                  <c:v>1.0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4.0</c:v>
                </c:pt>
                <c:pt idx="35">
                  <c:v>1.0</c:v>
                </c:pt>
                <c:pt idx="36">
                  <c:v>0.0</c:v>
                </c:pt>
                <c:pt idx="37">
                  <c:v>2.0</c:v>
                </c:pt>
                <c:pt idx="38">
                  <c:v>3.0</c:v>
                </c:pt>
                <c:pt idx="39">
                  <c:v>9.0</c:v>
                </c:pt>
                <c:pt idx="40">
                  <c:v>3.0</c:v>
                </c:pt>
                <c:pt idx="41">
                  <c:v>1.0</c:v>
                </c:pt>
                <c:pt idx="42">
                  <c:v>1.0</c:v>
                </c:pt>
                <c:pt idx="43">
                  <c:v>0.0</c:v>
                </c:pt>
                <c:pt idx="44">
                  <c:v>1.0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2.0</c:v>
                </c:pt>
                <c:pt idx="52">
                  <c:v>1.0</c:v>
                </c:pt>
                <c:pt idx="53">
                  <c:v>0.0</c:v>
                </c:pt>
                <c:pt idx="54">
                  <c:v>2.0</c:v>
                </c:pt>
                <c:pt idx="55">
                  <c:v>0.0</c:v>
                </c:pt>
                <c:pt idx="56">
                  <c:v>1.0</c:v>
                </c:pt>
                <c:pt idx="57">
                  <c:v>0.0</c:v>
                </c:pt>
                <c:pt idx="58">
                  <c:v>2.0</c:v>
                </c:pt>
                <c:pt idx="59">
                  <c:v>2.0</c:v>
                </c:pt>
                <c:pt idx="60">
                  <c:v>0.0</c:v>
                </c:pt>
                <c:pt idx="61">
                  <c:v>1.0</c:v>
                </c:pt>
                <c:pt idx="62">
                  <c:v>5.0</c:v>
                </c:pt>
                <c:pt idx="63">
                  <c:v>5.0</c:v>
                </c:pt>
                <c:pt idx="64">
                  <c:v>12.0</c:v>
                </c:pt>
                <c:pt idx="65">
                  <c:v>8.0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2.0</c:v>
                </c:pt>
                <c:pt idx="76">
                  <c:v>3.0</c:v>
                </c:pt>
                <c:pt idx="77">
                  <c:v>0.0</c:v>
                </c:pt>
                <c:pt idx="78">
                  <c:v>6.0</c:v>
                </c:pt>
                <c:pt idx="79">
                  <c:v>3.0</c:v>
                </c:pt>
                <c:pt idx="80">
                  <c:v>0.0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2.0</c:v>
                </c:pt>
                <c:pt idx="89">
                  <c:v>2.0</c:v>
                </c:pt>
                <c:pt idx="90">
                  <c:v>2.0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2.0</c:v>
                </c:pt>
                <c:pt idx="99">
                  <c:v>0.0</c:v>
                </c:pt>
                <c:pt idx="100">
                  <c:v>3.0</c:v>
                </c:pt>
                <c:pt idx="101">
                  <c:v>0.0</c:v>
                </c:pt>
                <c:pt idx="102">
                  <c:v>0.0</c:v>
                </c:pt>
                <c:pt idx="103">
                  <c:v>2.0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8.0</c:v>
                </c:pt>
                <c:pt idx="109">
                  <c:v>8.0</c:v>
                </c:pt>
                <c:pt idx="110">
                  <c:v>16.0</c:v>
                </c:pt>
                <c:pt idx="111">
                  <c:v>28.0</c:v>
                </c:pt>
                <c:pt idx="112">
                  <c:v>23.0</c:v>
                </c:pt>
                <c:pt idx="113">
                  <c:v>13.0</c:v>
                </c:pt>
                <c:pt idx="114">
                  <c:v>14.0</c:v>
                </c:pt>
                <c:pt idx="115">
                  <c:v>3.0</c:v>
                </c:pt>
                <c:pt idx="116">
                  <c:v>0.0</c:v>
                </c:pt>
                <c:pt idx="117">
                  <c:v>3.0</c:v>
                </c:pt>
                <c:pt idx="118">
                  <c:v>36.0</c:v>
                </c:pt>
                <c:pt idx="119">
                  <c:v>23.0</c:v>
                </c:pt>
                <c:pt idx="120">
                  <c:v>1.0</c:v>
                </c:pt>
                <c:pt idx="121">
                  <c:v>10.0</c:v>
                </c:pt>
                <c:pt idx="122">
                  <c:v>7.0</c:v>
                </c:pt>
              </c:numCache>
            </c:numRef>
          </c:val>
        </c:ser>
        <c:ser>
          <c:idx val="21"/>
          <c:order val="21"/>
          <c:tx>
            <c:strRef>
              <c:f>Rubella!$B$24</c:f>
              <c:strCache>
                <c:ptCount val="1"/>
                <c:pt idx="0">
                  <c:v>Yemen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Rubella!$C$1:$DU$2</c:f>
              <c:multiLvlStrCache>
                <c:ptCount val="123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  <c:pt idx="120">
                    <c:v>Jan-16</c:v>
                  </c:pt>
                  <c:pt idx="121">
                    <c:v>Feb-16</c:v>
                  </c:pt>
                  <c:pt idx="122">
                    <c:v>Mar-16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  <c:pt idx="120">
                    <c:v>2016</c:v>
                  </c:pt>
                </c:lvl>
              </c:multiLvlStrCache>
            </c:multiLvlStrRef>
          </c:cat>
          <c:val>
            <c:numRef>
              <c:f>Rubella!$C$24:$DU$24</c:f>
              <c:numCache>
                <c:formatCode>General</c:formatCode>
                <c:ptCount val="123"/>
                <c:pt idx="0">
                  <c:v>0.0</c:v>
                </c:pt>
                <c:pt idx="1">
                  <c:v>21.0</c:v>
                </c:pt>
                <c:pt idx="2">
                  <c:v>6.0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10.0</c:v>
                </c:pt>
                <c:pt idx="13">
                  <c:v>35.0</c:v>
                </c:pt>
                <c:pt idx="14">
                  <c:v>29.0</c:v>
                </c:pt>
                <c:pt idx="15">
                  <c:v>47.0</c:v>
                </c:pt>
                <c:pt idx="16">
                  <c:v>28.0</c:v>
                </c:pt>
                <c:pt idx="17">
                  <c:v>9.0</c:v>
                </c:pt>
                <c:pt idx="18">
                  <c:v>6.0</c:v>
                </c:pt>
                <c:pt idx="19">
                  <c:v>0.0</c:v>
                </c:pt>
                <c:pt idx="20">
                  <c:v>1.0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15.0</c:v>
                </c:pt>
                <c:pt idx="25">
                  <c:v>12.0</c:v>
                </c:pt>
                <c:pt idx="26">
                  <c:v>33.0</c:v>
                </c:pt>
                <c:pt idx="27">
                  <c:v>48.0</c:v>
                </c:pt>
                <c:pt idx="28">
                  <c:v>15.0</c:v>
                </c:pt>
                <c:pt idx="29">
                  <c:v>21.0</c:v>
                </c:pt>
                <c:pt idx="30">
                  <c:v>0.0</c:v>
                </c:pt>
                <c:pt idx="31">
                  <c:v>5.0</c:v>
                </c:pt>
                <c:pt idx="32">
                  <c:v>0.0</c:v>
                </c:pt>
                <c:pt idx="33">
                  <c:v>0.0</c:v>
                </c:pt>
                <c:pt idx="34">
                  <c:v>1.0</c:v>
                </c:pt>
                <c:pt idx="35">
                  <c:v>2.0</c:v>
                </c:pt>
                <c:pt idx="36">
                  <c:v>18.0</c:v>
                </c:pt>
                <c:pt idx="37">
                  <c:v>19.0</c:v>
                </c:pt>
                <c:pt idx="38">
                  <c:v>36.0</c:v>
                </c:pt>
                <c:pt idx="39">
                  <c:v>49.0</c:v>
                </c:pt>
                <c:pt idx="40">
                  <c:v>52.0</c:v>
                </c:pt>
                <c:pt idx="41">
                  <c:v>15.0</c:v>
                </c:pt>
                <c:pt idx="42">
                  <c:v>6.0</c:v>
                </c:pt>
                <c:pt idx="43">
                  <c:v>8.0</c:v>
                </c:pt>
                <c:pt idx="44">
                  <c:v>1.0</c:v>
                </c:pt>
                <c:pt idx="45">
                  <c:v>4.0</c:v>
                </c:pt>
                <c:pt idx="46">
                  <c:v>7.0</c:v>
                </c:pt>
                <c:pt idx="47">
                  <c:v>11.0</c:v>
                </c:pt>
                <c:pt idx="48">
                  <c:v>8.0</c:v>
                </c:pt>
                <c:pt idx="49">
                  <c:v>33.0</c:v>
                </c:pt>
                <c:pt idx="50">
                  <c:v>42.0</c:v>
                </c:pt>
                <c:pt idx="51">
                  <c:v>29.0</c:v>
                </c:pt>
                <c:pt idx="52">
                  <c:v>29.0</c:v>
                </c:pt>
                <c:pt idx="53">
                  <c:v>9.0</c:v>
                </c:pt>
                <c:pt idx="54">
                  <c:v>10.0</c:v>
                </c:pt>
                <c:pt idx="55">
                  <c:v>3.0</c:v>
                </c:pt>
                <c:pt idx="56">
                  <c:v>3.0</c:v>
                </c:pt>
                <c:pt idx="57">
                  <c:v>2.0</c:v>
                </c:pt>
                <c:pt idx="58">
                  <c:v>4.0</c:v>
                </c:pt>
                <c:pt idx="59">
                  <c:v>0.0</c:v>
                </c:pt>
                <c:pt idx="60">
                  <c:v>49.0</c:v>
                </c:pt>
                <c:pt idx="61">
                  <c:v>71.0</c:v>
                </c:pt>
                <c:pt idx="62">
                  <c:v>75.0</c:v>
                </c:pt>
                <c:pt idx="63">
                  <c:v>67.0</c:v>
                </c:pt>
                <c:pt idx="64">
                  <c:v>34.0</c:v>
                </c:pt>
                <c:pt idx="65">
                  <c:v>9.0</c:v>
                </c:pt>
                <c:pt idx="66">
                  <c:v>13.0</c:v>
                </c:pt>
                <c:pt idx="67">
                  <c:v>5.0</c:v>
                </c:pt>
                <c:pt idx="68">
                  <c:v>25.0</c:v>
                </c:pt>
                <c:pt idx="69">
                  <c:v>4.0</c:v>
                </c:pt>
                <c:pt idx="70">
                  <c:v>0.0</c:v>
                </c:pt>
                <c:pt idx="71">
                  <c:v>0.0</c:v>
                </c:pt>
                <c:pt idx="72">
                  <c:v>9.0</c:v>
                </c:pt>
                <c:pt idx="73">
                  <c:v>9.0</c:v>
                </c:pt>
                <c:pt idx="74">
                  <c:v>40.0</c:v>
                </c:pt>
                <c:pt idx="75">
                  <c:v>33.0</c:v>
                </c:pt>
                <c:pt idx="76">
                  <c:v>40.0</c:v>
                </c:pt>
                <c:pt idx="77">
                  <c:v>12.0</c:v>
                </c:pt>
                <c:pt idx="78">
                  <c:v>7.0</c:v>
                </c:pt>
                <c:pt idx="79">
                  <c:v>1.0</c:v>
                </c:pt>
                <c:pt idx="80">
                  <c:v>3.0</c:v>
                </c:pt>
                <c:pt idx="81">
                  <c:v>3.0</c:v>
                </c:pt>
                <c:pt idx="82">
                  <c:v>10.0</c:v>
                </c:pt>
                <c:pt idx="83">
                  <c:v>31.0</c:v>
                </c:pt>
                <c:pt idx="84">
                  <c:v>115.0</c:v>
                </c:pt>
                <c:pt idx="85">
                  <c:v>68.0</c:v>
                </c:pt>
                <c:pt idx="86">
                  <c:v>114.0</c:v>
                </c:pt>
                <c:pt idx="87">
                  <c:v>176.0</c:v>
                </c:pt>
                <c:pt idx="88">
                  <c:v>169.0</c:v>
                </c:pt>
                <c:pt idx="89">
                  <c:v>86.0</c:v>
                </c:pt>
                <c:pt idx="90">
                  <c:v>26.0</c:v>
                </c:pt>
                <c:pt idx="91">
                  <c:v>26.0</c:v>
                </c:pt>
                <c:pt idx="92">
                  <c:v>11.0</c:v>
                </c:pt>
                <c:pt idx="93">
                  <c:v>5.0</c:v>
                </c:pt>
                <c:pt idx="94">
                  <c:v>27.0</c:v>
                </c:pt>
                <c:pt idx="95">
                  <c:v>93.0</c:v>
                </c:pt>
                <c:pt idx="96">
                  <c:v>185.0</c:v>
                </c:pt>
                <c:pt idx="97">
                  <c:v>143.0</c:v>
                </c:pt>
                <c:pt idx="98">
                  <c:v>232.0</c:v>
                </c:pt>
                <c:pt idx="99">
                  <c:v>256.0</c:v>
                </c:pt>
                <c:pt idx="100">
                  <c:v>127.0</c:v>
                </c:pt>
                <c:pt idx="101">
                  <c:v>62.0</c:v>
                </c:pt>
                <c:pt idx="102">
                  <c:v>24.0</c:v>
                </c:pt>
                <c:pt idx="103">
                  <c:v>32.0</c:v>
                </c:pt>
                <c:pt idx="104">
                  <c:v>16.0</c:v>
                </c:pt>
                <c:pt idx="105">
                  <c:v>17.0</c:v>
                </c:pt>
                <c:pt idx="106">
                  <c:v>27.0</c:v>
                </c:pt>
                <c:pt idx="107">
                  <c:v>44.0</c:v>
                </c:pt>
                <c:pt idx="108">
                  <c:v>13.0</c:v>
                </c:pt>
                <c:pt idx="109">
                  <c:v>13.0</c:v>
                </c:pt>
                <c:pt idx="110">
                  <c:v>6.0</c:v>
                </c:pt>
                <c:pt idx="111">
                  <c:v>3.0</c:v>
                </c:pt>
                <c:pt idx="112">
                  <c:v>3.0</c:v>
                </c:pt>
                <c:pt idx="113">
                  <c:v>10.0</c:v>
                </c:pt>
                <c:pt idx="114">
                  <c:v>10.0</c:v>
                </c:pt>
                <c:pt idx="115">
                  <c:v>8.0</c:v>
                </c:pt>
                <c:pt idx="116">
                  <c:v>2.0</c:v>
                </c:pt>
                <c:pt idx="117">
                  <c:v>5.0</c:v>
                </c:pt>
                <c:pt idx="118">
                  <c:v>4.0</c:v>
                </c:pt>
                <c:pt idx="119">
                  <c:v>1.0</c:v>
                </c:pt>
                <c:pt idx="120">
                  <c:v>10.0</c:v>
                </c:pt>
                <c:pt idx="121">
                  <c:v>19.0</c:v>
                </c:pt>
                <c:pt idx="122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9566520"/>
        <c:axId val="-2139224376"/>
        <c:axId val="0"/>
      </c:bar3DChart>
      <c:catAx>
        <c:axId val="-2139566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9224376"/>
        <c:crosses val="autoZero"/>
        <c:auto val="1"/>
        <c:lblAlgn val="ctr"/>
        <c:lblOffset val="100"/>
        <c:noMultiLvlLbl val="0"/>
      </c:catAx>
      <c:valAx>
        <c:axId val="-21392243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Confirmed measles cases</a:t>
                </a:r>
              </a:p>
            </c:rich>
          </c:tx>
          <c:layout>
            <c:manualLayout>
              <c:xMode val="edge"/>
              <c:yMode val="edge"/>
              <c:x val="0.00674686294333556"/>
              <c:y val="0.3354536296539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9566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380523643561"/>
          <c:y val="0.0955290071499683"/>
          <c:w val="0.0998165956714427"/>
          <c:h val="0.532472868791088"/>
        </c:manualLayout>
      </c:layout>
      <c:overlay val="1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4F06BA"/>
                </a:solidFill>
                <a:latin typeface="Calibri"/>
                <a:ea typeface="Calibri"/>
                <a:cs typeface="Calibri"/>
              </a:defRPr>
            </a:pPr>
            <a:r>
              <a:rPr lang="en-US" sz="1600" dirty="0">
                <a:solidFill>
                  <a:srgbClr val="4F06BA"/>
                </a:solidFill>
              </a:rPr>
              <a:t>Measles confirmed cases </a:t>
            </a:r>
            <a:r>
              <a:rPr lang="en-US" sz="1600" dirty="0" smtClean="0">
                <a:solidFill>
                  <a:srgbClr val="4F06BA"/>
                </a:solidFill>
              </a:rPr>
              <a:t>by Age </a:t>
            </a:r>
            <a:r>
              <a:rPr lang="en-US" sz="1600" dirty="0">
                <a:solidFill>
                  <a:srgbClr val="4F06BA"/>
                </a:solidFill>
              </a:rPr>
              <a:t>and vaccination status 2015</a:t>
            </a:r>
          </a:p>
        </c:rich>
      </c:tx>
      <c:layout>
        <c:manualLayout>
          <c:xMode val="edge"/>
          <c:yMode val="edge"/>
          <c:x val="0.223124860750237"/>
          <c:y val="0.024469341232028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Sheet6!$A$14</c:f>
              <c:strCache>
                <c:ptCount val="1"/>
                <c:pt idx="0">
                  <c:v>Zero dose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Sheet6!$B$13:$BA$13</c:f>
              <c:strCache>
                <c:ptCount val="52"/>
                <c:pt idx="0">
                  <c:v>&lt;1</c:v>
                </c:pt>
                <c:pt idx="1">
                  <c:v>1-&lt;2</c:v>
                </c:pt>
                <c:pt idx="2">
                  <c:v>2-&lt;3</c:v>
                </c:pt>
                <c:pt idx="3">
                  <c:v>3-&lt;4</c:v>
                </c:pt>
                <c:pt idx="4">
                  <c:v>4-&lt;5</c:v>
                </c:pt>
                <c:pt idx="5">
                  <c:v>5-&lt;6</c:v>
                </c:pt>
                <c:pt idx="6">
                  <c:v>6-&lt;7</c:v>
                </c:pt>
                <c:pt idx="7">
                  <c:v>7-&lt;8</c:v>
                </c:pt>
                <c:pt idx="8">
                  <c:v>8-&lt;9</c:v>
                </c:pt>
                <c:pt idx="9">
                  <c:v>9-&lt;10</c:v>
                </c:pt>
                <c:pt idx="10">
                  <c:v>10-&lt;11</c:v>
                </c:pt>
                <c:pt idx="11">
                  <c:v>11-&lt;12</c:v>
                </c:pt>
                <c:pt idx="12">
                  <c:v>12-&lt;13</c:v>
                </c:pt>
                <c:pt idx="13">
                  <c:v>13-&lt;14</c:v>
                </c:pt>
                <c:pt idx="14">
                  <c:v>14-&lt;15</c:v>
                </c:pt>
                <c:pt idx="15">
                  <c:v>15-16</c:v>
                </c:pt>
                <c:pt idx="16">
                  <c:v>16-&lt;17</c:v>
                </c:pt>
                <c:pt idx="17">
                  <c:v>17-&lt;18</c:v>
                </c:pt>
                <c:pt idx="18">
                  <c:v>18-&lt;19</c:v>
                </c:pt>
                <c:pt idx="19">
                  <c:v>19-&lt;20</c:v>
                </c:pt>
                <c:pt idx="20">
                  <c:v>20-&lt;21</c:v>
                </c:pt>
                <c:pt idx="21">
                  <c:v>21-&lt;22</c:v>
                </c:pt>
                <c:pt idx="22">
                  <c:v>22-&lt;23</c:v>
                </c:pt>
                <c:pt idx="23">
                  <c:v>23-&lt;24</c:v>
                </c:pt>
                <c:pt idx="24">
                  <c:v>24-&lt;25</c:v>
                </c:pt>
                <c:pt idx="25">
                  <c:v>25-&lt;26</c:v>
                </c:pt>
                <c:pt idx="26">
                  <c:v>26-&lt;27</c:v>
                </c:pt>
                <c:pt idx="27">
                  <c:v>27-&lt;28</c:v>
                </c:pt>
                <c:pt idx="28">
                  <c:v>28-&lt;29</c:v>
                </c:pt>
                <c:pt idx="29">
                  <c:v>29-&lt;30</c:v>
                </c:pt>
                <c:pt idx="30">
                  <c:v>30-&lt;31</c:v>
                </c:pt>
                <c:pt idx="31">
                  <c:v>31-&lt;32</c:v>
                </c:pt>
                <c:pt idx="32">
                  <c:v>32-&lt;33</c:v>
                </c:pt>
                <c:pt idx="33">
                  <c:v>33-&lt;34</c:v>
                </c:pt>
                <c:pt idx="34">
                  <c:v>34-&lt;35</c:v>
                </c:pt>
                <c:pt idx="35">
                  <c:v>35-&lt;36</c:v>
                </c:pt>
                <c:pt idx="36">
                  <c:v>36-&lt;37</c:v>
                </c:pt>
                <c:pt idx="37">
                  <c:v>37-&lt;38</c:v>
                </c:pt>
                <c:pt idx="38">
                  <c:v>38-&lt;39</c:v>
                </c:pt>
                <c:pt idx="39">
                  <c:v>39-&lt;40</c:v>
                </c:pt>
                <c:pt idx="40">
                  <c:v>40-&lt;41</c:v>
                </c:pt>
                <c:pt idx="41">
                  <c:v>41-&lt;42</c:v>
                </c:pt>
                <c:pt idx="42">
                  <c:v>42-&lt;43</c:v>
                </c:pt>
                <c:pt idx="43">
                  <c:v>43-&lt;44</c:v>
                </c:pt>
                <c:pt idx="44">
                  <c:v>44-&lt;45</c:v>
                </c:pt>
                <c:pt idx="45">
                  <c:v>45-&lt;46</c:v>
                </c:pt>
                <c:pt idx="46">
                  <c:v>46-&lt;47</c:v>
                </c:pt>
                <c:pt idx="47">
                  <c:v>47-&lt;48</c:v>
                </c:pt>
                <c:pt idx="48">
                  <c:v>48-&lt;49</c:v>
                </c:pt>
                <c:pt idx="49">
                  <c:v>49-&lt;50</c:v>
                </c:pt>
                <c:pt idx="50">
                  <c:v>&gt;=50</c:v>
                </c:pt>
                <c:pt idx="51">
                  <c:v>unkAge</c:v>
                </c:pt>
              </c:strCache>
            </c:strRef>
          </c:cat>
          <c:val>
            <c:numRef>
              <c:f>Sheet6!$B$14:$BA$14</c:f>
              <c:numCache>
                <c:formatCode>General</c:formatCode>
                <c:ptCount val="52"/>
                <c:pt idx="0">
                  <c:v>478.0</c:v>
                </c:pt>
                <c:pt idx="1">
                  <c:v>823.0</c:v>
                </c:pt>
                <c:pt idx="2">
                  <c:v>624.0</c:v>
                </c:pt>
                <c:pt idx="3">
                  <c:v>409.0</c:v>
                </c:pt>
                <c:pt idx="4">
                  <c:v>364.0</c:v>
                </c:pt>
                <c:pt idx="5">
                  <c:v>285.0</c:v>
                </c:pt>
                <c:pt idx="6">
                  <c:v>197.0</c:v>
                </c:pt>
                <c:pt idx="7">
                  <c:v>162.0</c:v>
                </c:pt>
                <c:pt idx="8">
                  <c:v>113.0</c:v>
                </c:pt>
                <c:pt idx="9">
                  <c:v>96.0</c:v>
                </c:pt>
                <c:pt idx="10">
                  <c:v>103.0</c:v>
                </c:pt>
                <c:pt idx="11">
                  <c:v>67.0</c:v>
                </c:pt>
                <c:pt idx="12">
                  <c:v>62.0</c:v>
                </c:pt>
                <c:pt idx="13">
                  <c:v>61.0</c:v>
                </c:pt>
                <c:pt idx="14">
                  <c:v>54.0</c:v>
                </c:pt>
                <c:pt idx="15">
                  <c:v>79.0</c:v>
                </c:pt>
                <c:pt idx="16">
                  <c:v>53.0</c:v>
                </c:pt>
                <c:pt idx="17">
                  <c:v>72.0</c:v>
                </c:pt>
                <c:pt idx="18">
                  <c:v>101.0</c:v>
                </c:pt>
                <c:pt idx="19">
                  <c:v>75.0</c:v>
                </c:pt>
                <c:pt idx="20">
                  <c:v>175.0</c:v>
                </c:pt>
                <c:pt idx="21">
                  <c:v>66.0</c:v>
                </c:pt>
                <c:pt idx="22">
                  <c:v>101.0</c:v>
                </c:pt>
                <c:pt idx="23">
                  <c:v>58.0</c:v>
                </c:pt>
                <c:pt idx="24">
                  <c:v>64.0</c:v>
                </c:pt>
                <c:pt idx="25">
                  <c:v>204.0</c:v>
                </c:pt>
                <c:pt idx="26">
                  <c:v>65.0</c:v>
                </c:pt>
                <c:pt idx="27">
                  <c:v>91.0</c:v>
                </c:pt>
                <c:pt idx="28">
                  <c:v>74.0</c:v>
                </c:pt>
                <c:pt idx="29">
                  <c:v>43.0</c:v>
                </c:pt>
                <c:pt idx="30">
                  <c:v>160.0</c:v>
                </c:pt>
                <c:pt idx="31">
                  <c:v>29.0</c:v>
                </c:pt>
                <c:pt idx="32">
                  <c:v>57.0</c:v>
                </c:pt>
                <c:pt idx="33">
                  <c:v>30.0</c:v>
                </c:pt>
                <c:pt idx="34">
                  <c:v>20.0</c:v>
                </c:pt>
                <c:pt idx="35">
                  <c:v>111.0</c:v>
                </c:pt>
                <c:pt idx="36">
                  <c:v>10.0</c:v>
                </c:pt>
                <c:pt idx="37">
                  <c:v>17.0</c:v>
                </c:pt>
                <c:pt idx="38">
                  <c:v>9.0</c:v>
                </c:pt>
                <c:pt idx="39">
                  <c:v>8.0</c:v>
                </c:pt>
                <c:pt idx="40">
                  <c:v>27.0</c:v>
                </c:pt>
                <c:pt idx="41">
                  <c:v>5.0</c:v>
                </c:pt>
                <c:pt idx="42">
                  <c:v>7.0</c:v>
                </c:pt>
                <c:pt idx="43">
                  <c:v>7.0</c:v>
                </c:pt>
                <c:pt idx="44">
                  <c:v>6.0</c:v>
                </c:pt>
                <c:pt idx="45">
                  <c:v>12.0</c:v>
                </c:pt>
                <c:pt idx="46">
                  <c:v>1.0</c:v>
                </c:pt>
                <c:pt idx="47">
                  <c:v>0.0</c:v>
                </c:pt>
                <c:pt idx="48">
                  <c:v>4.0</c:v>
                </c:pt>
                <c:pt idx="49">
                  <c:v>0.0</c:v>
                </c:pt>
                <c:pt idx="50">
                  <c:v>31.0</c:v>
                </c:pt>
                <c:pt idx="51">
                  <c:v>9.0</c:v>
                </c:pt>
              </c:numCache>
            </c:numRef>
          </c:val>
        </c:ser>
        <c:ser>
          <c:idx val="1"/>
          <c:order val="1"/>
          <c:tx>
            <c:strRef>
              <c:f>Sheet6!$A$15</c:f>
              <c:strCache>
                <c:ptCount val="1"/>
                <c:pt idx="0">
                  <c:v>One dose</c:v>
                </c:pt>
              </c:strCache>
            </c:strRef>
          </c:tx>
          <c:invertIfNegative val="0"/>
          <c:cat>
            <c:strRef>
              <c:f>Sheet6!$B$13:$BA$13</c:f>
              <c:strCache>
                <c:ptCount val="52"/>
                <c:pt idx="0">
                  <c:v>&lt;1</c:v>
                </c:pt>
                <c:pt idx="1">
                  <c:v>1-&lt;2</c:v>
                </c:pt>
                <c:pt idx="2">
                  <c:v>2-&lt;3</c:v>
                </c:pt>
                <c:pt idx="3">
                  <c:v>3-&lt;4</c:v>
                </c:pt>
                <c:pt idx="4">
                  <c:v>4-&lt;5</c:v>
                </c:pt>
                <c:pt idx="5">
                  <c:v>5-&lt;6</c:v>
                </c:pt>
                <c:pt idx="6">
                  <c:v>6-&lt;7</c:v>
                </c:pt>
                <c:pt idx="7">
                  <c:v>7-&lt;8</c:v>
                </c:pt>
                <c:pt idx="8">
                  <c:v>8-&lt;9</c:v>
                </c:pt>
                <c:pt idx="9">
                  <c:v>9-&lt;10</c:v>
                </c:pt>
                <c:pt idx="10">
                  <c:v>10-&lt;11</c:v>
                </c:pt>
                <c:pt idx="11">
                  <c:v>11-&lt;12</c:v>
                </c:pt>
                <c:pt idx="12">
                  <c:v>12-&lt;13</c:v>
                </c:pt>
                <c:pt idx="13">
                  <c:v>13-&lt;14</c:v>
                </c:pt>
                <c:pt idx="14">
                  <c:v>14-&lt;15</c:v>
                </c:pt>
                <c:pt idx="15">
                  <c:v>15-16</c:v>
                </c:pt>
                <c:pt idx="16">
                  <c:v>16-&lt;17</c:v>
                </c:pt>
                <c:pt idx="17">
                  <c:v>17-&lt;18</c:v>
                </c:pt>
                <c:pt idx="18">
                  <c:v>18-&lt;19</c:v>
                </c:pt>
                <c:pt idx="19">
                  <c:v>19-&lt;20</c:v>
                </c:pt>
                <c:pt idx="20">
                  <c:v>20-&lt;21</c:v>
                </c:pt>
                <c:pt idx="21">
                  <c:v>21-&lt;22</c:v>
                </c:pt>
                <c:pt idx="22">
                  <c:v>22-&lt;23</c:v>
                </c:pt>
                <c:pt idx="23">
                  <c:v>23-&lt;24</c:v>
                </c:pt>
                <c:pt idx="24">
                  <c:v>24-&lt;25</c:v>
                </c:pt>
                <c:pt idx="25">
                  <c:v>25-&lt;26</c:v>
                </c:pt>
                <c:pt idx="26">
                  <c:v>26-&lt;27</c:v>
                </c:pt>
                <c:pt idx="27">
                  <c:v>27-&lt;28</c:v>
                </c:pt>
                <c:pt idx="28">
                  <c:v>28-&lt;29</c:v>
                </c:pt>
                <c:pt idx="29">
                  <c:v>29-&lt;30</c:v>
                </c:pt>
                <c:pt idx="30">
                  <c:v>30-&lt;31</c:v>
                </c:pt>
                <c:pt idx="31">
                  <c:v>31-&lt;32</c:v>
                </c:pt>
                <c:pt idx="32">
                  <c:v>32-&lt;33</c:v>
                </c:pt>
                <c:pt idx="33">
                  <c:v>33-&lt;34</c:v>
                </c:pt>
                <c:pt idx="34">
                  <c:v>34-&lt;35</c:v>
                </c:pt>
                <c:pt idx="35">
                  <c:v>35-&lt;36</c:v>
                </c:pt>
                <c:pt idx="36">
                  <c:v>36-&lt;37</c:v>
                </c:pt>
                <c:pt idx="37">
                  <c:v>37-&lt;38</c:v>
                </c:pt>
                <c:pt idx="38">
                  <c:v>38-&lt;39</c:v>
                </c:pt>
                <c:pt idx="39">
                  <c:v>39-&lt;40</c:v>
                </c:pt>
                <c:pt idx="40">
                  <c:v>40-&lt;41</c:v>
                </c:pt>
                <c:pt idx="41">
                  <c:v>41-&lt;42</c:v>
                </c:pt>
                <c:pt idx="42">
                  <c:v>42-&lt;43</c:v>
                </c:pt>
                <c:pt idx="43">
                  <c:v>43-&lt;44</c:v>
                </c:pt>
                <c:pt idx="44">
                  <c:v>44-&lt;45</c:v>
                </c:pt>
                <c:pt idx="45">
                  <c:v>45-&lt;46</c:v>
                </c:pt>
                <c:pt idx="46">
                  <c:v>46-&lt;47</c:v>
                </c:pt>
                <c:pt idx="47">
                  <c:v>47-&lt;48</c:v>
                </c:pt>
                <c:pt idx="48">
                  <c:v>48-&lt;49</c:v>
                </c:pt>
                <c:pt idx="49">
                  <c:v>49-&lt;50</c:v>
                </c:pt>
                <c:pt idx="50">
                  <c:v>&gt;=50</c:v>
                </c:pt>
                <c:pt idx="51">
                  <c:v>unkAge</c:v>
                </c:pt>
              </c:strCache>
            </c:strRef>
          </c:cat>
          <c:val>
            <c:numRef>
              <c:f>Sheet6!$B$15:$BA$15</c:f>
              <c:numCache>
                <c:formatCode>General</c:formatCode>
                <c:ptCount val="52"/>
                <c:pt idx="0">
                  <c:v>158.0</c:v>
                </c:pt>
                <c:pt idx="1">
                  <c:v>414.0</c:v>
                </c:pt>
                <c:pt idx="2">
                  <c:v>164.0</c:v>
                </c:pt>
                <c:pt idx="3">
                  <c:v>89.0</c:v>
                </c:pt>
                <c:pt idx="4">
                  <c:v>87.0</c:v>
                </c:pt>
                <c:pt idx="5">
                  <c:v>90.0</c:v>
                </c:pt>
                <c:pt idx="6">
                  <c:v>58.0</c:v>
                </c:pt>
                <c:pt idx="7">
                  <c:v>39.0</c:v>
                </c:pt>
                <c:pt idx="8">
                  <c:v>43.0</c:v>
                </c:pt>
                <c:pt idx="9">
                  <c:v>27.0</c:v>
                </c:pt>
                <c:pt idx="10">
                  <c:v>31.0</c:v>
                </c:pt>
                <c:pt idx="11">
                  <c:v>13.0</c:v>
                </c:pt>
                <c:pt idx="12">
                  <c:v>25.0</c:v>
                </c:pt>
                <c:pt idx="13">
                  <c:v>18.0</c:v>
                </c:pt>
                <c:pt idx="14">
                  <c:v>15.0</c:v>
                </c:pt>
                <c:pt idx="15">
                  <c:v>15.0</c:v>
                </c:pt>
                <c:pt idx="16">
                  <c:v>18.0</c:v>
                </c:pt>
                <c:pt idx="17">
                  <c:v>12.0</c:v>
                </c:pt>
                <c:pt idx="18">
                  <c:v>14.0</c:v>
                </c:pt>
                <c:pt idx="19">
                  <c:v>9.0</c:v>
                </c:pt>
                <c:pt idx="20">
                  <c:v>11.0</c:v>
                </c:pt>
                <c:pt idx="21">
                  <c:v>9.0</c:v>
                </c:pt>
                <c:pt idx="22">
                  <c:v>11.0</c:v>
                </c:pt>
                <c:pt idx="23">
                  <c:v>8.0</c:v>
                </c:pt>
                <c:pt idx="24">
                  <c:v>2.0</c:v>
                </c:pt>
                <c:pt idx="25">
                  <c:v>22.0</c:v>
                </c:pt>
                <c:pt idx="26">
                  <c:v>9.0</c:v>
                </c:pt>
                <c:pt idx="27">
                  <c:v>10.0</c:v>
                </c:pt>
                <c:pt idx="28">
                  <c:v>11.0</c:v>
                </c:pt>
                <c:pt idx="29">
                  <c:v>3.0</c:v>
                </c:pt>
                <c:pt idx="30">
                  <c:v>7.0</c:v>
                </c:pt>
                <c:pt idx="31">
                  <c:v>5.0</c:v>
                </c:pt>
                <c:pt idx="32">
                  <c:v>5.0</c:v>
                </c:pt>
                <c:pt idx="33">
                  <c:v>4.0</c:v>
                </c:pt>
                <c:pt idx="34">
                  <c:v>2.0</c:v>
                </c:pt>
                <c:pt idx="35">
                  <c:v>3.0</c:v>
                </c:pt>
                <c:pt idx="36">
                  <c:v>1.0</c:v>
                </c:pt>
                <c:pt idx="37">
                  <c:v>3.0</c:v>
                </c:pt>
                <c:pt idx="38">
                  <c:v>1.0</c:v>
                </c:pt>
                <c:pt idx="39">
                  <c:v>0.0</c:v>
                </c:pt>
                <c:pt idx="40">
                  <c:v>1.0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2.0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2.0</c:v>
                </c:pt>
              </c:numCache>
            </c:numRef>
          </c:val>
        </c:ser>
        <c:ser>
          <c:idx val="2"/>
          <c:order val="2"/>
          <c:tx>
            <c:strRef>
              <c:f>Sheet6!$A$16</c:f>
              <c:strCache>
                <c:ptCount val="1"/>
                <c:pt idx="0">
                  <c:v>Two doses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strRef>
              <c:f>Sheet6!$B$13:$BA$13</c:f>
              <c:strCache>
                <c:ptCount val="52"/>
                <c:pt idx="0">
                  <c:v>&lt;1</c:v>
                </c:pt>
                <c:pt idx="1">
                  <c:v>1-&lt;2</c:v>
                </c:pt>
                <c:pt idx="2">
                  <c:v>2-&lt;3</c:v>
                </c:pt>
                <c:pt idx="3">
                  <c:v>3-&lt;4</c:v>
                </c:pt>
                <c:pt idx="4">
                  <c:v>4-&lt;5</c:v>
                </c:pt>
                <c:pt idx="5">
                  <c:v>5-&lt;6</c:v>
                </c:pt>
                <c:pt idx="6">
                  <c:v>6-&lt;7</c:v>
                </c:pt>
                <c:pt idx="7">
                  <c:v>7-&lt;8</c:v>
                </c:pt>
                <c:pt idx="8">
                  <c:v>8-&lt;9</c:v>
                </c:pt>
                <c:pt idx="9">
                  <c:v>9-&lt;10</c:v>
                </c:pt>
                <c:pt idx="10">
                  <c:v>10-&lt;11</c:v>
                </c:pt>
                <c:pt idx="11">
                  <c:v>11-&lt;12</c:v>
                </c:pt>
                <c:pt idx="12">
                  <c:v>12-&lt;13</c:v>
                </c:pt>
                <c:pt idx="13">
                  <c:v>13-&lt;14</c:v>
                </c:pt>
                <c:pt idx="14">
                  <c:v>14-&lt;15</c:v>
                </c:pt>
                <c:pt idx="15">
                  <c:v>15-16</c:v>
                </c:pt>
                <c:pt idx="16">
                  <c:v>16-&lt;17</c:v>
                </c:pt>
                <c:pt idx="17">
                  <c:v>17-&lt;18</c:v>
                </c:pt>
                <c:pt idx="18">
                  <c:v>18-&lt;19</c:v>
                </c:pt>
                <c:pt idx="19">
                  <c:v>19-&lt;20</c:v>
                </c:pt>
                <c:pt idx="20">
                  <c:v>20-&lt;21</c:v>
                </c:pt>
                <c:pt idx="21">
                  <c:v>21-&lt;22</c:v>
                </c:pt>
                <c:pt idx="22">
                  <c:v>22-&lt;23</c:v>
                </c:pt>
                <c:pt idx="23">
                  <c:v>23-&lt;24</c:v>
                </c:pt>
                <c:pt idx="24">
                  <c:v>24-&lt;25</c:v>
                </c:pt>
                <c:pt idx="25">
                  <c:v>25-&lt;26</c:v>
                </c:pt>
                <c:pt idx="26">
                  <c:v>26-&lt;27</c:v>
                </c:pt>
                <c:pt idx="27">
                  <c:v>27-&lt;28</c:v>
                </c:pt>
                <c:pt idx="28">
                  <c:v>28-&lt;29</c:v>
                </c:pt>
                <c:pt idx="29">
                  <c:v>29-&lt;30</c:v>
                </c:pt>
                <c:pt idx="30">
                  <c:v>30-&lt;31</c:v>
                </c:pt>
                <c:pt idx="31">
                  <c:v>31-&lt;32</c:v>
                </c:pt>
                <c:pt idx="32">
                  <c:v>32-&lt;33</c:v>
                </c:pt>
                <c:pt idx="33">
                  <c:v>33-&lt;34</c:v>
                </c:pt>
                <c:pt idx="34">
                  <c:v>34-&lt;35</c:v>
                </c:pt>
                <c:pt idx="35">
                  <c:v>35-&lt;36</c:v>
                </c:pt>
                <c:pt idx="36">
                  <c:v>36-&lt;37</c:v>
                </c:pt>
                <c:pt idx="37">
                  <c:v>37-&lt;38</c:v>
                </c:pt>
                <c:pt idx="38">
                  <c:v>38-&lt;39</c:v>
                </c:pt>
                <c:pt idx="39">
                  <c:v>39-&lt;40</c:v>
                </c:pt>
                <c:pt idx="40">
                  <c:v>40-&lt;41</c:v>
                </c:pt>
                <c:pt idx="41">
                  <c:v>41-&lt;42</c:v>
                </c:pt>
                <c:pt idx="42">
                  <c:v>42-&lt;43</c:v>
                </c:pt>
                <c:pt idx="43">
                  <c:v>43-&lt;44</c:v>
                </c:pt>
                <c:pt idx="44">
                  <c:v>44-&lt;45</c:v>
                </c:pt>
                <c:pt idx="45">
                  <c:v>45-&lt;46</c:v>
                </c:pt>
                <c:pt idx="46">
                  <c:v>46-&lt;47</c:v>
                </c:pt>
                <c:pt idx="47">
                  <c:v>47-&lt;48</c:v>
                </c:pt>
                <c:pt idx="48">
                  <c:v>48-&lt;49</c:v>
                </c:pt>
                <c:pt idx="49">
                  <c:v>49-&lt;50</c:v>
                </c:pt>
                <c:pt idx="50">
                  <c:v>&gt;=50</c:v>
                </c:pt>
                <c:pt idx="51">
                  <c:v>unkAge</c:v>
                </c:pt>
              </c:strCache>
            </c:strRef>
          </c:cat>
          <c:val>
            <c:numRef>
              <c:f>Sheet6!$B$16:$BA$16</c:f>
              <c:numCache>
                <c:formatCode>General</c:formatCode>
                <c:ptCount val="52"/>
                <c:pt idx="0">
                  <c:v>394.0</c:v>
                </c:pt>
                <c:pt idx="1">
                  <c:v>218.0</c:v>
                </c:pt>
                <c:pt idx="2">
                  <c:v>295.0</c:v>
                </c:pt>
                <c:pt idx="3">
                  <c:v>295.0</c:v>
                </c:pt>
                <c:pt idx="4">
                  <c:v>304.0</c:v>
                </c:pt>
                <c:pt idx="5">
                  <c:v>263.0</c:v>
                </c:pt>
                <c:pt idx="6">
                  <c:v>195.0</c:v>
                </c:pt>
                <c:pt idx="7">
                  <c:v>150.0</c:v>
                </c:pt>
                <c:pt idx="8">
                  <c:v>102.0</c:v>
                </c:pt>
                <c:pt idx="9">
                  <c:v>62.0</c:v>
                </c:pt>
                <c:pt idx="10">
                  <c:v>80.0</c:v>
                </c:pt>
                <c:pt idx="11">
                  <c:v>47.0</c:v>
                </c:pt>
                <c:pt idx="12">
                  <c:v>40.0</c:v>
                </c:pt>
                <c:pt idx="13">
                  <c:v>38.0</c:v>
                </c:pt>
                <c:pt idx="14">
                  <c:v>34.0</c:v>
                </c:pt>
                <c:pt idx="15">
                  <c:v>21.0</c:v>
                </c:pt>
                <c:pt idx="16">
                  <c:v>32.0</c:v>
                </c:pt>
                <c:pt idx="17">
                  <c:v>18.0</c:v>
                </c:pt>
                <c:pt idx="18">
                  <c:v>11.0</c:v>
                </c:pt>
                <c:pt idx="19">
                  <c:v>12.0</c:v>
                </c:pt>
                <c:pt idx="20">
                  <c:v>13.0</c:v>
                </c:pt>
                <c:pt idx="21">
                  <c:v>5.0</c:v>
                </c:pt>
                <c:pt idx="22">
                  <c:v>8.0</c:v>
                </c:pt>
                <c:pt idx="23">
                  <c:v>8.0</c:v>
                </c:pt>
                <c:pt idx="24">
                  <c:v>12.0</c:v>
                </c:pt>
                <c:pt idx="25">
                  <c:v>19.0</c:v>
                </c:pt>
                <c:pt idx="26">
                  <c:v>8.0</c:v>
                </c:pt>
                <c:pt idx="27">
                  <c:v>7.0</c:v>
                </c:pt>
                <c:pt idx="28">
                  <c:v>2.0</c:v>
                </c:pt>
                <c:pt idx="29">
                  <c:v>3.0</c:v>
                </c:pt>
                <c:pt idx="30">
                  <c:v>10.0</c:v>
                </c:pt>
                <c:pt idx="31">
                  <c:v>0.0</c:v>
                </c:pt>
                <c:pt idx="32">
                  <c:v>0.0</c:v>
                </c:pt>
                <c:pt idx="33">
                  <c:v>1.0</c:v>
                </c:pt>
                <c:pt idx="34">
                  <c:v>3.0</c:v>
                </c:pt>
                <c:pt idx="35">
                  <c:v>4.0</c:v>
                </c:pt>
                <c:pt idx="36">
                  <c:v>0.0</c:v>
                </c:pt>
                <c:pt idx="37">
                  <c:v>2.0</c:v>
                </c:pt>
                <c:pt idx="38">
                  <c:v>1.0</c:v>
                </c:pt>
                <c:pt idx="39">
                  <c:v>1.0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1.0</c:v>
                </c:pt>
                <c:pt idx="48">
                  <c:v>1.0</c:v>
                </c:pt>
                <c:pt idx="49">
                  <c:v>0.0</c:v>
                </c:pt>
                <c:pt idx="50">
                  <c:v>4.0</c:v>
                </c:pt>
                <c:pt idx="51">
                  <c:v>2.0</c:v>
                </c:pt>
              </c:numCache>
            </c:numRef>
          </c:val>
        </c:ser>
        <c:ser>
          <c:idx val="3"/>
          <c:order val="3"/>
          <c:tx>
            <c:strRef>
              <c:f>Sheet6!$A$17</c:f>
              <c:strCache>
                <c:ptCount val="1"/>
                <c:pt idx="0">
                  <c:v>Unknown</c:v>
                </c:pt>
              </c:strCache>
            </c:strRef>
          </c:tx>
          <c:invertIfNegative val="0"/>
          <c:cat>
            <c:strRef>
              <c:f>Sheet6!$B$13:$BA$13</c:f>
              <c:strCache>
                <c:ptCount val="52"/>
                <c:pt idx="0">
                  <c:v>&lt;1</c:v>
                </c:pt>
                <c:pt idx="1">
                  <c:v>1-&lt;2</c:v>
                </c:pt>
                <c:pt idx="2">
                  <c:v>2-&lt;3</c:v>
                </c:pt>
                <c:pt idx="3">
                  <c:v>3-&lt;4</c:v>
                </c:pt>
                <c:pt idx="4">
                  <c:v>4-&lt;5</c:v>
                </c:pt>
                <c:pt idx="5">
                  <c:v>5-&lt;6</c:v>
                </c:pt>
                <c:pt idx="6">
                  <c:v>6-&lt;7</c:v>
                </c:pt>
                <c:pt idx="7">
                  <c:v>7-&lt;8</c:v>
                </c:pt>
                <c:pt idx="8">
                  <c:v>8-&lt;9</c:v>
                </c:pt>
                <c:pt idx="9">
                  <c:v>9-&lt;10</c:v>
                </c:pt>
                <c:pt idx="10">
                  <c:v>10-&lt;11</c:v>
                </c:pt>
                <c:pt idx="11">
                  <c:v>11-&lt;12</c:v>
                </c:pt>
                <c:pt idx="12">
                  <c:v>12-&lt;13</c:v>
                </c:pt>
                <c:pt idx="13">
                  <c:v>13-&lt;14</c:v>
                </c:pt>
                <c:pt idx="14">
                  <c:v>14-&lt;15</c:v>
                </c:pt>
                <c:pt idx="15">
                  <c:v>15-16</c:v>
                </c:pt>
                <c:pt idx="16">
                  <c:v>16-&lt;17</c:v>
                </c:pt>
                <c:pt idx="17">
                  <c:v>17-&lt;18</c:v>
                </c:pt>
                <c:pt idx="18">
                  <c:v>18-&lt;19</c:v>
                </c:pt>
                <c:pt idx="19">
                  <c:v>19-&lt;20</c:v>
                </c:pt>
                <c:pt idx="20">
                  <c:v>20-&lt;21</c:v>
                </c:pt>
                <c:pt idx="21">
                  <c:v>21-&lt;22</c:v>
                </c:pt>
                <c:pt idx="22">
                  <c:v>22-&lt;23</c:v>
                </c:pt>
                <c:pt idx="23">
                  <c:v>23-&lt;24</c:v>
                </c:pt>
                <c:pt idx="24">
                  <c:v>24-&lt;25</c:v>
                </c:pt>
                <c:pt idx="25">
                  <c:v>25-&lt;26</c:v>
                </c:pt>
                <c:pt idx="26">
                  <c:v>26-&lt;27</c:v>
                </c:pt>
                <c:pt idx="27">
                  <c:v>27-&lt;28</c:v>
                </c:pt>
                <c:pt idx="28">
                  <c:v>28-&lt;29</c:v>
                </c:pt>
                <c:pt idx="29">
                  <c:v>29-&lt;30</c:v>
                </c:pt>
                <c:pt idx="30">
                  <c:v>30-&lt;31</c:v>
                </c:pt>
                <c:pt idx="31">
                  <c:v>31-&lt;32</c:v>
                </c:pt>
                <c:pt idx="32">
                  <c:v>32-&lt;33</c:v>
                </c:pt>
                <c:pt idx="33">
                  <c:v>33-&lt;34</c:v>
                </c:pt>
                <c:pt idx="34">
                  <c:v>34-&lt;35</c:v>
                </c:pt>
                <c:pt idx="35">
                  <c:v>35-&lt;36</c:v>
                </c:pt>
                <c:pt idx="36">
                  <c:v>36-&lt;37</c:v>
                </c:pt>
                <c:pt idx="37">
                  <c:v>37-&lt;38</c:v>
                </c:pt>
                <c:pt idx="38">
                  <c:v>38-&lt;39</c:v>
                </c:pt>
                <c:pt idx="39">
                  <c:v>39-&lt;40</c:v>
                </c:pt>
                <c:pt idx="40">
                  <c:v>40-&lt;41</c:v>
                </c:pt>
                <c:pt idx="41">
                  <c:v>41-&lt;42</c:v>
                </c:pt>
                <c:pt idx="42">
                  <c:v>42-&lt;43</c:v>
                </c:pt>
                <c:pt idx="43">
                  <c:v>43-&lt;44</c:v>
                </c:pt>
                <c:pt idx="44">
                  <c:v>44-&lt;45</c:v>
                </c:pt>
                <c:pt idx="45">
                  <c:v>45-&lt;46</c:v>
                </c:pt>
                <c:pt idx="46">
                  <c:v>46-&lt;47</c:v>
                </c:pt>
                <c:pt idx="47">
                  <c:v>47-&lt;48</c:v>
                </c:pt>
                <c:pt idx="48">
                  <c:v>48-&lt;49</c:v>
                </c:pt>
                <c:pt idx="49">
                  <c:v>49-&lt;50</c:v>
                </c:pt>
                <c:pt idx="50">
                  <c:v>&gt;=50</c:v>
                </c:pt>
                <c:pt idx="51">
                  <c:v>unkAge</c:v>
                </c:pt>
              </c:strCache>
            </c:strRef>
          </c:cat>
          <c:val>
            <c:numRef>
              <c:f>Sheet6!$B$17:$BA$17</c:f>
              <c:numCache>
                <c:formatCode>General</c:formatCode>
                <c:ptCount val="52"/>
                <c:pt idx="0">
                  <c:v>249.0</c:v>
                </c:pt>
                <c:pt idx="1">
                  <c:v>221.0</c:v>
                </c:pt>
                <c:pt idx="2">
                  <c:v>258.0</c:v>
                </c:pt>
                <c:pt idx="3">
                  <c:v>200.0</c:v>
                </c:pt>
                <c:pt idx="4">
                  <c:v>150.0</c:v>
                </c:pt>
                <c:pt idx="5">
                  <c:v>142.0</c:v>
                </c:pt>
                <c:pt idx="6">
                  <c:v>100.0</c:v>
                </c:pt>
                <c:pt idx="7">
                  <c:v>89.0</c:v>
                </c:pt>
                <c:pt idx="8">
                  <c:v>47.0</c:v>
                </c:pt>
                <c:pt idx="9">
                  <c:v>37.0</c:v>
                </c:pt>
                <c:pt idx="10">
                  <c:v>44.0</c:v>
                </c:pt>
                <c:pt idx="11">
                  <c:v>27.0</c:v>
                </c:pt>
                <c:pt idx="12">
                  <c:v>20.0</c:v>
                </c:pt>
                <c:pt idx="13">
                  <c:v>18.0</c:v>
                </c:pt>
                <c:pt idx="14">
                  <c:v>12.0</c:v>
                </c:pt>
                <c:pt idx="15">
                  <c:v>26.0</c:v>
                </c:pt>
                <c:pt idx="16">
                  <c:v>14.0</c:v>
                </c:pt>
                <c:pt idx="17">
                  <c:v>19.0</c:v>
                </c:pt>
                <c:pt idx="18">
                  <c:v>24.0</c:v>
                </c:pt>
                <c:pt idx="19">
                  <c:v>13.0</c:v>
                </c:pt>
                <c:pt idx="20">
                  <c:v>26.0</c:v>
                </c:pt>
                <c:pt idx="21">
                  <c:v>23.0</c:v>
                </c:pt>
                <c:pt idx="22">
                  <c:v>26.0</c:v>
                </c:pt>
                <c:pt idx="23">
                  <c:v>17.0</c:v>
                </c:pt>
                <c:pt idx="24">
                  <c:v>22.0</c:v>
                </c:pt>
                <c:pt idx="25">
                  <c:v>71.0</c:v>
                </c:pt>
                <c:pt idx="26">
                  <c:v>27.0</c:v>
                </c:pt>
                <c:pt idx="27">
                  <c:v>37.0</c:v>
                </c:pt>
                <c:pt idx="28">
                  <c:v>15.0</c:v>
                </c:pt>
                <c:pt idx="29">
                  <c:v>25.0</c:v>
                </c:pt>
                <c:pt idx="30">
                  <c:v>41.0</c:v>
                </c:pt>
                <c:pt idx="31">
                  <c:v>10.0</c:v>
                </c:pt>
                <c:pt idx="32">
                  <c:v>16.0</c:v>
                </c:pt>
                <c:pt idx="33">
                  <c:v>11.0</c:v>
                </c:pt>
                <c:pt idx="34">
                  <c:v>11.0</c:v>
                </c:pt>
                <c:pt idx="35">
                  <c:v>28.0</c:v>
                </c:pt>
                <c:pt idx="36">
                  <c:v>11.0</c:v>
                </c:pt>
                <c:pt idx="37">
                  <c:v>7.0</c:v>
                </c:pt>
                <c:pt idx="38">
                  <c:v>5.0</c:v>
                </c:pt>
                <c:pt idx="39">
                  <c:v>4.0</c:v>
                </c:pt>
                <c:pt idx="40">
                  <c:v>10.0</c:v>
                </c:pt>
                <c:pt idx="41">
                  <c:v>6.0</c:v>
                </c:pt>
                <c:pt idx="42">
                  <c:v>5.0</c:v>
                </c:pt>
                <c:pt idx="43">
                  <c:v>3.0</c:v>
                </c:pt>
                <c:pt idx="44">
                  <c:v>1.0</c:v>
                </c:pt>
                <c:pt idx="45">
                  <c:v>3.0</c:v>
                </c:pt>
                <c:pt idx="46">
                  <c:v>2.0</c:v>
                </c:pt>
                <c:pt idx="47">
                  <c:v>0.0</c:v>
                </c:pt>
                <c:pt idx="48">
                  <c:v>1.0</c:v>
                </c:pt>
                <c:pt idx="49">
                  <c:v>4.0</c:v>
                </c:pt>
                <c:pt idx="50">
                  <c:v>9.0</c:v>
                </c:pt>
                <c:pt idx="51">
                  <c:v>18.0</c:v>
                </c:pt>
              </c:numCache>
            </c:numRef>
          </c:val>
        </c:ser>
        <c:ser>
          <c:idx val="4"/>
          <c:order val="4"/>
          <c:tx>
            <c:strRef>
              <c:f>Sheet6!$A$18</c:f>
              <c:strCache>
                <c:ptCount val="1"/>
                <c:pt idx="0">
                  <c:v>Under age of vaccine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Sheet6!$B$13:$BA$13</c:f>
              <c:strCache>
                <c:ptCount val="52"/>
                <c:pt idx="0">
                  <c:v>&lt;1</c:v>
                </c:pt>
                <c:pt idx="1">
                  <c:v>1-&lt;2</c:v>
                </c:pt>
                <c:pt idx="2">
                  <c:v>2-&lt;3</c:v>
                </c:pt>
                <c:pt idx="3">
                  <c:v>3-&lt;4</c:v>
                </c:pt>
                <c:pt idx="4">
                  <c:v>4-&lt;5</c:v>
                </c:pt>
                <c:pt idx="5">
                  <c:v>5-&lt;6</c:v>
                </c:pt>
                <c:pt idx="6">
                  <c:v>6-&lt;7</c:v>
                </c:pt>
                <c:pt idx="7">
                  <c:v>7-&lt;8</c:v>
                </c:pt>
                <c:pt idx="8">
                  <c:v>8-&lt;9</c:v>
                </c:pt>
                <c:pt idx="9">
                  <c:v>9-&lt;10</c:v>
                </c:pt>
                <c:pt idx="10">
                  <c:v>10-&lt;11</c:v>
                </c:pt>
                <c:pt idx="11">
                  <c:v>11-&lt;12</c:v>
                </c:pt>
                <c:pt idx="12">
                  <c:v>12-&lt;13</c:v>
                </c:pt>
                <c:pt idx="13">
                  <c:v>13-&lt;14</c:v>
                </c:pt>
                <c:pt idx="14">
                  <c:v>14-&lt;15</c:v>
                </c:pt>
                <c:pt idx="15">
                  <c:v>15-16</c:v>
                </c:pt>
                <c:pt idx="16">
                  <c:v>16-&lt;17</c:v>
                </c:pt>
                <c:pt idx="17">
                  <c:v>17-&lt;18</c:v>
                </c:pt>
                <c:pt idx="18">
                  <c:v>18-&lt;19</c:v>
                </c:pt>
                <c:pt idx="19">
                  <c:v>19-&lt;20</c:v>
                </c:pt>
                <c:pt idx="20">
                  <c:v>20-&lt;21</c:v>
                </c:pt>
                <c:pt idx="21">
                  <c:v>21-&lt;22</c:v>
                </c:pt>
                <c:pt idx="22">
                  <c:v>22-&lt;23</c:v>
                </c:pt>
                <c:pt idx="23">
                  <c:v>23-&lt;24</c:v>
                </c:pt>
                <c:pt idx="24">
                  <c:v>24-&lt;25</c:v>
                </c:pt>
                <c:pt idx="25">
                  <c:v>25-&lt;26</c:v>
                </c:pt>
                <c:pt idx="26">
                  <c:v>26-&lt;27</c:v>
                </c:pt>
                <c:pt idx="27">
                  <c:v>27-&lt;28</c:v>
                </c:pt>
                <c:pt idx="28">
                  <c:v>28-&lt;29</c:v>
                </c:pt>
                <c:pt idx="29">
                  <c:v>29-&lt;30</c:v>
                </c:pt>
                <c:pt idx="30">
                  <c:v>30-&lt;31</c:v>
                </c:pt>
                <c:pt idx="31">
                  <c:v>31-&lt;32</c:v>
                </c:pt>
                <c:pt idx="32">
                  <c:v>32-&lt;33</c:v>
                </c:pt>
                <c:pt idx="33">
                  <c:v>33-&lt;34</c:v>
                </c:pt>
                <c:pt idx="34">
                  <c:v>34-&lt;35</c:v>
                </c:pt>
                <c:pt idx="35">
                  <c:v>35-&lt;36</c:v>
                </c:pt>
                <c:pt idx="36">
                  <c:v>36-&lt;37</c:v>
                </c:pt>
                <c:pt idx="37">
                  <c:v>37-&lt;38</c:v>
                </c:pt>
                <c:pt idx="38">
                  <c:v>38-&lt;39</c:v>
                </c:pt>
                <c:pt idx="39">
                  <c:v>39-&lt;40</c:v>
                </c:pt>
                <c:pt idx="40">
                  <c:v>40-&lt;41</c:v>
                </c:pt>
                <c:pt idx="41">
                  <c:v>41-&lt;42</c:v>
                </c:pt>
                <c:pt idx="42">
                  <c:v>42-&lt;43</c:v>
                </c:pt>
                <c:pt idx="43">
                  <c:v>43-&lt;44</c:v>
                </c:pt>
                <c:pt idx="44">
                  <c:v>44-&lt;45</c:v>
                </c:pt>
                <c:pt idx="45">
                  <c:v>45-&lt;46</c:v>
                </c:pt>
                <c:pt idx="46">
                  <c:v>46-&lt;47</c:v>
                </c:pt>
                <c:pt idx="47">
                  <c:v>47-&lt;48</c:v>
                </c:pt>
                <c:pt idx="48">
                  <c:v>48-&lt;49</c:v>
                </c:pt>
                <c:pt idx="49">
                  <c:v>49-&lt;50</c:v>
                </c:pt>
                <c:pt idx="50">
                  <c:v>&gt;=50</c:v>
                </c:pt>
                <c:pt idx="51">
                  <c:v>unkAge</c:v>
                </c:pt>
              </c:strCache>
            </c:strRef>
          </c:cat>
          <c:val>
            <c:numRef>
              <c:f>Sheet6!$B$18:$BA$18</c:f>
              <c:numCache>
                <c:formatCode>General</c:formatCode>
                <c:ptCount val="52"/>
                <c:pt idx="0">
                  <c:v>1832.0</c:v>
                </c:pt>
                <c:pt idx="1">
                  <c:v>15.0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0.0</c:v>
                </c:pt>
                <c:pt idx="6">
                  <c:v>1.0</c:v>
                </c:pt>
                <c:pt idx="7">
                  <c:v>0.0</c:v>
                </c:pt>
                <c:pt idx="8">
                  <c:v>1.0</c:v>
                </c:pt>
                <c:pt idx="9">
                  <c:v>0.0</c:v>
                </c:pt>
                <c:pt idx="10">
                  <c:v>0.0</c:v>
                </c:pt>
                <c:pt idx="11">
                  <c:v>1.0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17.0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39782264"/>
        <c:axId val="-2139785544"/>
      </c:barChart>
      <c:catAx>
        <c:axId val="-213978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9785544"/>
        <c:crosses val="autoZero"/>
        <c:auto val="1"/>
        <c:lblAlgn val="ctr"/>
        <c:lblOffset val="100"/>
        <c:noMultiLvlLbl val="0"/>
      </c:catAx>
      <c:valAx>
        <c:axId val="-21397855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97822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7030A0"/>
                </a:solidFill>
                <a:latin typeface="Calibri"/>
                <a:ea typeface="Calibri"/>
                <a:cs typeface="Calibri"/>
              </a:defRPr>
            </a:pPr>
            <a:r>
              <a:rPr lang="en-US" sz="1600" b="1" dirty="0">
                <a:solidFill>
                  <a:srgbClr val="7030A0"/>
                </a:solidFill>
              </a:rPr>
              <a:t>Measles confirmed cases </a:t>
            </a:r>
            <a:r>
              <a:rPr lang="en-US" sz="1600" b="1" dirty="0" smtClean="0">
                <a:solidFill>
                  <a:srgbClr val="7030A0"/>
                </a:solidFill>
              </a:rPr>
              <a:t>by Age </a:t>
            </a:r>
            <a:r>
              <a:rPr lang="en-US" sz="1600" b="1" dirty="0">
                <a:solidFill>
                  <a:srgbClr val="7030A0"/>
                </a:solidFill>
              </a:rPr>
              <a:t>and vaccination status 2016 March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Sheet6!$A$24</c:f>
              <c:strCache>
                <c:ptCount val="1"/>
                <c:pt idx="0">
                  <c:v>Zero dose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Sheet6!$B$23:$BA$23</c:f>
              <c:strCache>
                <c:ptCount val="52"/>
                <c:pt idx="0">
                  <c:v>&lt;1</c:v>
                </c:pt>
                <c:pt idx="1">
                  <c:v>1-&lt;2</c:v>
                </c:pt>
                <c:pt idx="2">
                  <c:v>2-&lt;3</c:v>
                </c:pt>
                <c:pt idx="3">
                  <c:v>3-&lt;4</c:v>
                </c:pt>
                <c:pt idx="4">
                  <c:v>4-&lt;5</c:v>
                </c:pt>
                <c:pt idx="5">
                  <c:v>5-&lt;6</c:v>
                </c:pt>
                <c:pt idx="6">
                  <c:v>6-&lt;7</c:v>
                </c:pt>
                <c:pt idx="7">
                  <c:v>7-&lt;8</c:v>
                </c:pt>
                <c:pt idx="8">
                  <c:v>8-&lt;9</c:v>
                </c:pt>
                <c:pt idx="9">
                  <c:v>9-&lt;10</c:v>
                </c:pt>
                <c:pt idx="10">
                  <c:v>10-&lt;11</c:v>
                </c:pt>
                <c:pt idx="11">
                  <c:v>11-&lt;12</c:v>
                </c:pt>
                <c:pt idx="12">
                  <c:v>12-&lt;13</c:v>
                </c:pt>
                <c:pt idx="13">
                  <c:v>13-&lt;14</c:v>
                </c:pt>
                <c:pt idx="14">
                  <c:v>14-&lt;15</c:v>
                </c:pt>
                <c:pt idx="15">
                  <c:v>15-16</c:v>
                </c:pt>
                <c:pt idx="16">
                  <c:v>16-&lt;17</c:v>
                </c:pt>
                <c:pt idx="17">
                  <c:v>17-&lt;18</c:v>
                </c:pt>
                <c:pt idx="18">
                  <c:v>18-&lt;19</c:v>
                </c:pt>
                <c:pt idx="19">
                  <c:v>19-&lt;20</c:v>
                </c:pt>
                <c:pt idx="20">
                  <c:v>20-&lt;21</c:v>
                </c:pt>
                <c:pt idx="21">
                  <c:v>21-&lt;22</c:v>
                </c:pt>
                <c:pt idx="22">
                  <c:v>22-&lt;23</c:v>
                </c:pt>
                <c:pt idx="23">
                  <c:v>23-&lt;24</c:v>
                </c:pt>
                <c:pt idx="24">
                  <c:v>24-&lt;25</c:v>
                </c:pt>
                <c:pt idx="25">
                  <c:v>25-&lt;26</c:v>
                </c:pt>
                <c:pt idx="26">
                  <c:v>26-&lt;27</c:v>
                </c:pt>
                <c:pt idx="27">
                  <c:v>27-&lt;28</c:v>
                </c:pt>
                <c:pt idx="28">
                  <c:v>28-&lt;29</c:v>
                </c:pt>
                <c:pt idx="29">
                  <c:v>29-&lt;30</c:v>
                </c:pt>
                <c:pt idx="30">
                  <c:v>30-&lt;31</c:v>
                </c:pt>
                <c:pt idx="31">
                  <c:v>31-&lt;32</c:v>
                </c:pt>
                <c:pt idx="32">
                  <c:v>32-&lt;33</c:v>
                </c:pt>
                <c:pt idx="33">
                  <c:v>33-&lt;34</c:v>
                </c:pt>
                <c:pt idx="34">
                  <c:v>34-&lt;35</c:v>
                </c:pt>
                <c:pt idx="35">
                  <c:v>35-&lt;36</c:v>
                </c:pt>
                <c:pt idx="36">
                  <c:v>36-&lt;37</c:v>
                </c:pt>
                <c:pt idx="37">
                  <c:v>37-&lt;38</c:v>
                </c:pt>
                <c:pt idx="38">
                  <c:v>38-&lt;39</c:v>
                </c:pt>
                <c:pt idx="39">
                  <c:v>39-&lt;40</c:v>
                </c:pt>
                <c:pt idx="40">
                  <c:v>40-&lt;41</c:v>
                </c:pt>
                <c:pt idx="41">
                  <c:v>41-&lt;42</c:v>
                </c:pt>
                <c:pt idx="42">
                  <c:v>42-&lt;43</c:v>
                </c:pt>
                <c:pt idx="43">
                  <c:v>43-&lt;44</c:v>
                </c:pt>
                <c:pt idx="44">
                  <c:v>44-&lt;45</c:v>
                </c:pt>
                <c:pt idx="45">
                  <c:v>45-&lt;46</c:v>
                </c:pt>
                <c:pt idx="46">
                  <c:v>46-&lt;47</c:v>
                </c:pt>
                <c:pt idx="47">
                  <c:v>47-&lt;48</c:v>
                </c:pt>
                <c:pt idx="48">
                  <c:v>48-&lt;49</c:v>
                </c:pt>
                <c:pt idx="49">
                  <c:v>49-&lt;50</c:v>
                </c:pt>
                <c:pt idx="50">
                  <c:v>&gt;=50</c:v>
                </c:pt>
                <c:pt idx="51">
                  <c:v>unkAge</c:v>
                </c:pt>
              </c:strCache>
            </c:strRef>
          </c:cat>
          <c:val>
            <c:numRef>
              <c:f>Sheet6!$B$24:$BA$24</c:f>
              <c:numCache>
                <c:formatCode>General</c:formatCode>
                <c:ptCount val="52"/>
                <c:pt idx="0">
                  <c:v>135.0</c:v>
                </c:pt>
                <c:pt idx="1">
                  <c:v>84.0</c:v>
                </c:pt>
                <c:pt idx="2">
                  <c:v>133.0</c:v>
                </c:pt>
                <c:pt idx="3">
                  <c:v>67.0</c:v>
                </c:pt>
                <c:pt idx="4">
                  <c:v>46.0</c:v>
                </c:pt>
                <c:pt idx="5">
                  <c:v>40.0</c:v>
                </c:pt>
                <c:pt idx="6">
                  <c:v>31.0</c:v>
                </c:pt>
                <c:pt idx="7">
                  <c:v>37.0</c:v>
                </c:pt>
                <c:pt idx="8">
                  <c:v>27.0</c:v>
                </c:pt>
                <c:pt idx="9">
                  <c:v>14.0</c:v>
                </c:pt>
                <c:pt idx="10">
                  <c:v>19.0</c:v>
                </c:pt>
                <c:pt idx="11">
                  <c:v>9.0</c:v>
                </c:pt>
                <c:pt idx="12">
                  <c:v>9.0</c:v>
                </c:pt>
                <c:pt idx="13">
                  <c:v>2.0</c:v>
                </c:pt>
                <c:pt idx="14">
                  <c:v>7.0</c:v>
                </c:pt>
                <c:pt idx="15">
                  <c:v>8.0</c:v>
                </c:pt>
                <c:pt idx="16">
                  <c:v>13.0</c:v>
                </c:pt>
                <c:pt idx="17">
                  <c:v>8.0</c:v>
                </c:pt>
                <c:pt idx="18">
                  <c:v>9.0</c:v>
                </c:pt>
                <c:pt idx="19">
                  <c:v>2.0</c:v>
                </c:pt>
                <c:pt idx="20">
                  <c:v>7.0</c:v>
                </c:pt>
                <c:pt idx="21">
                  <c:v>2.0</c:v>
                </c:pt>
                <c:pt idx="22">
                  <c:v>11.0</c:v>
                </c:pt>
                <c:pt idx="23">
                  <c:v>6.0</c:v>
                </c:pt>
                <c:pt idx="24">
                  <c:v>6.0</c:v>
                </c:pt>
                <c:pt idx="25">
                  <c:v>19.0</c:v>
                </c:pt>
                <c:pt idx="26">
                  <c:v>6.0</c:v>
                </c:pt>
                <c:pt idx="27">
                  <c:v>9.0</c:v>
                </c:pt>
                <c:pt idx="28">
                  <c:v>2.0</c:v>
                </c:pt>
                <c:pt idx="29">
                  <c:v>5.0</c:v>
                </c:pt>
                <c:pt idx="30">
                  <c:v>20.0</c:v>
                </c:pt>
                <c:pt idx="31">
                  <c:v>3.0</c:v>
                </c:pt>
                <c:pt idx="32">
                  <c:v>8.0</c:v>
                </c:pt>
                <c:pt idx="33">
                  <c:v>1.0</c:v>
                </c:pt>
                <c:pt idx="34">
                  <c:v>1.0</c:v>
                </c:pt>
                <c:pt idx="35">
                  <c:v>17.0</c:v>
                </c:pt>
                <c:pt idx="36">
                  <c:v>2.0</c:v>
                </c:pt>
                <c:pt idx="37">
                  <c:v>4.0</c:v>
                </c:pt>
                <c:pt idx="38">
                  <c:v>4.0</c:v>
                </c:pt>
                <c:pt idx="39">
                  <c:v>0.0</c:v>
                </c:pt>
                <c:pt idx="40">
                  <c:v>1.0</c:v>
                </c:pt>
                <c:pt idx="41">
                  <c:v>3.0</c:v>
                </c:pt>
                <c:pt idx="42">
                  <c:v>1.0</c:v>
                </c:pt>
                <c:pt idx="43">
                  <c:v>0.0</c:v>
                </c:pt>
                <c:pt idx="44">
                  <c:v>0.0</c:v>
                </c:pt>
                <c:pt idx="45">
                  <c:v>4.0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2.0</c:v>
                </c:pt>
                <c:pt idx="51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Sheet6!$A$25</c:f>
              <c:strCache>
                <c:ptCount val="1"/>
                <c:pt idx="0">
                  <c:v>One dose</c:v>
                </c:pt>
              </c:strCache>
            </c:strRef>
          </c:tx>
          <c:invertIfNegative val="0"/>
          <c:cat>
            <c:strRef>
              <c:f>Sheet6!$B$23:$BA$23</c:f>
              <c:strCache>
                <c:ptCount val="52"/>
                <c:pt idx="0">
                  <c:v>&lt;1</c:v>
                </c:pt>
                <c:pt idx="1">
                  <c:v>1-&lt;2</c:v>
                </c:pt>
                <c:pt idx="2">
                  <c:v>2-&lt;3</c:v>
                </c:pt>
                <c:pt idx="3">
                  <c:v>3-&lt;4</c:v>
                </c:pt>
                <c:pt idx="4">
                  <c:v>4-&lt;5</c:v>
                </c:pt>
                <c:pt idx="5">
                  <c:v>5-&lt;6</c:v>
                </c:pt>
                <c:pt idx="6">
                  <c:v>6-&lt;7</c:v>
                </c:pt>
                <c:pt idx="7">
                  <c:v>7-&lt;8</c:v>
                </c:pt>
                <c:pt idx="8">
                  <c:v>8-&lt;9</c:v>
                </c:pt>
                <c:pt idx="9">
                  <c:v>9-&lt;10</c:v>
                </c:pt>
                <c:pt idx="10">
                  <c:v>10-&lt;11</c:v>
                </c:pt>
                <c:pt idx="11">
                  <c:v>11-&lt;12</c:v>
                </c:pt>
                <c:pt idx="12">
                  <c:v>12-&lt;13</c:v>
                </c:pt>
                <c:pt idx="13">
                  <c:v>13-&lt;14</c:v>
                </c:pt>
                <c:pt idx="14">
                  <c:v>14-&lt;15</c:v>
                </c:pt>
                <c:pt idx="15">
                  <c:v>15-16</c:v>
                </c:pt>
                <c:pt idx="16">
                  <c:v>16-&lt;17</c:v>
                </c:pt>
                <c:pt idx="17">
                  <c:v>17-&lt;18</c:v>
                </c:pt>
                <c:pt idx="18">
                  <c:v>18-&lt;19</c:v>
                </c:pt>
                <c:pt idx="19">
                  <c:v>19-&lt;20</c:v>
                </c:pt>
                <c:pt idx="20">
                  <c:v>20-&lt;21</c:v>
                </c:pt>
                <c:pt idx="21">
                  <c:v>21-&lt;22</c:v>
                </c:pt>
                <c:pt idx="22">
                  <c:v>22-&lt;23</c:v>
                </c:pt>
                <c:pt idx="23">
                  <c:v>23-&lt;24</c:v>
                </c:pt>
                <c:pt idx="24">
                  <c:v>24-&lt;25</c:v>
                </c:pt>
                <c:pt idx="25">
                  <c:v>25-&lt;26</c:v>
                </c:pt>
                <c:pt idx="26">
                  <c:v>26-&lt;27</c:v>
                </c:pt>
                <c:pt idx="27">
                  <c:v>27-&lt;28</c:v>
                </c:pt>
                <c:pt idx="28">
                  <c:v>28-&lt;29</c:v>
                </c:pt>
                <c:pt idx="29">
                  <c:v>29-&lt;30</c:v>
                </c:pt>
                <c:pt idx="30">
                  <c:v>30-&lt;31</c:v>
                </c:pt>
                <c:pt idx="31">
                  <c:v>31-&lt;32</c:v>
                </c:pt>
                <c:pt idx="32">
                  <c:v>32-&lt;33</c:v>
                </c:pt>
                <c:pt idx="33">
                  <c:v>33-&lt;34</c:v>
                </c:pt>
                <c:pt idx="34">
                  <c:v>34-&lt;35</c:v>
                </c:pt>
                <c:pt idx="35">
                  <c:v>35-&lt;36</c:v>
                </c:pt>
                <c:pt idx="36">
                  <c:v>36-&lt;37</c:v>
                </c:pt>
                <c:pt idx="37">
                  <c:v>37-&lt;38</c:v>
                </c:pt>
                <c:pt idx="38">
                  <c:v>38-&lt;39</c:v>
                </c:pt>
                <c:pt idx="39">
                  <c:v>39-&lt;40</c:v>
                </c:pt>
                <c:pt idx="40">
                  <c:v>40-&lt;41</c:v>
                </c:pt>
                <c:pt idx="41">
                  <c:v>41-&lt;42</c:v>
                </c:pt>
                <c:pt idx="42">
                  <c:v>42-&lt;43</c:v>
                </c:pt>
                <c:pt idx="43">
                  <c:v>43-&lt;44</c:v>
                </c:pt>
                <c:pt idx="44">
                  <c:v>44-&lt;45</c:v>
                </c:pt>
                <c:pt idx="45">
                  <c:v>45-&lt;46</c:v>
                </c:pt>
                <c:pt idx="46">
                  <c:v>46-&lt;47</c:v>
                </c:pt>
                <c:pt idx="47">
                  <c:v>47-&lt;48</c:v>
                </c:pt>
                <c:pt idx="48">
                  <c:v>48-&lt;49</c:v>
                </c:pt>
                <c:pt idx="49">
                  <c:v>49-&lt;50</c:v>
                </c:pt>
                <c:pt idx="50">
                  <c:v>&gt;=50</c:v>
                </c:pt>
                <c:pt idx="51">
                  <c:v>unkAge</c:v>
                </c:pt>
              </c:strCache>
            </c:strRef>
          </c:cat>
          <c:val>
            <c:numRef>
              <c:f>Sheet6!$B$25:$BA$25</c:f>
              <c:numCache>
                <c:formatCode>General</c:formatCode>
                <c:ptCount val="52"/>
                <c:pt idx="0">
                  <c:v>28.0</c:v>
                </c:pt>
                <c:pt idx="1">
                  <c:v>42.0</c:v>
                </c:pt>
                <c:pt idx="2">
                  <c:v>47.0</c:v>
                </c:pt>
                <c:pt idx="3">
                  <c:v>27.0</c:v>
                </c:pt>
                <c:pt idx="4">
                  <c:v>20.0</c:v>
                </c:pt>
                <c:pt idx="5">
                  <c:v>18.0</c:v>
                </c:pt>
                <c:pt idx="6">
                  <c:v>7.0</c:v>
                </c:pt>
                <c:pt idx="7">
                  <c:v>9.0</c:v>
                </c:pt>
                <c:pt idx="8">
                  <c:v>15.0</c:v>
                </c:pt>
                <c:pt idx="9">
                  <c:v>4.0</c:v>
                </c:pt>
                <c:pt idx="10">
                  <c:v>3.0</c:v>
                </c:pt>
                <c:pt idx="11">
                  <c:v>4.0</c:v>
                </c:pt>
                <c:pt idx="12">
                  <c:v>3.0</c:v>
                </c:pt>
                <c:pt idx="13">
                  <c:v>0.0</c:v>
                </c:pt>
                <c:pt idx="14">
                  <c:v>2.0</c:v>
                </c:pt>
                <c:pt idx="15">
                  <c:v>0.0</c:v>
                </c:pt>
                <c:pt idx="16">
                  <c:v>3.0</c:v>
                </c:pt>
                <c:pt idx="17">
                  <c:v>2.0</c:v>
                </c:pt>
                <c:pt idx="18">
                  <c:v>3.0</c:v>
                </c:pt>
                <c:pt idx="19">
                  <c:v>0.0</c:v>
                </c:pt>
                <c:pt idx="20">
                  <c:v>4.0</c:v>
                </c:pt>
                <c:pt idx="21">
                  <c:v>0.0</c:v>
                </c:pt>
                <c:pt idx="22">
                  <c:v>2.0</c:v>
                </c:pt>
                <c:pt idx="23">
                  <c:v>1.0</c:v>
                </c:pt>
                <c:pt idx="24">
                  <c:v>0.0</c:v>
                </c:pt>
                <c:pt idx="25">
                  <c:v>2.0</c:v>
                </c:pt>
                <c:pt idx="26">
                  <c:v>1.0</c:v>
                </c:pt>
                <c:pt idx="27">
                  <c:v>1.0</c:v>
                </c:pt>
                <c:pt idx="28">
                  <c:v>0.0</c:v>
                </c:pt>
                <c:pt idx="29">
                  <c:v>0.0</c:v>
                </c:pt>
                <c:pt idx="30">
                  <c:v>1.0</c:v>
                </c:pt>
                <c:pt idx="31">
                  <c:v>0.0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Sheet6!$A$26</c:f>
              <c:strCache>
                <c:ptCount val="1"/>
                <c:pt idx="0">
                  <c:v>Two doses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strRef>
              <c:f>Sheet6!$B$23:$BA$23</c:f>
              <c:strCache>
                <c:ptCount val="52"/>
                <c:pt idx="0">
                  <c:v>&lt;1</c:v>
                </c:pt>
                <c:pt idx="1">
                  <c:v>1-&lt;2</c:v>
                </c:pt>
                <c:pt idx="2">
                  <c:v>2-&lt;3</c:v>
                </c:pt>
                <c:pt idx="3">
                  <c:v>3-&lt;4</c:v>
                </c:pt>
                <c:pt idx="4">
                  <c:v>4-&lt;5</c:v>
                </c:pt>
                <c:pt idx="5">
                  <c:v>5-&lt;6</c:v>
                </c:pt>
                <c:pt idx="6">
                  <c:v>6-&lt;7</c:v>
                </c:pt>
                <c:pt idx="7">
                  <c:v>7-&lt;8</c:v>
                </c:pt>
                <c:pt idx="8">
                  <c:v>8-&lt;9</c:v>
                </c:pt>
                <c:pt idx="9">
                  <c:v>9-&lt;10</c:v>
                </c:pt>
                <c:pt idx="10">
                  <c:v>10-&lt;11</c:v>
                </c:pt>
                <c:pt idx="11">
                  <c:v>11-&lt;12</c:v>
                </c:pt>
                <c:pt idx="12">
                  <c:v>12-&lt;13</c:v>
                </c:pt>
                <c:pt idx="13">
                  <c:v>13-&lt;14</c:v>
                </c:pt>
                <c:pt idx="14">
                  <c:v>14-&lt;15</c:v>
                </c:pt>
                <c:pt idx="15">
                  <c:v>15-16</c:v>
                </c:pt>
                <c:pt idx="16">
                  <c:v>16-&lt;17</c:v>
                </c:pt>
                <c:pt idx="17">
                  <c:v>17-&lt;18</c:v>
                </c:pt>
                <c:pt idx="18">
                  <c:v>18-&lt;19</c:v>
                </c:pt>
                <c:pt idx="19">
                  <c:v>19-&lt;20</c:v>
                </c:pt>
                <c:pt idx="20">
                  <c:v>20-&lt;21</c:v>
                </c:pt>
                <c:pt idx="21">
                  <c:v>21-&lt;22</c:v>
                </c:pt>
                <c:pt idx="22">
                  <c:v>22-&lt;23</c:v>
                </c:pt>
                <c:pt idx="23">
                  <c:v>23-&lt;24</c:v>
                </c:pt>
                <c:pt idx="24">
                  <c:v>24-&lt;25</c:v>
                </c:pt>
                <c:pt idx="25">
                  <c:v>25-&lt;26</c:v>
                </c:pt>
                <c:pt idx="26">
                  <c:v>26-&lt;27</c:v>
                </c:pt>
                <c:pt idx="27">
                  <c:v>27-&lt;28</c:v>
                </c:pt>
                <c:pt idx="28">
                  <c:v>28-&lt;29</c:v>
                </c:pt>
                <c:pt idx="29">
                  <c:v>29-&lt;30</c:v>
                </c:pt>
                <c:pt idx="30">
                  <c:v>30-&lt;31</c:v>
                </c:pt>
                <c:pt idx="31">
                  <c:v>31-&lt;32</c:v>
                </c:pt>
                <c:pt idx="32">
                  <c:v>32-&lt;33</c:v>
                </c:pt>
                <c:pt idx="33">
                  <c:v>33-&lt;34</c:v>
                </c:pt>
                <c:pt idx="34">
                  <c:v>34-&lt;35</c:v>
                </c:pt>
                <c:pt idx="35">
                  <c:v>35-&lt;36</c:v>
                </c:pt>
                <c:pt idx="36">
                  <c:v>36-&lt;37</c:v>
                </c:pt>
                <c:pt idx="37">
                  <c:v>37-&lt;38</c:v>
                </c:pt>
                <c:pt idx="38">
                  <c:v>38-&lt;39</c:v>
                </c:pt>
                <c:pt idx="39">
                  <c:v>39-&lt;40</c:v>
                </c:pt>
                <c:pt idx="40">
                  <c:v>40-&lt;41</c:v>
                </c:pt>
                <c:pt idx="41">
                  <c:v>41-&lt;42</c:v>
                </c:pt>
                <c:pt idx="42">
                  <c:v>42-&lt;43</c:v>
                </c:pt>
                <c:pt idx="43">
                  <c:v>43-&lt;44</c:v>
                </c:pt>
                <c:pt idx="44">
                  <c:v>44-&lt;45</c:v>
                </c:pt>
                <c:pt idx="45">
                  <c:v>45-&lt;46</c:v>
                </c:pt>
                <c:pt idx="46">
                  <c:v>46-&lt;47</c:v>
                </c:pt>
                <c:pt idx="47">
                  <c:v>47-&lt;48</c:v>
                </c:pt>
                <c:pt idx="48">
                  <c:v>48-&lt;49</c:v>
                </c:pt>
                <c:pt idx="49">
                  <c:v>49-&lt;50</c:v>
                </c:pt>
                <c:pt idx="50">
                  <c:v>&gt;=50</c:v>
                </c:pt>
                <c:pt idx="51">
                  <c:v>unkAge</c:v>
                </c:pt>
              </c:strCache>
            </c:strRef>
          </c:cat>
          <c:val>
            <c:numRef>
              <c:f>Sheet6!$B$26:$BA$26</c:f>
              <c:numCache>
                <c:formatCode>General</c:formatCode>
                <c:ptCount val="52"/>
                <c:pt idx="0">
                  <c:v>4.0</c:v>
                </c:pt>
                <c:pt idx="1">
                  <c:v>13.0</c:v>
                </c:pt>
                <c:pt idx="2">
                  <c:v>22.0</c:v>
                </c:pt>
                <c:pt idx="3">
                  <c:v>38.0</c:v>
                </c:pt>
                <c:pt idx="4">
                  <c:v>32.0</c:v>
                </c:pt>
                <c:pt idx="5">
                  <c:v>29.0</c:v>
                </c:pt>
                <c:pt idx="6">
                  <c:v>25.0</c:v>
                </c:pt>
                <c:pt idx="7">
                  <c:v>12.0</c:v>
                </c:pt>
                <c:pt idx="8">
                  <c:v>15.0</c:v>
                </c:pt>
                <c:pt idx="9">
                  <c:v>2.0</c:v>
                </c:pt>
                <c:pt idx="10">
                  <c:v>7.0</c:v>
                </c:pt>
                <c:pt idx="11">
                  <c:v>2.0</c:v>
                </c:pt>
                <c:pt idx="12">
                  <c:v>5.0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1.0</c:v>
                </c:pt>
                <c:pt idx="17">
                  <c:v>0.0</c:v>
                </c:pt>
                <c:pt idx="18">
                  <c:v>1.0</c:v>
                </c:pt>
                <c:pt idx="19">
                  <c:v>0.0</c:v>
                </c:pt>
                <c:pt idx="20">
                  <c:v>2.0</c:v>
                </c:pt>
                <c:pt idx="21">
                  <c:v>0.0</c:v>
                </c:pt>
                <c:pt idx="22">
                  <c:v>1.0</c:v>
                </c:pt>
                <c:pt idx="23">
                  <c:v>0.0</c:v>
                </c:pt>
                <c:pt idx="24">
                  <c:v>1.0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1.0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1.0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2.0</c:v>
                </c:pt>
              </c:numCache>
            </c:numRef>
          </c:val>
        </c:ser>
        <c:ser>
          <c:idx val="3"/>
          <c:order val="3"/>
          <c:tx>
            <c:strRef>
              <c:f>Sheet6!$A$27</c:f>
              <c:strCache>
                <c:ptCount val="1"/>
                <c:pt idx="0">
                  <c:v>Unknown</c:v>
                </c:pt>
              </c:strCache>
            </c:strRef>
          </c:tx>
          <c:invertIfNegative val="0"/>
          <c:cat>
            <c:strRef>
              <c:f>Sheet6!$B$23:$BA$23</c:f>
              <c:strCache>
                <c:ptCount val="52"/>
                <c:pt idx="0">
                  <c:v>&lt;1</c:v>
                </c:pt>
                <c:pt idx="1">
                  <c:v>1-&lt;2</c:v>
                </c:pt>
                <c:pt idx="2">
                  <c:v>2-&lt;3</c:v>
                </c:pt>
                <c:pt idx="3">
                  <c:v>3-&lt;4</c:v>
                </c:pt>
                <c:pt idx="4">
                  <c:v>4-&lt;5</c:v>
                </c:pt>
                <c:pt idx="5">
                  <c:v>5-&lt;6</c:v>
                </c:pt>
                <c:pt idx="6">
                  <c:v>6-&lt;7</c:v>
                </c:pt>
                <c:pt idx="7">
                  <c:v>7-&lt;8</c:v>
                </c:pt>
                <c:pt idx="8">
                  <c:v>8-&lt;9</c:v>
                </c:pt>
                <c:pt idx="9">
                  <c:v>9-&lt;10</c:v>
                </c:pt>
                <c:pt idx="10">
                  <c:v>10-&lt;11</c:v>
                </c:pt>
                <c:pt idx="11">
                  <c:v>11-&lt;12</c:v>
                </c:pt>
                <c:pt idx="12">
                  <c:v>12-&lt;13</c:v>
                </c:pt>
                <c:pt idx="13">
                  <c:v>13-&lt;14</c:v>
                </c:pt>
                <c:pt idx="14">
                  <c:v>14-&lt;15</c:v>
                </c:pt>
                <c:pt idx="15">
                  <c:v>15-16</c:v>
                </c:pt>
                <c:pt idx="16">
                  <c:v>16-&lt;17</c:v>
                </c:pt>
                <c:pt idx="17">
                  <c:v>17-&lt;18</c:v>
                </c:pt>
                <c:pt idx="18">
                  <c:v>18-&lt;19</c:v>
                </c:pt>
                <c:pt idx="19">
                  <c:v>19-&lt;20</c:v>
                </c:pt>
                <c:pt idx="20">
                  <c:v>20-&lt;21</c:v>
                </c:pt>
                <c:pt idx="21">
                  <c:v>21-&lt;22</c:v>
                </c:pt>
                <c:pt idx="22">
                  <c:v>22-&lt;23</c:v>
                </c:pt>
                <c:pt idx="23">
                  <c:v>23-&lt;24</c:v>
                </c:pt>
                <c:pt idx="24">
                  <c:v>24-&lt;25</c:v>
                </c:pt>
                <c:pt idx="25">
                  <c:v>25-&lt;26</c:v>
                </c:pt>
                <c:pt idx="26">
                  <c:v>26-&lt;27</c:v>
                </c:pt>
                <c:pt idx="27">
                  <c:v>27-&lt;28</c:v>
                </c:pt>
                <c:pt idx="28">
                  <c:v>28-&lt;29</c:v>
                </c:pt>
                <c:pt idx="29">
                  <c:v>29-&lt;30</c:v>
                </c:pt>
                <c:pt idx="30">
                  <c:v>30-&lt;31</c:v>
                </c:pt>
                <c:pt idx="31">
                  <c:v>31-&lt;32</c:v>
                </c:pt>
                <c:pt idx="32">
                  <c:v>32-&lt;33</c:v>
                </c:pt>
                <c:pt idx="33">
                  <c:v>33-&lt;34</c:v>
                </c:pt>
                <c:pt idx="34">
                  <c:v>34-&lt;35</c:v>
                </c:pt>
                <c:pt idx="35">
                  <c:v>35-&lt;36</c:v>
                </c:pt>
                <c:pt idx="36">
                  <c:v>36-&lt;37</c:v>
                </c:pt>
                <c:pt idx="37">
                  <c:v>37-&lt;38</c:v>
                </c:pt>
                <c:pt idx="38">
                  <c:v>38-&lt;39</c:v>
                </c:pt>
                <c:pt idx="39">
                  <c:v>39-&lt;40</c:v>
                </c:pt>
                <c:pt idx="40">
                  <c:v>40-&lt;41</c:v>
                </c:pt>
                <c:pt idx="41">
                  <c:v>41-&lt;42</c:v>
                </c:pt>
                <c:pt idx="42">
                  <c:v>42-&lt;43</c:v>
                </c:pt>
                <c:pt idx="43">
                  <c:v>43-&lt;44</c:v>
                </c:pt>
                <c:pt idx="44">
                  <c:v>44-&lt;45</c:v>
                </c:pt>
                <c:pt idx="45">
                  <c:v>45-&lt;46</c:v>
                </c:pt>
                <c:pt idx="46">
                  <c:v>46-&lt;47</c:v>
                </c:pt>
                <c:pt idx="47">
                  <c:v>47-&lt;48</c:v>
                </c:pt>
                <c:pt idx="48">
                  <c:v>48-&lt;49</c:v>
                </c:pt>
                <c:pt idx="49">
                  <c:v>49-&lt;50</c:v>
                </c:pt>
                <c:pt idx="50">
                  <c:v>&gt;=50</c:v>
                </c:pt>
                <c:pt idx="51">
                  <c:v>unkAge</c:v>
                </c:pt>
              </c:strCache>
            </c:strRef>
          </c:cat>
          <c:val>
            <c:numRef>
              <c:f>Sheet6!$B$27:$BA$27</c:f>
              <c:numCache>
                <c:formatCode>General</c:formatCode>
                <c:ptCount val="52"/>
                <c:pt idx="0">
                  <c:v>62.0</c:v>
                </c:pt>
                <c:pt idx="1">
                  <c:v>43.0</c:v>
                </c:pt>
                <c:pt idx="2">
                  <c:v>38.0</c:v>
                </c:pt>
                <c:pt idx="3">
                  <c:v>15.0</c:v>
                </c:pt>
                <c:pt idx="4">
                  <c:v>13.0</c:v>
                </c:pt>
                <c:pt idx="5">
                  <c:v>21.0</c:v>
                </c:pt>
                <c:pt idx="6">
                  <c:v>14.0</c:v>
                </c:pt>
                <c:pt idx="7">
                  <c:v>9.0</c:v>
                </c:pt>
                <c:pt idx="8">
                  <c:v>5.0</c:v>
                </c:pt>
                <c:pt idx="9">
                  <c:v>1.0</c:v>
                </c:pt>
                <c:pt idx="10">
                  <c:v>5.0</c:v>
                </c:pt>
                <c:pt idx="11">
                  <c:v>1.0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  <c:pt idx="15">
                  <c:v>2.0</c:v>
                </c:pt>
                <c:pt idx="16">
                  <c:v>3.0</c:v>
                </c:pt>
                <c:pt idx="17">
                  <c:v>0.0</c:v>
                </c:pt>
                <c:pt idx="18">
                  <c:v>2.0</c:v>
                </c:pt>
                <c:pt idx="19">
                  <c:v>2.0</c:v>
                </c:pt>
                <c:pt idx="20">
                  <c:v>0.0</c:v>
                </c:pt>
                <c:pt idx="21">
                  <c:v>0.0</c:v>
                </c:pt>
                <c:pt idx="22">
                  <c:v>2.0</c:v>
                </c:pt>
                <c:pt idx="23">
                  <c:v>1.0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2.0</c:v>
                </c:pt>
                <c:pt idx="28">
                  <c:v>2.0</c:v>
                </c:pt>
                <c:pt idx="29">
                  <c:v>0.0</c:v>
                </c:pt>
                <c:pt idx="30">
                  <c:v>1.0</c:v>
                </c:pt>
                <c:pt idx="31">
                  <c:v>1.0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3.0</c:v>
                </c:pt>
                <c:pt idx="36">
                  <c:v>2.0</c:v>
                </c:pt>
                <c:pt idx="37">
                  <c:v>0.0</c:v>
                </c:pt>
                <c:pt idx="38">
                  <c:v>1.0</c:v>
                </c:pt>
                <c:pt idx="39">
                  <c:v>0.0</c:v>
                </c:pt>
                <c:pt idx="40">
                  <c:v>1.0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1.0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9.0</c:v>
                </c:pt>
              </c:numCache>
            </c:numRef>
          </c:val>
        </c:ser>
        <c:ser>
          <c:idx val="4"/>
          <c:order val="4"/>
          <c:tx>
            <c:strRef>
              <c:f>Sheet6!$A$28</c:f>
              <c:strCache>
                <c:ptCount val="1"/>
                <c:pt idx="0">
                  <c:v>Under age of vaccine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Sheet6!$B$23:$BA$23</c:f>
              <c:strCache>
                <c:ptCount val="52"/>
                <c:pt idx="0">
                  <c:v>&lt;1</c:v>
                </c:pt>
                <c:pt idx="1">
                  <c:v>1-&lt;2</c:v>
                </c:pt>
                <c:pt idx="2">
                  <c:v>2-&lt;3</c:v>
                </c:pt>
                <c:pt idx="3">
                  <c:v>3-&lt;4</c:v>
                </c:pt>
                <c:pt idx="4">
                  <c:v>4-&lt;5</c:v>
                </c:pt>
                <c:pt idx="5">
                  <c:v>5-&lt;6</c:v>
                </c:pt>
                <c:pt idx="6">
                  <c:v>6-&lt;7</c:v>
                </c:pt>
                <c:pt idx="7">
                  <c:v>7-&lt;8</c:v>
                </c:pt>
                <c:pt idx="8">
                  <c:v>8-&lt;9</c:v>
                </c:pt>
                <c:pt idx="9">
                  <c:v>9-&lt;10</c:v>
                </c:pt>
                <c:pt idx="10">
                  <c:v>10-&lt;11</c:v>
                </c:pt>
                <c:pt idx="11">
                  <c:v>11-&lt;12</c:v>
                </c:pt>
                <c:pt idx="12">
                  <c:v>12-&lt;13</c:v>
                </c:pt>
                <c:pt idx="13">
                  <c:v>13-&lt;14</c:v>
                </c:pt>
                <c:pt idx="14">
                  <c:v>14-&lt;15</c:v>
                </c:pt>
                <c:pt idx="15">
                  <c:v>15-16</c:v>
                </c:pt>
                <c:pt idx="16">
                  <c:v>16-&lt;17</c:v>
                </c:pt>
                <c:pt idx="17">
                  <c:v>17-&lt;18</c:v>
                </c:pt>
                <c:pt idx="18">
                  <c:v>18-&lt;19</c:v>
                </c:pt>
                <c:pt idx="19">
                  <c:v>19-&lt;20</c:v>
                </c:pt>
                <c:pt idx="20">
                  <c:v>20-&lt;21</c:v>
                </c:pt>
                <c:pt idx="21">
                  <c:v>21-&lt;22</c:v>
                </c:pt>
                <c:pt idx="22">
                  <c:v>22-&lt;23</c:v>
                </c:pt>
                <c:pt idx="23">
                  <c:v>23-&lt;24</c:v>
                </c:pt>
                <c:pt idx="24">
                  <c:v>24-&lt;25</c:v>
                </c:pt>
                <c:pt idx="25">
                  <c:v>25-&lt;26</c:v>
                </c:pt>
                <c:pt idx="26">
                  <c:v>26-&lt;27</c:v>
                </c:pt>
                <c:pt idx="27">
                  <c:v>27-&lt;28</c:v>
                </c:pt>
                <c:pt idx="28">
                  <c:v>28-&lt;29</c:v>
                </c:pt>
                <c:pt idx="29">
                  <c:v>29-&lt;30</c:v>
                </c:pt>
                <c:pt idx="30">
                  <c:v>30-&lt;31</c:v>
                </c:pt>
                <c:pt idx="31">
                  <c:v>31-&lt;32</c:v>
                </c:pt>
                <c:pt idx="32">
                  <c:v>32-&lt;33</c:v>
                </c:pt>
                <c:pt idx="33">
                  <c:v>33-&lt;34</c:v>
                </c:pt>
                <c:pt idx="34">
                  <c:v>34-&lt;35</c:v>
                </c:pt>
                <c:pt idx="35">
                  <c:v>35-&lt;36</c:v>
                </c:pt>
                <c:pt idx="36">
                  <c:v>36-&lt;37</c:v>
                </c:pt>
                <c:pt idx="37">
                  <c:v>37-&lt;38</c:v>
                </c:pt>
                <c:pt idx="38">
                  <c:v>38-&lt;39</c:v>
                </c:pt>
                <c:pt idx="39">
                  <c:v>39-&lt;40</c:v>
                </c:pt>
                <c:pt idx="40">
                  <c:v>40-&lt;41</c:v>
                </c:pt>
                <c:pt idx="41">
                  <c:v>41-&lt;42</c:v>
                </c:pt>
                <c:pt idx="42">
                  <c:v>42-&lt;43</c:v>
                </c:pt>
                <c:pt idx="43">
                  <c:v>43-&lt;44</c:v>
                </c:pt>
                <c:pt idx="44">
                  <c:v>44-&lt;45</c:v>
                </c:pt>
                <c:pt idx="45">
                  <c:v>45-&lt;46</c:v>
                </c:pt>
                <c:pt idx="46">
                  <c:v>46-&lt;47</c:v>
                </c:pt>
                <c:pt idx="47">
                  <c:v>47-&lt;48</c:v>
                </c:pt>
                <c:pt idx="48">
                  <c:v>48-&lt;49</c:v>
                </c:pt>
                <c:pt idx="49">
                  <c:v>49-&lt;50</c:v>
                </c:pt>
                <c:pt idx="50">
                  <c:v>&gt;=50</c:v>
                </c:pt>
                <c:pt idx="51">
                  <c:v>unkAge</c:v>
                </c:pt>
              </c:strCache>
            </c:strRef>
          </c:cat>
          <c:val>
            <c:numRef>
              <c:f>Sheet6!$B$28:$BA$28</c:f>
              <c:numCache>
                <c:formatCode>General</c:formatCode>
                <c:ptCount val="52"/>
                <c:pt idx="0">
                  <c:v>91.0</c:v>
                </c:pt>
                <c:pt idx="1">
                  <c:v>2.0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39838328"/>
        <c:axId val="-2139841608"/>
      </c:barChart>
      <c:catAx>
        <c:axId val="-213983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9841608"/>
        <c:crosses val="autoZero"/>
        <c:auto val="1"/>
        <c:lblAlgn val="ctr"/>
        <c:lblOffset val="100"/>
        <c:noMultiLvlLbl val="0"/>
      </c:catAx>
      <c:valAx>
        <c:axId val="-21398416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98383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7030A0"/>
                </a:solidFill>
                <a:latin typeface="Calibri"/>
                <a:ea typeface="Calibri"/>
                <a:cs typeface="Calibri"/>
              </a:defRPr>
            </a:pPr>
            <a:r>
              <a:rPr lang="en-US" sz="1600" dirty="0">
                <a:solidFill>
                  <a:srgbClr val="7030A0"/>
                </a:solidFill>
              </a:rPr>
              <a:t>Measles incidence rate form 2015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'MeaslesIncidanec rate 2015'!$C$1</c:f>
              <c:strCache>
                <c:ptCount val="1"/>
                <c:pt idx="0">
                  <c:v>incidencerate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'MeaslesIncidanec rate 2015'!$B$2:$B$22</c:f>
              <c:strCache>
                <c:ptCount val="21"/>
                <c:pt idx="0">
                  <c:v>Sudan</c:v>
                </c:pt>
                <c:pt idx="1">
                  <c:v>Egypt</c:v>
                </c:pt>
                <c:pt idx="2">
                  <c:v>Iraq</c:v>
                </c:pt>
                <c:pt idx="3">
                  <c:v>UAE</c:v>
                </c:pt>
                <c:pt idx="4">
                  <c:v>Afghanistan</c:v>
                </c:pt>
                <c:pt idx="5">
                  <c:v>Djibouti</c:v>
                </c:pt>
                <c:pt idx="6">
                  <c:v>Yemen</c:v>
                </c:pt>
                <c:pt idx="7">
                  <c:v>Libya</c:v>
                </c:pt>
                <c:pt idx="8">
                  <c:v>Somalia</c:v>
                </c:pt>
                <c:pt idx="9">
                  <c:v>Qatar</c:v>
                </c:pt>
                <c:pt idx="10">
                  <c:v>Lebanon</c:v>
                </c:pt>
                <c:pt idx="11">
                  <c:v>Iran</c:v>
                </c:pt>
                <c:pt idx="12">
                  <c:v>Saudi Arabia</c:v>
                </c:pt>
                <c:pt idx="13">
                  <c:v>Kuwait</c:v>
                </c:pt>
                <c:pt idx="14">
                  <c:v>Syria</c:v>
                </c:pt>
                <c:pt idx="15">
                  <c:v>Pakistan</c:v>
                </c:pt>
                <c:pt idx="16">
                  <c:v>Tunisia</c:v>
                </c:pt>
                <c:pt idx="17">
                  <c:v>Morocco</c:v>
                </c:pt>
                <c:pt idx="18">
                  <c:v>Bahrain</c:v>
                </c:pt>
                <c:pt idx="19">
                  <c:v>Jordan</c:v>
                </c:pt>
                <c:pt idx="20">
                  <c:v>Oman</c:v>
                </c:pt>
              </c:strCache>
            </c:strRef>
          </c:cat>
          <c:val>
            <c:numRef>
              <c:f>'MeaslesIncidanec rate 2015'!$C$2:$C$22</c:f>
              <c:numCache>
                <c:formatCode>0.00</c:formatCode>
                <c:ptCount val="21"/>
                <c:pt idx="0">
                  <c:v>87.12208487013083</c:v>
                </c:pt>
                <c:pt idx="1">
                  <c:v>60.93988398823455</c:v>
                </c:pt>
                <c:pt idx="2">
                  <c:v>43.78968910825533</c:v>
                </c:pt>
                <c:pt idx="3">
                  <c:v>40.77928363988384</c:v>
                </c:pt>
                <c:pt idx="4">
                  <c:v>36.89308208246115</c:v>
                </c:pt>
                <c:pt idx="5">
                  <c:v>34.6820809248555</c:v>
                </c:pt>
                <c:pt idx="6">
                  <c:v>16.82113174083941</c:v>
                </c:pt>
                <c:pt idx="7">
                  <c:v>14.96902959394357</c:v>
                </c:pt>
                <c:pt idx="8">
                  <c:v>12.87652333869855</c:v>
                </c:pt>
                <c:pt idx="9">
                  <c:v>10.3866128101558</c:v>
                </c:pt>
                <c:pt idx="10">
                  <c:v>9.148486980999296</c:v>
                </c:pt>
                <c:pt idx="11">
                  <c:v>8.210462365960388</c:v>
                </c:pt>
                <c:pt idx="12">
                  <c:v>7.717789681420919</c:v>
                </c:pt>
                <c:pt idx="13">
                  <c:v>4.955947136563877</c:v>
                </c:pt>
                <c:pt idx="14">
                  <c:v>2.008646822842975</c:v>
                </c:pt>
                <c:pt idx="15">
                  <c:v>1.902879728966685</c:v>
                </c:pt>
                <c:pt idx="16">
                  <c:v>1.516731443738743</c:v>
                </c:pt>
                <c:pt idx="17">
                  <c:v>0.527213521476198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4011752"/>
        <c:axId val="2065130792"/>
      </c:barChart>
      <c:catAx>
        <c:axId val="2104011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65130792"/>
        <c:crosses val="autoZero"/>
        <c:auto val="1"/>
        <c:lblAlgn val="ctr"/>
        <c:lblOffset val="100"/>
        <c:noMultiLvlLbl val="0"/>
      </c:catAx>
      <c:valAx>
        <c:axId val="20651307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04011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7030A0"/>
                </a:solidFill>
              </a:defRPr>
            </a:pPr>
            <a:r>
              <a:rPr lang="en-US" sz="1600">
                <a:solidFill>
                  <a:srgbClr val="7030A0"/>
                </a:solidFill>
              </a:rPr>
              <a:t>Rubella incidence rate form 2015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'RubellaIncidence rate2015'!$B$1</c:f>
              <c:strCache>
                <c:ptCount val="1"/>
                <c:pt idx="0">
                  <c:v>Rubella incidencerate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'RubellaIncidence rate2015'!$A$2:$A$22</c:f>
              <c:strCache>
                <c:ptCount val="21"/>
                <c:pt idx="0">
                  <c:v>Sudan</c:v>
                </c:pt>
                <c:pt idx="1">
                  <c:v>UAE</c:v>
                </c:pt>
                <c:pt idx="2">
                  <c:v>Yemen</c:v>
                </c:pt>
                <c:pt idx="3">
                  <c:v>Qatar</c:v>
                </c:pt>
                <c:pt idx="4">
                  <c:v>Tunisia</c:v>
                </c:pt>
                <c:pt idx="5">
                  <c:v>Lebanon</c:v>
                </c:pt>
                <c:pt idx="6">
                  <c:v>Afghanistan</c:v>
                </c:pt>
                <c:pt idx="7">
                  <c:v>Pakistan</c:v>
                </c:pt>
                <c:pt idx="8">
                  <c:v>Egypt</c:v>
                </c:pt>
                <c:pt idx="9">
                  <c:v>Iran</c:v>
                </c:pt>
                <c:pt idx="10">
                  <c:v>Morocco</c:v>
                </c:pt>
                <c:pt idx="11">
                  <c:v>Saudi Arabia</c:v>
                </c:pt>
                <c:pt idx="12">
                  <c:v>Somalia</c:v>
                </c:pt>
                <c:pt idx="13">
                  <c:v>Iraq</c:v>
                </c:pt>
                <c:pt idx="14">
                  <c:v>Bahrain</c:v>
                </c:pt>
                <c:pt idx="15">
                  <c:v>Djibouti</c:v>
                </c:pt>
                <c:pt idx="16">
                  <c:v>Jordan</c:v>
                </c:pt>
                <c:pt idx="17">
                  <c:v>Kuwait</c:v>
                </c:pt>
                <c:pt idx="18">
                  <c:v>Libya</c:v>
                </c:pt>
                <c:pt idx="19">
                  <c:v>Oman</c:v>
                </c:pt>
                <c:pt idx="20">
                  <c:v>Palestine</c:v>
                </c:pt>
              </c:strCache>
            </c:strRef>
          </c:cat>
          <c:val>
            <c:numRef>
              <c:f>'RubellaIncidence rate2015'!$B$2:$B$22</c:f>
              <c:numCache>
                <c:formatCode>0.00</c:formatCode>
                <c:ptCount val="21"/>
                <c:pt idx="0">
                  <c:v>25.56553229661859</c:v>
                </c:pt>
                <c:pt idx="1">
                  <c:v>21.53920619554695</c:v>
                </c:pt>
                <c:pt idx="2">
                  <c:v>5.822699448752104</c:v>
                </c:pt>
                <c:pt idx="3">
                  <c:v>4.03923831506059</c:v>
                </c:pt>
                <c:pt idx="4">
                  <c:v>2.369892880841786</c:v>
                </c:pt>
                <c:pt idx="5">
                  <c:v>2.11118930330753</c:v>
                </c:pt>
                <c:pt idx="6">
                  <c:v>1.858593555791494</c:v>
                </c:pt>
                <c:pt idx="7">
                  <c:v>1.276115189158668</c:v>
                </c:pt>
                <c:pt idx="8">
                  <c:v>0.594699659616356</c:v>
                </c:pt>
                <c:pt idx="9">
                  <c:v>0.571936232922937</c:v>
                </c:pt>
                <c:pt idx="10">
                  <c:v>0.186075360521011</c:v>
                </c:pt>
                <c:pt idx="11">
                  <c:v>0.140964195094446</c:v>
                </c:pt>
                <c:pt idx="12">
                  <c:v>0.114968958381237</c:v>
                </c:pt>
                <c:pt idx="13">
                  <c:v>0.0300960062599693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0405832"/>
        <c:axId val="2070408952"/>
      </c:barChart>
      <c:catAx>
        <c:axId val="2070405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800" b="0">
                <a:solidFill>
                  <a:srgbClr val="000000">
                    <a:alpha val="96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2070408952"/>
        <c:crosses val="autoZero"/>
        <c:auto val="1"/>
        <c:lblAlgn val="ctr"/>
        <c:lblOffset val="100"/>
        <c:noMultiLvlLbl val="0"/>
      </c:catAx>
      <c:valAx>
        <c:axId val="20704089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1"/>
            </a:pPr>
            <a:endParaRPr lang="en-US"/>
          </a:p>
        </c:txPr>
        <c:crossAx val="2070405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00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ndalus" panose="02020603050405020304" pitchFamily="18" charset="-78"/>
                    <a:cs typeface="Andalus" panose="02020603050405020304" pitchFamily="18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Sheet4!$B$60:$B$66</c:f>
              <c:strCache>
                <c:ptCount val="7"/>
                <c:pt idx="0">
                  <c:v>Egypt</c:v>
                </c:pt>
                <c:pt idx="1">
                  <c:v>Sudan</c:v>
                </c:pt>
                <c:pt idx="2">
                  <c:v>Iraq</c:v>
                </c:pt>
                <c:pt idx="3">
                  <c:v>Afganistan</c:v>
                </c:pt>
                <c:pt idx="4">
                  <c:v>Iran</c:v>
                </c:pt>
                <c:pt idx="5">
                  <c:v>Yemen</c:v>
                </c:pt>
                <c:pt idx="6">
                  <c:v>UAE</c:v>
                </c:pt>
              </c:strCache>
            </c:strRef>
          </c:cat>
          <c:val>
            <c:numRef>
              <c:f>Sheet4!$C$60:$C$66</c:f>
              <c:numCache>
                <c:formatCode>General</c:formatCode>
                <c:ptCount val="7"/>
                <c:pt idx="0">
                  <c:v>5431.0</c:v>
                </c:pt>
                <c:pt idx="1">
                  <c:v>3585.0</c:v>
                </c:pt>
                <c:pt idx="2">
                  <c:v>1435.0</c:v>
                </c:pt>
                <c:pt idx="3">
                  <c:v>1191.0</c:v>
                </c:pt>
                <c:pt idx="4">
                  <c:v>646.0</c:v>
                </c:pt>
                <c:pt idx="5">
                  <c:v>462.0</c:v>
                </c:pt>
                <c:pt idx="6">
                  <c:v>337.0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44628200"/>
        <c:axId val="-2144715080"/>
      </c:barChart>
      <c:catAx>
        <c:axId val="-21446282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0">
                <a:latin typeface="Century" panose="02040604050505020304" pitchFamily="18" charset="0"/>
                <a:cs typeface="Andalus" panose="02020603050405020304" pitchFamily="18" charset="-78"/>
              </a:defRPr>
            </a:pPr>
            <a:endParaRPr lang="en-US"/>
          </a:p>
        </c:txPr>
        <c:crossAx val="-2144715080"/>
        <c:crosses val="autoZero"/>
        <c:auto val="1"/>
        <c:lblAlgn val="ctr"/>
        <c:lblOffset val="100"/>
        <c:noMultiLvlLbl val="0"/>
      </c:catAx>
      <c:valAx>
        <c:axId val="-214471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44628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Century" panose="020406040505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Sheet4!$H$59:$H$63</c:f>
              <c:strCache>
                <c:ptCount val="5"/>
                <c:pt idx="0">
                  <c:v>Sudan</c:v>
                </c:pt>
                <c:pt idx="1">
                  <c:v>Pakistan</c:v>
                </c:pt>
                <c:pt idx="2">
                  <c:v>UAE</c:v>
                </c:pt>
                <c:pt idx="3">
                  <c:v>Yemen</c:v>
                </c:pt>
                <c:pt idx="4">
                  <c:v>Afghanistan</c:v>
                </c:pt>
              </c:strCache>
            </c:strRef>
          </c:cat>
          <c:val>
            <c:numRef>
              <c:f>Sheet4!$I$59:$I$63</c:f>
              <c:numCache>
                <c:formatCode>General</c:formatCode>
                <c:ptCount val="5"/>
                <c:pt idx="0">
                  <c:v>1050.0</c:v>
                </c:pt>
                <c:pt idx="1">
                  <c:v>226.0</c:v>
                </c:pt>
                <c:pt idx="2">
                  <c:v>175.0</c:v>
                </c:pt>
                <c:pt idx="3">
                  <c:v>77.0</c:v>
                </c:pt>
                <c:pt idx="4">
                  <c:v>60.0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44655960"/>
        <c:axId val="2099749032"/>
      </c:barChart>
      <c:catAx>
        <c:axId val="-21446559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" panose="02040604050505020304" pitchFamily="18" charset="0"/>
              </a:defRPr>
            </a:pPr>
            <a:endParaRPr lang="en-US"/>
          </a:p>
        </c:txPr>
        <c:crossAx val="2099749032"/>
        <c:crosses val="autoZero"/>
        <c:auto val="1"/>
        <c:lblAlgn val="ctr"/>
        <c:lblOffset val="100"/>
        <c:noMultiLvlLbl val="0"/>
      </c:catAx>
      <c:valAx>
        <c:axId val="209974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44655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0.11458</cdr:x>
      <cdr:y>0.6568</cdr:y>
    </cdr:from>
    <cdr:to>
      <cdr:x>0.17278</cdr:x>
      <cdr:y>0.69388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5874" y="3993426"/>
          <a:ext cx="541420" cy="22545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3,081</a:t>
          </a:r>
        </a:p>
      </cdr:txBody>
    </cdr:sp>
  </cdr:relSizeAnchor>
  <cdr:relSizeAnchor xmlns:cdr="http://schemas.openxmlformats.org/drawingml/2006/chartDrawing">
    <cdr:from>
      <cdr:x>0.21118</cdr:x>
      <cdr:y>0.60267</cdr:y>
    </cdr:from>
    <cdr:to>
      <cdr:x>0.26862</cdr:x>
      <cdr:y>0.63925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64534" y="3664322"/>
          <a:ext cx="534350" cy="22241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6,079</a:t>
          </a:r>
        </a:p>
      </cdr:txBody>
    </cdr:sp>
  </cdr:relSizeAnchor>
  <cdr:relSizeAnchor xmlns:cdr="http://schemas.openxmlformats.org/drawingml/2006/chartDrawing">
    <cdr:from>
      <cdr:x>0.28694</cdr:x>
      <cdr:y>0.68244</cdr:y>
    </cdr:from>
    <cdr:to>
      <cdr:x>0.34413</cdr:x>
      <cdr:y>0.71927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69343" y="4149330"/>
          <a:ext cx="532025" cy="22393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6,459</a:t>
          </a:r>
        </a:p>
      </cdr:txBody>
    </cdr:sp>
  </cdr:relSizeAnchor>
  <cdr:relSizeAnchor xmlns:cdr="http://schemas.openxmlformats.org/drawingml/2006/chartDrawing">
    <cdr:from>
      <cdr:x>0.38242</cdr:x>
      <cdr:y>0.49855</cdr:y>
    </cdr:from>
    <cdr:to>
      <cdr:x>0.44061</cdr:x>
      <cdr:y>0.53588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557604" y="3031252"/>
          <a:ext cx="541327" cy="22697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12,347</a:t>
          </a:r>
        </a:p>
      </cdr:txBody>
    </cdr:sp>
  </cdr:relSizeAnchor>
  <cdr:relSizeAnchor xmlns:cdr="http://schemas.openxmlformats.org/drawingml/2006/chartDrawing">
    <cdr:from>
      <cdr:x>0.44601</cdr:x>
      <cdr:y>0.68707</cdr:y>
    </cdr:from>
    <cdr:to>
      <cdr:x>0.50445</cdr:x>
      <cdr:y>0.7239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149122" y="4177457"/>
          <a:ext cx="543653" cy="22393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4,983</a:t>
          </a:r>
        </a:p>
      </cdr:txBody>
    </cdr:sp>
  </cdr:relSizeAnchor>
  <cdr:relSizeAnchor xmlns:cdr="http://schemas.openxmlformats.org/drawingml/2006/chartDrawing">
    <cdr:from>
      <cdr:x>0.5425</cdr:x>
      <cdr:y>0.42777</cdr:y>
    </cdr:from>
    <cdr:to>
      <cdr:x>0.5997</cdr:x>
      <cdr:y>0.46435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046700" y="2600905"/>
          <a:ext cx="532117" cy="22241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11,683</a:t>
          </a:r>
        </a:p>
      </cdr:txBody>
    </cdr:sp>
  </cdr:relSizeAnchor>
  <cdr:relSizeAnchor xmlns:cdr="http://schemas.openxmlformats.org/drawingml/2006/chartDrawing">
    <cdr:from>
      <cdr:x>0.62456</cdr:x>
      <cdr:y>0.2726</cdr:y>
    </cdr:from>
    <cdr:to>
      <cdr:x>0.682</cdr:x>
      <cdr:y>0.30943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810099" y="1657464"/>
          <a:ext cx="534350" cy="22393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23,321</a:t>
          </a:r>
        </a:p>
      </cdr:txBody>
    </cdr:sp>
  </cdr:relSizeAnchor>
  <cdr:relSizeAnchor xmlns:cdr="http://schemas.openxmlformats.org/drawingml/2006/chartDrawing">
    <cdr:from>
      <cdr:x>0.71666</cdr:x>
      <cdr:y>0.41017</cdr:y>
    </cdr:from>
    <cdr:to>
      <cdr:x>0.7756</cdr:x>
      <cdr:y>0.44675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666929" y="2493907"/>
          <a:ext cx="548304" cy="22241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effectLst/>
              <a:latin typeface="+mn-lt"/>
              <a:ea typeface="+mn-ea"/>
              <a:cs typeface="+mn-cs"/>
            </a:rPr>
            <a:t>16,521</a:t>
          </a:r>
          <a:endParaRPr lang="en-US">
            <a:effectLst/>
          </a:endParaRPr>
        </a:p>
      </cdr:txBody>
    </cdr:sp>
  </cdr:relSizeAnchor>
  <cdr:relSizeAnchor xmlns:cdr="http://schemas.openxmlformats.org/drawingml/2006/chartDrawing">
    <cdr:from>
      <cdr:x>0.80424</cdr:x>
      <cdr:y>0.55509</cdr:y>
    </cdr:from>
    <cdr:to>
      <cdr:x>0.86143</cdr:x>
      <cdr:y>0.59092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481612" y="3375028"/>
          <a:ext cx="532024" cy="21785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effectLst/>
              <a:latin typeface="+mn-lt"/>
              <a:ea typeface="+mn-ea"/>
              <a:cs typeface="+mn-cs"/>
            </a:rPr>
            <a:t>8,781</a:t>
          </a:r>
          <a:endParaRPr lang="en-US">
            <a:effectLst/>
          </a:endParaRPr>
        </a:p>
      </cdr:txBody>
    </cdr:sp>
  </cdr:relSizeAnchor>
  <cdr:relSizeAnchor xmlns:cdr="http://schemas.openxmlformats.org/drawingml/2006/chartDrawing">
    <cdr:from>
      <cdr:x>0.87598</cdr:x>
      <cdr:y>0.32503</cdr:y>
    </cdr:from>
    <cdr:to>
      <cdr:x>0.93317</cdr:x>
      <cdr:y>0.36161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8149005" y="1976195"/>
          <a:ext cx="532025" cy="22241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>
              <a:effectLst/>
            </a:rPr>
            <a:t>14,051</a:t>
          </a:r>
        </a:p>
      </cdr:txBody>
    </cdr:sp>
  </cdr:relSizeAnchor>
  <cdr:relSizeAnchor xmlns:cdr="http://schemas.openxmlformats.org/drawingml/2006/chartDrawing">
    <cdr:from>
      <cdr:x>0.94953</cdr:x>
      <cdr:y>0.67201</cdr:y>
    </cdr:from>
    <cdr:to>
      <cdr:x>0.99744</cdr:x>
      <cdr:y>0.70834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8833220" y="4085924"/>
          <a:ext cx="445717" cy="22089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effectLst/>
            </a:rPr>
            <a:t>1,687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0.12843</cdr:x>
      <cdr:y>0.73071</cdr:y>
    </cdr:from>
    <cdr:to>
      <cdr:x>0.18588</cdr:x>
      <cdr:y>0.76854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7793" y="4397227"/>
          <a:ext cx="536769" cy="23001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2,998</a:t>
          </a:r>
        </a:p>
      </cdr:txBody>
    </cdr:sp>
  </cdr:relSizeAnchor>
  <cdr:relSizeAnchor xmlns:cdr="http://schemas.openxmlformats.org/drawingml/2006/chartDrawing">
    <cdr:from>
      <cdr:x>0.2299</cdr:x>
      <cdr:y>0.47757</cdr:y>
    </cdr:from>
    <cdr:to>
      <cdr:x>0.28734</cdr:x>
      <cdr:y>0.5144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36400" y="2798797"/>
          <a:ext cx="536676" cy="23001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11,138</a:t>
          </a:r>
        </a:p>
      </cdr:txBody>
    </cdr:sp>
  </cdr:relSizeAnchor>
  <cdr:relSizeAnchor xmlns:cdr="http://schemas.openxmlformats.org/drawingml/2006/chartDrawing">
    <cdr:from>
      <cdr:x>0.27919</cdr:x>
      <cdr:y>0.73177</cdr:y>
    </cdr:from>
    <cdr:to>
      <cdr:x>0.33663</cdr:x>
      <cdr:y>0.76835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19988" y="4606087"/>
          <a:ext cx="497875" cy="23025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1,824</a:t>
          </a:r>
        </a:p>
      </cdr:txBody>
    </cdr:sp>
  </cdr:relSizeAnchor>
  <cdr:relSizeAnchor xmlns:cdr="http://schemas.openxmlformats.org/drawingml/2006/chartDrawing">
    <cdr:from>
      <cdr:x>0.36634</cdr:x>
      <cdr:y>0.73441</cdr:y>
    </cdr:from>
    <cdr:to>
      <cdr:x>0.42378</cdr:x>
      <cdr:y>0.77124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75368" y="4622685"/>
          <a:ext cx="497875" cy="231824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892</a:t>
          </a:r>
        </a:p>
      </cdr:txBody>
    </cdr:sp>
  </cdr:relSizeAnchor>
  <cdr:relSizeAnchor xmlns:cdr="http://schemas.openxmlformats.org/drawingml/2006/chartDrawing">
    <cdr:from>
      <cdr:x>0.45303</cdr:x>
      <cdr:y>0.73926</cdr:y>
    </cdr:from>
    <cdr:to>
      <cdr:x>0.51047</cdr:x>
      <cdr:y>0.77609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926711" y="4653247"/>
          <a:ext cx="497876" cy="231825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1,055</a:t>
          </a:r>
        </a:p>
      </cdr:txBody>
    </cdr:sp>
  </cdr:relSizeAnchor>
  <cdr:relSizeAnchor xmlns:cdr="http://schemas.openxmlformats.org/drawingml/2006/chartDrawing">
    <cdr:from>
      <cdr:x>0.53785</cdr:x>
      <cdr:y>0.7084</cdr:y>
    </cdr:from>
    <cdr:to>
      <cdr:x>0.5953</cdr:x>
      <cdr:y>0.74523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661920" y="4459001"/>
          <a:ext cx="497963" cy="231824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2,131</a:t>
          </a:r>
        </a:p>
      </cdr:txBody>
    </cdr:sp>
  </cdr:relSizeAnchor>
  <cdr:relSizeAnchor xmlns:cdr="http://schemas.openxmlformats.org/drawingml/2006/chartDrawing">
    <cdr:from>
      <cdr:x>0.62611</cdr:x>
      <cdr:y>0.72341</cdr:y>
    </cdr:from>
    <cdr:to>
      <cdr:x>0.68355</cdr:x>
      <cdr:y>0.76049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426957" y="4553455"/>
          <a:ext cx="497876" cy="233397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1,625</a:t>
          </a:r>
        </a:p>
      </cdr:txBody>
    </cdr:sp>
  </cdr:relSizeAnchor>
  <cdr:relSizeAnchor xmlns:cdr="http://schemas.openxmlformats.org/drawingml/2006/chartDrawing">
    <cdr:from>
      <cdr:x>0.71621</cdr:x>
      <cdr:y>0.69558</cdr:y>
    </cdr:from>
    <cdr:to>
      <cdr:x>0.77465</cdr:x>
      <cdr:y>0.73241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207937" y="4378313"/>
          <a:ext cx="506544" cy="231825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effectLst/>
              <a:latin typeface="+mn-lt"/>
              <a:ea typeface="+mn-ea"/>
              <a:cs typeface="+mn-cs"/>
            </a:rPr>
            <a:t>2,363</a:t>
          </a:r>
          <a:endParaRPr lang="en-US">
            <a:effectLst/>
          </a:endParaRPr>
        </a:p>
      </cdr:txBody>
    </cdr:sp>
  </cdr:relSizeAnchor>
  <cdr:relSizeAnchor xmlns:cdr="http://schemas.openxmlformats.org/drawingml/2006/chartDrawing">
    <cdr:from>
      <cdr:x>0.80351</cdr:x>
      <cdr:y>0.68922</cdr:y>
    </cdr:from>
    <cdr:to>
      <cdr:x>0.86095</cdr:x>
      <cdr:y>0.72605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964589" y="4338258"/>
          <a:ext cx="497875" cy="231824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effectLst/>
              <a:latin typeface="+mn-lt"/>
              <a:ea typeface="+mn-ea"/>
              <a:cs typeface="+mn-cs"/>
            </a:rPr>
            <a:t>2,475</a:t>
          </a:r>
          <a:endParaRPr lang="en-US">
            <a:effectLst/>
          </a:endParaRPr>
        </a:p>
      </cdr:txBody>
    </cdr:sp>
  </cdr:relSizeAnchor>
  <cdr:relSizeAnchor xmlns:cdr="http://schemas.openxmlformats.org/drawingml/2006/chartDrawing">
    <cdr:from>
      <cdr:x>0.87404</cdr:x>
      <cdr:y>0.72168</cdr:y>
    </cdr:from>
    <cdr:to>
      <cdr:x>0.93223</cdr:x>
      <cdr:y>0.75876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575999" y="4542548"/>
          <a:ext cx="504376" cy="233398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>
              <a:effectLst/>
            </a:rPr>
            <a:t>1,728</a:t>
          </a:r>
        </a:p>
      </cdr:txBody>
    </cdr:sp>
  </cdr:relSizeAnchor>
  <cdr:relSizeAnchor xmlns:cdr="http://schemas.openxmlformats.org/drawingml/2006/chartDrawing">
    <cdr:from>
      <cdr:x>0.95222</cdr:x>
      <cdr:y>0.78108</cdr:y>
    </cdr:from>
    <cdr:to>
      <cdr:x>0.99995</cdr:x>
      <cdr:y>0.81816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8858250" y="4749064"/>
          <a:ext cx="444035" cy="22545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rgbClr val="CC0099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>
              <a:effectLst/>
            </a:rPr>
            <a:t>839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0.47035</cdr:x>
      <cdr:y>0.21739</cdr:y>
    </cdr:from>
    <cdr:to>
      <cdr:x>1</cdr:x>
      <cdr:y>0.38464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635255" y="360038"/>
          <a:ext cx="242156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20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20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20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20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00000"/>
              </a:solidFill>
              <a:latin typeface="Calibri" panose="020F0502020204030204" pitchFamily="34" charset="0"/>
            </a:rPr>
            <a:t>93% of measles cases in EMR, 2015</a:t>
          </a:r>
          <a:endParaRPr lang="en-US" sz="1200" b="1" dirty="0">
            <a:solidFill>
              <a:srgbClr val="C0000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0.48418</cdr:x>
      <cdr:y>0.24221</cdr:y>
    </cdr:from>
    <cdr:to>
      <cdr:x>1</cdr:x>
      <cdr:y>0.40551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635255" y="410841"/>
          <a:ext cx="235833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00000"/>
              </a:solidFill>
              <a:latin typeface="Calibri" panose="020F0502020204030204" pitchFamily="34" charset="0"/>
            </a:rPr>
            <a:t>92% of rubella cases in EMR, 2015</a:t>
          </a:r>
          <a:endParaRPr lang="en-US" sz="1200" b="1" dirty="0">
            <a:solidFill>
              <a:srgbClr val="C0000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0.04587</cdr:x>
      <cdr:y>0.17103</cdr:y>
    </cdr:from>
    <cdr:to>
      <cdr:x>0.85057</cdr:x>
      <cdr:y>0.19881</cdr:y>
    </cdr:to>
    <cdr:cxnSp macro="">
      <cdr:nvCxnSpPr>
        <cdr:cNvPr id="13" name="Straight Arrow Connector 12"/>
        <cdr:cNvCxnSpPr/>
      </cdr:nvCxnSpPr>
      <cdr:spPr>
        <a:xfrm xmlns:a="http://schemas.openxmlformats.org/drawingml/2006/main">
          <a:off x="360040" y="443351"/>
          <a:ext cx="6315989" cy="7201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0.06863</cdr:x>
      <cdr:y>0.18182</cdr:y>
    </cdr:from>
    <cdr:to>
      <cdr:x>0.85294</cdr:x>
      <cdr:y>0.21212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504056" y="432048"/>
          <a:ext cx="5760640" cy="7200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0.28784</cdr:x>
      <cdr:y>0.59499</cdr:y>
    </cdr:from>
    <cdr:to>
      <cdr:x>0.51426</cdr:x>
      <cdr:y>0.79703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2472" y="2692896"/>
          <a:ext cx="914419" cy="914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  <a:latin typeface="Calibri" panose="020F0502020204030204" pitchFamily="34" charset="0"/>
            </a:rPr>
            <a:t> D4</a:t>
          </a:r>
        </a:p>
        <a:p xmlns:a="http://schemas.openxmlformats.org/drawingml/2006/main">
          <a:r>
            <a:rPr lang="en-US" sz="1400" dirty="0" smtClean="0">
              <a:solidFill>
                <a:schemeClr val="bg1"/>
              </a:solidFill>
              <a:latin typeface="Calibri" panose="020F0502020204030204" pitchFamily="34" charset="0"/>
            </a:rPr>
            <a:t>174 (70%)</a:t>
          </a:r>
        </a:p>
      </cdr:txBody>
    </cdr:sp>
  </cdr:relSizeAnchor>
  <cdr:relSizeAnchor xmlns:cdr="http://schemas.openxmlformats.org/drawingml/2006/chartDrawing">
    <cdr:from>
      <cdr:x>0.46614</cdr:x>
      <cdr:y>0.30861</cdr:y>
    </cdr:from>
    <cdr:to>
      <cdr:x>0.69255</cdr:x>
      <cdr:y>0.51064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82552" y="1396752"/>
          <a:ext cx="914379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  <a:latin typeface="Calibri" panose="020F0502020204030204" pitchFamily="34" charset="0"/>
            </a:rPr>
            <a:t>B3</a:t>
          </a:r>
        </a:p>
        <a:p xmlns:a="http://schemas.openxmlformats.org/drawingml/2006/main">
          <a:r>
            <a:rPr lang="en-US" sz="1400" dirty="0" smtClean="0">
              <a:solidFill>
                <a:schemeClr val="bg1"/>
              </a:solidFill>
              <a:latin typeface="Calibri" panose="020F0502020204030204" pitchFamily="34" charset="0"/>
            </a:rPr>
            <a:t>46 (18%)%</a:t>
          </a:r>
          <a:endParaRPr lang="en-US" sz="140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0.23435</cdr:x>
      <cdr:y>0.21315</cdr:y>
    </cdr:from>
    <cdr:to>
      <cdr:x>0.46077</cdr:x>
      <cdr:y>0.41518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46448" y="964704"/>
          <a:ext cx="914420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tx1"/>
              </a:solidFill>
              <a:latin typeface="Calibri" panose="020F0502020204030204" pitchFamily="34" charset="0"/>
            </a:rPr>
            <a:t>D8</a:t>
          </a:r>
        </a:p>
        <a:p xmlns:a="http://schemas.openxmlformats.org/drawingml/2006/main">
          <a:r>
            <a:rPr lang="en-US" sz="1400" dirty="0" smtClean="0">
              <a:solidFill>
                <a:schemeClr val="tx1"/>
              </a:solidFill>
              <a:latin typeface="Calibri" panose="020F0502020204030204" pitchFamily="34" charset="0"/>
            </a:rPr>
            <a:t>24 (9%)</a:t>
          </a:r>
          <a:endParaRPr lang="en-US" sz="1400" dirty="0">
            <a:solidFill>
              <a:schemeClr val="tx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0.4717</cdr:x>
      <cdr:y>0.47141</cdr:y>
    </cdr:from>
    <cdr:to>
      <cdr:x>0.69811</cdr:x>
      <cdr:y>0.67345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2133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B3</a:t>
          </a:r>
        </a:p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65%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0.24858</cdr:x>
      <cdr:y>0.22906</cdr:y>
    </cdr:from>
    <cdr:to>
      <cdr:x>0.475</cdr:x>
      <cdr:y>0.43109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3920" y="10367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bg1"/>
              </a:solidFill>
            </a:rPr>
            <a:t>H1</a:t>
          </a:r>
        </a:p>
        <a:p xmlns:a="http://schemas.openxmlformats.org/drawingml/2006/main">
          <a:r>
            <a:rPr lang="en-US" sz="1400" b="1" dirty="0" smtClean="0">
              <a:solidFill>
                <a:schemeClr val="bg1"/>
              </a:solidFill>
            </a:rPr>
            <a:t>9%</a:t>
          </a:r>
          <a:endParaRPr lang="en-U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0.12377</cdr:x>
      <cdr:y>0.2927</cdr:y>
    </cdr:from>
    <cdr:to>
      <cdr:x>0.35019</cdr:x>
      <cdr:y>0.49473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99864" y="13247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D8</a:t>
          </a:r>
        </a:p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12%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0.24693</cdr:x>
      <cdr:y>0.22437</cdr:y>
    </cdr:from>
    <cdr:to>
      <cdr:x>0.47335</cdr:x>
      <cdr:y>0.4264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97248" y="1015504"/>
          <a:ext cx="914420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D8</a:t>
          </a:r>
        </a:p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24 (9%)</a:t>
          </a:r>
          <a:endParaRPr lang="en-US" sz="14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007518-3B25-4F2C-B185-628A58DA0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2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2E1AC1-0C20-403F-B32E-5557AA963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9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C1760-9C01-4B51-A88D-E2F7401D3173}" type="slidenum">
              <a:rPr lang="fr-FR" smtClean="0"/>
              <a:pPr/>
              <a:t>22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4835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4"/>
            <a:ext cx="2590800" cy="612775"/>
          </a:xfrm>
          <a:solidFill>
            <a:schemeClr val="bg1"/>
          </a:solidFill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B858-5C19-426D-8EE9-FAC07D2A6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6B04C-888F-433A-BF99-20276972B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54CF6-B54E-4833-9FF6-F0146489B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A46B-F4A8-48BD-9E52-076B6932F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0210-CD73-41C3-B705-171C7B690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5937F-A109-4B7A-A14A-E31C37EE03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A9CA4-F188-415D-9BC7-2244384F21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643702" y="6150138"/>
            <a:ext cx="25002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36587-A850-491E-B541-1379CABA21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0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6AC50-8424-46C9-A068-2CCE7618D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553200" y="6245224"/>
            <a:ext cx="2590800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3BB858-5C19-426D-8EE9-FAC07D2A69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911E1-693E-4AA6-8DF0-57C7E2CC44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53086-B3BB-4688-B6F0-746174144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5350A-BF2B-4093-90D0-96E6C9820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DE256-BC01-4A1E-8579-15D275312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C36587-A850-491E-B541-1379CABA21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6" name="Picture 17" descr="bar20"/>
          <p:cNvPicPr>
            <a:picLocks noChangeAspect="1" noChangeArrowheads="1"/>
          </p:cNvPicPr>
          <p:nvPr/>
        </p:nvPicPr>
        <p:blipFill>
          <a:blip r:embed="rId17"/>
          <a:srcRect r="86563" b="-1190"/>
          <a:stretch>
            <a:fillRect/>
          </a:stretch>
        </p:blipFill>
        <p:spPr bwMode="auto">
          <a:xfrm>
            <a:off x="7380288" y="6286500"/>
            <a:ext cx="1728787" cy="57150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pic>
        <p:nvPicPr>
          <p:cNvPr id="7177" name="Picture 22"/>
          <p:cNvPicPr>
            <a:picLocks noChangeAspect="1" noChangeArrowheads="1"/>
          </p:cNvPicPr>
          <p:nvPr/>
        </p:nvPicPr>
        <p:blipFill>
          <a:blip r:embed="rId18"/>
          <a:srcRect l="2028" t="-2026"/>
          <a:stretch>
            <a:fillRect/>
          </a:stretch>
        </p:blipFill>
        <p:spPr bwMode="auto">
          <a:xfrm>
            <a:off x="0" y="6153150"/>
            <a:ext cx="1763713" cy="719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6553200" y="6245224"/>
            <a:ext cx="2590800" cy="612775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99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6.xml"/><Relationship Id="rId3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4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ahmedh.EMRO\Documents\20140511 Molecular Workshop EMR Muscat\Pictures\By Mick\IMG_1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72" y="3645024"/>
            <a:ext cx="44714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220072" y="6165304"/>
            <a:ext cx="354196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800" b="1" dirty="0" smtClean="0"/>
              <a:t>Dr Hinda Ahmed, </a:t>
            </a:r>
          </a:p>
          <a:p>
            <a:pPr>
              <a:spcBef>
                <a:spcPct val="20000"/>
              </a:spcBef>
            </a:pPr>
            <a:r>
              <a:rPr lang="en-GB" sz="1800" b="1" dirty="0" smtClean="0"/>
              <a:t>STC-EMRO, VPI/DCD</a:t>
            </a:r>
          </a:p>
          <a:p>
            <a:pPr>
              <a:spcBef>
                <a:spcPct val="20000"/>
              </a:spcBef>
            </a:pPr>
            <a:endParaRPr lang="en-GB" sz="1800" b="1" dirty="0" smtClean="0"/>
          </a:p>
          <a:p>
            <a:pPr algn="r">
              <a:spcBef>
                <a:spcPct val="20000"/>
              </a:spcBef>
            </a:pPr>
            <a:endParaRPr lang="en-GB" sz="1800" b="1" dirty="0" smtClean="0"/>
          </a:p>
        </p:txBody>
      </p:sp>
      <p:pic>
        <p:nvPicPr>
          <p:cNvPr id="1027" name="Picture 3" descr="D:\EMR lab training on molecular techniques April 2012\IC lab trainingworkshop 2-7 April 2012, Tuniswith Quiz\Copy of Photos\20120402 EMRO workshop - Tunis\P1070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71" y="1268760"/>
            <a:ext cx="4471495" cy="23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EMR lab training on molecular techniques April 2012\IC lab trainingworkshop 2-7 April 2012, Tuniswith Quiz\Copy of Photos\20120402 EMRO workshop - Tunis\IMG_0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4" y="1268760"/>
            <a:ext cx="43559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20414" y="9176"/>
            <a:ext cx="9030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F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Accelerating Progress Towards Measles and Rubella </a:t>
            </a:r>
          </a:p>
          <a:p>
            <a:pPr algn="ctr"/>
            <a:r>
              <a:rPr lang="en-US" sz="3200" b="1" dirty="0" smtClean="0">
                <a:solidFill>
                  <a:srgbClr val="4F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Hotel Royal, Geneva, Switzerland, 21-23 June 2016</a:t>
            </a:r>
            <a:endParaRPr lang="en-US" sz="3200" b="1" dirty="0">
              <a:solidFill>
                <a:srgbClr val="4F06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59632" y="2852936"/>
            <a:ext cx="6768752" cy="8763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kern="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Measles/Rubella Laboratory Network in the EMR: Progress and challenges </a:t>
            </a:r>
            <a:endParaRPr lang="en-US" sz="2400" b="1" kern="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en-US" sz="2400" b="1" kern="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1" name="Picture 12" descr="F:\DCIM\101CANON\IMG_2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3" y="3645022"/>
            <a:ext cx="4344800" cy="25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7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EMR Measles and Rubella</a:t>
            </a:r>
            <a:br>
              <a:rPr lang="en-US" sz="4000" b="1" dirty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Quality assurance</a:t>
            </a:r>
            <a:endParaRPr lang="en-US" sz="4000" b="1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052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38120"/>
              </p:ext>
            </p:extLst>
          </p:nvPr>
        </p:nvGraphicFramePr>
        <p:xfrm>
          <a:off x="539552" y="692696"/>
          <a:ext cx="806489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198438"/>
            <a:ext cx="8229600" cy="634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EMR Results of Measles Global Proficiency Panel 2013 and 2015</a:t>
            </a:r>
            <a:endParaRPr lang="en-US" sz="1800" b="1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344747"/>
              </p:ext>
            </p:extLst>
          </p:nvPr>
        </p:nvGraphicFramePr>
        <p:xfrm>
          <a:off x="539551" y="3789041"/>
          <a:ext cx="806489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79512" y="3212976"/>
            <a:ext cx="8229600" cy="634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EMR Results of Rubella Global Proficiency Panel 2013 and 2015</a:t>
            </a:r>
            <a:endParaRPr lang="en-US" sz="1800" b="1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9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Update of Quality Assurance in MRL Network, 2014 and 2015 </a:t>
            </a:r>
            <a:endParaRPr lang="en-GB" sz="2800" b="1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 smtClean="0">
                <a:solidFill>
                  <a:srgbClr val="791BF7"/>
                </a:solidFill>
                <a:latin typeface="+mj-lt"/>
              </a:rPr>
              <a:t>IgM</a:t>
            </a:r>
            <a:r>
              <a:rPr lang="en-US" sz="1800" b="1" dirty="0" smtClean="0">
                <a:solidFill>
                  <a:srgbClr val="791BF7"/>
                </a:solidFill>
                <a:latin typeface="+mj-lt"/>
              </a:rPr>
              <a:t> test validation for measles and rubella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+mj-lt"/>
              </a:rPr>
              <a:t>In 2014: 18/22 labs participated all achieved &gt;90% concordant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+mj-lt"/>
              </a:rPr>
              <a:t>In 2015: 17/22 </a:t>
            </a:r>
            <a:r>
              <a:rPr lang="en-US" sz="1800" dirty="0">
                <a:latin typeface="+mj-lt"/>
              </a:rPr>
              <a:t>Participated </a:t>
            </a:r>
            <a:r>
              <a:rPr lang="en-US" sz="1800" dirty="0" smtClean="0">
                <a:latin typeface="+mj-lt"/>
              </a:rPr>
              <a:t>with </a:t>
            </a:r>
            <a:r>
              <a:rPr lang="en-US" sz="1800" dirty="0">
                <a:latin typeface="+mj-lt"/>
              </a:rPr>
              <a:t>&gt;90% </a:t>
            </a:r>
            <a:r>
              <a:rPr lang="en-US" sz="1800" dirty="0" smtClean="0">
                <a:latin typeface="+mj-lt"/>
              </a:rPr>
              <a:t>concordant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External </a:t>
            </a:r>
            <a:r>
              <a:rPr lang="en-US" sz="1800" b="1" dirty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Molecular Quality Panel for Measles and Rubella, </a:t>
            </a:r>
            <a:endParaRPr lang="en-US" sz="1800" b="1" dirty="0" smtClean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+mj-lt"/>
              </a:rPr>
              <a:t>In 2014, </a:t>
            </a:r>
            <a:r>
              <a:rPr lang="en-US" sz="1800" dirty="0" smtClean="0">
                <a:latin typeface="+mj-lt"/>
              </a:rPr>
              <a:t>four labs participated: two </a:t>
            </a:r>
            <a:r>
              <a:rPr lang="en-US" sz="1800" dirty="0" smtClean="0">
                <a:latin typeface="+mj-lt"/>
                <a:cs typeface="Calibri" pitchFamily="34" charset="0"/>
              </a:rPr>
              <a:t>National </a:t>
            </a:r>
            <a:r>
              <a:rPr lang="en-US" sz="1800" dirty="0">
                <a:latin typeface="+mj-lt"/>
                <a:cs typeface="Calibri" pitchFamily="34" charset="0"/>
              </a:rPr>
              <a:t>labs Iran and Pakistan and the two RRLs  in Oman and Tunisia.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800" dirty="0">
                <a:latin typeface="+mj-lt"/>
                <a:ea typeface="Calibri" pitchFamily="34" charset="0"/>
                <a:cs typeface="Calibri" pitchFamily="34" charset="0"/>
              </a:rPr>
              <a:t>Results were reported in a timely manner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800" dirty="0">
                <a:latin typeface="+mj-lt"/>
                <a:ea typeface="Calibri" pitchFamily="34" charset="0"/>
                <a:cs typeface="Calibri" pitchFamily="34" charset="0"/>
              </a:rPr>
              <a:t>Correctly identified the genotypes and passed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+mj-lt"/>
                <a:cs typeface="Calibri" pitchFamily="34" charset="0"/>
              </a:rPr>
              <a:t>In </a:t>
            </a:r>
            <a:r>
              <a:rPr lang="en-US" sz="1800" dirty="0">
                <a:latin typeface="+mj-lt"/>
                <a:cs typeface="Calibri" pitchFamily="34" charset="0"/>
              </a:rPr>
              <a:t>2015, </a:t>
            </a:r>
            <a:r>
              <a:rPr lang="en-US" sz="1800" dirty="0" smtClean="0">
                <a:latin typeface="+mj-lt"/>
              </a:rPr>
              <a:t>10 labs participated: </a:t>
            </a:r>
            <a:r>
              <a:rPr lang="en-US" sz="1800" dirty="0">
                <a:latin typeface="+mj-lt"/>
              </a:rPr>
              <a:t>2 </a:t>
            </a:r>
            <a:r>
              <a:rPr lang="en-US" sz="1800" dirty="0" smtClean="0">
                <a:latin typeface="+mj-lt"/>
              </a:rPr>
              <a:t>RRL and  8 National Labs 2 </a:t>
            </a:r>
            <a:r>
              <a:rPr lang="en-US" sz="1800" dirty="0">
                <a:latin typeface="+mj-lt"/>
              </a:rPr>
              <a:t>of the 8 declined and all participating labs passed except </a:t>
            </a:r>
            <a:r>
              <a:rPr lang="en-US" sz="1800" dirty="0" smtClean="0">
                <a:latin typeface="+mj-lt"/>
              </a:rPr>
              <a:t>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+mj-lt"/>
              </a:rPr>
              <a:t>2 labs were offered retest and then passed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835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Accreditation Review</a:t>
            </a:r>
            <a:endParaRPr lang="en-GB" sz="3200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2014: Visits for accreditation review and passed: Afghanistan, Bahrain, Iran, Jordan, Kuwait, </a:t>
            </a:r>
            <a:r>
              <a:rPr lang="en-US" dirty="0"/>
              <a:t>Morocco, </a:t>
            </a:r>
            <a:r>
              <a:rPr lang="en-US" dirty="0" smtClean="0"/>
              <a:t>Oman,  Pakistan, Qatar, Sudan Tunisia </a:t>
            </a:r>
            <a:r>
              <a:rPr lang="en-US" dirty="0"/>
              <a:t>and Yemen</a:t>
            </a:r>
            <a:r>
              <a:rPr lang="en-US" dirty="0" smtClean="0"/>
              <a:t>.(</a:t>
            </a:r>
            <a:r>
              <a:rPr lang="en-US" dirty="0" smtClean="0">
                <a:solidFill>
                  <a:srgbClr val="0070C0"/>
                </a:solidFill>
              </a:rPr>
              <a:t>four countries IHC not well implemented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2015: Physical/Online review: Afghanistan, Bahrain, Egypt, Jordan, Iran, Iraq, </a:t>
            </a:r>
            <a:r>
              <a:rPr lang="en-US" dirty="0"/>
              <a:t>Lebanon, Morocco</a:t>
            </a:r>
            <a:r>
              <a:rPr lang="en-US" dirty="0" smtClean="0"/>
              <a:t>, Pakistan, Palestine, Somalia and Syria</a:t>
            </a:r>
          </a:p>
          <a:p>
            <a:r>
              <a:rPr lang="en-US" dirty="0"/>
              <a:t>2016 accreditation review conducted Kuwait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very weak coordination EPI and Lab: impact data and collection of specimen for detection/genotyping</a:t>
            </a:r>
            <a:r>
              <a:rPr lang="en-US" dirty="0" smtClean="0"/>
              <a:t>)</a:t>
            </a:r>
            <a:endParaRPr lang="en-GB" dirty="0"/>
          </a:p>
          <a:p>
            <a:r>
              <a:rPr lang="en-US" dirty="0" smtClean="0">
                <a:solidFill>
                  <a:srgbClr val="990033"/>
                </a:solidFill>
              </a:rPr>
              <a:t>Pending more than two years: Djibouti, Libya, Qatar, Saudi </a:t>
            </a:r>
            <a:r>
              <a:rPr lang="en-US" dirty="0">
                <a:solidFill>
                  <a:srgbClr val="990033"/>
                </a:solidFill>
              </a:rPr>
              <a:t>Arabia </a:t>
            </a:r>
            <a:r>
              <a:rPr lang="en-US" dirty="0" smtClean="0">
                <a:solidFill>
                  <a:srgbClr val="990033"/>
                </a:solidFill>
              </a:rPr>
              <a:t>UAE (did not permit in 2015), </a:t>
            </a:r>
          </a:p>
          <a:p>
            <a:r>
              <a:rPr lang="en-US" dirty="0" smtClean="0">
                <a:solidFill>
                  <a:srgbClr val="990033"/>
                </a:solidFill>
              </a:rPr>
              <a:t>Djibouti </a:t>
            </a:r>
            <a:r>
              <a:rPr lang="en-US" dirty="0" smtClean="0"/>
              <a:t>frequent staff turn (</a:t>
            </a:r>
            <a:r>
              <a:rPr lang="en-US" dirty="0" smtClean="0">
                <a:solidFill>
                  <a:srgbClr val="0070C0"/>
                </a:solidFill>
              </a:rPr>
              <a:t>no focal points for MR surveillance and Lab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17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and Rubella</a:t>
            </a:r>
            <a:br>
              <a:rPr lang="en-US" sz="3200" b="1" dirty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</a:t>
            </a:r>
            <a:r>
              <a:rPr lang="en-US" sz="32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Surveillance and indicators</a:t>
            </a:r>
            <a:endParaRPr lang="en-US" sz="3200" b="1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16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67561"/>
              </p:ext>
            </p:extLst>
          </p:nvPr>
        </p:nvGraphicFramePr>
        <p:xfrm>
          <a:off x="899592" y="764704"/>
          <a:ext cx="724307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22306"/>
              </p:ext>
            </p:extLst>
          </p:nvPr>
        </p:nvGraphicFramePr>
        <p:xfrm>
          <a:off x="683568" y="4178697"/>
          <a:ext cx="8539218" cy="249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27366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91BF7"/>
                </a:solidFill>
              </a:rPr>
              <a:t>Number of specimens suspected  for Measles cases, Number tested for </a:t>
            </a:r>
            <a:r>
              <a:rPr lang="en-US" sz="1200" b="1" dirty="0" err="1" smtClean="0">
                <a:solidFill>
                  <a:srgbClr val="791BF7"/>
                </a:solidFill>
              </a:rPr>
              <a:t>Mmeasles</a:t>
            </a:r>
            <a:r>
              <a:rPr lang="en-US" sz="1200" b="1" dirty="0" smtClean="0">
                <a:solidFill>
                  <a:srgbClr val="791BF7"/>
                </a:solidFill>
              </a:rPr>
              <a:t> </a:t>
            </a:r>
            <a:r>
              <a:rPr lang="en-US" sz="1200" b="1" dirty="0" err="1" smtClean="0">
                <a:solidFill>
                  <a:srgbClr val="791BF7"/>
                </a:solidFill>
              </a:rPr>
              <a:t>IgM</a:t>
            </a:r>
            <a:r>
              <a:rPr lang="en-US" sz="1200" b="1" dirty="0" smtClean="0">
                <a:solidFill>
                  <a:srgbClr val="791BF7"/>
                </a:solidFill>
              </a:rPr>
              <a:t> and Number specimens Confirmed for Measles </a:t>
            </a:r>
            <a:r>
              <a:rPr lang="en-US" sz="1200" b="1" dirty="0" err="1" smtClean="0">
                <a:solidFill>
                  <a:srgbClr val="791BF7"/>
                </a:solidFill>
              </a:rPr>
              <a:t>IgM</a:t>
            </a:r>
            <a:r>
              <a:rPr lang="en-US" sz="1200" b="1" dirty="0" smtClean="0">
                <a:solidFill>
                  <a:srgbClr val="791BF7"/>
                </a:solidFill>
              </a:rPr>
              <a:t>, 2010-March 2016</a:t>
            </a:r>
            <a:endParaRPr lang="en-US" sz="1200" b="1" dirty="0">
              <a:solidFill>
                <a:srgbClr val="791B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7170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91BF7"/>
                </a:solidFill>
              </a:rPr>
              <a:t>Number of specimens tested for Rubella </a:t>
            </a:r>
            <a:r>
              <a:rPr lang="en-US" sz="1200" b="1" dirty="0" err="1" smtClean="0">
                <a:solidFill>
                  <a:srgbClr val="791BF7"/>
                </a:solidFill>
              </a:rPr>
              <a:t>IgM</a:t>
            </a:r>
            <a:r>
              <a:rPr lang="en-US" sz="1200" b="1" dirty="0" smtClean="0">
                <a:solidFill>
                  <a:srgbClr val="791BF7"/>
                </a:solidFill>
              </a:rPr>
              <a:t> and Number specimens Confirmed for Rubella </a:t>
            </a:r>
            <a:r>
              <a:rPr lang="en-US" sz="1200" b="1" dirty="0" err="1" smtClean="0">
                <a:solidFill>
                  <a:srgbClr val="791BF7"/>
                </a:solidFill>
              </a:rPr>
              <a:t>IgM</a:t>
            </a:r>
            <a:r>
              <a:rPr lang="en-US" sz="1200" b="1" dirty="0" smtClean="0">
                <a:solidFill>
                  <a:srgbClr val="791BF7"/>
                </a:solidFill>
              </a:rPr>
              <a:t>, 2010-March 2016</a:t>
            </a:r>
            <a:endParaRPr lang="en-US" sz="1200" b="1" dirty="0">
              <a:solidFill>
                <a:srgbClr val="791B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4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055524"/>
              </p:ext>
            </p:extLst>
          </p:nvPr>
        </p:nvGraphicFramePr>
        <p:xfrm>
          <a:off x="683568" y="3717032"/>
          <a:ext cx="784887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3212976"/>
            <a:ext cx="8229600" cy="629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Proportion of Measles &amp; Rubella Results Reported to EPI </a:t>
            </a:r>
            <a:r>
              <a:rPr lang="en-US" sz="1400" b="1" dirty="0" err="1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Programme</a:t>
            </a:r>
            <a:r>
              <a:rPr lang="en-US" sz="14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within 4 Days</a:t>
            </a:r>
          </a:p>
          <a:p>
            <a:r>
              <a:rPr lang="en-US" sz="14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in EMR 2014-March 2016, Target ≥80% </a:t>
            </a:r>
            <a:endParaRPr lang="en-US" sz="1400" b="1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83284"/>
              </p:ext>
            </p:extLst>
          </p:nvPr>
        </p:nvGraphicFramePr>
        <p:xfrm>
          <a:off x="693911" y="966738"/>
          <a:ext cx="7992889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23528" y="116632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Proportion of Specimen Tested for Measles from Measles Suspected Cases, </a:t>
            </a:r>
          </a:p>
          <a:p>
            <a:r>
              <a:rPr lang="en-US" sz="14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 EMR, 2014- March 2016, Target ≥80%</a:t>
            </a:r>
            <a:endParaRPr lang="en-US" sz="1400" b="1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3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993818"/>
              </p:ext>
            </p:extLst>
          </p:nvPr>
        </p:nvGraphicFramePr>
        <p:xfrm>
          <a:off x="683568" y="836712"/>
          <a:ext cx="79928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Proportion of Specimens Received at the Testing Lab within 5 Days </a:t>
            </a:r>
          </a:p>
          <a:p>
            <a:r>
              <a:rPr lang="en-US" sz="16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 EMR 2014-March 2016, Target ≥80% </a:t>
            </a:r>
            <a:endParaRPr lang="en-US" sz="1600" b="1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15616" y="1268760"/>
            <a:ext cx="6624736" cy="4233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217339"/>
              </p:ext>
            </p:extLst>
          </p:nvPr>
        </p:nvGraphicFramePr>
        <p:xfrm>
          <a:off x="683568" y="3717032"/>
          <a:ext cx="8136904" cy="275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1098104" y="4221088"/>
            <a:ext cx="6624736" cy="4233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63688" y="3105835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Proportion </a:t>
            </a:r>
            <a:r>
              <a:rPr lang="en-US" sz="1600" dirty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Specimens with adequate </a:t>
            </a:r>
            <a:r>
              <a:rPr lang="en-US" sz="1600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Condition, </a:t>
            </a:r>
            <a:r>
              <a:rPr lang="en-US" sz="1600" dirty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 EMR 2014-March 2016, Target ≥80% 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en-US" sz="1600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9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5050" y="403730"/>
            <a:ext cx="7772400" cy="72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12" tIns="41005" rIns="82012" bIns="41005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defTabSz="376238">
              <a:buClr>
                <a:srgbClr val="C20041"/>
              </a:buClr>
              <a:buSzPct val="90000"/>
            </a:pPr>
            <a:r>
              <a:rPr lang="en-US" altLang="en-US" sz="28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of Measles </a:t>
            </a:r>
            <a:r>
              <a:rPr lang="en-US" altLang="en-US" sz="2800" b="1" dirty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8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Rubella Surveillance </a:t>
            </a:r>
            <a:r>
              <a:rPr lang="en-US" altLang="en-US" sz="2800" b="1" dirty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8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2015</a:t>
            </a:r>
            <a:endParaRPr lang="en-US" altLang="en-US" sz="2800" b="1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76238">
              <a:buClr>
                <a:srgbClr val="C20041"/>
              </a:buClr>
              <a:buSzPct val="90000"/>
              <a:buFont typeface="Monotype Sorts" pitchFamily="2" charset="2"/>
              <a:buNone/>
            </a:pPr>
            <a:endParaRPr lang="en-US" altLang="en-US" sz="2800" b="1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9142" r="10808" b="5789"/>
          <a:stretch/>
        </p:blipFill>
        <p:spPr bwMode="auto">
          <a:xfrm>
            <a:off x="373767" y="1124744"/>
            <a:ext cx="4172378" cy="2917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0" t="10226" r="13622" b="6334"/>
          <a:stretch/>
        </p:blipFill>
        <p:spPr bwMode="auto">
          <a:xfrm>
            <a:off x="4788024" y="1032885"/>
            <a:ext cx="3826574" cy="2779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0" t="11207" r="13219" b="4576"/>
          <a:stretch/>
        </p:blipFill>
        <p:spPr bwMode="auto">
          <a:xfrm>
            <a:off x="2411759" y="3803055"/>
            <a:ext cx="4104457" cy="300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9752" y="4042682"/>
            <a:ext cx="4176653" cy="2815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788024" y="1032885"/>
            <a:ext cx="3826574" cy="2779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7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Measles And Rubella Virus Genotypes in EMR, 2005-2015</a:t>
            </a:r>
            <a:endParaRPr lang="en-US" b="1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7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Outline</a:t>
            </a:r>
            <a:endParaRPr lang="en-US" b="1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362200"/>
            <a:ext cx="8229600" cy="37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Brief Measles and Rubella situation in EMR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Performances on Quality Assurance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EMR Measles-Rubella laboratory surveillance Network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Challenges and Way forward</a:t>
            </a: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3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275877"/>
              </p:ext>
            </p:extLst>
          </p:nvPr>
        </p:nvGraphicFramePr>
        <p:xfrm>
          <a:off x="179512" y="1600200"/>
          <a:ext cx="4316288" cy="46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513022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EMR Reported Measles </a:t>
            </a:r>
            <a:r>
              <a:rPr lang="en-US" sz="3200" b="1" dirty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Genotypes </a:t>
            </a:r>
            <a:r>
              <a:rPr lang="en-US" sz="32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 </a:t>
            </a:r>
            <a:r>
              <a:rPr lang="en-US" sz="3200" b="1" dirty="0" err="1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MeaNS</a:t>
            </a:r>
            <a:r>
              <a:rPr lang="en-US" sz="32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WHO Data Base, 2005-2015 </a:t>
            </a:r>
            <a:endParaRPr lang="en-US" sz="3200" b="1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512092"/>
              </p:ext>
            </p:extLst>
          </p:nvPr>
        </p:nvGraphicFramePr>
        <p:xfrm>
          <a:off x="4331768" y="1700808"/>
          <a:ext cx="4416696" cy="440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6170116" y="4174268"/>
            <a:ext cx="914379" cy="9143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B3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513 (67%)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777898" y="3717032"/>
            <a:ext cx="914419" cy="9144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D4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120 (16%)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096272" y="2998439"/>
            <a:ext cx="914420" cy="9143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D8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94 (12%)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9280" y="272144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H1 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27 (4%)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3961" y="2132856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D9 </a:t>
            </a:r>
          </a:p>
          <a:p>
            <a:r>
              <a:rPr lang="en-US" sz="1200" dirty="0">
                <a:latin typeface="Calibri" panose="020F0502020204030204" pitchFamily="34" charset="0"/>
              </a:rPr>
              <a:t>9</a:t>
            </a:r>
            <a:r>
              <a:rPr lang="en-US" sz="1200" dirty="0" smtClean="0">
                <a:latin typeface="Calibri" panose="020F0502020204030204" pitchFamily="34" charset="0"/>
              </a:rPr>
              <a:t> (1%)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040829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F06BA"/>
                </a:solidFill>
              </a:rPr>
              <a:t>255 genotypes</a:t>
            </a:r>
            <a:endParaRPr lang="en-US" b="1" dirty="0">
              <a:solidFill>
                <a:srgbClr val="4F06B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5902" y="2040829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F06BA"/>
                </a:solidFill>
              </a:rPr>
              <a:t>763 genotypes</a:t>
            </a:r>
            <a:endParaRPr lang="en-US" b="1" dirty="0">
              <a:solidFill>
                <a:srgbClr val="4F06B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595" y="5909210"/>
            <a:ext cx="835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F06BA"/>
                </a:solidFill>
              </a:rPr>
              <a:t>Improved virus genotyping and reporting. Change of the dominating genotype and replacement </a:t>
            </a:r>
            <a:endParaRPr lang="en-US" sz="1400" b="1" dirty="0">
              <a:solidFill>
                <a:srgbClr val="4F06B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9383" y="6341063"/>
            <a:ext cx="690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There are many more identified genotypes but not reported to </a:t>
            </a:r>
            <a:r>
              <a:rPr lang="en-US" sz="18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MeaNS</a:t>
            </a:r>
            <a:endParaRPr lang="en-GB" sz="1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1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oneTexte 713"/>
          <p:cNvSpPr txBox="1">
            <a:spLocks noChangeArrowheads="1"/>
          </p:cNvSpPr>
          <p:nvPr/>
        </p:nvSpPr>
        <p:spPr bwMode="auto">
          <a:xfrm flipH="1">
            <a:off x="7143749" y="5116969"/>
            <a:ext cx="150021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2015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2014</a:t>
            </a:r>
          </a:p>
          <a:p>
            <a:r>
              <a:rPr lang="fr-FR" sz="1400" b="1" dirty="0">
                <a:solidFill>
                  <a:srgbClr val="0000CC"/>
                </a:solidFill>
              </a:rPr>
              <a:t>2013</a:t>
            </a:r>
          </a:p>
          <a:p>
            <a:r>
              <a:rPr lang="fr-FR" sz="1400" b="1" dirty="0">
                <a:solidFill>
                  <a:srgbClr val="7030A0"/>
                </a:solidFill>
              </a:rPr>
              <a:t>2012</a:t>
            </a:r>
          </a:p>
          <a:p>
            <a:r>
              <a:rPr lang="fr-FR" sz="1400" b="1" dirty="0" err="1"/>
              <a:t>Previous</a:t>
            </a:r>
            <a:r>
              <a:rPr lang="fr-FR" sz="1400" b="1" dirty="0"/>
              <a:t> </a:t>
            </a:r>
            <a:r>
              <a:rPr lang="fr-FR" sz="1400" b="1" dirty="0" err="1"/>
              <a:t>years</a:t>
            </a:r>
            <a:endParaRPr lang="fr-FR" sz="1400" b="1" dirty="0">
              <a:solidFill>
                <a:srgbClr val="92D050"/>
              </a:solidFill>
            </a:endParaRPr>
          </a:p>
        </p:txBody>
      </p:sp>
      <p:sp>
        <p:nvSpPr>
          <p:cNvPr id="720" name="Parenthèse fermante 719"/>
          <p:cNvSpPr/>
          <p:nvPr/>
        </p:nvSpPr>
        <p:spPr>
          <a:xfrm>
            <a:off x="7429500" y="214312"/>
            <a:ext cx="61384" cy="2625329"/>
          </a:xfrm>
          <a:prstGeom prst="righ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54" name="ZoneTexte 720"/>
          <p:cNvSpPr txBox="1">
            <a:spLocks noChangeArrowheads="1"/>
          </p:cNvSpPr>
          <p:nvPr/>
        </p:nvSpPr>
        <p:spPr bwMode="auto">
          <a:xfrm>
            <a:off x="7905751" y="750094"/>
            <a:ext cx="952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/>
              <a:t>KWT</a:t>
            </a:r>
          </a:p>
          <a:p>
            <a:r>
              <a:rPr lang="fr-FR" sz="1400" b="1"/>
              <a:t>OMN</a:t>
            </a:r>
          </a:p>
          <a:p>
            <a:r>
              <a:rPr lang="fr-FR" sz="1400" b="1"/>
              <a:t>SYR</a:t>
            </a:r>
          </a:p>
          <a:p>
            <a:r>
              <a:rPr lang="fr-FR" sz="1400" b="1"/>
              <a:t>IRQ</a:t>
            </a:r>
          </a:p>
          <a:p>
            <a:r>
              <a:rPr lang="fr-FR" sz="1400" b="1"/>
              <a:t>LBN</a:t>
            </a:r>
          </a:p>
          <a:p>
            <a:r>
              <a:rPr lang="fr-FR" sz="1400" b="1"/>
              <a:t>IRN</a:t>
            </a:r>
          </a:p>
        </p:txBody>
      </p:sp>
      <p:sp>
        <p:nvSpPr>
          <p:cNvPr id="2055" name="ZoneTexte 240"/>
          <p:cNvSpPr txBox="1">
            <a:spLocks noChangeArrowheads="1"/>
          </p:cNvSpPr>
          <p:nvPr/>
        </p:nvSpPr>
        <p:spPr bwMode="auto">
          <a:xfrm>
            <a:off x="190500" y="107156"/>
            <a:ext cx="29993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00CC"/>
                </a:solidFill>
              </a:rPr>
              <a:t>EMR </a:t>
            </a:r>
          </a:p>
          <a:p>
            <a:pPr algn="ctr"/>
            <a:r>
              <a:rPr lang="fr-FR" b="1">
                <a:solidFill>
                  <a:srgbClr val="0000CC"/>
                </a:solidFill>
              </a:rPr>
              <a:t>D8 sequences</a:t>
            </a:r>
          </a:p>
          <a:p>
            <a:pPr algn="ctr"/>
            <a:r>
              <a:rPr lang="fr-FR" b="1">
                <a:solidFill>
                  <a:srgbClr val="0000CC"/>
                </a:solidFill>
              </a:rPr>
              <a:t>As of Nov 2015 </a:t>
            </a:r>
          </a:p>
        </p:txBody>
      </p:sp>
      <p:grpSp>
        <p:nvGrpSpPr>
          <p:cNvPr id="2" name="Group 453"/>
          <p:cNvGrpSpPr>
            <a:grpSpLocks noChangeAspect="1"/>
          </p:cNvGrpSpPr>
          <p:nvPr/>
        </p:nvGrpSpPr>
        <p:grpSpPr bwMode="auto">
          <a:xfrm>
            <a:off x="381001" y="180975"/>
            <a:ext cx="6667500" cy="6537723"/>
            <a:chOff x="-33" y="152"/>
            <a:chExt cx="3363" cy="5491"/>
          </a:xfrm>
        </p:grpSpPr>
        <p:sp>
          <p:nvSpPr>
            <p:cNvPr id="2059" name="AutoShape 452"/>
            <p:cNvSpPr>
              <a:spLocks noChangeAspect="1" noChangeArrowheads="1" noTextEdit="1"/>
            </p:cNvSpPr>
            <p:nvPr/>
          </p:nvSpPr>
          <p:spPr bwMode="auto">
            <a:xfrm>
              <a:off x="-33" y="152"/>
              <a:ext cx="3363" cy="5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654"/>
            <p:cNvGrpSpPr>
              <a:grpSpLocks/>
            </p:cNvGrpSpPr>
            <p:nvPr/>
          </p:nvGrpSpPr>
          <p:grpSpPr bwMode="auto">
            <a:xfrm>
              <a:off x="882" y="180"/>
              <a:ext cx="2184" cy="4488"/>
              <a:chOff x="882" y="180"/>
              <a:chExt cx="2184" cy="4488"/>
            </a:xfrm>
          </p:grpSpPr>
          <p:sp>
            <p:nvSpPr>
              <p:cNvPr id="2136" name="Rectangle 454"/>
              <p:cNvSpPr>
                <a:spLocks noChangeArrowheads="1"/>
              </p:cNvSpPr>
              <p:nvPr/>
            </p:nvSpPr>
            <p:spPr bwMode="auto">
              <a:xfrm>
                <a:off x="2373" y="180"/>
                <a:ext cx="50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MVs/Dhofar.OMN/07.14/</a:t>
                </a:r>
              </a:p>
            </p:txBody>
          </p:sp>
          <p:sp>
            <p:nvSpPr>
              <p:cNvPr id="2137" name="Freeform 455"/>
              <p:cNvSpPr>
                <a:spLocks/>
              </p:cNvSpPr>
              <p:nvPr/>
            </p:nvSpPr>
            <p:spPr bwMode="auto">
              <a:xfrm>
                <a:off x="2196" y="199"/>
                <a:ext cx="175" cy="24"/>
              </a:xfrm>
              <a:custGeom>
                <a:avLst/>
                <a:gdLst>
                  <a:gd name="T0" fmla="*/ 0 w 175"/>
                  <a:gd name="T1" fmla="*/ 24 h 24"/>
                  <a:gd name="T2" fmla="*/ 0 w 175"/>
                  <a:gd name="T3" fmla="*/ 0 h 24"/>
                  <a:gd name="T4" fmla="*/ 175 w 175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75"/>
                  <a:gd name="T10" fmla="*/ 0 h 24"/>
                  <a:gd name="T11" fmla="*/ 175 w 175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5" h="24">
                    <a:moveTo>
                      <a:pt x="0" y="24"/>
                    </a:moveTo>
                    <a:lnTo>
                      <a:pt x="0" y="0"/>
                    </a:lnTo>
                    <a:lnTo>
                      <a:pt x="175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38" name="Rectangle 456"/>
              <p:cNvSpPr>
                <a:spLocks noChangeArrowheads="1"/>
              </p:cNvSpPr>
              <p:nvPr/>
            </p:nvSpPr>
            <p:spPr bwMode="auto">
              <a:xfrm>
                <a:off x="2198" y="230"/>
                <a:ext cx="51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RV22-14_MVi/.KWT/.14/</a:t>
                </a:r>
              </a:p>
            </p:txBody>
          </p:sp>
          <p:sp>
            <p:nvSpPr>
              <p:cNvPr id="2139" name="Freeform 457"/>
              <p:cNvSpPr>
                <a:spLocks/>
              </p:cNvSpPr>
              <p:nvPr/>
            </p:nvSpPr>
            <p:spPr bwMode="auto">
              <a:xfrm>
                <a:off x="2196" y="225"/>
                <a:ext cx="1" cy="2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40" name="Rectangle 458"/>
              <p:cNvSpPr>
                <a:spLocks noChangeArrowheads="1"/>
              </p:cNvSpPr>
              <p:nvPr/>
            </p:nvSpPr>
            <p:spPr bwMode="auto">
              <a:xfrm>
                <a:off x="2198" y="281"/>
                <a:ext cx="488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MVi/Baghdad.IRQ/6.13/</a:t>
                </a:r>
              </a:p>
            </p:txBody>
          </p:sp>
          <p:sp>
            <p:nvSpPr>
              <p:cNvPr id="2141" name="Freeform 459"/>
              <p:cNvSpPr>
                <a:spLocks/>
              </p:cNvSpPr>
              <p:nvPr/>
            </p:nvSpPr>
            <p:spPr bwMode="auto">
              <a:xfrm>
                <a:off x="2196" y="250"/>
                <a:ext cx="1" cy="49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49 h 49"/>
                  <a:gd name="T4" fmla="*/ 0 w 1"/>
                  <a:gd name="T5" fmla="*/ 49 h 4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9"/>
                  <a:gd name="T11" fmla="*/ 1 w 1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9">
                    <a:moveTo>
                      <a:pt x="0" y="0"/>
                    </a:moveTo>
                    <a:lnTo>
                      <a:pt x="0" y="49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42" name="Rectangle 460"/>
              <p:cNvSpPr>
                <a:spLocks noChangeArrowheads="1"/>
              </p:cNvSpPr>
              <p:nvPr/>
            </p:nvSpPr>
            <p:spPr bwMode="auto">
              <a:xfrm>
                <a:off x="2198" y="331"/>
                <a:ext cx="51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MVs/Q Dunieh.LBN/5.13/</a:t>
                </a:r>
              </a:p>
            </p:txBody>
          </p:sp>
          <p:sp>
            <p:nvSpPr>
              <p:cNvPr id="2143" name="Freeform 461"/>
              <p:cNvSpPr>
                <a:spLocks/>
              </p:cNvSpPr>
              <p:nvPr/>
            </p:nvSpPr>
            <p:spPr bwMode="auto">
              <a:xfrm>
                <a:off x="2196" y="275"/>
                <a:ext cx="1" cy="74"/>
              </a:xfrm>
              <a:custGeom>
                <a:avLst/>
                <a:gdLst>
                  <a:gd name="T0" fmla="*/ 0 w 1"/>
                  <a:gd name="T1" fmla="*/ 0 h 74"/>
                  <a:gd name="T2" fmla="*/ 0 w 1"/>
                  <a:gd name="T3" fmla="*/ 74 h 74"/>
                  <a:gd name="T4" fmla="*/ 0 w 1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4"/>
                  <a:gd name="T11" fmla="*/ 1 w 1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4">
                    <a:moveTo>
                      <a:pt x="0" y="0"/>
                    </a:moveTo>
                    <a:lnTo>
                      <a:pt x="0" y="7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44" name="Rectangle 462"/>
              <p:cNvSpPr>
                <a:spLocks noChangeArrowheads="1"/>
              </p:cNvSpPr>
              <p:nvPr/>
            </p:nvSpPr>
            <p:spPr bwMode="auto">
              <a:xfrm>
                <a:off x="2198" y="381"/>
                <a:ext cx="54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MVs/Damascus.SYR/16.14/</a:t>
                </a:r>
              </a:p>
            </p:txBody>
          </p:sp>
          <p:sp>
            <p:nvSpPr>
              <p:cNvPr id="2145" name="Freeform 463"/>
              <p:cNvSpPr>
                <a:spLocks/>
              </p:cNvSpPr>
              <p:nvPr/>
            </p:nvSpPr>
            <p:spPr bwMode="auto">
              <a:xfrm>
                <a:off x="2196" y="300"/>
                <a:ext cx="1" cy="99"/>
              </a:xfrm>
              <a:custGeom>
                <a:avLst/>
                <a:gdLst>
                  <a:gd name="T0" fmla="*/ 0 w 1"/>
                  <a:gd name="T1" fmla="*/ 0 h 99"/>
                  <a:gd name="T2" fmla="*/ 0 w 1"/>
                  <a:gd name="T3" fmla="*/ 99 h 99"/>
                  <a:gd name="T4" fmla="*/ 0 w 1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9"/>
                  <a:gd name="T11" fmla="*/ 1 w 1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9">
                    <a:moveTo>
                      <a:pt x="0" y="0"/>
                    </a:moveTo>
                    <a:lnTo>
                      <a:pt x="0" y="99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46" name="Rectangle 464"/>
              <p:cNvSpPr>
                <a:spLocks noChangeArrowheads="1"/>
              </p:cNvSpPr>
              <p:nvPr/>
            </p:nvSpPr>
            <p:spPr bwMode="auto">
              <a:xfrm>
                <a:off x="2198" y="431"/>
                <a:ext cx="467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MVi/Dahuk.IRQ/52.12/</a:t>
                </a:r>
              </a:p>
            </p:txBody>
          </p:sp>
          <p:sp>
            <p:nvSpPr>
              <p:cNvPr id="2147" name="Freeform 465"/>
              <p:cNvSpPr>
                <a:spLocks/>
              </p:cNvSpPr>
              <p:nvPr/>
            </p:nvSpPr>
            <p:spPr bwMode="auto">
              <a:xfrm>
                <a:off x="2196" y="325"/>
                <a:ext cx="1" cy="125"/>
              </a:xfrm>
              <a:custGeom>
                <a:avLst/>
                <a:gdLst>
                  <a:gd name="T0" fmla="*/ 0 w 1"/>
                  <a:gd name="T1" fmla="*/ 0 h 125"/>
                  <a:gd name="T2" fmla="*/ 0 w 1"/>
                  <a:gd name="T3" fmla="*/ 125 h 125"/>
                  <a:gd name="T4" fmla="*/ 0 w 1"/>
                  <a:gd name="T5" fmla="*/ 125 h 1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5"/>
                  <a:gd name="T11" fmla="*/ 1 w 1"/>
                  <a:gd name="T12" fmla="*/ 125 h 1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5">
                    <a:moveTo>
                      <a:pt x="0" y="0"/>
                    </a:moveTo>
                    <a:lnTo>
                      <a:pt x="0" y="125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48" name="Rectangle 466"/>
              <p:cNvSpPr>
                <a:spLocks noChangeArrowheads="1"/>
              </p:cNvSpPr>
              <p:nvPr/>
            </p:nvSpPr>
            <p:spPr bwMode="auto">
              <a:xfrm>
                <a:off x="2198" y="482"/>
                <a:ext cx="488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MVs/Minieh.LBN/8.13/8</a:t>
                </a:r>
              </a:p>
            </p:txBody>
          </p:sp>
          <p:sp>
            <p:nvSpPr>
              <p:cNvPr id="2149" name="Freeform 467"/>
              <p:cNvSpPr>
                <a:spLocks/>
              </p:cNvSpPr>
              <p:nvPr/>
            </p:nvSpPr>
            <p:spPr bwMode="auto">
              <a:xfrm>
                <a:off x="2196" y="350"/>
                <a:ext cx="1" cy="150"/>
              </a:xfrm>
              <a:custGeom>
                <a:avLst/>
                <a:gdLst>
                  <a:gd name="T0" fmla="*/ 0 w 1"/>
                  <a:gd name="T1" fmla="*/ 0 h 150"/>
                  <a:gd name="T2" fmla="*/ 0 w 1"/>
                  <a:gd name="T3" fmla="*/ 150 h 150"/>
                  <a:gd name="T4" fmla="*/ 0 w 1"/>
                  <a:gd name="T5" fmla="*/ 150 h 15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0"/>
                  <a:gd name="T11" fmla="*/ 1 w 1"/>
                  <a:gd name="T12" fmla="*/ 150 h 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0">
                    <a:moveTo>
                      <a:pt x="0" y="0"/>
                    </a:moveTo>
                    <a:lnTo>
                      <a:pt x="0" y="15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0" name="Rectangle 468"/>
              <p:cNvSpPr>
                <a:spLocks noChangeArrowheads="1"/>
              </p:cNvSpPr>
              <p:nvPr/>
            </p:nvSpPr>
            <p:spPr bwMode="auto">
              <a:xfrm>
                <a:off x="2198" y="532"/>
                <a:ext cx="492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MVs/Bekaa.LBN/13.14/2</a:t>
                </a:r>
              </a:p>
            </p:txBody>
          </p:sp>
          <p:sp>
            <p:nvSpPr>
              <p:cNvPr id="2151" name="Freeform 469"/>
              <p:cNvSpPr>
                <a:spLocks/>
              </p:cNvSpPr>
              <p:nvPr/>
            </p:nvSpPr>
            <p:spPr bwMode="auto">
              <a:xfrm>
                <a:off x="2196" y="375"/>
                <a:ext cx="1" cy="175"/>
              </a:xfrm>
              <a:custGeom>
                <a:avLst/>
                <a:gdLst>
                  <a:gd name="T0" fmla="*/ 0 w 1"/>
                  <a:gd name="T1" fmla="*/ 0 h 175"/>
                  <a:gd name="T2" fmla="*/ 0 w 1"/>
                  <a:gd name="T3" fmla="*/ 175 h 175"/>
                  <a:gd name="T4" fmla="*/ 0 w 1"/>
                  <a:gd name="T5" fmla="*/ 175 h 17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5"/>
                  <a:gd name="T11" fmla="*/ 1 w 1"/>
                  <a:gd name="T12" fmla="*/ 175 h 1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5">
                    <a:moveTo>
                      <a:pt x="0" y="0"/>
                    </a:moveTo>
                    <a:lnTo>
                      <a:pt x="0" y="175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2" name="Rectangle 470"/>
              <p:cNvSpPr>
                <a:spLocks noChangeArrowheads="1"/>
              </p:cNvSpPr>
              <p:nvPr/>
            </p:nvSpPr>
            <p:spPr bwMode="auto">
              <a:xfrm>
                <a:off x="2198" y="582"/>
                <a:ext cx="467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MVi/Dahuk.IRQ/50.12/</a:t>
                </a:r>
              </a:p>
            </p:txBody>
          </p:sp>
          <p:sp>
            <p:nvSpPr>
              <p:cNvPr id="2153" name="Freeform 471"/>
              <p:cNvSpPr>
                <a:spLocks/>
              </p:cNvSpPr>
              <p:nvPr/>
            </p:nvSpPr>
            <p:spPr bwMode="auto">
              <a:xfrm>
                <a:off x="2196" y="401"/>
                <a:ext cx="1" cy="199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199 h 199"/>
                  <a:gd name="T4" fmla="*/ 0 w 1"/>
                  <a:gd name="T5" fmla="*/ 199 h 19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9"/>
                  <a:gd name="T11" fmla="*/ 1 w 1"/>
                  <a:gd name="T12" fmla="*/ 199 h 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9">
                    <a:moveTo>
                      <a:pt x="0" y="0"/>
                    </a:moveTo>
                    <a:lnTo>
                      <a:pt x="0" y="199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4" name="Rectangle 472"/>
              <p:cNvSpPr>
                <a:spLocks noChangeArrowheads="1"/>
              </p:cNvSpPr>
              <p:nvPr/>
            </p:nvSpPr>
            <p:spPr bwMode="auto">
              <a:xfrm>
                <a:off x="2198" y="632"/>
                <a:ext cx="568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MVs/Kserwan.LBN/12.13/13</a:t>
                </a:r>
              </a:p>
            </p:txBody>
          </p:sp>
          <p:sp>
            <p:nvSpPr>
              <p:cNvPr id="2155" name="Freeform 473"/>
              <p:cNvSpPr>
                <a:spLocks/>
              </p:cNvSpPr>
              <p:nvPr/>
            </p:nvSpPr>
            <p:spPr bwMode="auto">
              <a:xfrm>
                <a:off x="2196" y="426"/>
                <a:ext cx="1" cy="225"/>
              </a:xfrm>
              <a:custGeom>
                <a:avLst/>
                <a:gdLst>
                  <a:gd name="T0" fmla="*/ 0 w 1"/>
                  <a:gd name="T1" fmla="*/ 0 h 225"/>
                  <a:gd name="T2" fmla="*/ 0 w 1"/>
                  <a:gd name="T3" fmla="*/ 225 h 225"/>
                  <a:gd name="T4" fmla="*/ 0 w 1"/>
                  <a:gd name="T5" fmla="*/ 225 h 2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5"/>
                  <a:gd name="T11" fmla="*/ 1 w 1"/>
                  <a:gd name="T12" fmla="*/ 225 h 2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5">
                    <a:moveTo>
                      <a:pt x="0" y="0"/>
                    </a:moveTo>
                    <a:lnTo>
                      <a:pt x="0" y="225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6" name="Rectangle 474"/>
              <p:cNvSpPr>
                <a:spLocks noChangeArrowheads="1"/>
              </p:cNvSpPr>
              <p:nvPr/>
            </p:nvSpPr>
            <p:spPr bwMode="auto">
              <a:xfrm>
                <a:off x="2462" y="682"/>
                <a:ext cx="562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MVs/TRIPOLI.LBN/8.14/90</a:t>
                </a:r>
              </a:p>
            </p:txBody>
          </p:sp>
          <p:sp>
            <p:nvSpPr>
              <p:cNvPr id="2157" name="Freeform 475"/>
              <p:cNvSpPr>
                <a:spLocks/>
              </p:cNvSpPr>
              <p:nvPr/>
            </p:nvSpPr>
            <p:spPr bwMode="auto">
              <a:xfrm>
                <a:off x="2196" y="451"/>
                <a:ext cx="263" cy="250"/>
              </a:xfrm>
              <a:custGeom>
                <a:avLst/>
                <a:gdLst>
                  <a:gd name="T0" fmla="*/ 0 w 263"/>
                  <a:gd name="T1" fmla="*/ 0 h 250"/>
                  <a:gd name="T2" fmla="*/ 0 w 263"/>
                  <a:gd name="T3" fmla="*/ 250 h 250"/>
                  <a:gd name="T4" fmla="*/ 263 w 263"/>
                  <a:gd name="T5" fmla="*/ 250 h 250"/>
                  <a:gd name="T6" fmla="*/ 0 60000 65536"/>
                  <a:gd name="T7" fmla="*/ 0 60000 65536"/>
                  <a:gd name="T8" fmla="*/ 0 60000 65536"/>
                  <a:gd name="T9" fmla="*/ 0 w 263"/>
                  <a:gd name="T10" fmla="*/ 0 h 250"/>
                  <a:gd name="T11" fmla="*/ 263 w 263"/>
                  <a:gd name="T12" fmla="*/ 250 h 2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3" h="250">
                    <a:moveTo>
                      <a:pt x="0" y="0"/>
                    </a:moveTo>
                    <a:lnTo>
                      <a:pt x="0" y="250"/>
                    </a:lnTo>
                    <a:lnTo>
                      <a:pt x="263" y="25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8" name="Rectangle 476"/>
              <p:cNvSpPr>
                <a:spLocks noChangeArrowheads="1"/>
              </p:cNvSpPr>
              <p:nvPr/>
            </p:nvSpPr>
            <p:spPr bwMode="auto">
              <a:xfrm>
                <a:off x="2198" y="733"/>
                <a:ext cx="467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MVi/Dahuk.IRQ/49.12/</a:t>
                </a:r>
              </a:p>
            </p:txBody>
          </p:sp>
          <p:sp>
            <p:nvSpPr>
              <p:cNvPr id="2159" name="Freeform 477"/>
              <p:cNvSpPr>
                <a:spLocks/>
              </p:cNvSpPr>
              <p:nvPr/>
            </p:nvSpPr>
            <p:spPr bwMode="auto">
              <a:xfrm>
                <a:off x="2196" y="476"/>
                <a:ext cx="1" cy="275"/>
              </a:xfrm>
              <a:custGeom>
                <a:avLst/>
                <a:gdLst>
                  <a:gd name="T0" fmla="*/ 0 w 1"/>
                  <a:gd name="T1" fmla="*/ 0 h 275"/>
                  <a:gd name="T2" fmla="*/ 0 w 1"/>
                  <a:gd name="T3" fmla="*/ 275 h 275"/>
                  <a:gd name="T4" fmla="*/ 0 w 1"/>
                  <a:gd name="T5" fmla="*/ 275 h 27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75"/>
                  <a:gd name="T11" fmla="*/ 1 w 1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75">
                    <a:moveTo>
                      <a:pt x="0" y="0"/>
                    </a:moveTo>
                    <a:lnTo>
                      <a:pt x="0" y="275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60" name="Rectangle 478"/>
              <p:cNvSpPr>
                <a:spLocks noChangeArrowheads="1"/>
              </p:cNvSpPr>
              <p:nvPr/>
            </p:nvSpPr>
            <p:spPr bwMode="auto">
              <a:xfrm>
                <a:off x="2198" y="783"/>
                <a:ext cx="514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MVs/Chouf.LBN/11.13/11</a:t>
                </a:r>
              </a:p>
            </p:txBody>
          </p:sp>
          <p:sp>
            <p:nvSpPr>
              <p:cNvPr id="2161" name="Freeform 479"/>
              <p:cNvSpPr>
                <a:spLocks/>
              </p:cNvSpPr>
              <p:nvPr/>
            </p:nvSpPr>
            <p:spPr bwMode="auto">
              <a:xfrm>
                <a:off x="2196" y="501"/>
                <a:ext cx="1" cy="300"/>
              </a:xfrm>
              <a:custGeom>
                <a:avLst/>
                <a:gdLst>
                  <a:gd name="T0" fmla="*/ 0 w 1"/>
                  <a:gd name="T1" fmla="*/ 0 h 300"/>
                  <a:gd name="T2" fmla="*/ 0 w 1"/>
                  <a:gd name="T3" fmla="*/ 300 h 300"/>
                  <a:gd name="T4" fmla="*/ 0 w 1"/>
                  <a:gd name="T5" fmla="*/ 300 h 30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00"/>
                  <a:gd name="T11" fmla="*/ 1 w 1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00">
                    <a:moveTo>
                      <a:pt x="0" y="0"/>
                    </a:moveTo>
                    <a:lnTo>
                      <a:pt x="0" y="30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62" name="Rectangle 480"/>
              <p:cNvSpPr>
                <a:spLocks noChangeArrowheads="1"/>
              </p:cNvSpPr>
              <p:nvPr/>
            </p:nvSpPr>
            <p:spPr bwMode="auto">
              <a:xfrm>
                <a:off x="2198" y="833"/>
                <a:ext cx="508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MVs/Tripoli.LBN/8.14/89</a:t>
                </a:r>
              </a:p>
            </p:txBody>
          </p:sp>
          <p:sp>
            <p:nvSpPr>
              <p:cNvPr id="2163" name="Freeform 481"/>
              <p:cNvSpPr>
                <a:spLocks/>
              </p:cNvSpPr>
              <p:nvPr/>
            </p:nvSpPr>
            <p:spPr bwMode="auto">
              <a:xfrm>
                <a:off x="2196" y="526"/>
                <a:ext cx="1" cy="326"/>
              </a:xfrm>
              <a:custGeom>
                <a:avLst/>
                <a:gdLst>
                  <a:gd name="T0" fmla="*/ 0 w 1"/>
                  <a:gd name="T1" fmla="*/ 0 h 326"/>
                  <a:gd name="T2" fmla="*/ 0 w 1"/>
                  <a:gd name="T3" fmla="*/ 326 h 326"/>
                  <a:gd name="T4" fmla="*/ 0 w 1"/>
                  <a:gd name="T5" fmla="*/ 326 h 3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6"/>
                  <a:gd name="T11" fmla="*/ 1 w 1"/>
                  <a:gd name="T12" fmla="*/ 326 h 3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6">
                    <a:moveTo>
                      <a:pt x="0" y="0"/>
                    </a:moveTo>
                    <a:lnTo>
                      <a:pt x="0" y="326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64" name="Rectangle 482"/>
              <p:cNvSpPr>
                <a:spLocks noChangeArrowheads="1"/>
              </p:cNvSpPr>
              <p:nvPr/>
            </p:nvSpPr>
            <p:spPr bwMode="auto">
              <a:xfrm>
                <a:off x="2198" y="883"/>
                <a:ext cx="587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MVs/ZAHLEH.LBN/14.13/15</a:t>
                </a:r>
              </a:p>
            </p:txBody>
          </p:sp>
          <p:sp>
            <p:nvSpPr>
              <p:cNvPr id="2165" name="Freeform 483"/>
              <p:cNvSpPr>
                <a:spLocks/>
              </p:cNvSpPr>
              <p:nvPr/>
            </p:nvSpPr>
            <p:spPr bwMode="auto">
              <a:xfrm>
                <a:off x="2196" y="551"/>
                <a:ext cx="1" cy="351"/>
              </a:xfrm>
              <a:custGeom>
                <a:avLst/>
                <a:gdLst>
                  <a:gd name="T0" fmla="*/ 0 w 1"/>
                  <a:gd name="T1" fmla="*/ 0 h 351"/>
                  <a:gd name="T2" fmla="*/ 0 w 1"/>
                  <a:gd name="T3" fmla="*/ 351 h 351"/>
                  <a:gd name="T4" fmla="*/ 0 w 1"/>
                  <a:gd name="T5" fmla="*/ 351 h 35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1"/>
                  <a:gd name="T11" fmla="*/ 1 w 1"/>
                  <a:gd name="T12" fmla="*/ 351 h 3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1">
                    <a:moveTo>
                      <a:pt x="0" y="0"/>
                    </a:moveTo>
                    <a:lnTo>
                      <a:pt x="0" y="351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66" name="Rectangle 484"/>
              <p:cNvSpPr>
                <a:spLocks noChangeArrowheads="1"/>
              </p:cNvSpPr>
              <p:nvPr/>
            </p:nvSpPr>
            <p:spPr bwMode="auto">
              <a:xfrm>
                <a:off x="2198" y="934"/>
                <a:ext cx="542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MVs/Baabda.LBN/10.13/10</a:t>
                </a:r>
              </a:p>
            </p:txBody>
          </p:sp>
          <p:sp>
            <p:nvSpPr>
              <p:cNvPr id="2167" name="Freeform 485"/>
              <p:cNvSpPr>
                <a:spLocks/>
              </p:cNvSpPr>
              <p:nvPr/>
            </p:nvSpPr>
            <p:spPr bwMode="auto">
              <a:xfrm>
                <a:off x="2196" y="576"/>
                <a:ext cx="1" cy="376"/>
              </a:xfrm>
              <a:custGeom>
                <a:avLst/>
                <a:gdLst>
                  <a:gd name="T0" fmla="*/ 0 w 1"/>
                  <a:gd name="T1" fmla="*/ 0 h 376"/>
                  <a:gd name="T2" fmla="*/ 0 w 1"/>
                  <a:gd name="T3" fmla="*/ 376 h 376"/>
                  <a:gd name="T4" fmla="*/ 0 w 1"/>
                  <a:gd name="T5" fmla="*/ 376 h 37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76"/>
                  <a:gd name="T11" fmla="*/ 1 w 1"/>
                  <a:gd name="T12" fmla="*/ 376 h 3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76">
                    <a:moveTo>
                      <a:pt x="0" y="0"/>
                    </a:moveTo>
                    <a:lnTo>
                      <a:pt x="0" y="376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68" name="Rectangle 486"/>
              <p:cNvSpPr>
                <a:spLocks noChangeArrowheads="1"/>
              </p:cNvSpPr>
              <p:nvPr/>
            </p:nvSpPr>
            <p:spPr bwMode="auto">
              <a:xfrm>
                <a:off x="2198" y="984"/>
                <a:ext cx="508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MVs/Tripoli.LBN/6.14/99</a:t>
                </a:r>
              </a:p>
            </p:txBody>
          </p:sp>
          <p:sp>
            <p:nvSpPr>
              <p:cNvPr id="2169" name="Freeform 487"/>
              <p:cNvSpPr>
                <a:spLocks/>
              </p:cNvSpPr>
              <p:nvPr/>
            </p:nvSpPr>
            <p:spPr bwMode="auto">
              <a:xfrm>
                <a:off x="2196" y="601"/>
                <a:ext cx="1" cy="401"/>
              </a:xfrm>
              <a:custGeom>
                <a:avLst/>
                <a:gdLst>
                  <a:gd name="T0" fmla="*/ 0 w 1"/>
                  <a:gd name="T1" fmla="*/ 0 h 401"/>
                  <a:gd name="T2" fmla="*/ 0 w 1"/>
                  <a:gd name="T3" fmla="*/ 401 h 401"/>
                  <a:gd name="T4" fmla="*/ 0 w 1"/>
                  <a:gd name="T5" fmla="*/ 401 h 40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01"/>
                  <a:gd name="T11" fmla="*/ 1 w 1"/>
                  <a:gd name="T12" fmla="*/ 401 h 4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01">
                    <a:moveTo>
                      <a:pt x="0" y="0"/>
                    </a:moveTo>
                    <a:lnTo>
                      <a:pt x="0" y="401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70" name="Rectangle 488"/>
              <p:cNvSpPr>
                <a:spLocks noChangeArrowheads="1"/>
              </p:cNvSpPr>
              <p:nvPr/>
            </p:nvSpPr>
            <p:spPr bwMode="auto">
              <a:xfrm>
                <a:off x="2198" y="1034"/>
                <a:ext cx="518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MVs/ALEY.LBN/10.13/10</a:t>
                </a:r>
              </a:p>
            </p:txBody>
          </p:sp>
          <p:sp>
            <p:nvSpPr>
              <p:cNvPr id="2171" name="Freeform 489"/>
              <p:cNvSpPr>
                <a:spLocks/>
              </p:cNvSpPr>
              <p:nvPr/>
            </p:nvSpPr>
            <p:spPr bwMode="auto">
              <a:xfrm>
                <a:off x="2196" y="627"/>
                <a:ext cx="1" cy="425"/>
              </a:xfrm>
              <a:custGeom>
                <a:avLst/>
                <a:gdLst>
                  <a:gd name="T0" fmla="*/ 0 w 1"/>
                  <a:gd name="T1" fmla="*/ 0 h 425"/>
                  <a:gd name="T2" fmla="*/ 0 w 1"/>
                  <a:gd name="T3" fmla="*/ 425 h 425"/>
                  <a:gd name="T4" fmla="*/ 0 w 1"/>
                  <a:gd name="T5" fmla="*/ 425 h 4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25"/>
                  <a:gd name="T11" fmla="*/ 1 w 1"/>
                  <a:gd name="T12" fmla="*/ 425 h 4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25">
                    <a:moveTo>
                      <a:pt x="0" y="0"/>
                    </a:moveTo>
                    <a:lnTo>
                      <a:pt x="0" y="425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72" name="Rectangle 490"/>
              <p:cNvSpPr>
                <a:spLocks noChangeArrowheads="1"/>
              </p:cNvSpPr>
              <p:nvPr/>
            </p:nvSpPr>
            <p:spPr bwMode="auto">
              <a:xfrm>
                <a:off x="2286" y="1084"/>
                <a:ext cx="709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MVs/Tal Abyad District.SYR/11.14/</a:t>
                </a:r>
              </a:p>
            </p:txBody>
          </p:sp>
          <p:sp>
            <p:nvSpPr>
              <p:cNvPr id="2173" name="Freeform 491"/>
              <p:cNvSpPr>
                <a:spLocks/>
              </p:cNvSpPr>
              <p:nvPr/>
            </p:nvSpPr>
            <p:spPr bwMode="auto">
              <a:xfrm>
                <a:off x="2196" y="652"/>
                <a:ext cx="87" cy="451"/>
              </a:xfrm>
              <a:custGeom>
                <a:avLst/>
                <a:gdLst>
                  <a:gd name="T0" fmla="*/ 0 w 87"/>
                  <a:gd name="T1" fmla="*/ 0 h 451"/>
                  <a:gd name="T2" fmla="*/ 0 w 87"/>
                  <a:gd name="T3" fmla="*/ 451 h 451"/>
                  <a:gd name="T4" fmla="*/ 87 w 87"/>
                  <a:gd name="T5" fmla="*/ 451 h 451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451"/>
                  <a:gd name="T11" fmla="*/ 87 w 87"/>
                  <a:gd name="T12" fmla="*/ 451 h 4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451">
                    <a:moveTo>
                      <a:pt x="0" y="0"/>
                    </a:moveTo>
                    <a:lnTo>
                      <a:pt x="0" y="451"/>
                    </a:lnTo>
                    <a:lnTo>
                      <a:pt x="87" y="451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74" name="Rectangle 492"/>
              <p:cNvSpPr>
                <a:spLocks noChangeArrowheads="1"/>
              </p:cNvSpPr>
              <p:nvPr/>
            </p:nvSpPr>
            <p:spPr bwMode="auto">
              <a:xfrm>
                <a:off x="2286" y="1134"/>
                <a:ext cx="617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MVs/Saida South.LBN/7.13/11/</a:t>
                </a:r>
              </a:p>
            </p:txBody>
          </p:sp>
          <p:sp>
            <p:nvSpPr>
              <p:cNvPr id="2175" name="Freeform 493"/>
              <p:cNvSpPr>
                <a:spLocks/>
              </p:cNvSpPr>
              <p:nvPr/>
            </p:nvSpPr>
            <p:spPr bwMode="auto">
              <a:xfrm>
                <a:off x="2196" y="677"/>
                <a:ext cx="87" cy="476"/>
              </a:xfrm>
              <a:custGeom>
                <a:avLst/>
                <a:gdLst>
                  <a:gd name="T0" fmla="*/ 0 w 87"/>
                  <a:gd name="T1" fmla="*/ 0 h 476"/>
                  <a:gd name="T2" fmla="*/ 0 w 87"/>
                  <a:gd name="T3" fmla="*/ 476 h 476"/>
                  <a:gd name="T4" fmla="*/ 87 w 87"/>
                  <a:gd name="T5" fmla="*/ 476 h 476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476"/>
                  <a:gd name="T11" fmla="*/ 87 w 87"/>
                  <a:gd name="T12" fmla="*/ 476 h 4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476">
                    <a:moveTo>
                      <a:pt x="0" y="0"/>
                    </a:moveTo>
                    <a:lnTo>
                      <a:pt x="0" y="476"/>
                    </a:lnTo>
                    <a:lnTo>
                      <a:pt x="87" y="476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76" name="Rectangle 494"/>
              <p:cNvSpPr>
                <a:spLocks noChangeArrowheads="1"/>
              </p:cNvSpPr>
              <p:nvPr/>
            </p:nvSpPr>
            <p:spPr bwMode="auto">
              <a:xfrm>
                <a:off x="2286" y="1185"/>
                <a:ext cx="484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MVs/Aleppo.SYR/17.13/</a:t>
                </a:r>
              </a:p>
            </p:txBody>
          </p:sp>
          <p:sp>
            <p:nvSpPr>
              <p:cNvPr id="2177" name="Freeform 495"/>
              <p:cNvSpPr>
                <a:spLocks/>
              </p:cNvSpPr>
              <p:nvPr/>
            </p:nvSpPr>
            <p:spPr bwMode="auto">
              <a:xfrm>
                <a:off x="2196" y="702"/>
                <a:ext cx="87" cy="501"/>
              </a:xfrm>
              <a:custGeom>
                <a:avLst/>
                <a:gdLst>
                  <a:gd name="T0" fmla="*/ 0 w 87"/>
                  <a:gd name="T1" fmla="*/ 0 h 501"/>
                  <a:gd name="T2" fmla="*/ 0 w 87"/>
                  <a:gd name="T3" fmla="*/ 501 h 501"/>
                  <a:gd name="T4" fmla="*/ 87 w 87"/>
                  <a:gd name="T5" fmla="*/ 501 h 501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501"/>
                  <a:gd name="T11" fmla="*/ 87 w 87"/>
                  <a:gd name="T12" fmla="*/ 501 h 5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501">
                    <a:moveTo>
                      <a:pt x="0" y="0"/>
                    </a:moveTo>
                    <a:lnTo>
                      <a:pt x="0" y="501"/>
                    </a:lnTo>
                    <a:lnTo>
                      <a:pt x="87" y="501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78" name="Rectangle 496"/>
              <p:cNvSpPr>
                <a:spLocks noChangeArrowheads="1"/>
              </p:cNvSpPr>
              <p:nvPr/>
            </p:nvSpPr>
            <p:spPr bwMode="auto">
              <a:xfrm>
                <a:off x="2198" y="1235"/>
                <a:ext cx="64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MVs/Tal Abyad City.SYR/12.14/</a:t>
                </a:r>
              </a:p>
            </p:txBody>
          </p:sp>
          <p:sp>
            <p:nvSpPr>
              <p:cNvPr id="2179" name="Freeform 497"/>
              <p:cNvSpPr>
                <a:spLocks/>
              </p:cNvSpPr>
              <p:nvPr/>
            </p:nvSpPr>
            <p:spPr bwMode="auto">
              <a:xfrm>
                <a:off x="2196" y="727"/>
                <a:ext cx="1" cy="526"/>
              </a:xfrm>
              <a:custGeom>
                <a:avLst/>
                <a:gdLst>
                  <a:gd name="T0" fmla="*/ 0 w 1"/>
                  <a:gd name="T1" fmla="*/ 0 h 526"/>
                  <a:gd name="T2" fmla="*/ 0 w 1"/>
                  <a:gd name="T3" fmla="*/ 526 h 526"/>
                  <a:gd name="T4" fmla="*/ 0 w 1"/>
                  <a:gd name="T5" fmla="*/ 526 h 5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26"/>
                  <a:gd name="T11" fmla="*/ 1 w 1"/>
                  <a:gd name="T12" fmla="*/ 526 h 5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26">
                    <a:moveTo>
                      <a:pt x="0" y="0"/>
                    </a:moveTo>
                    <a:lnTo>
                      <a:pt x="0" y="526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80" name="Rectangle 498"/>
              <p:cNvSpPr>
                <a:spLocks noChangeArrowheads="1"/>
              </p:cNvSpPr>
              <p:nvPr/>
            </p:nvSpPr>
            <p:spPr bwMode="auto">
              <a:xfrm>
                <a:off x="2198" y="1285"/>
                <a:ext cx="441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MVs/Azaz.SYR/20.14/</a:t>
                </a:r>
              </a:p>
            </p:txBody>
          </p:sp>
          <p:sp>
            <p:nvSpPr>
              <p:cNvPr id="2181" name="Freeform 499"/>
              <p:cNvSpPr>
                <a:spLocks/>
              </p:cNvSpPr>
              <p:nvPr/>
            </p:nvSpPr>
            <p:spPr bwMode="auto">
              <a:xfrm>
                <a:off x="2196" y="752"/>
                <a:ext cx="1" cy="552"/>
              </a:xfrm>
              <a:custGeom>
                <a:avLst/>
                <a:gdLst>
                  <a:gd name="T0" fmla="*/ 0 w 1"/>
                  <a:gd name="T1" fmla="*/ 0 h 552"/>
                  <a:gd name="T2" fmla="*/ 0 w 1"/>
                  <a:gd name="T3" fmla="*/ 552 h 552"/>
                  <a:gd name="T4" fmla="*/ 0 w 1"/>
                  <a:gd name="T5" fmla="*/ 552 h 55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52"/>
                  <a:gd name="T11" fmla="*/ 1 w 1"/>
                  <a:gd name="T12" fmla="*/ 552 h 5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52">
                    <a:moveTo>
                      <a:pt x="0" y="0"/>
                    </a:moveTo>
                    <a:lnTo>
                      <a:pt x="0" y="552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82" name="Rectangle 500"/>
              <p:cNvSpPr>
                <a:spLocks noChangeArrowheads="1"/>
              </p:cNvSpPr>
              <p:nvPr/>
            </p:nvSpPr>
            <p:spPr bwMode="auto">
              <a:xfrm>
                <a:off x="2198" y="1335"/>
                <a:ext cx="45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RV22_MVi/.KWT/.14/</a:t>
                </a:r>
              </a:p>
            </p:txBody>
          </p:sp>
          <p:sp>
            <p:nvSpPr>
              <p:cNvPr id="2183" name="Freeform 501"/>
              <p:cNvSpPr>
                <a:spLocks/>
              </p:cNvSpPr>
              <p:nvPr/>
            </p:nvSpPr>
            <p:spPr bwMode="auto">
              <a:xfrm>
                <a:off x="2196" y="777"/>
                <a:ext cx="1" cy="577"/>
              </a:xfrm>
              <a:custGeom>
                <a:avLst/>
                <a:gdLst>
                  <a:gd name="T0" fmla="*/ 0 w 1"/>
                  <a:gd name="T1" fmla="*/ 0 h 577"/>
                  <a:gd name="T2" fmla="*/ 0 w 1"/>
                  <a:gd name="T3" fmla="*/ 577 h 577"/>
                  <a:gd name="T4" fmla="*/ 0 w 1"/>
                  <a:gd name="T5" fmla="*/ 577 h 57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77"/>
                  <a:gd name="T11" fmla="*/ 1 w 1"/>
                  <a:gd name="T12" fmla="*/ 577 h 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77">
                    <a:moveTo>
                      <a:pt x="0" y="0"/>
                    </a:moveTo>
                    <a:lnTo>
                      <a:pt x="0" y="577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84" name="Rectangle 502"/>
              <p:cNvSpPr>
                <a:spLocks noChangeArrowheads="1"/>
              </p:cNvSpPr>
              <p:nvPr/>
            </p:nvSpPr>
            <p:spPr bwMode="auto">
              <a:xfrm>
                <a:off x="2198" y="1386"/>
                <a:ext cx="511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MVs/SAIDA.LBN/7.13/11</a:t>
                </a:r>
              </a:p>
            </p:txBody>
          </p:sp>
          <p:sp>
            <p:nvSpPr>
              <p:cNvPr id="2185" name="Freeform 503"/>
              <p:cNvSpPr>
                <a:spLocks/>
              </p:cNvSpPr>
              <p:nvPr/>
            </p:nvSpPr>
            <p:spPr bwMode="auto">
              <a:xfrm>
                <a:off x="2196" y="802"/>
                <a:ext cx="1" cy="602"/>
              </a:xfrm>
              <a:custGeom>
                <a:avLst/>
                <a:gdLst>
                  <a:gd name="T0" fmla="*/ 0 w 1"/>
                  <a:gd name="T1" fmla="*/ 0 h 602"/>
                  <a:gd name="T2" fmla="*/ 0 w 1"/>
                  <a:gd name="T3" fmla="*/ 602 h 602"/>
                  <a:gd name="T4" fmla="*/ 0 w 1"/>
                  <a:gd name="T5" fmla="*/ 602 h 60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02"/>
                  <a:gd name="T11" fmla="*/ 1 w 1"/>
                  <a:gd name="T12" fmla="*/ 602 h 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02">
                    <a:moveTo>
                      <a:pt x="0" y="0"/>
                    </a:moveTo>
                    <a:lnTo>
                      <a:pt x="0" y="602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86" name="Rectangle 504"/>
              <p:cNvSpPr>
                <a:spLocks noChangeArrowheads="1"/>
              </p:cNvSpPr>
              <p:nvPr/>
            </p:nvSpPr>
            <p:spPr bwMode="auto">
              <a:xfrm>
                <a:off x="2198" y="1436"/>
                <a:ext cx="484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MVs/Swieda.SYR/11.14/</a:t>
                </a:r>
              </a:p>
            </p:txBody>
          </p:sp>
          <p:sp>
            <p:nvSpPr>
              <p:cNvPr id="2187" name="Freeform 505"/>
              <p:cNvSpPr>
                <a:spLocks/>
              </p:cNvSpPr>
              <p:nvPr/>
            </p:nvSpPr>
            <p:spPr bwMode="auto">
              <a:xfrm>
                <a:off x="2196" y="827"/>
                <a:ext cx="1" cy="627"/>
              </a:xfrm>
              <a:custGeom>
                <a:avLst/>
                <a:gdLst>
                  <a:gd name="T0" fmla="*/ 0 w 1"/>
                  <a:gd name="T1" fmla="*/ 0 h 627"/>
                  <a:gd name="T2" fmla="*/ 0 w 1"/>
                  <a:gd name="T3" fmla="*/ 627 h 627"/>
                  <a:gd name="T4" fmla="*/ 0 w 1"/>
                  <a:gd name="T5" fmla="*/ 627 h 62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27"/>
                  <a:gd name="T11" fmla="*/ 1 w 1"/>
                  <a:gd name="T12" fmla="*/ 627 h 6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27">
                    <a:moveTo>
                      <a:pt x="0" y="0"/>
                    </a:moveTo>
                    <a:lnTo>
                      <a:pt x="0" y="627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88" name="Rectangle 506"/>
              <p:cNvSpPr>
                <a:spLocks noChangeArrowheads="1"/>
              </p:cNvSpPr>
              <p:nvPr/>
            </p:nvSpPr>
            <p:spPr bwMode="auto">
              <a:xfrm>
                <a:off x="2198" y="1486"/>
                <a:ext cx="51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MVs/Hasakeh.SYR/12.14/</a:t>
                </a:r>
              </a:p>
            </p:txBody>
          </p:sp>
          <p:sp>
            <p:nvSpPr>
              <p:cNvPr id="2189" name="Freeform 507"/>
              <p:cNvSpPr>
                <a:spLocks/>
              </p:cNvSpPr>
              <p:nvPr/>
            </p:nvSpPr>
            <p:spPr bwMode="auto">
              <a:xfrm>
                <a:off x="2196" y="853"/>
                <a:ext cx="1" cy="651"/>
              </a:xfrm>
              <a:custGeom>
                <a:avLst/>
                <a:gdLst>
                  <a:gd name="T0" fmla="*/ 0 w 1"/>
                  <a:gd name="T1" fmla="*/ 0 h 651"/>
                  <a:gd name="T2" fmla="*/ 0 w 1"/>
                  <a:gd name="T3" fmla="*/ 651 h 651"/>
                  <a:gd name="T4" fmla="*/ 0 w 1"/>
                  <a:gd name="T5" fmla="*/ 651 h 65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51"/>
                  <a:gd name="T11" fmla="*/ 1 w 1"/>
                  <a:gd name="T12" fmla="*/ 651 h 6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51">
                    <a:moveTo>
                      <a:pt x="0" y="0"/>
                    </a:moveTo>
                    <a:lnTo>
                      <a:pt x="0" y="651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90" name="Rectangle 508"/>
              <p:cNvSpPr>
                <a:spLocks noChangeArrowheads="1"/>
              </p:cNvSpPr>
              <p:nvPr/>
            </p:nvSpPr>
            <p:spPr bwMode="auto">
              <a:xfrm>
                <a:off x="2198" y="1536"/>
                <a:ext cx="637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RV3-15_MVs/Bekaa.LEB/13.14/</a:t>
                </a:r>
              </a:p>
            </p:txBody>
          </p:sp>
          <p:sp>
            <p:nvSpPr>
              <p:cNvPr id="2191" name="Freeform 509"/>
              <p:cNvSpPr>
                <a:spLocks/>
              </p:cNvSpPr>
              <p:nvPr/>
            </p:nvSpPr>
            <p:spPr bwMode="auto">
              <a:xfrm>
                <a:off x="2196" y="878"/>
                <a:ext cx="1" cy="677"/>
              </a:xfrm>
              <a:custGeom>
                <a:avLst/>
                <a:gdLst>
                  <a:gd name="T0" fmla="*/ 0 w 1"/>
                  <a:gd name="T1" fmla="*/ 0 h 677"/>
                  <a:gd name="T2" fmla="*/ 0 w 1"/>
                  <a:gd name="T3" fmla="*/ 677 h 677"/>
                  <a:gd name="T4" fmla="*/ 0 w 1"/>
                  <a:gd name="T5" fmla="*/ 677 h 67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77"/>
                  <a:gd name="T11" fmla="*/ 1 w 1"/>
                  <a:gd name="T12" fmla="*/ 677 h 6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77">
                    <a:moveTo>
                      <a:pt x="0" y="0"/>
                    </a:moveTo>
                    <a:lnTo>
                      <a:pt x="0" y="677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92" name="Rectangle 510"/>
              <p:cNvSpPr>
                <a:spLocks noChangeArrowheads="1"/>
              </p:cNvSpPr>
              <p:nvPr/>
            </p:nvSpPr>
            <p:spPr bwMode="auto">
              <a:xfrm>
                <a:off x="2198" y="1587"/>
                <a:ext cx="589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RV20_MVs/Saida.LBN/06.13/</a:t>
                </a:r>
              </a:p>
            </p:txBody>
          </p:sp>
          <p:sp>
            <p:nvSpPr>
              <p:cNvPr id="2193" name="Freeform 511"/>
              <p:cNvSpPr>
                <a:spLocks/>
              </p:cNvSpPr>
              <p:nvPr/>
            </p:nvSpPr>
            <p:spPr bwMode="auto">
              <a:xfrm>
                <a:off x="2196" y="903"/>
                <a:ext cx="1" cy="702"/>
              </a:xfrm>
              <a:custGeom>
                <a:avLst/>
                <a:gdLst>
                  <a:gd name="T0" fmla="*/ 0 w 1"/>
                  <a:gd name="T1" fmla="*/ 0 h 702"/>
                  <a:gd name="T2" fmla="*/ 0 w 1"/>
                  <a:gd name="T3" fmla="*/ 702 h 702"/>
                  <a:gd name="T4" fmla="*/ 0 w 1"/>
                  <a:gd name="T5" fmla="*/ 702 h 70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02"/>
                  <a:gd name="T11" fmla="*/ 1 w 1"/>
                  <a:gd name="T12" fmla="*/ 702 h 7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02">
                    <a:moveTo>
                      <a:pt x="0" y="0"/>
                    </a:moveTo>
                    <a:lnTo>
                      <a:pt x="0" y="702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94" name="Rectangle 512"/>
              <p:cNvSpPr>
                <a:spLocks noChangeArrowheads="1"/>
              </p:cNvSpPr>
              <p:nvPr/>
            </p:nvSpPr>
            <p:spPr bwMode="auto">
              <a:xfrm>
                <a:off x="2198" y="1637"/>
                <a:ext cx="576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MVs/Q.DUNIEH.LBN/5.13/5</a:t>
                </a:r>
              </a:p>
            </p:txBody>
          </p:sp>
          <p:sp>
            <p:nvSpPr>
              <p:cNvPr id="2195" name="Freeform 513"/>
              <p:cNvSpPr>
                <a:spLocks/>
              </p:cNvSpPr>
              <p:nvPr/>
            </p:nvSpPr>
            <p:spPr bwMode="auto">
              <a:xfrm>
                <a:off x="2196" y="928"/>
                <a:ext cx="1" cy="727"/>
              </a:xfrm>
              <a:custGeom>
                <a:avLst/>
                <a:gdLst>
                  <a:gd name="T0" fmla="*/ 0 w 1"/>
                  <a:gd name="T1" fmla="*/ 0 h 727"/>
                  <a:gd name="T2" fmla="*/ 0 w 1"/>
                  <a:gd name="T3" fmla="*/ 727 h 727"/>
                  <a:gd name="T4" fmla="*/ 0 w 1"/>
                  <a:gd name="T5" fmla="*/ 727 h 72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27"/>
                  <a:gd name="T11" fmla="*/ 1 w 1"/>
                  <a:gd name="T12" fmla="*/ 727 h 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27">
                    <a:moveTo>
                      <a:pt x="0" y="0"/>
                    </a:moveTo>
                    <a:lnTo>
                      <a:pt x="0" y="727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96" name="Rectangle 514"/>
              <p:cNvSpPr>
                <a:spLocks noChangeArrowheads="1"/>
              </p:cNvSpPr>
              <p:nvPr/>
            </p:nvSpPr>
            <p:spPr bwMode="auto">
              <a:xfrm>
                <a:off x="2198" y="1687"/>
                <a:ext cx="46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MVs/Hama.SYR/10.14/</a:t>
                </a:r>
              </a:p>
            </p:txBody>
          </p:sp>
          <p:sp>
            <p:nvSpPr>
              <p:cNvPr id="2197" name="Freeform 515"/>
              <p:cNvSpPr>
                <a:spLocks/>
              </p:cNvSpPr>
              <p:nvPr/>
            </p:nvSpPr>
            <p:spPr bwMode="auto">
              <a:xfrm>
                <a:off x="2196" y="953"/>
                <a:ext cx="1" cy="752"/>
              </a:xfrm>
              <a:custGeom>
                <a:avLst/>
                <a:gdLst>
                  <a:gd name="T0" fmla="*/ 0 w 1"/>
                  <a:gd name="T1" fmla="*/ 0 h 752"/>
                  <a:gd name="T2" fmla="*/ 0 w 1"/>
                  <a:gd name="T3" fmla="*/ 752 h 752"/>
                  <a:gd name="T4" fmla="*/ 0 w 1"/>
                  <a:gd name="T5" fmla="*/ 752 h 75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52"/>
                  <a:gd name="T11" fmla="*/ 1 w 1"/>
                  <a:gd name="T12" fmla="*/ 752 h 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52">
                    <a:moveTo>
                      <a:pt x="0" y="0"/>
                    </a:moveTo>
                    <a:lnTo>
                      <a:pt x="0" y="752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98" name="Rectangle 516"/>
              <p:cNvSpPr>
                <a:spLocks noChangeArrowheads="1"/>
              </p:cNvSpPr>
              <p:nvPr/>
            </p:nvSpPr>
            <p:spPr bwMode="auto">
              <a:xfrm>
                <a:off x="2286" y="1737"/>
                <a:ext cx="526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MVi/KIRKUK.IRQ/2.14/2</a:t>
                </a:r>
              </a:p>
            </p:txBody>
          </p:sp>
          <p:sp>
            <p:nvSpPr>
              <p:cNvPr id="2199" name="Freeform 517"/>
              <p:cNvSpPr>
                <a:spLocks/>
              </p:cNvSpPr>
              <p:nvPr/>
            </p:nvSpPr>
            <p:spPr bwMode="auto">
              <a:xfrm>
                <a:off x="2283" y="1756"/>
                <a:ext cx="1" cy="24"/>
              </a:xfrm>
              <a:custGeom>
                <a:avLst/>
                <a:gdLst>
                  <a:gd name="T0" fmla="*/ 0 w 1"/>
                  <a:gd name="T1" fmla="*/ 24 h 24"/>
                  <a:gd name="T2" fmla="*/ 0 w 1"/>
                  <a:gd name="T3" fmla="*/ 0 h 24"/>
                  <a:gd name="T4" fmla="*/ 0 w 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24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00" name="Rectangle 518"/>
              <p:cNvSpPr>
                <a:spLocks noChangeArrowheads="1"/>
              </p:cNvSpPr>
              <p:nvPr/>
            </p:nvSpPr>
            <p:spPr bwMode="auto">
              <a:xfrm>
                <a:off x="2549" y="1787"/>
                <a:ext cx="45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MVs/Karaj.IRN/28.14/</a:t>
                </a:r>
              </a:p>
            </p:txBody>
          </p:sp>
          <p:sp>
            <p:nvSpPr>
              <p:cNvPr id="2201" name="Freeform 519"/>
              <p:cNvSpPr>
                <a:spLocks/>
              </p:cNvSpPr>
              <p:nvPr/>
            </p:nvSpPr>
            <p:spPr bwMode="auto">
              <a:xfrm>
                <a:off x="2283" y="1782"/>
                <a:ext cx="264" cy="24"/>
              </a:xfrm>
              <a:custGeom>
                <a:avLst/>
                <a:gdLst>
                  <a:gd name="T0" fmla="*/ 0 w 264"/>
                  <a:gd name="T1" fmla="*/ 0 h 24"/>
                  <a:gd name="T2" fmla="*/ 0 w 264"/>
                  <a:gd name="T3" fmla="*/ 24 h 24"/>
                  <a:gd name="T4" fmla="*/ 264 w 264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264"/>
                  <a:gd name="T10" fmla="*/ 0 h 24"/>
                  <a:gd name="T11" fmla="*/ 264 w 264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4" h="24">
                    <a:moveTo>
                      <a:pt x="0" y="0"/>
                    </a:moveTo>
                    <a:lnTo>
                      <a:pt x="0" y="24"/>
                    </a:lnTo>
                    <a:lnTo>
                      <a:pt x="264" y="2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02" name="Freeform 520"/>
              <p:cNvSpPr>
                <a:spLocks/>
              </p:cNvSpPr>
              <p:nvPr/>
            </p:nvSpPr>
            <p:spPr bwMode="auto">
              <a:xfrm>
                <a:off x="2196" y="991"/>
                <a:ext cx="87" cy="790"/>
              </a:xfrm>
              <a:custGeom>
                <a:avLst/>
                <a:gdLst>
                  <a:gd name="T0" fmla="*/ 0 w 87"/>
                  <a:gd name="T1" fmla="*/ 0 h 790"/>
                  <a:gd name="T2" fmla="*/ 0 w 87"/>
                  <a:gd name="T3" fmla="*/ 790 h 790"/>
                  <a:gd name="T4" fmla="*/ 87 w 87"/>
                  <a:gd name="T5" fmla="*/ 790 h 790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790"/>
                  <a:gd name="T11" fmla="*/ 87 w 87"/>
                  <a:gd name="T12" fmla="*/ 790 h 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790">
                    <a:moveTo>
                      <a:pt x="0" y="0"/>
                    </a:moveTo>
                    <a:lnTo>
                      <a:pt x="0" y="790"/>
                    </a:lnTo>
                    <a:lnTo>
                      <a:pt x="87" y="79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03" name="Rectangle 521"/>
              <p:cNvSpPr>
                <a:spLocks noChangeArrowheads="1"/>
              </p:cNvSpPr>
              <p:nvPr/>
            </p:nvSpPr>
            <p:spPr bwMode="auto">
              <a:xfrm>
                <a:off x="2286" y="1838"/>
                <a:ext cx="642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RV5-15_MVs/Baabda.LEB/7.14/</a:t>
                </a:r>
              </a:p>
            </p:txBody>
          </p:sp>
          <p:sp>
            <p:nvSpPr>
              <p:cNvPr id="2204" name="Freeform 522"/>
              <p:cNvSpPr>
                <a:spLocks/>
              </p:cNvSpPr>
              <p:nvPr/>
            </p:nvSpPr>
            <p:spPr bwMode="auto">
              <a:xfrm>
                <a:off x="2283" y="1856"/>
                <a:ext cx="1" cy="99"/>
              </a:xfrm>
              <a:custGeom>
                <a:avLst/>
                <a:gdLst>
                  <a:gd name="T0" fmla="*/ 0 w 1"/>
                  <a:gd name="T1" fmla="*/ 99 h 99"/>
                  <a:gd name="T2" fmla="*/ 0 w 1"/>
                  <a:gd name="T3" fmla="*/ 0 h 99"/>
                  <a:gd name="T4" fmla="*/ 0 w 1"/>
                  <a:gd name="T5" fmla="*/ 0 h 9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9"/>
                  <a:gd name="T11" fmla="*/ 1 w 1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9">
                    <a:moveTo>
                      <a:pt x="0" y="99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05" name="Rectangle 523"/>
              <p:cNvSpPr>
                <a:spLocks noChangeArrowheads="1"/>
              </p:cNvSpPr>
              <p:nvPr/>
            </p:nvSpPr>
            <p:spPr bwMode="auto">
              <a:xfrm>
                <a:off x="2460" y="1888"/>
                <a:ext cx="606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MVs/BAABDA.LBN/13.14/160</a:t>
                </a:r>
              </a:p>
            </p:txBody>
          </p:sp>
          <p:sp>
            <p:nvSpPr>
              <p:cNvPr id="2206" name="Freeform 524"/>
              <p:cNvSpPr>
                <a:spLocks/>
              </p:cNvSpPr>
              <p:nvPr/>
            </p:nvSpPr>
            <p:spPr bwMode="auto">
              <a:xfrm>
                <a:off x="2283" y="1906"/>
                <a:ext cx="175" cy="75"/>
              </a:xfrm>
              <a:custGeom>
                <a:avLst/>
                <a:gdLst>
                  <a:gd name="T0" fmla="*/ 0 w 175"/>
                  <a:gd name="T1" fmla="*/ 75 h 75"/>
                  <a:gd name="T2" fmla="*/ 0 w 175"/>
                  <a:gd name="T3" fmla="*/ 0 h 75"/>
                  <a:gd name="T4" fmla="*/ 175 w 175"/>
                  <a:gd name="T5" fmla="*/ 0 h 75"/>
                  <a:gd name="T6" fmla="*/ 0 60000 65536"/>
                  <a:gd name="T7" fmla="*/ 0 60000 65536"/>
                  <a:gd name="T8" fmla="*/ 0 60000 65536"/>
                  <a:gd name="T9" fmla="*/ 0 w 175"/>
                  <a:gd name="T10" fmla="*/ 0 h 75"/>
                  <a:gd name="T11" fmla="*/ 175 w 175"/>
                  <a:gd name="T12" fmla="*/ 75 h 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5" h="75">
                    <a:moveTo>
                      <a:pt x="0" y="75"/>
                    </a:moveTo>
                    <a:lnTo>
                      <a:pt x="0" y="0"/>
                    </a:lnTo>
                    <a:lnTo>
                      <a:pt x="175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07" name="Rectangle 525"/>
              <p:cNvSpPr>
                <a:spLocks noChangeArrowheads="1"/>
              </p:cNvSpPr>
              <p:nvPr/>
            </p:nvSpPr>
            <p:spPr bwMode="auto">
              <a:xfrm>
                <a:off x="2286" y="1938"/>
                <a:ext cx="474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MVs/Baabda.LBN/7.14/</a:t>
                </a:r>
              </a:p>
            </p:txBody>
          </p:sp>
          <p:sp>
            <p:nvSpPr>
              <p:cNvPr id="2208" name="Freeform 526"/>
              <p:cNvSpPr>
                <a:spLocks/>
              </p:cNvSpPr>
              <p:nvPr/>
            </p:nvSpPr>
            <p:spPr bwMode="auto">
              <a:xfrm>
                <a:off x="2283" y="1957"/>
                <a:ext cx="1" cy="49"/>
              </a:xfrm>
              <a:custGeom>
                <a:avLst/>
                <a:gdLst>
                  <a:gd name="T0" fmla="*/ 0 w 1"/>
                  <a:gd name="T1" fmla="*/ 49 h 49"/>
                  <a:gd name="T2" fmla="*/ 0 w 1"/>
                  <a:gd name="T3" fmla="*/ 0 h 49"/>
                  <a:gd name="T4" fmla="*/ 0 w 1"/>
                  <a:gd name="T5" fmla="*/ 0 h 4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9"/>
                  <a:gd name="T11" fmla="*/ 1 w 1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9">
                    <a:moveTo>
                      <a:pt x="0" y="49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09" name="Rectangle 527"/>
              <p:cNvSpPr>
                <a:spLocks noChangeArrowheads="1"/>
              </p:cNvSpPr>
              <p:nvPr/>
            </p:nvSpPr>
            <p:spPr bwMode="auto">
              <a:xfrm>
                <a:off x="2286" y="1988"/>
                <a:ext cx="472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MVs/Beirut.LBN/13.14/</a:t>
                </a:r>
              </a:p>
            </p:txBody>
          </p:sp>
          <p:sp>
            <p:nvSpPr>
              <p:cNvPr id="2210" name="Freeform 528"/>
              <p:cNvSpPr>
                <a:spLocks/>
              </p:cNvSpPr>
              <p:nvPr/>
            </p:nvSpPr>
            <p:spPr bwMode="auto">
              <a:xfrm>
                <a:off x="2283" y="2007"/>
                <a:ext cx="1" cy="24"/>
              </a:xfrm>
              <a:custGeom>
                <a:avLst/>
                <a:gdLst>
                  <a:gd name="T0" fmla="*/ 0 w 1"/>
                  <a:gd name="T1" fmla="*/ 24 h 24"/>
                  <a:gd name="T2" fmla="*/ 0 w 1"/>
                  <a:gd name="T3" fmla="*/ 0 h 24"/>
                  <a:gd name="T4" fmla="*/ 0 w 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24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11" name="Rectangle 529"/>
              <p:cNvSpPr>
                <a:spLocks noChangeArrowheads="1"/>
              </p:cNvSpPr>
              <p:nvPr/>
            </p:nvSpPr>
            <p:spPr bwMode="auto">
              <a:xfrm>
                <a:off x="2286" y="2039"/>
                <a:ext cx="652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RV2-15_MVs/ Beirut.LEB/13.14/</a:t>
                </a:r>
              </a:p>
            </p:txBody>
          </p:sp>
          <p:sp>
            <p:nvSpPr>
              <p:cNvPr id="2212" name="Freeform 530"/>
              <p:cNvSpPr>
                <a:spLocks/>
              </p:cNvSpPr>
              <p:nvPr/>
            </p:nvSpPr>
            <p:spPr bwMode="auto">
              <a:xfrm>
                <a:off x="2283" y="2033"/>
                <a:ext cx="1" cy="2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13" name="Line 531"/>
              <p:cNvSpPr>
                <a:spLocks noChangeShapeType="1"/>
              </p:cNvSpPr>
              <p:nvPr/>
            </p:nvSpPr>
            <p:spPr bwMode="auto">
              <a:xfrm>
                <a:off x="2283" y="1958"/>
                <a:ext cx="1" cy="99"/>
              </a:xfrm>
              <a:prstGeom prst="line">
                <a:avLst/>
              </a:pr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4" name="Freeform 532"/>
              <p:cNvSpPr>
                <a:spLocks/>
              </p:cNvSpPr>
              <p:nvPr/>
            </p:nvSpPr>
            <p:spPr bwMode="auto">
              <a:xfrm>
                <a:off x="2196" y="1079"/>
                <a:ext cx="87" cy="878"/>
              </a:xfrm>
              <a:custGeom>
                <a:avLst/>
                <a:gdLst>
                  <a:gd name="T0" fmla="*/ 0 w 87"/>
                  <a:gd name="T1" fmla="*/ 0 h 878"/>
                  <a:gd name="T2" fmla="*/ 0 w 87"/>
                  <a:gd name="T3" fmla="*/ 878 h 878"/>
                  <a:gd name="T4" fmla="*/ 87 w 87"/>
                  <a:gd name="T5" fmla="*/ 878 h 87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878"/>
                  <a:gd name="T11" fmla="*/ 87 w 87"/>
                  <a:gd name="T12" fmla="*/ 878 h 8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878">
                    <a:moveTo>
                      <a:pt x="0" y="0"/>
                    </a:moveTo>
                    <a:lnTo>
                      <a:pt x="0" y="878"/>
                    </a:lnTo>
                    <a:lnTo>
                      <a:pt x="87" y="878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15" name="Rectangle 533"/>
              <p:cNvSpPr>
                <a:spLocks noChangeArrowheads="1"/>
              </p:cNvSpPr>
              <p:nvPr/>
            </p:nvSpPr>
            <p:spPr bwMode="auto">
              <a:xfrm>
                <a:off x="2198" y="2089"/>
                <a:ext cx="51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RV42-14_MVi/.KWT/.14/</a:t>
                </a:r>
              </a:p>
            </p:txBody>
          </p:sp>
          <p:sp>
            <p:nvSpPr>
              <p:cNvPr id="2216" name="Freeform 534"/>
              <p:cNvSpPr>
                <a:spLocks/>
              </p:cNvSpPr>
              <p:nvPr/>
            </p:nvSpPr>
            <p:spPr bwMode="auto">
              <a:xfrm>
                <a:off x="2196" y="1154"/>
                <a:ext cx="1" cy="953"/>
              </a:xfrm>
              <a:custGeom>
                <a:avLst/>
                <a:gdLst>
                  <a:gd name="T0" fmla="*/ 0 w 1"/>
                  <a:gd name="T1" fmla="*/ 0 h 953"/>
                  <a:gd name="T2" fmla="*/ 0 w 1"/>
                  <a:gd name="T3" fmla="*/ 953 h 953"/>
                  <a:gd name="T4" fmla="*/ 0 w 1"/>
                  <a:gd name="T5" fmla="*/ 953 h 95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53"/>
                  <a:gd name="T11" fmla="*/ 1 w 1"/>
                  <a:gd name="T12" fmla="*/ 953 h 9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53">
                    <a:moveTo>
                      <a:pt x="0" y="0"/>
                    </a:moveTo>
                    <a:lnTo>
                      <a:pt x="0" y="953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17" name="Rectangle 535"/>
              <p:cNvSpPr>
                <a:spLocks noChangeArrowheads="1"/>
              </p:cNvSpPr>
              <p:nvPr/>
            </p:nvSpPr>
            <p:spPr bwMode="auto">
              <a:xfrm>
                <a:off x="2198" y="2139"/>
                <a:ext cx="64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RV125_MVi/Baghdad.IRQ/6.13/</a:t>
                </a:r>
              </a:p>
            </p:txBody>
          </p:sp>
          <p:sp>
            <p:nvSpPr>
              <p:cNvPr id="2218" name="Freeform 536"/>
              <p:cNvSpPr>
                <a:spLocks/>
              </p:cNvSpPr>
              <p:nvPr/>
            </p:nvSpPr>
            <p:spPr bwMode="auto">
              <a:xfrm>
                <a:off x="2196" y="1179"/>
                <a:ext cx="1" cy="978"/>
              </a:xfrm>
              <a:custGeom>
                <a:avLst/>
                <a:gdLst>
                  <a:gd name="T0" fmla="*/ 0 w 1"/>
                  <a:gd name="T1" fmla="*/ 0 h 978"/>
                  <a:gd name="T2" fmla="*/ 0 w 1"/>
                  <a:gd name="T3" fmla="*/ 978 h 978"/>
                  <a:gd name="T4" fmla="*/ 0 w 1"/>
                  <a:gd name="T5" fmla="*/ 978 h 97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78"/>
                  <a:gd name="T11" fmla="*/ 1 w 1"/>
                  <a:gd name="T12" fmla="*/ 978 h 9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78">
                    <a:moveTo>
                      <a:pt x="0" y="0"/>
                    </a:moveTo>
                    <a:lnTo>
                      <a:pt x="0" y="978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19" name="Rectangle 537"/>
              <p:cNvSpPr>
                <a:spLocks noChangeArrowheads="1"/>
              </p:cNvSpPr>
              <p:nvPr/>
            </p:nvSpPr>
            <p:spPr bwMode="auto">
              <a:xfrm>
                <a:off x="2198" y="2189"/>
                <a:ext cx="536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MVs/Q.Dunieh.LBN/5.13/5</a:t>
                </a:r>
              </a:p>
            </p:txBody>
          </p:sp>
          <p:sp>
            <p:nvSpPr>
              <p:cNvPr id="2220" name="Freeform 538"/>
              <p:cNvSpPr>
                <a:spLocks/>
              </p:cNvSpPr>
              <p:nvPr/>
            </p:nvSpPr>
            <p:spPr bwMode="auto">
              <a:xfrm>
                <a:off x="2196" y="1204"/>
                <a:ext cx="1" cy="1004"/>
              </a:xfrm>
              <a:custGeom>
                <a:avLst/>
                <a:gdLst>
                  <a:gd name="T0" fmla="*/ 0 w 1"/>
                  <a:gd name="T1" fmla="*/ 0 h 1004"/>
                  <a:gd name="T2" fmla="*/ 0 w 1"/>
                  <a:gd name="T3" fmla="*/ 1004 h 1004"/>
                  <a:gd name="T4" fmla="*/ 0 w 1"/>
                  <a:gd name="T5" fmla="*/ 1004 h 100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04"/>
                  <a:gd name="T11" fmla="*/ 1 w 1"/>
                  <a:gd name="T12" fmla="*/ 1004 h 10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04">
                    <a:moveTo>
                      <a:pt x="0" y="0"/>
                    </a:moveTo>
                    <a:lnTo>
                      <a:pt x="0" y="100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1" name="Line 539"/>
              <p:cNvSpPr>
                <a:spLocks noChangeShapeType="1"/>
              </p:cNvSpPr>
              <p:nvPr/>
            </p:nvSpPr>
            <p:spPr bwMode="auto">
              <a:xfrm>
                <a:off x="2196" y="199"/>
                <a:ext cx="1" cy="1003"/>
              </a:xfrm>
              <a:prstGeom prst="line">
                <a:avLst/>
              </a:pr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2" name="Freeform 540"/>
              <p:cNvSpPr>
                <a:spLocks/>
              </p:cNvSpPr>
              <p:nvPr/>
            </p:nvSpPr>
            <p:spPr bwMode="auto">
              <a:xfrm>
                <a:off x="2109" y="1203"/>
                <a:ext cx="87" cy="526"/>
              </a:xfrm>
              <a:custGeom>
                <a:avLst/>
                <a:gdLst>
                  <a:gd name="T0" fmla="*/ 0 w 87"/>
                  <a:gd name="T1" fmla="*/ 526 h 526"/>
                  <a:gd name="T2" fmla="*/ 0 w 87"/>
                  <a:gd name="T3" fmla="*/ 0 h 526"/>
                  <a:gd name="T4" fmla="*/ 87 w 87"/>
                  <a:gd name="T5" fmla="*/ 0 h 526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526"/>
                  <a:gd name="T11" fmla="*/ 87 w 87"/>
                  <a:gd name="T12" fmla="*/ 526 h 5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526">
                    <a:moveTo>
                      <a:pt x="0" y="526"/>
                    </a:moveTo>
                    <a:lnTo>
                      <a:pt x="0" y="0"/>
                    </a:lnTo>
                    <a:lnTo>
                      <a:pt x="87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3" name="Rectangle 541"/>
              <p:cNvSpPr>
                <a:spLocks noChangeArrowheads="1"/>
              </p:cNvSpPr>
              <p:nvPr/>
            </p:nvSpPr>
            <p:spPr bwMode="auto">
              <a:xfrm>
                <a:off x="2111" y="2239"/>
                <a:ext cx="479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MVs/Atmah.SYR/15.14/</a:t>
                </a:r>
              </a:p>
            </p:txBody>
          </p:sp>
          <p:sp>
            <p:nvSpPr>
              <p:cNvPr id="2224" name="Freeform 542"/>
              <p:cNvSpPr>
                <a:spLocks/>
              </p:cNvSpPr>
              <p:nvPr/>
            </p:nvSpPr>
            <p:spPr bwMode="auto">
              <a:xfrm>
                <a:off x="2109" y="1732"/>
                <a:ext cx="1" cy="526"/>
              </a:xfrm>
              <a:custGeom>
                <a:avLst/>
                <a:gdLst>
                  <a:gd name="T0" fmla="*/ 0 w 1"/>
                  <a:gd name="T1" fmla="*/ 0 h 526"/>
                  <a:gd name="T2" fmla="*/ 0 w 1"/>
                  <a:gd name="T3" fmla="*/ 526 h 526"/>
                  <a:gd name="T4" fmla="*/ 0 w 1"/>
                  <a:gd name="T5" fmla="*/ 526 h 5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26"/>
                  <a:gd name="T11" fmla="*/ 1 w 1"/>
                  <a:gd name="T12" fmla="*/ 526 h 5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26">
                    <a:moveTo>
                      <a:pt x="0" y="0"/>
                    </a:moveTo>
                    <a:lnTo>
                      <a:pt x="0" y="526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5" name="Freeform 543"/>
              <p:cNvSpPr>
                <a:spLocks/>
              </p:cNvSpPr>
              <p:nvPr/>
            </p:nvSpPr>
            <p:spPr bwMode="auto">
              <a:xfrm>
                <a:off x="1583" y="1730"/>
                <a:ext cx="526" cy="326"/>
              </a:xfrm>
              <a:custGeom>
                <a:avLst/>
                <a:gdLst>
                  <a:gd name="T0" fmla="*/ 0 w 526"/>
                  <a:gd name="T1" fmla="*/ 326 h 326"/>
                  <a:gd name="T2" fmla="*/ 0 w 526"/>
                  <a:gd name="T3" fmla="*/ 0 h 326"/>
                  <a:gd name="T4" fmla="*/ 526 w 526"/>
                  <a:gd name="T5" fmla="*/ 0 h 326"/>
                  <a:gd name="T6" fmla="*/ 0 60000 65536"/>
                  <a:gd name="T7" fmla="*/ 0 60000 65536"/>
                  <a:gd name="T8" fmla="*/ 0 60000 65536"/>
                  <a:gd name="T9" fmla="*/ 0 w 526"/>
                  <a:gd name="T10" fmla="*/ 0 h 326"/>
                  <a:gd name="T11" fmla="*/ 526 w 526"/>
                  <a:gd name="T12" fmla="*/ 326 h 3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6" h="326">
                    <a:moveTo>
                      <a:pt x="0" y="326"/>
                    </a:moveTo>
                    <a:lnTo>
                      <a:pt x="0" y="0"/>
                    </a:lnTo>
                    <a:lnTo>
                      <a:pt x="526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6" name="Rectangle 544"/>
              <p:cNvSpPr>
                <a:spLocks noChangeArrowheads="1"/>
              </p:cNvSpPr>
              <p:nvPr/>
            </p:nvSpPr>
            <p:spPr bwMode="auto">
              <a:xfrm>
                <a:off x="1673" y="2290"/>
                <a:ext cx="48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MVi/Barka.OMN/41.15/</a:t>
                </a:r>
              </a:p>
            </p:txBody>
          </p:sp>
          <p:sp>
            <p:nvSpPr>
              <p:cNvPr id="2227" name="Freeform 545"/>
              <p:cNvSpPr>
                <a:spLocks/>
              </p:cNvSpPr>
              <p:nvPr/>
            </p:nvSpPr>
            <p:spPr bwMode="auto">
              <a:xfrm>
                <a:off x="1670" y="2308"/>
                <a:ext cx="1" cy="24"/>
              </a:xfrm>
              <a:custGeom>
                <a:avLst/>
                <a:gdLst>
                  <a:gd name="T0" fmla="*/ 0 w 1"/>
                  <a:gd name="T1" fmla="*/ 24 h 24"/>
                  <a:gd name="T2" fmla="*/ 0 w 1"/>
                  <a:gd name="T3" fmla="*/ 0 h 24"/>
                  <a:gd name="T4" fmla="*/ 0 w 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24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8" name="Rectangle 546"/>
              <p:cNvSpPr>
                <a:spLocks noChangeArrowheads="1"/>
              </p:cNvSpPr>
              <p:nvPr/>
            </p:nvSpPr>
            <p:spPr bwMode="auto">
              <a:xfrm>
                <a:off x="1760" y="2340"/>
                <a:ext cx="58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RV116-14_MVs/.KWT/21.14/</a:t>
                </a:r>
              </a:p>
            </p:txBody>
          </p:sp>
          <p:sp>
            <p:nvSpPr>
              <p:cNvPr id="2229" name="Freeform 547"/>
              <p:cNvSpPr>
                <a:spLocks/>
              </p:cNvSpPr>
              <p:nvPr/>
            </p:nvSpPr>
            <p:spPr bwMode="auto">
              <a:xfrm>
                <a:off x="1670" y="2334"/>
                <a:ext cx="88" cy="24"/>
              </a:xfrm>
              <a:custGeom>
                <a:avLst/>
                <a:gdLst>
                  <a:gd name="T0" fmla="*/ 0 w 88"/>
                  <a:gd name="T1" fmla="*/ 0 h 24"/>
                  <a:gd name="T2" fmla="*/ 0 w 88"/>
                  <a:gd name="T3" fmla="*/ 24 h 24"/>
                  <a:gd name="T4" fmla="*/ 88 w 88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88"/>
                  <a:gd name="T10" fmla="*/ 0 h 24"/>
                  <a:gd name="T11" fmla="*/ 88 w 88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" h="24">
                    <a:moveTo>
                      <a:pt x="0" y="0"/>
                    </a:moveTo>
                    <a:lnTo>
                      <a:pt x="0" y="24"/>
                    </a:lnTo>
                    <a:lnTo>
                      <a:pt x="88" y="2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0" name="Rectangle 548"/>
              <p:cNvSpPr>
                <a:spLocks noChangeArrowheads="1"/>
              </p:cNvSpPr>
              <p:nvPr/>
            </p:nvSpPr>
            <p:spPr bwMode="auto">
              <a:xfrm>
                <a:off x="1847" y="2390"/>
                <a:ext cx="44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MVs/Bah.OMN/18.15/</a:t>
                </a:r>
              </a:p>
            </p:txBody>
          </p:sp>
          <p:sp>
            <p:nvSpPr>
              <p:cNvPr id="2231" name="Freeform 549"/>
              <p:cNvSpPr>
                <a:spLocks/>
              </p:cNvSpPr>
              <p:nvPr/>
            </p:nvSpPr>
            <p:spPr bwMode="auto">
              <a:xfrm>
                <a:off x="1758" y="2409"/>
                <a:ext cx="87" cy="49"/>
              </a:xfrm>
              <a:custGeom>
                <a:avLst/>
                <a:gdLst>
                  <a:gd name="T0" fmla="*/ 0 w 87"/>
                  <a:gd name="T1" fmla="*/ 49 h 49"/>
                  <a:gd name="T2" fmla="*/ 0 w 87"/>
                  <a:gd name="T3" fmla="*/ 0 h 49"/>
                  <a:gd name="T4" fmla="*/ 87 w 87"/>
                  <a:gd name="T5" fmla="*/ 0 h 49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49"/>
                  <a:gd name="T11" fmla="*/ 87 w 87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49">
                    <a:moveTo>
                      <a:pt x="0" y="49"/>
                    </a:moveTo>
                    <a:lnTo>
                      <a:pt x="0" y="0"/>
                    </a:lnTo>
                    <a:lnTo>
                      <a:pt x="87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2" name="Rectangle 550"/>
              <p:cNvSpPr>
                <a:spLocks noChangeArrowheads="1"/>
              </p:cNvSpPr>
              <p:nvPr/>
            </p:nvSpPr>
            <p:spPr bwMode="auto">
              <a:xfrm>
                <a:off x="1847" y="2440"/>
                <a:ext cx="508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MVs/Nakhal.OMN/35.15/</a:t>
                </a:r>
              </a:p>
            </p:txBody>
          </p:sp>
          <p:sp>
            <p:nvSpPr>
              <p:cNvPr id="2233" name="Freeform 551"/>
              <p:cNvSpPr>
                <a:spLocks/>
              </p:cNvSpPr>
              <p:nvPr/>
            </p:nvSpPr>
            <p:spPr bwMode="auto">
              <a:xfrm>
                <a:off x="1845" y="2459"/>
                <a:ext cx="1" cy="49"/>
              </a:xfrm>
              <a:custGeom>
                <a:avLst/>
                <a:gdLst>
                  <a:gd name="T0" fmla="*/ 0 w 1"/>
                  <a:gd name="T1" fmla="*/ 49 h 49"/>
                  <a:gd name="T2" fmla="*/ 0 w 1"/>
                  <a:gd name="T3" fmla="*/ 0 h 49"/>
                  <a:gd name="T4" fmla="*/ 0 w 1"/>
                  <a:gd name="T5" fmla="*/ 0 h 4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9"/>
                  <a:gd name="T11" fmla="*/ 1 w 1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9">
                    <a:moveTo>
                      <a:pt x="0" y="49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4" name="Rectangle 552"/>
              <p:cNvSpPr>
                <a:spLocks noChangeArrowheads="1"/>
              </p:cNvSpPr>
              <p:nvPr/>
            </p:nvSpPr>
            <p:spPr bwMode="auto">
              <a:xfrm>
                <a:off x="1847" y="2491"/>
                <a:ext cx="488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MVs/Barka.OMN/36.15/</a:t>
                </a:r>
              </a:p>
            </p:txBody>
          </p:sp>
          <p:sp>
            <p:nvSpPr>
              <p:cNvPr id="2235" name="Freeform 553"/>
              <p:cNvSpPr>
                <a:spLocks/>
              </p:cNvSpPr>
              <p:nvPr/>
            </p:nvSpPr>
            <p:spPr bwMode="auto">
              <a:xfrm>
                <a:off x="1845" y="2509"/>
                <a:ext cx="1" cy="24"/>
              </a:xfrm>
              <a:custGeom>
                <a:avLst/>
                <a:gdLst>
                  <a:gd name="T0" fmla="*/ 0 w 1"/>
                  <a:gd name="T1" fmla="*/ 24 h 24"/>
                  <a:gd name="T2" fmla="*/ 0 w 1"/>
                  <a:gd name="T3" fmla="*/ 0 h 24"/>
                  <a:gd name="T4" fmla="*/ 0 w 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24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6" name="Rectangle 554"/>
              <p:cNvSpPr>
                <a:spLocks noChangeArrowheads="1"/>
              </p:cNvSpPr>
              <p:nvPr/>
            </p:nvSpPr>
            <p:spPr bwMode="auto">
              <a:xfrm>
                <a:off x="1847" y="2541"/>
                <a:ext cx="508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MVs/Nakhal.OMN/38.15/</a:t>
                </a:r>
              </a:p>
            </p:txBody>
          </p:sp>
          <p:sp>
            <p:nvSpPr>
              <p:cNvPr id="2237" name="Freeform 555"/>
              <p:cNvSpPr>
                <a:spLocks/>
              </p:cNvSpPr>
              <p:nvPr/>
            </p:nvSpPr>
            <p:spPr bwMode="auto">
              <a:xfrm>
                <a:off x="1845" y="2535"/>
                <a:ext cx="1" cy="2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8" name="Line 556"/>
              <p:cNvSpPr>
                <a:spLocks noChangeShapeType="1"/>
              </p:cNvSpPr>
              <p:nvPr/>
            </p:nvSpPr>
            <p:spPr bwMode="auto">
              <a:xfrm>
                <a:off x="1845" y="2510"/>
                <a:ext cx="1" cy="49"/>
              </a:xfrm>
              <a:prstGeom prst="line">
                <a:avLst/>
              </a:pr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9" name="Freeform 557"/>
              <p:cNvSpPr>
                <a:spLocks/>
              </p:cNvSpPr>
              <p:nvPr/>
            </p:nvSpPr>
            <p:spPr bwMode="auto">
              <a:xfrm>
                <a:off x="1758" y="2460"/>
                <a:ext cx="87" cy="49"/>
              </a:xfrm>
              <a:custGeom>
                <a:avLst/>
                <a:gdLst>
                  <a:gd name="T0" fmla="*/ 0 w 87"/>
                  <a:gd name="T1" fmla="*/ 0 h 49"/>
                  <a:gd name="T2" fmla="*/ 0 w 87"/>
                  <a:gd name="T3" fmla="*/ 49 h 49"/>
                  <a:gd name="T4" fmla="*/ 87 w 87"/>
                  <a:gd name="T5" fmla="*/ 49 h 49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49"/>
                  <a:gd name="T11" fmla="*/ 87 w 87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49">
                    <a:moveTo>
                      <a:pt x="0" y="0"/>
                    </a:moveTo>
                    <a:lnTo>
                      <a:pt x="0" y="49"/>
                    </a:lnTo>
                    <a:lnTo>
                      <a:pt x="87" y="49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0" name="Freeform 558"/>
              <p:cNvSpPr>
                <a:spLocks/>
              </p:cNvSpPr>
              <p:nvPr/>
            </p:nvSpPr>
            <p:spPr bwMode="auto">
              <a:xfrm>
                <a:off x="1670" y="2384"/>
                <a:ext cx="88" cy="75"/>
              </a:xfrm>
              <a:custGeom>
                <a:avLst/>
                <a:gdLst>
                  <a:gd name="T0" fmla="*/ 0 w 88"/>
                  <a:gd name="T1" fmla="*/ 0 h 75"/>
                  <a:gd name="T2" fmla="*/ 0 w 88"/>
                  <a:gd name="T3" fmla="*/ 75 h 75"/>
                  <a:gd name="T4" fmla="*/ 88 w 88"/>
                  <a:gd name="T5" fmla="*/ 75 h 75"/>
                  <a:gd name="T6" fmla="*/ 0 60000 65536"/>
                  <a:gd name="T7" fmla="*/ 0 60000 65536"/>
                  <a:gd name="T8" fmla="*/ 0 60000 65536"/>
                  <a:gd name="T9" fmla="*/ 0 w 88"/>
                  <a:gd name="T10" fmla="*/ 0 h 75"/>
                  <a:gd name="T11" fmla="*/ 88 w 88"/>
                  <a:gd name="T12" fmla="*/ 75 h 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" h="75">
                    <a:moveTo>
                      <a:pt x="0" y="0"/>
                    </a:moveTo>
                    <a:lnTo>
                      <a:pt x="0" y="75"/>
                    </a:lnTo>
                    <a:lnTo>
                      <a:pt x="88" y="75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1" name="Line 559"/>
              <p:cNvSpPr>
                <a:spLocks noChangeShapeType="1"/>
              </p:cNvSpPr>
              <p:nvPr/>
            </p:nvSpPr>
            <p:spPr bwMode="auto">
              <a:xfrm>
                <a:off x="1670" y="2308"/>
                <a:ext cx="1" cy="74"/>
              </a:xfrm>
              <a:prstGeom prst="line">
                <a:avLst/>
              </a:pr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2" name="Freeform 560"/>
              <p:cNvSpPr>
                <a:spLocks/>
              </p:cNvSpPr>
              <p:nvPr/>
            </p:nvSpPr>
            <p:spPr bwMode="auto">
              <a:xfrm>
                <a:off x="1583" y="2058"/>
                <a:ext cx="87" cy="325"/>
              </a:xfrm>
              <a:custGeom>
                <a:avLst/>
                <a:gdLst>
                  <a:gd name="T0" fmla="*/ 0 w 87"/>
                  <a:gd name="T1" fmla="*/ 0 h 325"/>
                  <a:gd name="T2" fmla="*/ 0 w 87"/>
                  <a:gd name="T3" fmla="*/ 325 h 325"/>
                  <a:gd name="T4" fmla="*/ 87 w 87"/>
                  <a:gd name="T5" fmla="*/ 325 h 325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325"/>
                  <a:gd name="T11" fmla="*/ 87 w 87"/>
                  <a:gd name="T12" fmla="*/ 325 h 3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325">
                    <a:moveTo>
                      <a:pt x="0" y="0"/>
                    </a:moveTo>
                    <a:lnTo>
                      <a:pt x="0" y="325"/>
                    </a:lnTo>
                    <a:lnTo>
                      <a:pt x="87" y="325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3" name="Rectangle 561"/>
              <p:cNvSpPr>
                <a:spLocks noChangeArrowheads="1"/>
              </p:cNvSpPr>
              <p:nvPr/>
            </p:nvSpPr>
            <p:spPr bwMode="auto">
              <a:xfrm>
                <a:off x="1847" y="2591"/>
                <a:ext cx="42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Suwaiq.OMN 48.07/1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4" name="Freeform 562"/>
              <p:cNvSpPr>
                <a:spLocks/>
              </p:cNvSpPr>
              <p:nvPr/>
            </p:nvSpPr>
            <p:spPr bwMode="auto">
              <a:xfrm>
                <a:off x="1845" y="2609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0 w 1"/>
                  <a:gd name="T3" fmla="*/ 0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"/>
                  <a:gd name="T11" fmla="*/ 1 w 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">
                    <a:moveTo>
                      <a:pt x="0" y="25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5" name="Rectangle 563"/>
              <p:cNvSpPr>
                <a:spLocks noChangeArrowheads="1"/>
              </p:cNvSpPr>
              <p:nvPr/>
            </p:nvSpPr>
            <p:spPr bwMode="auto">
              <a:xfrm>
                <a:off x="1847" y="2641"/>
                <a:ext cx="398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Sohar.OMN 50.07/1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6" name="Freeform 564"/>
              <p:cNvSpPr>
                <a:spLocks/>
              </p:cNvSpPr>
              <p:nvPr/>
            </p:nvSpPr>
            <p:spPr bwMode="auto">
              <a:xfrm>
                <a:off x="1845" y="2636"/>
                <a:ext cx="1" cy="2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7" name="Rectangle 565"/>
              <p:cNvSpPr>
                <a:spLocks noChangeArrowheads="1"/>
              </p:cNvSpPr>
              <p:nvPr/>
            </p:nvSpPr>
            <p:spPr bwMode="auto">
              <a:xfrm>
                <a:off x="1847" y="2692"/>
                <a:ext cx="42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Rustaq.OMN 05.08/1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8" name="Freeform 566"/>
              <p:cNvSpPr>
                <a:spLocks/>
              </p:cNvSpPr>
              <p:nvPr/>
            </p:nvSpPr>
            <p:spPr bwMode="auto">
              <a:xfrm>
                <a:off x="1845" y="2661"/>
                <a:ext cx="1" cy="49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49 h 49"/>
                  <a:gd name="T4" fmla="*/ 0 w 1"/>
                  <a:gd name="T5" fmla="*/ 49 h 4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9"/>
                  <a:gd name="T11" fmla="*/ 1 w 1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9">
                    <a:moveTo>
                      <a:pt x="0" y="0"/>
                    </a:moveTo>
                    <a:lnTo>
                      <a:pt x="0" y="49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9" name="Rectangle 567"/>
              <p:cNvSpPr>
                <a:spLocks noChangeArrowheads="1"/>
              </p:cNvSpPr>
              <p:nvPr/>
            </p:nvSpPr>
            <p:spPr bwMode="auto">
              <a:xfrm>
                <a:off x="1847" y="2742"/>
                <a:ext cx="614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FJ008131.Saham.OMN/48.07/3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0" name="Freeform 568"/>
              <p:cNvSpPr>
                <a:spLocks/>
              </p:cNvSpPr>
              <p:nvPr/>
            </p:nvSpPr>
            <p:spPr bwMode="auto">
              <a:xfrm>
                <a:off x="1845" y="2686"/>
                <a:ext cx="1" cy="74"/>
              </a:xfrm>
              <a:custGeom>
                <a:avLst/>
                <a:gdLst>
                  <a:gd name="T0" fmla="*/ 0 w 1"/>
                  <a:gd name="T1" fmla="*/ 0 h 74"/>
                  <a:gd name="T2" fmla="*/ 0 w 1"/>
                  <a:gd name="T3" fmla="*/ 74 h 74"/>
                  <a:gd name="T4" fmla="*/ 0 w 1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4"/>
                  <a:gd name="T11" fmla="*/ 1 w 1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4">
                    <a:moveTo>
                      <a:pt x="0" y="0"/>
                    </a:moveTo>
                    <a:lnTo>
                      <a:pt x="0" y="7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1" name="Rectangle 569"/>
              <p:cNvSpPr>
                <a:spLocks noChangeArrowheads="1"/>
              </p:cNvSpPr>
              <p:nvPr/>
            </p:nvSpPr>
            <p:spPr bwMode="auto">
              <a:xfrm>
                <a:off x="1847" y="2792"/>
                <a:ext cx="619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FJ008127.Rustaq.OMN/05.08/1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2" name="Freeform 570"/>
              <p:cNvSpPr>
                <a:spLocks/>
              </p:cNvSpPr>
              <p:nvPr/>
            </p:nvSpPr>
            <p:spPr bwMode="auto">
              <a:xfrm>
                <a:off x="1845" y="2711"/>
                <a:ext cx="1" cy="99"/>
              </a:xfrm>
              <a:custGeom>
                <a:avLst/>
                <a:gdLst>
                  <a:gd name="T0" fmla="*/ 0 w 1"/>
                  <a:gd name="T1" fmla="*/ 0 h 99"/>
                  <a:gd name="T2" fmla="*/ 0 w 1"/>
                  <a:gd name="T3" fmla="*/ 99 h 99"/>
                  <a:gd name="T4" fmla="*/ 0 w 1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9"/>
                  <a:gd name="T11" fmla="*/ 1 w 1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9">
                    <a:moveTo>
                      <a:pt x="0" y="0"/>
                    </a:moveTo>
                    <a:lnTo>
                      <a:pt x="0" y="99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3" name="Rectangle 571"/>
              <p:cNvSpPr>
                <a:spLocks noChangeArrowheads="1"/>
              </p:cNvSpPr>
              <p:nvPr/>
            </p:nvSpPr>
            <p:spPr bwMode="auto">
              <a:xfrm>
                <a:off x="1847" y="2842"/>
                <a:ext cx="597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FJ008130.Sohar.OMN/50.07/1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4" name="Freeform 572"/>
              <p:cNvSpPr>
                <a:spLocks/>
              </p:cNvSpPr>
              <p:nvPr/>
            </p:nvSpPr>
            <p:spPr bwMode="auto">
              <a:xfrm>
                <a:off x="1845" y="2736"/>
                <a:ext cx="1" cy="125"/>
              </a:xfrm>
              <a:custGeom>
                <a:avLst/>
                <a:gdLst>
                  <a:gd name="T0" fmla="*/ 0 w 1"/>
                  <a:gd name="T1" fmla="*/ 0 h 125"/>
                  <a:gd name="T2" fmla="*/ 0 w 1"/>
                  <a:gd name="T3" fmla="*/ 125 h 125"/>
                  <a:gd name="T4" fmla="*/ 0 w 1"/>
                  <a:gd name="T5" fmla="*/ 125 h 1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5"/>
                  <a:gd name="T11" fmla="*/ 1 w 1"/>
                  <a:gd name="T12" fmla="*/ 125 h 1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5">
                    <a:moveTo>
                      <a:pt x="0" y="0"/>
                    </a:moveTo>
                    <a:lnTo>
                      <a:pt x="0" y="125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" name="Rectangle 573"/>
              <p:cNvSpPr>
                <a:spLocks noChangeArrowheads="1"/>
              </p:cNvSpPr>
              <p:nvPr/>
            </p:nvSpPr>
            <p:spPr bwMode="auto">
              <a:xfrm>
                <a:off x="1847" y="2892"/>
                <a:ext cx="624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FJ008128.Suwaiq.OMN/05.08/1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6" name="Freeform 574"/>
              <p:cNvSpPr>
                <a:spLocks/>
              </p:cNvSpPr>
              <p:nvPr/>
            </p:nvSpPr>
            <p:spPr bwMode="auto">
              <a:xfrm>
                <a:off x="1845" y="2761"/>
                <a:ext cx="1" cy="150"/>
              </a:xfrm>
              <a:custGeom>
                <a:avLst/>
                <a:gdLst>
                  <a:gd name="T0" fmla="*/ 0 w 1"/>
                  <a:gd name="T1" fmla="*/ 0 h 150"/>
                  <a:gd name="T2" fmla="*/ 0 w 1"/>
                  <a:gd name="T3" fmla="*/ 150 h 150"/>
                  <a:gd name="T4" fmla="*/ 0 w 1"/>
                  <a:gd name="T5" fmla="*/ 150 h 15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0"/>
                  <a:gd name="T11" fmla="*/ 1 w 1"/>
                  <a:gd name="T12" fmla="*/ 150 h 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0">
                    <a:moveTo>
                      <a:pt x="0" y="0"/>
                    </a:moveTo>
                    <a:lnTo>
                      <a:pt x="0" y="15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7" name="Rectangle 575"/>
              <p:cNvSpPr>
                <a:spLocks noChangeArrowheads="1"/>
              </p:cNvSpPr>
              <p:nvPr/>
            </p:nvSpPr>
            <p:spPr bwMode="auto">
              <a:xfrm>
                <a:off x="1847" y="2943"/>
                <a:ext cx="624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FJ008132.Suwaiq.OMN/07.08/1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8" name="Freeform 576"/>
              <p:cNvSpPr>
                <a:spLocks/>
              </p:cNvSpPr>
              <p:nvPr/>
            </p:nvSpPr>
            <p:spPr bwMode="auto">
              <a:xfrm>
                <a:off x="1845" y="2786"/>
                <a:ext cx="1" cy="175"/>
              </a:xfrm>
              <a:custGeom>
                <a:avLst/>
                <a:gdLst>
                  <a:gd name="T0" fmla="*/ 0 w 1"/>
                  <a:gd name="T1" fmla="*/ 0 h 175"/>
                  <a:gd name="T2" fmla="*/ 0 w 1"/>
                  <a:gd name="T3" fmla="*/ 175 h 175"/>
                  <a:gd name="T4" fmla="*/ 0 w 1"/>
                  <a:gd name="T5" fmla="*/ 175 h 17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5"/>
                  <a:gd name="T11" fmla="*/ 1 w 1"/>
                  <a:gd name="T12" fmla="*/ 175 h 1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5">
                    <a:moveTo>
                      <a:pt x="0" y="0"/>
                    </a:moveTo>
                    <a:lnTo>
                      <a:pt x="0" y="175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9" name="Rectangle 577"/>
              <p:cNvSpPr>
                <a:spLocks noChangeArrowheads="1"/>
              </p:cNvSpPr>
              <p:nvPr/>
            </p:nvSpPr>
            <p:spPr bwMode="auto">
              <a:xfrm>
                <a:off x="1847" y="2993"/>
                <a:ext cx="427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Suwaiq.OMN/07.08/1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0" name="Freeform 578"/>
              <p:cNvSpPr>
                <a:spLocks/>
              </p:cNvSpPr>
              <p:nvPr/>
            </p:nvSpPr>
            <p:spPr bwMode="auto">
              <a:xfrm>
                <a:off x="1845" y="2811"/>
                <a:ext cx="1" cy="200"/>
              </a:xfrm>
              <a:custGeom>
                <a:avLst/>
                <a:gdLst>
                  <a:gd name="T0" fmla="*/ 0 w 1"/>
                  <a:gd name="T1" fmla="*/ 0 h 200"/>
                  <a:gd name="T2" fmla="*/ 0 w 1"/>
                  <a:gd name="T3" fmla="*/ 200 h 200"/>
                  <a:gd name="T4" fmla="*/ 0 w 1"/>
                  <a:gd name="T5" fmla="*/ 200 h 20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0"/>
                  <a:gd name="T11" fmla="*/ 1 w 1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1" name="Rectangle 579"/>
              <p:cNvSpPr>
                <a:spLocks noChangeArrowheads="1"/>
              </p:cNvSpPr>
              <p:nvPr/>
            </p:nvSpPr>
            <p:spPr bwMode="auto">
              <a:xfrm>
                <a:off x="1847" y="3043"/>
                <a:ext cx="624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FJ008129.Suwaiq.OMN/48.07/2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2" name="Freeform 580"/>
              <p:cNvSpPr>
                <a:spLocks/>
              </p:cNvSpPr>
              <p:nvPr/>
            </p:nvSpPr>
            <p:spPr bwMode="auto">
              <a:xfrm>
                <a:off x="1845" y="2837"/>
                <a:ext cx="1" cy="225"/>
              </a:xfrm>
              <a:custGeom>
                <a:avLst/>
                <a:gdLst>
                  <a:gd name="T0" fmla="*/ 0 w 1"/>
                  <a:gd name="T1" fmla="*/ 0 h 225"/>
                  <a:gd name="T2" fmla="*/ 0 w 1"/>
                  <a:gd name="T3" fmla="*/ 225 h 225"/>
                  <a:gd name="T4" fmla="*/ 0 w 1"/>
                  <a:gd name="T5" fmla="*/ 225 h 2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25"/>
                  <a:gd name="T11" fmla="*/ 1 w 1"/>
                  <a:gd name="T12" fmla="*/ 225 h 2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25">
                    <a:moveTo>
                      <a:pt x="0" y="0"/>
                    </a:moveTo>
                    <a:lnTo>
                      <a:pt x="0" y="225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3" name="Line 581"/>
              <p:cNvSpPr>
                <a:spLocks noChangeShapeType="1"/>
              </p:cNvSpPr>
              <p:nvPr/>
            </p:nvSpPr>
            <p:spPr bwMode="auto">
              <a:xfrm>
                <a:off x="1845" y="2609"/>
                <a:ext cx="1" cy="225"/>
              </a:xfrm>
              <a:prstGeom prst="line">
                <a:avLst/>
              </a:pr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4" name="Freeform 582"/>
              <p:cNvSpPr>
                <a:spLocks/>
              </p:cNvSpPr>
              <p:nvPr/>
            </p:nvSpPr>
            <p:spPr bwMode="auto">
              <a:xfrm>
                <a:off x="1670" y="2835"/>
                <a:ext cx="175" cy="138"/>
              </a:xfrm>
              <a:custGeom>
                <a:avLst/>
                <a:gdLst>
                  <a:gd name="T0" fmla="*/ 0 w 175"/>
                  <a:gd name="T1" fmla="*/ 138 h 138"/>
                  <a:gd name="T2" fmla="*/ 0 w 175"/>
                  <a:gd name="T3" fmla="*/ 0 h 138"/>
                  <a:gd name="T4" fmla="*/ 175 w 175"/>
                  <a:gd name="T5" fmla="*/ 0 h 138"/>
                  <a:gd name="T6" fmla="*/ 0 60000 65536"/>
                  <a:gd name="T7" fmla="*/ 0 60000 65536"/>
                  <a:gd name="T8" fmla="*/ 0 60000 65536"/>
                  <a:gd name="T9" fmla="*/ 0 w 175"/>
                  <a:gd name="T10" fmla="*/ 0 h 138"/>
                  <a:gd name="T11" fmla="*/ 175 w 175"/>
                  <a:gd name="T12" fmla="*/ 138 h 1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5" h="138">
                    <a:moveTo>
                      <a:pt x="0" y="138"/>
                    </a:moveTo>
                    <a:lnTo>
                      <a:pt x="0" y="0"/>
                    </a:lnTo>
                    <a:lnTo>
                      <a:pt x="175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5" name="Rectangle 583"/>
              <p:cNvSpPr>
                <a:spLocks noChangeArrowheads="1"/>
              </p:cNvSpPr>
              <p:nvPr/>
            </p:nvSpPr>
            <p:spPr bwMode="auto">
              <a:xfrm>
                <a:off x="1673" y="3093"/>
                <a:ext cx="382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Al Ahsa.SAA/15.10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6" name="Freeform 584"/>
              <p:cNvSpPr>
                <a:spLocks/>
              </p:cNvSpPr>
              <p:nvPr/>
            </p:nvSpPr>
            <p:spPr bwMode="auto">
              <a:xfrm>
                <a:off x="1670" y="2975"/>
                <a:ext cx="1" cy="137"/>
              </a:xfrm>
              <a:custGeom>
                <a:avLst/>
                <a:gdLst>
                  <a:gd name="T0" fmla="*/ 0 w 1"/>
                  <a:gd name="T1" fmla="*/ 0 h 137"/>
                  <a:gd name="T2" fmla="*/ 0 w 1"/>
                  <a:gd name="T3" fmla="*/ 137 h 137"/>
                  <a:gd name="T4" fmla="*/ 0 w 1"/>
                  <a:gd name="T5" fmla="*/ 137 h 13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37"/>
                  <a:gd name="T11" fmla="*/ 1 w 1"/>
                  <a:gd name="T12" fmla="*/ 137 h 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37">
                    <a:moveTo>
                      <a:pt x="0" y="0"/>
                    </a:moveTo>
                    <a:lnTo>
                      <a:pt x="0" y="137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7" name="Freeform 585"/>
              <p:cNvSpPr>
                <a:spLocks/>
              </p:cNvSpPr>
              <p:nvPr/>
            </p:nvSpPr>
            <p:spPr bwMode="auto">
              <a:xfrm>
                <a:off x="1583" y="2974"/>
                <a:ext cx="87" cy="570"/>
              </a:xfrm>
              <a:custGeom>
                <a:avLst/>
                <a:gdLst>
                  <a:gd name="T0" fmla="*/ 0 w 87"/>
                  <a:gd name="T1" fmla="*/ 570 h 570"/>
                  <a:gd name="T2" fmla="*/ 0 w 87"/>
                  <a:gd name="T3" fmla="*/ 0 h 570"/>
                  <a:gd name="T4" fmla="*/ 87 w 87"/>
                  <a:gd name="T5" fmla="*/ 0 h 570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570"/>
                  <a:gd name="T11" fmla="*/ 87 w 87"/>
                  <a:gd name="T12" fmla="*/ 570 h 5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570">
                    <a:moveTo>
                      <a:pt x="0" y="570"/>
                    </a:moveTo>
                    <a:lnTo>
                      <a:pt x="0" y="0"/>
                    </a:lnTo>
                    <a:lnTo>
                      <a:pt x="87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8" name="Rectangle 586"/>
              <p:cNvSpPr>
                <a:spLocks noChangeArrowheads="1"/>
              </p:cNvSpPr>
              <p:nvPr/>
            </p:nvSpPr>
            <p:spPr bwMode="auto">
              <a:xfrm>
                <a:off x="1849" y="3144"/>
                <a:ext cx="488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MVs/Nizwa.OMN/41.14/</a:t>
                </a:r>
              </a:p>
            </p:txBody>
          </p:sp>
          <p:sp>
            <p:nvSpPr>
              <p:cNvPr id="2269" name="Freeform 587"/>
              <p:cNvSpPr>
                <a:spLocks/>
              </p:cNvSpPr>
              <p:nvPr/>
            </p:nvSpPr>
            <p:spPr bwMode="auto">
              <a:xfrm>
                <a:off x="1846" y="3162"/>
                <a:ext cx="1" cy="24"/>
              </a:xfrm>
              <a:custGeom>
                <a:avLst/>
                <a:gdLst>
                  <a:gd name="T0" fmla="*/ 0 w 1"/>
                  <a:gd name="T1" fmla="*/ 24 h 24"/>
                  <a:gd name="T2" fmla="*/ 0 w 1"/>
                  <a:gd name="T3" fmla="*/ 0 h 24"/>
                  <a:gd name="T4" fmla="*/ 0 w 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24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0" name="Rectangle 588"/>
              <p:cNvSpPr>
                <a:spLocks noChangeArrowheads="1"/>
              </p:cNvSpPr>
              <p:nvPr/>
            </p:nvSpPr>
            <p:spPr bwMode="auto">
              <a:xfrm>
                <a:off x="1849" y="3194"/>
                <a:ext cx="488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MVs/Nizwa.OMN/42.14</a:t>
                </a:r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1" name="Freeform 589"/>
              <p:cNvSpPr>
                <a:spLocks/>
              </p:cNvSpPr>
              <p:nvPr/>
            </p:nvSpPr>
            <p:spPr bwMode="auto">
              <a:xfrm>
                <a:off x="1846" y="3188"/>
                <a:ext cx="1" cy="2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2" name="Rectangle 590"/>
              <p:cNvSpPr>
                <a:spLocks noChangeArrowheads="1"/>
              </p:cNvSpPr>
              <p:nvPr/>
            </p:nvSpPr>
            <p:spPr bwMode="auto">
              <a:xfrm>
                <a:off x="1849" y="3244"/>
                <a:ext cx="488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MVs/Nizwa.OMN/39.14/</a:t>
                </a:r>
              </a:p>
            </p:txBody>
          </p:sp>
          <p:sp>
            <p:nvSpPr>
              <p:cNvPr id="2273" name="Freeform 591"/>
              <p:cNvSpPr>
                <a:spLocks/>
              </p:cNvSpPr>
              <p:nvPr/>
            </p:nvSpPr>
            <p:spPr bwMode="auto">
              <a:xfrm>
                <a:off x="1846" y="3213"/>
                <a:ext cx="1" cy="49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49 h 49"/>
                  <a:gd name="T4" fmla="*/ 0 w 1"/>
                  <a:gd name="T5" fmla="*/ 49 h 4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9"/>
                  <a:gd name="T11" fmla="*/ 1 w 1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9">
                    <a:moveTo>
                      <a:pt x="0" y="0"/>
                    </a:moveTo>
                    <a:lnTo>
                      <a:pt x="0" y="49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4" name="Rectangle 592"/>
              <p:cNvSpPr>
                <a:spLocks noChangeArrowheads="1"/>
              </p:cNvSpPr>
              <p:nvPr/>
            </p:nvSpPr>
            <p:spPr bwMode="auto">
              <a:xfrm>
                <a:off x="1849" y="3294"/>
                <a:ext cx="488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MVs/Nizwa.OMN/37.14/</a:t>
                </a:r>
              </a:p>
            </p:txBody>
          </p:sp>
          <p:sp>
            <p:nvSpPr>
              <p:cNvPr id="2275" name="Freeform 593"/>
              <p:cNvSpPr>
                <a:spLocks/>
              </p:cNvSpPr>
              <p:nvPr/>
            </p:nvSpPr>
            <p:spPr bwMode="auto">
              <a:xfrm>
                <a:off x="1846" y="3238"/>
                <a:ext cx="1" cy="75"/>
              </a:xfrm>
              <a:custGeom>
                <a:avLst/>
                <a:gdLst>
                  <a:gd name="T0" fmla="*/ 0 w 1"/>
                  <a:gd name="T1" fmla="*/ 0 h 75"/>
                  <a:gd name="T2" fmla="*/ 0 w 1"/>
                  <a:gd name="T3" fmla="*/ 75 h 75"/>
                  <a:gd name="T4" fmla="*/ 0 w 1"/>
                  <a:gd name="T5" fmla="*/ 75 h 7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5"/>
                  <a:gd name="T11" fmla="*/ 1 w 1"/>
                  <a:gd name="T12" fmla="*/ 75 h 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5">
                    <a:moveTo>
                      <a:pt x="0" y="0"/>
                    </a:moveTo>
                    <a:lnTo>
                      <a:pt x="0" y="75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6" name="Rectangle 594"/>
              <p:cNvSpPr>
                <a:spLocks noChangeArrowheads="1"/>
              </p:cNvSpPr>
              <p:nvPr/>
            </p:nvSpPr>
            <p:spPr bwMode="auto">
              <a:xfrm>
                <a:off x="1849" y="3344"/>
                <a:ext cx="44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MVs/Ibri.OMN/43.14/</a:t>
                </a:r>
              </a:p>
            </p:txBody>
          </p:sp>
          <p:sp>
            <p:nvSpPr>
              <p:cNvPr id="2277" name="Freeform 595"/>
              <p:cNvSpPr>
                <a:spLocks/>
              </p:cNvSpPr>
              <p:nvPr/>
            </p:nvSpPr>
            <p:spPr bwMode="auto">
              <a:xfrm>
                <a:off x="1846" y="3263"/>
                <a:ext cx="1" cy="100"/>
              </a:xfrm>
              <a:custGeom>
                <a:avLst/>
                <a:gdLst>
                  <a:gd name="T0" fmla="*/ 0 w 1"/>
                  <a:gd name="T1" fmla="*/ 0 h 100"/>
                  <a:gd name="T2" fmla="*/ 0 w 1"/>
                  <a:gd name="T3" fmla="*/ 100 h 100"/>
                  <a:gd name="T4" fmla="*/ 0 w 1"/>
                  <a:gd name="T5" fmla="*/ 100 h 10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0"/>
                  <a:gd name="T11" fmla="*/ 1 w 1"/>
                  <a:gd name="T12" fmla="*/ 100 h 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0">
                    <a:moveTo>
                      <a:pt x="0" y="0"/>
                    </a:moveTo>
                    <a:lnTo>
                      <a:pt x="0" y="10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8" name="Rectangle 596"/>
              <p:cNvSpPr>
                <a:spLocks noChangeArrowheads="1"/>
              </p:cNvSpPr>
              <p:nvPr/>
            </p:nvSpPr>
            <p:spPr bwMode="auto">
              <a:xfrm>
                <a:off x="1849" y="3395"/>
                <a:ext cx="44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MVs/Ibri.OMN/41.14/</a:t>
                </a:r>
              </a:p>
            </p:txBody>
          </p:sp>
          <p:sp>
            <p:nvSpPr>
              <p:cNvPr id="2279" name="Freeform 597"/>
              <p:cNvSpPr>
                <a:spLocks/>
              </p:cNvSpPr>
              <p:nvPr/>
            </p:nvSpPr>
            <p:spPr bwMode="auto">
              <a:xfrm>
                <a:off x="1846" y="3289"/>
                <a:ext cx="1" cy="124"/>
              </a:xfrm>
              <a:custGeom>
                <a:avLst/>
                <a:gdLst>
                  <a:gd name="T0" fmla="*/ 0 w 1"/>
                  <a:gd name="T1" fmla="*/ 0 h 124"/>
                  <a:gd name="T2" fmla="*/ 0 w 1"/>
                  <a:gd name="T3" fmla="*/ 124 h 124"/>
                  <a:gd name="T4" fmla="*/ 0 w 1"/>
                  <a:gd name="T5" fmla="*/ 124 h 1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4"/>
                  <a:gd name="T11" fmla="*/ 1 w 1"/>
                  <a:gd name="T12" fmla="*/ 124 h 1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4">
                    <a:moveTo>
                      <a:pt x="0" y="0"/>
                    </a:moveTo>
                    <a:lnTo>
                      <a:pt x="0" y="12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0" name="Line 598"/>
              <p:cNvSpPr>
                <a:spLocks noChangeShapeType="1"/>
              </p:cNvSpPr>
              <p:nvPr/>
            </p:nvSpPr>
            <p:spPr bwMode="auto">
              <a:xfrm>
                <a:off x="1846" y="3162"/>
                <a:ext cx="1" cy="124"/>
              </a:xfrm>
              <a:prstGeom prst="line">
                <a:avLst/>
              </a:pr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1" name="Freeform 599"/>
              <p:cNvSpPr>
                <a:spLocks/>
              </p:cNvSpPr>
              <p:nvPr/>
            </p:nvSpPr>
            <p:spPr bwMode="auto">
              <a:xfrm>
                <a:off x="1583" y="3288"/>
                <a:ext cx="263" cy="413"/>
              </a:xfrm>
              <a:custGeom>
                <a:avLst/>
                <a:gdLst>
                  <a:gd name="T0" fmla="*/ 0 w 263"/>
                  <a:gd name="T1" fmla="*/ 413 h 413"/>
                  <a:gd name="T2" fmla="*/ 0 w 263"/>
                  <a:gd name="T3" fmla="*/ 0 h 413"/>
                  <a:gd name="T4" fmla="*/ 263 w 263"/>
                  <a:gd name="T5" fmla="*/ 0 h 413"/>
                  <a:gd name="T6" fmla="*/ 0 60000 65536"/>
                  <a:gd name="T7" fmla="*/ 0 60000 65536"/>
                  <a:gd name="T8" fmla="*/ 0 60000 65536"/>
                  <a:gd name="T9" fmla="*/ 0 w 263"/>
                  <a:gd name="T10" fmla="*/ 0 h 413"/>
                  <a:gd name="T11" fmla="*/ 263 w 263"/>
                  <a:gd name="T12" fmla="*/ 413 h 4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3" h="413">
                    <a:moveTo>
                      <a:pt x="0" y="413"/>
                    </a:moveTo>
                    <a:lnTo>
                      <a:pt x="0" y="0"/>
                    </a:lnTo>
                    <a:lnTo>
                      <a:pt x="263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2" name="Rectangle 600"/>
              <p:cNvSpPr>
                <a:spLocks noChangeArrowheads="1"/>
              </p:cNvSpPr>
              <p:nvPr/>
            </p:nvSpPr>
            <p:spPr bwMode="auto">
              <a:xfrm>
                <a:off x="1585" y="3445"/>
                <a:ext cx="602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FJ361901.Barka.OMN/21.08/1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3" name="Freeform 601"/>
              <p:cNvSpPr>
                <a:spLocks/>
              </p:cNvSpPr>
              <p:nvPr/>
            </p:nvSpPr>
            <p:spPr bwMode="auto">
              <a:xfrm>
                <a:off x="1583" y="3463"/>
                <a:ext cx="1" cy="326"/>
              </a:xfrm>
              <a:custGeom>
                <a:avLst/>
                <a:gdLst>
                  <a:gd name="T0" fmla="*/ 0 w 1"/>
                  <a:gd name="T1" fmla="*/ 326 h 326"/>
                  <a:gd name="T2" fmla="*/ 0 w 1"/>
                  <a:gd name="T3" fmla="*/ 0 h 326"/>
                  <a:gd name="T4" fmla="*/ 0 w 1"/>
                  <a:gd name="T5" fmla="*/ 0 h 3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6"/>
                  <a:gd name="T11" fmla="*/ 1 w 1"/>
                  <a:gd name="T12" fmla="*/ 326 h 3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6">
                    <a:moveTo>
                      <a:pt x="0" y="326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4" name="Rectangle 602"/>
              <p:cNvSpPr>
                <a:spLocks noChangeArrowheads="1"/>
              </p:cNvSpPr>
              <p:nvPr/>
            </p:nvSpPr>
            <p:spPr bwMode="auto">
              <a:xfrm>
                <a:off x="1673" y="3495"/>
                <a:ext cx="282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KWT/20.2010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5" name="Freeform 603"/>
              <p:cNvSpPr>
                <a:spLocks/>
              </p:cNvSpPr>
              <p:nvPr/>
            </p:nvSpPr>
            <p:spPr bwMode="auto">
              <a:xfrm>
                <a:off x="1670" y="3514"/>
                <a:ext cx="1" cy="24"/>
              </a:xfrm>
              <a:custGeom>
                <a:avLst/>
                <a:gdLst>
                  <a:gd name="T0" fmla="*/ 0 w 1"/>
                  <a:gd name="T1" fmla="*/ 24 h 24"/>
                  <a:gd name="T2" fmla="*/ 0 w 1"/>
                  <a:gd name="T3" fmla="*/ 0 h 24"/>
                  <a:gd name="T4" fmla="*/ 0 w 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24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6" name="Rectangle 604"/>
              <p:cNvSpPr>
                <a:spLocks noChangeArrowheads="1"/>
              </p:cNvSpPr>
              <p:nvPr/>
            </p:nvSpPr>
            <p:spPr bwMode="auto">
              <a:xfrm>
                <a:off x="1673" y="3545"/>
                <a:ext cx="59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HQ395676.Sistan.IRN/23.10/2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7" name="Freeform 605"/>
              <p:cNvSpPr>
                <a:spLocks/>
              </p:cNvSpPr>
              <p:nvPr/>
            </p:nvSpPr>
            <p:spPr bwMode="auto">
              <a:xfrm>
                <a:off x="1670" y="3540"/>
                <a:ext cx="1" cy="2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8" name="Rectangle 606"/>
              <p:cNvSpPr>
                <a:spLocks noChangeArrowheads="1"/>
              </p:cNvSpPr>
              <p:nvPr/>
            </p:nvSpPr>
            <p:spPr bwMode="auto">
              <a:xfrm>
                <a:off x="1760" y="3596"/>
                <a:ext cx="594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JN254655.Muscat.OMN/16.11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9" name="Freeform 607"/>
              <p:cNvSpPr>
                <a:spLocks/>
              </p:cNvSpPr>
              <p:nvPr/>
            </p:nvSpPr>
            <p:spPr bwMode="auto">
              <a:xfrm>
                <a:off x="1670" y="3565"/>
                <a:ext cx="88" cy="49"/>
              </a:xfrm>
              <a:custGeom>
                <a:avLst/>
                <a:gdLst>
                  <a:gd name="T0" fmla="*/ 0 w 88"/>
                  <a:gd name="T1" fmla="*/ 0 h 49"/>
                  <a:gd name="T2" fmla="*/ 0 w 88"/>
                  <a:gd name="T3" fmla="*/ 49 h 49"/>
                  <a:gd name="T4" fmla="*/ 88 w 88"/>
                  <a:gd name="T5" fmla="*/ 49 h 49"/>
                  <a:gd name="T6" fmla="*/ 0 60000 65536"/>
                  <a:gd name="T7" fmla="*/ 0 60000 65536"/>
                  <a:gd name="T8" fmla="*/ 0 60000 65536"/>
                  <a:gd name="T9" fmla="*/ 0 w 88"/>
                  <a:gd name="T10" fmla="*/ 0 h 49"/>
                  <a:gd name="T11" fmla="*/ 88 w 88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" h="49">
                    <a:moveTo>
                      <a:pt x="0" y="0"/>
                    </a:moveTo>
                    <a:lnTo>
                      <a:pt x="0" y="49"/>
                    </a:lnTo>
                    <a:lnTo>
                      <a:pt x="88" y="49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0" name="Rectangle 608"/>
              <p:cNvSpPr>
                <a:spLocks noChangeArrowheads="1"/>
              </p:cNvSpPr>
              <p:nvPr/>
            </p:nvSpPr>
            <p:spPr bwMode="auto">
              <a:xfrm>
                <a:off x="1673" y="3646"/>
                <a:ext cx="594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JN254653.</a:t>
                </a:r>
                <a:r>
                  <a:rPr lang="fr-FR" sz="7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Muscat.OMN</a:t>
                </a:r>
                <a:r>
                  <a:rPr lang="fr-FR" sz="7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/06.11</a:t>
                </a:r>
                <a:endParaRPr lang="fr-FR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1" name="Freeform 609"/>
              <p:cNvSpPr>
                <a:spLocks/>
              </p:cNvSpPr>
              <p:nvPr/>
            </p:nvSpPr>
            <p:spPr bwMode="auto">
              <a:xfrm>
                <a:off x="1670" y="3590"/>
                <a:ext cx="1" cy="74"/>
              </a:xfrm>
              <a:custGeom>
                <a:avLst/>
                <a:gdLst>
                  <a:gd name="T0" fmla="*/ 0 w 1"/>
                  <a:gd name="T1" fmla="*/ 0 h 74"/>
                  <a:gd name="T2" fmla="*/ 0 w 1"/>
                  <a:gd name="T3" fmla="*/ 74 h 74"/>
                  <a:gd name="T4" fmla="*/ 0 w 1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4"/>
                  <a:gd name="T11" fmla="*/ 1 w 1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4">
                    <a:moveTo>
                      <a:pt x="0" y="0"/>
                    </a:moveTo>
                    <a:lnTo>
                      <a:pt x="0" y="7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2" name="Rectangle 610"/>
              <p:cNvSpPr>
                <a:spLocks noChangeArrowheads="1"/>
              </p:cNvSpPr>
              <p:nvPr/>
            </p:nvSpPr>
            <p:spPr bwMode="auto">
              <a:xfrm>
                <a:off x="1673" y="3696"/>
                <a:ext cx="594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JN254654.Muscat.OMN/05.11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3" name="Freeform 611"/>
              <p:cNvSpPr>
                <a:spLocks/>
              </p:cNvSpPr>
              <p:nvPr/>
            </p:nvSpPr>
            <p:spPr bwMode="auto">
              <a:xfrm>
                <a:off x="1670" y="3615"/>
                <a:ext cx="1" cy="99"/>
              </a:xfrm>
              <a:custGeom>
                <a:avLst/>
                <a:gdLst>
                  <a:gd name="T0" fmla="*/ 0 w 1"/>
                  <a:gd name="T1" fmla="*/ 0 h 99"/>
                  <a:gd name="T2" fmla="*/ 0 w 1"/>
                  <a:gd name="T3" fmla="*/ 99 h 99"/>
                  <a:gd name="T4" fmla="*/ 0 w 1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9"/>
                  <a:gd name="T11" fmla="*/ 1 w 1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9">
                    <a:moveTo>
                      <a:pt x="0" y="0"/>
                    </a:moveTo>
                    <a:lnTo>
                      <a:pt x="0" y="99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4" name="Line 612"/>
              <p:cNvSpPr>
                <a:spLocks noChangeShapeType="1"/>
              </p:cNvSpPr>
              <p:nvPr/>
            </p:nvSpPr>
            <p:spPr bwMode="auto">
              <a:xfrm>
                <a:off x="1670" y="3514"/>
                <a:ext cx="1" cy="99"/>
              </a:xfrm>
              <a:prstGeom prst="line">
                <a:avLst/>
              </a:pr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5" name="Freeform 613"/>
              <p:cNvSpPr>
                <a:spLocks/>
              </p:cNvSpPr>
              <p:nvPr/>
            </p:nvSpPr>
            <p:spPr bwMode="auto">
              <a:xfrm>
                <a:off x="1583" y="3614"/>
                <a:ext cx="87" cy="250"/>
              </a:xfrm>
              <a:custGeom>
                <a:avLst/>
                <a:gdLst>
                  <a:gd name="T0" fmla="*/ 0 w 87"/>
                  <a:gd name="T1" fmla="*/ 250 h 250"/>
                  <a:gd name="T2" fmla="*/ 0 w 87"/>
                  <a:gd name="T3" fmla="*/ 0 h 250"/>
                  <a:gd name="T4" fmla="*/ 87 w 87"/>
                  <a:gd name="T5" fmla="*/ 0 h 250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50"/>
                  <a:gd name="T11" fmla="*/ 87 w 87"/>
                  <a:gd name="T12" fmla="*/ 250 h 2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50">
                    <a:moveTo>
                      <a:pt x="0" y="250"/>
                    </a:moveTo>
                    <a:lnTo>
                      <a:pt x="0" y="0"/>
                    </a:lnTo>
                    <a:lnTo>
                      <a:pt x="87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6" name="Rectangle 614"/>
              <p:cNvSpPr>
                <a:spLocks noChangeArrowheads="1"/>
              </p:cNvSpPr>
              <p:nvPr/>
            </p:nvSpPr>
            <p:spPr bwMode="auto">
              <a:xfrm>
                <a:off x="1585" y="3746"/>
                <a:ext cx="509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RV109-14_MVs/.PN1/.14/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7" name="Freeform 615"/>
              <p:cNvSpPr>
                <a:spLocks/>
              </p:cNvSpPr>
              <p:nvPr/>
            </p:nvSpPr>
            <p:spPr bwMode="auto">
              <a:xfrm>
                <a:off x="1583" y="3765"/>
                <a:ext cx="1" cy="174"/>
              </a:xfrm>
              <a:custGeom>
                <a:avLst/>
                <a:gdLst>
                  <a:gd name="T0" fmla="*/ 0 w 1"/>
                  <a:gd name="T1" fmla="*/ 174 h 174"/>
                  <a:gd name="T2" fmla="*/ 0 w 1"/>
                  <a:gd name="T3" fmla="*/ 0 h 174"/>
                  <a:gd name="T4" fmla="*/ 0 w 1"/>
                  <a:gd name="T5" fmla="*/ 0 h 17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4"/>
                  <a:gd name="T11" fmla="*/ 1 w 1"/>
                  <a:gd name="T12" fmla="*/ 174 h 1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4">
                    <a:moveTo>
                      <a:pt x="0" y="174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8" name="Rectangle 616"/>
              <p:cNvSpPr>
                <a:spLocks noChangeArrowheads="1"/>
              </p:cNvSpPr>
              <p:nvPr/>
            </p:nvSpPr>
            <p:spPr bwMode="auto">
              <a:xfrm>
                <a:off x="1673" y="3797"/>
                <a:ext cx="48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MVs/Sohar.OMN/23.12/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9" name="Freeform 617"/>
              <p:cNvSpPr>
                <a:spLocks/>
              </p:cNvSpPr>
              <p:nvPr/>
            </p:nvSpPr>
            <p:spPr bwMode="auto">
              <a:xfrm>
                <a:off x="1670" y="3815"/>
                <a:ext cx="1" cy="24"/>
              </a:xfrm>
              <a:custGeom>
                <a:avLst/>
                <a:gdLst>
                  <a:gd name="T0" fmla="*/ 0 w 1"/>
                  <a:gd name="T1" fmla="*/ 24 h 24"/>
                  <a:gd name="T2" fmla="*/ 0 w 1"/>
                  <a:gd name="T3" fmla="*/ 0 h 24"/>
                  <a:gd name="T4" fmla="*/ 0 w 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24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0" name="Rectangle 618"/>
              <p:cNvSpPr>
                <a:spLocks noChangeArrowheads="1"/>
              </p:cNvSpPr>
              <p:nvPr/>
            </p:nvSpPr>
            <p:spPr bwMode="auto">
              <a:xfrm>
                <a:off x="1760" y="3847"/>
                <a:ext cx="594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JN254656.Muscat.OMN/19.11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1" name="Freeform 619"/>
              <p:cNvSpPr>
                <a:spLocks/>
              </p:cNvSpPr>
              <p:nvPr/>
            </p:nvSpPr>
            <p:spPr bwMode="auto">
              <a:xfrm>
                <a:off x="1670" y="3841"/>
                <a:ext cx="88" cy="24"/>
              </a:xfrm>
              <a:custGeom>
                <a:avLst/>
                <a:gdLst>
                  <a:gd name="T0" fmla="*/ 0 w 88"/>
                  <a:gd name="T1" fmla="*/ 0 h 24"/>
                  <a:gd name="T2" fmla="*/ 0 w 88"/>
                  <a:gd name="T3" fmla="*/ 24 h 24"/>
                  <a:gd name="T4" fmla="*/ 88 w 88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88"/>
                  <a:gd name="T10" fmla="*/ 0 h 24"/>
                  <a:gd name="T11" fmla="*/ 88 w 88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" h="24">
                    <a:moveTo>
                      <a:pt x="0" y="0"/>
                    </a:moveTo>
                    <a:lnTo>
                      <a:pt x="0" y="24"/>
                    </a:lnTo>
                    <a:lnTo>
                      <a:pt x="88" y="2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2" name="Freeform 620"/>
              <p:cNvSpPr>
                <a:spLocks/>
              </p:cNvSpPr>
              <p:nvPr/>
            </p:nvSpPr>
            <p:spPr bwMode="auto">
              <a:xfrm>
                <a:off x="1583" y="3840"/>
                <a:ext cx="87" cy="137"/>
              </a:xfrm>
              <a:custGeom>
                <a:avLst/>
                <a:gdLst>
                  <a:gd name="T0" fmla="*/ 0 w 87"/>
                  <a:gd name="T1" fmla="*/ 137 h 137"/>
                  <a:gd name="T2" fmla="*/ 0 w 87"/>
                  <a:gd name="T3" fmla="*/ 0 h 137"/>
                  <a:gd name="T4" fmla="*/ 87 w 87"/>
                  <a:gd name="T5" fmla="*/ 0 h 137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137"/>
                  <a:gd name="T11" fmla="*/ 87 w 87"/>
                  <a:gd name="T12" fmla="*/ 137 h 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137">
                    <a:moveTo>
                      <a:pt x="0" y="137"/>
                    </a:moveTo>
                    <a:lnTo>
                      <a:pt x="0" y="0"/>
                    </a:lnTo>
                    <a:lnTo>
                      <a:pt x="87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3" name="Rectangle 621"/>
              <p:cNvSpPr>
                <a:spLocks noChangeArrowheads="1"/>
              </p:cNvSpPr>
              <p:nvPr/>
            </p:nvSpPr>
            <p:spPr bwMode="auto">
              <a:xfrm>
                <a:off x="1673" y="3897"/>
                <a:ext cx="386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Manama.BHR/9.10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4" name="Freeform 622"/>
              <p:cNvSpPr>
                <a:spLocks/>
              </p:cNvSpPr>
              <p:nvPr/>
            </p:nvSpPr>
            <p:spPr bwMode="auto">
              <a:xfrm>
                <a:off x="1670" y="3915"/>
                <a:ext cx="1" cy="24"/>
              </a:xfrm>
              <a:custGeom>
                <a:avLst/>
                <a:gdLst>
                  <a:gd name="T0" fmla="*/ 0 w 1"/>
                  <a:gd name="T1" fmla="*/ 24 h 24"/>
                  <a:gd name="T2" fmla="*/ 0 w 1"/>
                  <a:gd name="T3" fmla="*/ 0 h 24"/>
                  <a:gd name="T4" fmla="*/ 0 w 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24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5" name="Rectangle 623"/>
              <p:cNvSpPr>
                <a:spLocks noChangeArrowheads="1"/>
              </p:cNvSpPr>
              <p:nvPr/>
            </p:nvSpPr>
            <p:spPr bwMode="auto">
              <a:xfrm>
                <a:off x="1673" y="3947"/>
                <a:ext cx="334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Ibra.OMN/34.09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6" name="Freeform 624"/>
              <p:cNvSpPr>
                <a:spLocks/>
              </p:cNvSpPr>
              <p:nvPr/>
            </p:nvSpPr>
            <p:spPr bwMode="auto">
              <a:xfrm>
                <a:off x="1670" y="3942"/>
                <a:ext cx="1" cy="2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7" name="Freeform 625"/>
              <p:cNvSpPr>
                <a:spLocks/>
              </p:cNvSpPr>
              <p:nvPr/>
            </p:nvSpPr>
            <p:spPr bwMode="auto">
              <a:xfrm>
                <a:off x="1583" y="3940"/>
                <a:ext cx="87" cy="87"/>
              </a:xfrm>
              <a:custGeom>
                <a:avLst/>
                <a:gdLst>
                  <a:gd name="T0" fmla="*/ 0 w 87"/>
                  <a:gd name="T1" fmla="*/ 87 h 87"/>
                  <a:gd name="T2" fmla="*/ 0 w 87"/>
                  <a:gd name="T3" fmla="*/ 0 h 87"/>
                  <a:gd name="T4" fmla="*/ 87 w 87"/>
                  <a:gd name="T5" fmla="*/ 0 h 87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87"/>
                  <a:gd name="T11" fmla="*/ 87 w 87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87">
                    <a:moveTo>
                      <a:pt x="0" y="87"/>
                    </a:moveTo>
                    <a:lnTo>
                      <a:pt x="0" y="0"/>
                    </a:lnTo>
                    <a:lnTo>
                      <a:pt x="87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8" name="Rectangle 626"/>
              <p:cNvSpPr>
                <a:spLocks noChangeArrowheads="1"/>
              </p:cNvSpPr>
              <p:nvPr/>
            </p:nvSpPr>
            <p:spPr bwMode="auto">
              <a:xfrm>
                <a:off x="1585" y="3997"/>
                <a:ext cx="409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Manama.BHR/19.10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9" name="Freeform 627"/>
              <p:cNvSpPr>
                <a:spLocks/>
              </p:cNvSpPr>
              <p:nvPr/>
            </p:nvSpPr>
            <p:spPr bwMode="auto">
              <a:xfrm>
                <a:off x="1583" y="4016"/>
                <a:ext cx="1" cy="49"/>
              </a:xfrm>
              <a:custGeom>
                <a:avLst/>
                <a:gdLst>
                  <a:gd name="T0" fmla="*/ 0 w 1"/>
                  <a:gd name="T1" fmla="*/ 49 h 49"/>
                  <a:gd name="T2" fmla="*/ 0 w 1"/>
                  <a:gd name="T3" fmla="*/ 0 h 49"/>
                  <a:gd name="T4" fmla="*/ 0 w 1"/>
                  <a:gd name="T5" fmla="*/ 0 h 4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9"/>
                  <a:gd name="T11" fmla="*/ 1 w 1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9">
                    <a:moveTo>
                      <a:pt x="0" y="49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0" name="Rectangle 628"/>
              <p:cNvSpPr>
                <a:spLocks noChangeArrowheads="1"/>
              </p:cNvSpPr>
              <p:nvPr/>
            </p:nvSpPr>
            <p:spPr bwMode="auto">
              <a:xfrm>
                <a:off x="1673" y="4048"/>
                <a:ext cx="282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KWT/13.2008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1" name="Freeform 629"/>
              <p:cNvSpPr>
                <a:spLocks/>
              </p:cNvSpPr>
              <p:nvPr/>
            </p:nvSpPr>
            <p:spPr bwMode="auto">
              <a:xfrm>
                <a:off x="1583" y="4066"/>
                <a:ext cx="87" cy="24"/>
              </a:xfrm>
              <a:custGeom>
                <a:avLst/>
                <a:gdLst>
                  <a:gd name="T0" fmla="*/ 0 w 87"/>
                  <a:gd name="T1" fmla="*/ 24 h 24"/>
                  <a:gd name="T2" fmla="*/ 0 w 87"/>
                  <a:gd name="T3" fmla="*/ 0 h 24"/>
                  <a:gd name="T4" fmla="*/ 87 w 87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4"/>
                  <a:gd name="T11" fmla="*/ 87 w 8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4">
                    <a:moveTo>
                      <a:pt x="0" y="24"/>
                    </a:moveTo>
                    <a:lnTo>
                      <a:pt x="0" y="0"/>
                    </a:lnTo>
                    <a:lnTo>
                      <a:pt x="87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2" name="Rectangle 630"/>
              <p:cNvSpPr>
                <a:spLocks noChangeArrowheads="1"/>
              </p:cNvSpPr>
              <p:nvPr/>
            </p:nvSpPr>
            <p:spPr bwMode="auto">
              <a:xfrm>
                <a:off x="1585" y="4098"/>
                <a:ext cx="62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FJ361900.Mirbat.OMN/21.08/1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3" name="Freeform 631"/>
              <p:cNvSpPr>
                <a:spLocks/>
              </p:cNvSpPr>
              <p:nvPr/>
            </p:nvSpPr>
            <p:spPr bwMode="auto">
              <a:xfrm>
                <a:off x="1583" y="4092"/>
                <a:ext cx="1" cy="2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4" name="Line 632"/>
              <p:cNvSpPr>
                <a:spLocks noChangeShapeType="1"/>
              </p:cNvSpPr>
              <p:nvPr/>
            </p:nvSpPr>
            <p:spPr bwMode="auto">
              <a:xfrm>
                <a:off x="1583" y="1730"/>
                <a:ext cx="1" cy="1192"/>
              </a:xfrm>
              <a:prstGeom prst="line">
                <a:avLst/>
              </a:pr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5" name="Line 633"/>
              <p:cNvSpPr>
                <a:spLocks noChangeShapeType="1"/>
              </p:cNvSpPr>
              <p:nvPr/>
            </p:nvSpPr>
            <p:spPr bwMode="auto">
              <a:xfrm>
                <a:off x="1583" y="2924"/>
                <a:ext cx="1" cy="1192"/>
              </a:xfrm>
              <a:prstGeom prst="line">
                <a:avLst/>
              </a:pr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6" name="Freeform 634"/>
              <p:cNvSpPr>
                <a:spLocks/>
              </p:cNvSpPr>
              <p:nvPr/>
            </p:nvSpPr>
            <p:spPr bwMode="auto">
              <a:xfrm>
                <a:off x="1408" y="2923"/>
                <a:ext cx="175" cy="621"/>
              </a:xfrm>
              <a:custGeom>
                <a:avLst/>
                <a:gdLst>
                  <a:gd name="T0" fmla="*/ 0 w 175"/>
                  <a:gd name="T1" fmla="*/ 621 h 621"/>
                  <a:gd name="T2" fmla="*/ 0 w 175"/>
                  <a:gd name="T3" fmla="*/ 0 h 621"/>
                  <a:gd name="T4" fmla="*/ 175 w 175"/>
                  <a:gd name="T5" fmla="*/ 0 h 621"/>
                  <a:gd name="T6" fmla="*/ 0 60000 65536"/>
                  <a:gd name="T7" fmla="*/ 0 60000 65536"/>
                  <a:gd name="T8" fmla="*/ 0 60000 65536"/>
                  <a:gd name="T9" fmla="*/ 0 w 175"/>
                  <a:gd name="T10" fmla="*/ 0 h 621"/>
                  <a:gd name="T11" fmla="*/ 175 w 175"/>
                  <a:gd name="T12" fmla="*/ 621 h 6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5" h="621">
                    <a:moveTo>
                      <a:pt x="0" y="621"/>
                    </a:moveTo>
                    <a:lnTo>
                      <a:pt x="0" y="0"/>
                    </a:lnTo>
                    <a:lnTo>
                      <a:pt x="175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7" name="Rectangle 635"/>
              <p:cNvSpPr>
                <a:spLocks noChangeArrowheads="1"/>
              </p:cNvSpPr>
              <p:nvPr/>
            </p:nvSpPr>
            <p:spPr bwMode="auto">
              <a:xfrm>
                <a:off x="1585" y="4148"/>
                <a:ext cx="467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MVi/Bastak.IRN/21.14/</a:t>
                </a:r>
              </a:p>
            </p:txBody>
          </p:sp>
          <p:sp>
            <p:nvSpPr>
              <p:cNvPr id="2318" name="Freeform 636"/>
              <p:cNvSpPr>
                <a:spLocks/>
              </p:cNvSpPr>
              <p:nvPr/>
            </p:nvSpPr>
            <p:spPr bwMode="auto">
              <a:xfrm>
                <a:off x="1408" y="3546"/>
                <a:ext cx="175" cy="621"/>
              </a:xfrm>
              <a:custGeom>
                <a:avLst/>
                <a:gdLst>
                  <a:gd name="T0" fmla="*/ 0 w 175"/>
                  <a:gd name="T1" fmla="*/ 0 h 621"/>
                  <a:gd name="T2" fmla="*/ 0 w 175"/>
                  <a:gd name="T3" fmla="*/ 621 h 621"/>
                  <a:gd name="T4" fmla="*/ 175 w 175"/>
                  <a:gd name="T5" fmla="*/ 621 h 621"/>
                  <a:gd name="T6" fmla="*/ 0 60000 65536"/>
                  <a:gd name="T7" fmla="*/ 0 60000 65536"/>
                  <a:gd name="T8" fmla="*/ 0 60000 65536"/>
                  <a:gd name="T9" fmla="*/ 0 w 175"/>
                  <a:gd name="T10" fmla="*/ 0 h 621"/>
                  <a:gd name="T11" fmla="*/ 175 w 175"/>
                  <a:gd name="T12" fmla="*/ 621 h 6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5" h="621">
                    <a:moveTo>
                      <a:pt x="0" y="0"/>
                    </a:moveTo>
                    <a:lnTo>
                      <a:pt x="0" y="621"/>
                    </a:lnTo>
                    <a:lnTo>
                      <a:pt x="175" y="621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9" name="Freeform 637"/>
              <p:cNvSpPr>
                <a:spLocks/>
              </p:cNvSpPr>
              <p:nvPr/>
            </p:nvSpPr>
            <p:spPr bwMode="auto">
              <a:xfrm>
                <a:off x="882" y="3545"/>
                <a:ext cx="526" cy="335"/>
              </a:xfrm>
              <a:custGeom>
                <a:avLst/>
                <a:gdLst>
                  <a:gd name="T0" fmla="*/ 0 w 526"/>
                  <a:gd name="T1" fmla="*/ 335 h 335"/>
                  <a:gd name="T2" fmla="*/ 0 w 526"/>
                  <a:gd name="T3" fmla="*/ 0 h 335"/>
                  <a:gd name="T4" fmla="*/ 526 w 526"/>
                  <a:gd name="T5" fmla="*/ 0 h 335"/>
                  <a:gd name="T6" fmla="*/ 0 60000 65536"/>
                  <a:gd name="T7" fmla="*/ 0 60000 65536"/>
                  <a:gd name="T8" fmla="*/ 0 60000 65536"/>
                  <a:gd name="T9" fmla="*/ 0 w 526"/>
                  <a:gd name="T10" fmla="*/ 0 h 335"/>
                  <a:gd name="T11" fmla="*/ 526 w 526"/>
                  <a:gd name="T12" fmla="*/ 335 h 3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6" h="335">
                    <a:moveTo>
                      <a:pt x="0" y="335"/>
                    </a:moveTo>
                    <a:lnTo>
                      <a:pt x="0" y="0"/>
                    </a:lnTo>
                    <a:lnTo>
                      <a:pt x="526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0" name="Rectangle 638"/>
              <p:cNvSpPr>
                <a:spLocks noChangeArrowheads="1"/>
              </p:cNvSpPr>
              <p:nvPr/>
            </p:nvSpPr>
            <p:spPr bwMode="auto">
              <a:xfrm>
                <a:off x="972" y="4198"/>
                <a:ext cx="64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7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MVi/Manchester.GBR/30.94</a:t>
                </a:r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(D8)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1" name="Freeform 639"/>
              <p:cNvSpPr>
                <a:spLocks/>
              </p:cNvSpPr>
              <p:nvPr/>
            </p:nvSpPr>
            <p:spPr bwMode="auto">
              <a:xfrm>
                <a:off x="882" y="3882"/>
                <a:ext cx="88" cy="335"/>
              </a:xfrm>
              <a:custGeom>
                <a:avLst/>
                <a:gdLst>
                  <a:gd name="T0" fmla="*/ 0 w 88"/>
                  <a:gd name="T1" fmla="*/ 0 h 335"/>
                  <a:gd name="T2" fmla="*/ 0 w 88"/>
                  <a:gd name="T3" fmla="*/ 335 h 335"/>
                  <a:gd name="T4" fmla="*/ 88 w 88"/>
                  <a:gd name="T5" fmla="*/ 335 h 335"/>
                  <a:gd name="T6" fmla="*/ 0 60000 65536"/>
                  <a:gd name="T7" fmla="*/ 0 60000 65536"/>
                  <a:gd name="T8" fmla="*/ 0 60000 65536"/>
                  <a:gd name="T9" fmla="*/ 0 w 88"/>
                  <a:gd name="T10" fmla="*/ 0 h 335"/>
                  <a:gd name="T11" fmla="*/ 88 w 88"/>
                  <a:gd name="T12" fmla="*/ 335 h 3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" h="335">
                    <a:moveTo>
                      <a:pt x="0" y="0"/>
                    </a:moveTo>
                    <a:lnTo>
                      <a:pt x="0" y="335"/>
                    </a:lnTo>
                    <a:lnTo>
                      <a:pt x="88" y="335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2" name="Rectangle 640"/>
              <p:cNvSpPr>
                <a:spLocks noChangeArrowheads="1"/>
              </p:cNvSpPr>
              <p:nvPr/>
            </p:nvSpPr>
            <p:spPr bwMode="auto">
              <a:xfrm>
                <a:off x="1147" y="4249"/>
                <a:ext cx="50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MVs/Rustaq.OMN/18.14</a:t>
                </a:r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3" name="Freeform 641"/>
              <p:cNvSpPr>
                <a:spLocks/>
              </p:cNvSpPr>
              <p:nvPr/>
            </p:nvSpPr>
            <p:spPr bwMode="auto">
              <a:xfrm>
                <a:off x="1057" y="4267"/>
                <a:ext cx="88" cy="24"/>
              </a:xfrm>
              <a:custGeom>
                <a:avLst/>
                <a:gdLst>
                  <a:gd name="T0" fmla="*/ 0 w 88"/>
                  <a:gd name="T1" fmla="*/ 24 h 24"/>
                  <a:gd name="T2" fmla="*/ 0 w 88"/>
                  <a:gd name="T3" fmla="*/ 0 h 24"/>
                  <a:gd name="T4" fmla="*/ 88 w 88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88"/>
                  <a:gd name="T10" fmla="*/ 0 h 24"/>
                  <a:gd name="T11" fmla="*/ 88 w 88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" h="24">
                    <a:moveTo>
                      <a:pt x="0" y="24"/>
                    </a:moveTo>
                    <a:lnTo>
                      <a:pt x="0" y="0"/>
                    </a:lnTo>
                    <a:lnTo>
                      <a:pt x="88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4" name="Rectangle 642"/>
              <p:cNvSpPr>
                <a:spLocks noChangeArrowheads="1"/>
              </p:cNvSpPr>
              <p:nvPr/>
            </p:nvSpPr>
            <p:spPr bwMode="auto">
              <a:xfrm>
                <a:off x="1060" y="4299"/>
                <a:ext cx="598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7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MVs/Bandarabbas.IRN/27.15</a:t>
                </a:r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5" name="Freeform 643"/>
              <p:cNvSpPr>
                <a:spLocks/>
              </p:cNvSpPr>
              <p:nvPr/>
            </p:nvSpPr>
            <p:spPr bwMode="auto">
              <a:xfrm>
                <a:off x="1057" y="4293"/>
                <a:ext cx="1" cy="2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4 h 24"/>
                  <a:gd name="T4" fmla="*/ 0 w 1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4"/>
                  <a:gd name="T11" fmla="*/ 1 w 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4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6" name="Rectangle 644"/>
              <p:cNvSpPr>
                <a:spLocks noChangeArrowheads="1"/>
              </p:cNvSpPr>
              <p:nvPr/>
            </p:nvSpPr>
            <p:spPr bwMode="auto">
              <a:xfrm>
                <a:off x="1147" y="4349"/>
                <a:ext cx="446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7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MVs/Mct.OMN/17.15</a:t>
                </a:r>
                <a:r>
                  <a:rPr lang="fr-FR" sz="7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7" name="Freeform 645"/>
              <p:cNvSpPr>
                <a:spLocks/>
              </p:cNvSpPr>
              <p:nvPr/>
            </p:nvSpPr>
            <p:spPr bwMode="auto">
              <a:xfrm>
                <a:off x="1057" y="4318"/>
                <a:ext cx="88" cy="49"/>
              </a:xfrm>
              <a:custGeom>
                <a:avLst/>
                <a:gdLst>
                  <a:gd name="T0" fmla="*/ 0 w 88"/>
                  <a:gd name="T1" fmla="*/ 0 h 49"/>
                  <a:gd name="T2" fmla="*/ 0 w 88"/>
                  <a:gd name="T3" fmla="*/ 49 h 49"/>
                  <a:gd name="T4" fmla="*/ 88 w 88"/>
                  <a:gd name="T5" fmla="*/ 49 h 49"/>
                  <a:gd name="T6" fmla="*/ 0 60000 65536"/>
                  <a:gd name="T7" fmla="*/ 0 60000 65536"/>
                  <a:gd name="T8" fmla="*/ 0 60000 65536"/>
                  <a:gd name="T9" fmla="*/ 0 w 88"/>
                  <a:gd name="T10" fmla="*/ 0 h 49"/>
                  <a:gd name="T11" fmla="*/ 88 w 88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" h="49">
                    <a:moveTo>
                      <a:pt x="0" y="0"/>
                    </a:moveTo>
                    <a:lnTo>
                      <a:pt x="0" y="49"/>
                    </a:lnTo>
                    <a:lnTo>
                      <a:pt x="88" y="49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8" name="Rectangle 646"/>
              <p:cNvSpPr>
                <a:spLocks noChangeArrowheads="1"/>
              </p:cNvSpPr>
              <p:nvPr/>
            </p:nvSpPr>
            <p:spPr bwMode="auto">
              <a:xfrm>
                <a:off x="1147" y="4399"/>
                <a:ext cx="51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RV46-14_MVi/.KWT/.14/</a:t>
                </a:r>
              </a:p>
            </p:txBody>
          </p:sp>
          <p:sp>
            <p:nvSpPr>
              <p:cNvPr id="2329" name="Freeform 647"/>
              <p:cNvSpPr>
                <a:spLocks/>
              </p:cNvSpPr>
              <p:nvPr/>
            </p:nvSpPr>
            <p:spPr bwMode="auto">
              <a:xfrm>
                <a:off x="1145" y="4418"/>
                <a:ext cx="1" cy="174"/>
              </a:xfrm>
              <a:custGeom>
                <a:avLst/>
                <a:gdLst>
                  <a:gd name="T0" fmla="*/ 0 w 1"/>
                  <a:gd name="T1" fmla="*/ 174 h 174"/>
                  <a:gd name="T2" fmla="*/ 0 w 1"/>
                  <a:gd name="T3" fmla="*/ 0 h 174"/>
                  <a:gd name="T4" fmla="*/ 0 w 1"/>
                  <a:gd name="T5" fmla="*/ 0 h 17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4"/>
                  <a:gd name="T11" fmla="*/ 1 w 1"/>
                  <a:gd name="T12" fmla="*/ 174 h 1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4">
                    <a:moveTo>
                      <a:pt x="0" y="174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0" name="Rectangle 648"/>
              <p:cNvSpPr>
                <a:spLocks noChangeArrowheads="1"/>
              </p:cNvSpPr>
              <p:nvPr/>
            </p:nvSpPr>
            <p:spPr bwMode="auto">
              <a:xfrm>
                <a:off x="1147" y="4449"/>
                <a:ext cx="51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RV47-14_MVi/.KWT/.14/</a:t>
                </a:r>
              </a:p>
            </p:txBody>
          </p:sp>
          <p:sp>
            <p:nvSpPr>
              <p:cNvPr id="2331" name="Freeform 649"/>
              <p:cNvSpPr>
                <a:spLocks/>
              </p:cNvSpPr>
              <p:nvPr/>
            </p:nvSpPr>
            <p:spPr bwMode="auto">
              <a:xfrm>
                <a:off x="1145" y="4468"/>
                <a:ext cx="1" cy="150"/>
              </a:xfrm>
              <a:custGeom>
                <a:avLst/>
                <a:gdLst>
                  <a:gd name="T0" fmla="*/ 0 w 1"/>
                  <a:gd name="T1" fmla="*/ 150 h 150"/>
                  <a:gd name="T2" fmla="*/ 0 w 1"/>
                  <a:gd name="T3" fmla="*/ 0 h 150"/>
                  <a:gd name="T4" fmla="*/ 0 w 1"/>
                  <a:gd name="T5" fmla="*/ 0 h 15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0"/>
                  <a:gd name="T11" fmla="*/ 1 w 1"/>
                  <a:gd name="T12" fmla="*/ 150 h 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0">
                    <a:moveTo>
                      <a:pt x="0" y="150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2" name="Rectangle 650"/>
              <p:cNvSpPr>
                <a:spLocks noChangeArrowheads="1"/>
              </p:cNvSpPr>
              <p:nvPr/>
            </p:nvSpPr>
            <p:spPr bwMode="auto">
              <a:xfrm>
                <a:off x="1147" y="4500"/>
                <a:ext cx="56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RV110-14_MVs/.KWT/2.14/</a:t>
                </a:r>
              </a:p>
            </p:txBody>
          </p:sp>
          <p:sp>
            <p:nvSpPr>
              <p:cNvPr id="2333" name="Freeform 651"/>
              <p:cNvSpPr>
                <a:spLocks/>
              </p:cNvSpPr>
              <p:nvPr/>
            </p:nvSpPr>
            <p:spPr bwMode="auto">
              <a:xfrm>
                <a:off x="1145" y="4518"/>
                <a:ext cx="1" cy="125"/>
              </a:xfrm>
              <a:custGeom>
                <a:avLst/>
                <a:gdLst>
                  <a:gd name="T0" fmla="*/ 0 w 1"/>
                  <a:gd name="T1" fmla="*/ 125 h 125"/>
                  <a:gd name="T2" fmla="*/ 0 w 1"/>
                  <a:gd name="T3" fmla="*/ 0 h 125"/>
                  <a:gd name="T4" fmla="*/ 0 w 1"/>
                  <a:gd name="T5" fmla="*/ 0 h 12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5"/>
                  <a:gd name="T11" fmla="*/ 1 w 1"/>
                  <a:gd name="T12" fmla="*/ 125 h 1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5">
                    <a:moveTo>
                      <a:pt x="0" y="125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4" name="Rectangle 652"/>
              <p:cNvSpPr>
                <a:spLocks noChangeArrowheads="1"/>
              </p:cNvSpPr>
              <p:nvPr/>
            </p:nvSpPr>
            <p:spPr bwMode="auto">
              <a:xfrm>
                <a:off x="1147" y="4550"/>
                <a:ext cx="56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7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RV111-14_MVs/.KWT/5.14/</a:t>
                </a:r>
              </a:p>
            </p:txBody>
          </p:sp>
          <p:sp>
            <p:nvSpPr>
              <p:cNvPr id="2335" name="Freeform 653"/>
              <p:cNvSpPr>
                <a:spLocks/>
              </p:cNvSpPr>
              <p:nvPr/>
            </p:nvSpPr>
            <p:spPr bwMode="auto">
              <a:xfrm>
                <a:off x="1145" y="4568"/>
                <a:ext cx="1" cy="100"/>
              </a:xfrm>
              <a:custGeom>
                <a:avLst/>
                <a:gdLst>
                  <a:gd name="T0" fmla="*/ 0 w 1"/>
                  <a:gd name="T1" fmla="*/ 100 h 100"/>
                  <a:gd name="T2" fmla="*/ 0 w 1"/>
                  <a:gd name="T3" fmla="*/ 0 h 100"/>
                  <a:gd name="T4" fmla="*/ 0 w 1"/>
                  <a:gd name="T5" fmla="*/ 0 h 10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0"/>
                  <a:gd name="T11" fmla="*/ 1 w 1"/>
                  <a:gd name="T12" fmla="*/ 100 h 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0">
                    <a:moveTo>
                      <a:pt x="0" y="100"/>
                    </a:moveTo>
                    <a:lnTo>
                      <a:pt x="0" y="0"/>
                    </a:lnTo>
                  </a:path>
                </a:pathLst>
              </a:custGeom>
              <a:noFill/>
              <a:ln w="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7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61" name="Rectangle 655"/>
            <p:cNvSpPr>
              <a:spLocks noChangeArrowheads="1"/>
            </p:cNvSpPr>
            <p:nvPr/>
          </p:nvSpPr>
          <p:spPr bwMode="auto">
            <a:xfrm>
              <a:off x="1147" y="4600"/>
              <a:ext cx="58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RV112-14_MVs/.KWT/6.14/1</a:t>
              </a:r>
            </a:p>
          </p:txBody>
        </p:sp>
        <p:sp>
          <p:nvSpPr>
            <p:cNvPr id="2062" name="Freeform 656"/>
            <p:cNvSpPr>
              <a:spLocks/>
            </p:cNvSpPr>
            <p:nvPr/>
          </p:nvSpPr>
          <p:spPr bwMode="auto">
            <a:xfrm>
              <a:off x="1145" y="4619"/>
              <a:ext cx="1" cy="74"/>
            </a:xfrm>
            <a:custGeom>
              <a:avLst/>
              <a:gdLst>
                <a:gd name="T0" fmla="*/ 0 w 1"/>
                <a:gd name="T1" fmla="*/ 74 h 74"/>
                <a:gd name="T2" fmla="*/ 0 w 1"/>
                <a:gd name="T3" fmla="*/ 0 h 74"/>
                <a:gd name="T4" fmla="*/ 0 w 1"/>
                <a:gd name="T5" fmla="*/ 0 h 74"/>
                <a:gd name="T6" fmla="*/ 0 60000 65536"/>
                <a:gd name="T7" fmla="*/ 0 60000 65536"/>
                <a:gd name="T8" fmla="*/ 0 60000 65536"/>
                <a:gd name="T9" fmla="*/ 0 w 1"/>
                <a:gd name="T10" fmla="*/ 0 h 74"/>
                <a:gd name="T11" fmla="*/ 1 w 1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4">
                  <a:moveTo>
                    <a:pt x="0" y="74"/>
                  </a:moveTo>
                  <a:lnTo>
                    <a:pt x="0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3" name="Rectangle 657"/>
            <p:cNvSpPr>
              <a:spLocks noChangeArrowheads="1"/>
            </p:cNvSpPr>
            <p:nvPr/>
          </p:nvSpPr>
          <p:spPr bwMode="auto">
            <a:xfrm>
              <a:off x="1147" y="4650"/>
              <a:ext cx="58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RV113-14_MVs/.KWT/3.14/2</a:t>
              </a:r>
            </a:p>
          </p:txBody>
        </p:sp>
        <p:sp>
          <p:nvSpPr>
            <p:cNvPr id="2064" name="Freeform 658"/>
            <p:cNvSpPr>
              <a:spLocks/>
            </p:cNvSpPr>
            <p:nvPr/>
          </p:nvSpPr>
          <p:spPr bwMode="auto">
            <a:xfrm>
              <a:off x="1145" y="4669"/>
              <a:ext cx="1" cy="49"/>
            </a:xfrm>
            <a:custGeom>
              <a:avLst/>
              <a:gdLst>
                <a:gd name="T0" fmla="*/ 0 w 1"/>
                <a:gd name="T1" fmla="*/ 49 h 49"/>
                <a:gd name="T2" fmla="*/ 0 w 1"/>
                <a:gd name="T3" fmla="*/ 0 h 49"/>
                <a:gd name="T4" fmla="*/ 0 w 1"/>
                <a:gd name="T5" fmla="*/ 0 h 49"/>
                <a:gd name="T6" fmla="*/ 0 60000 65536"/>
                <a:gd name="T7" fmla="*/ 0 60000 65536"/>
                <a:gd name="T8" fmla="*/ 0 60000 65536"/>
                <a:gd name="T9" fmla="*/ 0 w 1"/>
                <a:gd name="T10" fmla="*/ 0 h 49"/>
                <a:gd name="T11" fmla="*/ 1 w 1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9">
                  <a:moveTo>
                    <a:pt x="0" y="49"/>
                  </a:moveTo>
                  <a:lnTo>
                    <a:pt x="0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5" name="Rectangle 659"/>
            <p:cNvSpPr>
              <a:spLocks noChangeArrowheads="1"/>
            </p:cNvSpPr>
            <p:nvPr/>
          </p:nvSpPr>
          <p:spPr bwMode="auto">
            <a:xfrm>
              <a:off x="1147" y="4701"/>
              <a:ext cx="51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RV45-14_MVi/.KWT/.14/</a:t>
              </a:r>
            </a:p>
          </p:txBody>
        </p:sp>
        <p:sp>
          <p:nvSpPr>
            <p:cNvPr id="2066" name="Freeform 660"/>
            <p:cNvSpPr>
              <a:spLocks/>
            </p:cNvSpPr>
            <p:nvPr/>
          </p:nvSpPr>
          <p:spPr bwMode="auto">
            <a:xfrm>
              <a:off x="1145" y="4719"/>
              <a:ext cx="1" cy="24"/>
            </a:xfrm>
            <a:custGeom>
              <a:avLst/>
              <a:gdLst>
                <a:gd name="T0" fmla="*/ 0 w 1"/>
                <a:gd name="T1" fmla="*/ 24 h 24"/>
                <a:gd name="T2" fmla="*/ 0 w 1"/>
                <a:gd name="T3" fmla="*/ 0 h 24"/>
                <a:gd name="T4" fmla="*/ 0 w 1"/>
                <a:gd name="T5" fmla="*/ 0 h 24"/>
                <a:gd name="T6" fmla="*/ 0 60000 65536"/>
                <a:gd name="T7" fmla="*/ 0 60000 65536"/>
                <a:gd name="T8" fmla="*/ 0 60000 65536"/>
                <a:gd name="T9" fmla="*/ 0 w 1"/>
                <a:gd name="T10" fmla="*/ 0 h 24"/>
                <a:gd name="T11" fmla="*/ 1 w 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">
                  <a:moveTo>
                    <a:pt x="0" y="24"/>
                  </a:moveTo>
                  <a:lnTo>
                    <a:pt x="0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7" name="Rectangle 661"/>
            <p:cNvSpPr>
              <a:spLocks noChangeArrowheads="1"/>
            </p:cNvSpPr>
            <p:nvPr/>
          </p:nvSpPr>
          <p:spPr bwMode="auto">
            <a:xfrm>
              <a:off x="1234" y="4751"/>
              <a:ext cx="58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RV114-14_MVs/.KWT/6.14/3</a:t>
              </a:r>
            </a:p>
          </p:txBody>
        </p:sp>
        <p:sp>
          <p:nvSpPr>
            <p:cNvPr id="2068" name="Freeform 662"/>
            <p:cNvSpPr>
              <a:spLocks/>
            </p:cNvSpPr>
            <p:nvPr/>
          </p:nvSpPr>
          <p:spPr bwMode="auto">
            <a:xfrm>
              <a:off x="1145" y="4745"/>
              <a:ext cx="87" cy="24"/>
            </a:xfrm>
            <a:custGeom>
              <a:avLst/>
              <a:gdLst>
                <a:gd name="T0" fmla="*/ 0 w 87"/>
                <a:gd name="T1" fmla="*/ 0 h 24"/>
                <a:gd name="T2" fmla="*/ 0 w 87"/>
                <a:gd name="T3" fmla="*/ 24 h 24"/>
                <a:gd name="T4" fmla="*/ 87 w 87"/>
                <a:gd name="T5" fmla="*/ 24 h 24"/>
                <a:gd name="T6" fmla="*/ 0 60000 65536"/>
                <a:gd name="T7" fmla="*/ 0 60000 65536"/>
                <a:gd name="T8" fmla="*/ 0 60000 65536"/>
                <a:gd name="T9" fmla="*/ 0 w 87"/>
                <a:gd name="T10" fmla="*/ 0 h 24"/>
                <a:gd name="T11" fmla="*/ 87 w 87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4">
                  <a:moveTo>
                    <a:pt x="0" y="0"/>
                  </a:moveTo>
                  <a:lnTo>
                    <a:pt x="0" y="24"/>
                  </a:lnTo>
                  <a:lnTo>
                    <a:pt x="87" y="24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9" name="Line 663"/>
            <p:cNvSpPr>
              <a:spLocks noChangeShapeType="1"/>
            </p:cNvSpPr>
            <p:nvPr/>
          </p:nvSpPr>
          <p:spPr bwMode="auto">
            <a:xfrm>
              <a:off x="1145" y="4594"/>
              <a:ext cx="1" cy="175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0" name="Freeform 664"/>
            <p:cNvSpPr>
              <a:spLocks/>
            </p:cNvSpPr>
            <p:nvPr/>
          </p:nvSpPr>
          <p:spPr bwMode="auto">
            <a:xfrm>
              <a:off x="1057" y="4431"/>
              <a:ext cx="88" cy="162"/>
            </a:xfrm>
            <a:custGeom>
              <a:avLst/>
              <a:gdLst>
                <a:gd name="T0" fmla="*/ 0 w 88"/>
                <a:gd name="T1" fmla="*/ 0 h 162"/>
                <a:gd name="T2" fmla="*/ 0 w 88"/>
                <a:gd name="T3" fmla="*/ 162 h 162"/>
                <a:gd name="T4" fmla="*/ 88 w 88"/>
                <a:gd name="T5" fmla="*/ 162 h 162"/>
                <a:gd name="T6" fmla="*/ 0 60000 65536"/>
                <a:gd name="T7" fmla="*/ 0 60000 65536"/>
                <a:gd name="T8" fmla="*/ 0 60000 65536"/>
                <a:gd name="T9" fmla="*/ 0 w 88"/>
                <a:gd name="T10" fmla="*/ 0 h 162"/>
                <a:gd name="T11" fmla="*/ 88 w 8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162">
                  <a:moveTo>
                    <a:pt x="0" y="0"/>
                  </a:moveTo>
                  <a:lnTo>
                    <a:pt x="0" y="162"/>
                  </a:lnTo>
                  <a:lnTo>
                    <a:pt x="88" y="162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1" name="Line 665"/>
            <p:cNvSpPr>
              <a:spLocks noChangeShapeType="1"/>
            </p:cNvSpPr>
            <p:nvPr/>
          </p:nvSpPr>
          <p:spPr bwMode="auto">
            <a:xfrm>
              <a:off x="1057" y="4267"/>
              <a:ext cx="1" cy="162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2" name="Freeform 666"/>
            <p:cNvSpPr>
              <a:spLocks/>
            </p:cNvSpPr>
            <p:nvPr/>
          </p:nvSpPr>
          <p:spPr bwMode="auto">
            <a:xfrm>
              <a:off x="882" y="3989"/>
              <a:ext cx="175" cy="441"/>
            </a:xfrm>
            <a:custGeom>
              <a:avLst/>
              <a:gdLst>
                <a:gd name="T0" fmla="*/ 0 w 175"/>
                <a:gd name="T1" fmla="*/ 0 h 441"/>
                <a:gd name="T2" fmla="*/ 0 w 175"/>
                <a:gd name="T3" fmla="*/ 441 h 441"/>
                <a:gd name="T4" fmla="*/ 175 w 175"/>
                <a:gd name="T5" fmla="*/ 441 h 441"/>
                <a:gd name="T6" fmla="*/ 0 60000 65536"/>
                <a:gd name="T7" fmla="*/ 0 60000 65536"/>
                <a:gd name="T8" fmla="*/ 0 60000 65536"/>
                <a:gd name="T9" fmla="*/ 0 w 175"/>
                <a:gd name="T10" fmla="*/ 0 h 441"/>
                <a:gd name="T11" fmla="*/ 175 w 175"/>
                <a:gd name="T12" fmla="*/ 441 h 4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" h="441">
                  <a:moveTo>
                    <a:pt x="0" y="0"/>
                  </a:moveTo>
                  <a:lnTo>
                    <a:pt x="0" y="441"/>
                  </a:lnTo>
                  <a:lnTo>
                    <a:pt x="175" y="441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3" name="Line 667"/>
            <p:cNvSpPr>
              <a:spLocks noChangeShapeType="1"/>
            </p:cNvSpPr>
            <p:nvPr/>
          </p:nvSpPr>
          <p:spPr bwMode="auto">
            <a:xfrm>
              <a:off x="882" y="3545"/>
              <a:ext cx="1" cy="442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4" name="Freeform 668"/>
            <p:cNvSpPr>
              <a:spLocks/>
            </p:cNvSpPr>
            <p:nvPr/>
          </p:nvSpPr>
          <p:spPr bwMode="auto">
            <a:xfrm>
              <a:off x="532" y="3988"/>
              <a:ext cx="350" cy="540"/>
            </a:xfrm>
            <a:custGeom>
              <a:avLst/>
              <a:gdLst>
                <a:gd name="T0" fmla="*/ 0 w 350"/>
                <a:gd name="T1" fmla="*/ 540 h 540"/>
                <a:gd name="T2" fmla="*/ 0 w 350"/>
                <a:gd name="T3" fmla="*/ 0 h 540"/>
                <a:gd name="T4" fmla="*/ 350 w 350"/>
                <a:gd name="T5" fmla="*/ 0 h 540"/>
                <a:gd name="T6" fmla="*/ 0 60000 65536"/>
                <a:gd name="T7" fmla="*/ 0 60000 65536"/>
                <a:gd name="T8" fmla="*/ 0 60000 65536"/>
                <a:gd name="T9" fmla="*/ 0 w 350"/>
                <a:gd name="T10" fmla="*/ 0 h 540"/>
                <a:gd name="T11" fmla="*/ 350 w 350"/>
                <a:gd name="T12" fmla="*/ 540 h 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" h="540">
                  <a:moveTo>
                    <a:pt x="0" y="540"/>
                  </a:moveTo>
                  <a:lnTo>
                    <a:pt x="0" y="0"/>
                  </a:lnTo>
                  <a:lnTo>
                    <a:pt x="350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5" name="Rectangle 669"/>
            <p:cNvSpPr>
              <a:spLocks noChangeArrowheads="1"/>
            </p:cNvSpPr>
            <p:nvPr/>
          </p:nvSpPr>
          <p:spPr bwMode="auto">
            <a:xfrm>
              <a:off x="1322" y="4801"/>
              <a:ext cx="691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DQ779222.BenniMellal.MOR/.05/3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6" name="Freeform 670"/>
            <p:cNvSpPr>
              <a:spLocks/>
            </p:cNvSpPr>
            <p:nvPr/>
          </p:nvSpPr>
          <p:spPr bwMode="auto">
            <a:xfrm>
              <a:off x="1320" y="4819"/>
              <a:ext cx="1" cy="25"/>
            </a:xfrm>
            <a:custGeom>
              <a:avLst/>
              <a:gdLst>
                <a:gd name="T0" fmla="*/ 0 w 1"/>
                <a:gd name="T1" fmla="*/ 25 h 25"/>
                <a:gd name="T2" fmla="*/ 0 w 1"/>
                <a:gd name="T3" fmla="*/ 0 h 25"/>
                <a:gd name="T4" fmla="*/ 0 w 1"/>
                <a:gd name="T5" fmla="*/ 0 h 25"/>
                <a:gd name="T6" fmla="*/ 0 60000 65536"/>
                <a:gd name="T7" fmla="*/ 0 60000 65536"/>
                <a:gd name="T8" fmla="*/ 0 60000 65536"/>
                <a:gd name="T9" fmla="*/ 0 w 1"/>
                <a:gd name="T10" fmla="*/ 0 h 25"/>
                <a:gd name="T11" fmla="*/ 1 w 1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">
                  <a:moveTo>
                    <a:pt x="0" y="25"/>
                  </a:moveTo>
                  <a:lnTo>
                    <a:pt x="0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7" name="Rectangle 671"/>
            <p:cNvSpPr>
              <a:spLocks noChangeArrowheads="1"/>
            </p:cNvSpPr>
            <p:nvPr/>
          </p:nvSpPr>
          <p:spPr bwMode="auto">
            <a:xfrm>
              <a:off x="1322" y="4851"/>
              <a:ext cx="691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DQ779220.BenniMellal.MOR/.05/1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8" name="Freeform 672"/>
            <p:cNvSpPr>
              <a:spLocks/>
            </p:cNvSpPr>
            <p:nvPr/>
          </p:nvSpPr>
          <p:spPr bwMode="auto">
            <a:xfrm>
              <a:off x="1320" y="4846"/>
              <a:ext cx="1" cy="24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0 60000 65536"/>
                <a:gd name="T7" fmla="*/ 0 60000 65536"/>
                <a:gd name="T8" fmla="*/ 0 60000 65536"/>
                <a:gd name="T9" fmla="*/ 0 w 1"/>
                <a:gd name="T10" fmla="*/ 0 h 24"/>
                <a:gd name="T11" fmla="*/ 1 w 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">
                  <a:moveTo>
                    <a:pt x="0" y="0"/>
                  </a:moveTo>
                  <a:lnTo>
                    <a:pt x="0" y="24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9" name="Rectangle 673"/>
            <p:cNvSpPr>
              <a:spLocks noChangeArrowheads="1"/>
            </p:cNvSpPr>
            <p:nvPr/>
          </p:nvSpPr>
          <p:spPr bwMode="auto">
            <a:xfrm>
              <a:off x="1322" y="4902"/>
              <a:ext cx="691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DQ779221.BenniMellal.MOR/.05/2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0" name="Freeform 674"/>
            <p:cNvSpPr>
              <a:spLocks/>
            </p:cNvSpPr>
            <p:nvPr/>
          </p:nvSpPr>
          <p:spPr bwMode="auto">
            <a:xfrm>
              <a:off x="1320" y="4871"/>
              <a:ext cx="1" cy="49"/>
            </a:xfrm>
            <a:custGeom>
              <a:avLst/>
              <a:gdLst>
                <a:gd name="T0" fmla="*/ 0 w 1"/>
                <a:gd name="T1" fmla="*/ 0 h 49"/>
                <a:gd name="T2" fmla="*/ 0 w 1"/>
                <a:gd name="T3" fmla="*/ 49 h 49"/>
                <a:gd name="T4" fmla="*/ 0 w 1"/>
                <a:gd name="T5" fmla="*/ 49 h 49"/>
                <a:gd name="T6" fmla="*/ 0 60000 65536"/>
                <a:gd name="T7" fmla="*/ 0 60000 65536"/>
                <a:gd name="T8" fmla="*/ 0 60000 65536"/>
                <a:gd name="T9" fmla="*/ 0 w 1"/>
                <a:gd name="T10" fmla="*/ 0 h 49"/>
                <a:gd name="T11" fmla="*/ 1 w 1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9">
                  <a:moveTo>
                    <a:pt x="0" y="0"/>
                  </a:moveTo>
                  <a:lnTo>
                    <a:pt x="0" y="49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1" name="Line 675"/>
            <p:cNvSpPr>
              <a:spLocks noChangeShapeType="1"/>
            </p:cNvSpPr>
            <p:nvPr/>
          </p:nvSpPr>
          <p:spPr bwMode="auto">
            <a:xfrm>
              <a:off x="1320" y="4819"/>
              <a:ext cx="1" cy="50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2" name="Freeform 676"/>
            <p:cNvSpPr>
              <a:spLocks/>
            </p:cNvSpPr>
            <p:nvPr/>
          </p:nvSpPr>
          <p:spPr bwMode="auto">
            <a:xfrm>
              <a:off x="1188" y="4870"/>
              <a:ext cx="132" cy="49"/>
            </a:xfrm>
            <a:custGeom>
              <a:avLst/>
              <a:gdLst>
                <a:gd name="T0" fmla="*/ 0 w 132"/>
                <a:gd name="T1" fmla="*/ 49 h 49"/>
                <a:gd name="T2" fmla="*/ 0 w 132"/>
                <a:gd name="T3" fmla="*/ 0 h 49"/>
                <a:gd name="T4" fmla="*/ 132 w 132"/>
                <a:gd name="T5" fmla="*/ 0 h 49"/>
                <a:gd name="T6" fmla="*/ 0 60000 65536"/>
                <a:gd name="T7" fmla="*/ 0 60000 65536"/>
                <a:gd name="T8" fmla="*/ 0 60000 65536"/>
                <a:gd name="T9" fmla="*/ 0 w 132"/>
                <a:gd name="T10" fmla="*/ 0 h 49"/>
                <a:gd name="T11" fmla="*/ 132 w 13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49">
                  <a:moveTo>
                    <a:pt x="0" y="49"/>
                  </a:moveTo>
                  <a:lnTo>
                    <a:pt x="0" y="0"/>
                  </a:lnTo>
                  <a:lnTo>
                    <a:pt x="132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3" name="Rectangle 677"/>
            <p:cNvSpPr>
              <a:spLocks noChangeArrowheads="1"/>
            </p:cNvSpPr>
            <p:nvPr/>
          </p:nvSpPr>
          <p:spPr bwMode="auto">
            <a:xfrm>
              <a:off x="1322" y="4952"/>
              <a:ext cx="604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DQ779206.Tanger.MOR/16.04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4" name="Freeform 678"/>
            <p:cNvSpPr>
              <a:spLocks/>
            </p:cNvSpPr>
            <p:nvPr/>
          </p:nvSpPr>
          <p:spPr bwMode="auto">
            <a:xfrm>
              <a:off x="1188" y="4921"/>
              <a:ext cx="132" cy="49"/>
            </a:xfrm>
            <a:custGeom>
              <a:avLst/>
              <a:gdLst>
                <a:gd name="T0" fmla="*/ 0 w 132"/>
                <a:gd name="T1" fmla="*/ 0 h 49"/>
                <a:gd name="T2" fmla="*/ 0 w 132"/>
                <a:gd name="T3" fmla="*/ 49 h 49"/>
                <a:gd name="T4" fmla="*/ 132 w 132"/>
                <a:gd name="T5" fmla="*/ 49 h 49"/>
                <a:gd name="T6" fmla="*/ 0 60000 65536"/>
                <a:gd name="T7" fmla="*/ 0 60000 65536"/>
                <a:gd name="T8" fmla="*/ 0 60000 65536"/>
                <a:gd name="T9" fmla="*/ 0 w 132"/>
                <a:gd name="T10" fmla="*/ 0 h 49"/>
                <a:gd name="T11" fmla="*/ 132 w 13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49">
                  <a:moveTo>
                    <a:pt x="0" y="0"/>
                  </a:moveTo>
                  <a:lnTo>
                    <a:pt x="0" y="49"/>
                  </a:lnTo>
                  <a:lnTo>
                    <a:pt x="132" y="49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5" name="Freeform 679"/>
            <p:cNvSpPr>
              <a:spLocks/>
            </p:cNvSpPr>
            <p:nvPr/>
          </p:nvSpPr>
          <p:spPr bwMode="auto">
            <a:xfrm>
              <a:off x="1101" y="4920"/>
              <a:ext cx="87" cy="150"/>
            </a:xfrm>
            <a:custGeom>
              <a:avLst/>
              <a:gdLst>
                <a:gd name="T0" fmla="*/ 0 w 87"/>
                <a:gd name="T1" fmla="*/ 150 h 150"/>
                <a:gd name="T2" fmla="*/ 0 w 87"/>
                <a:gd name="T3" fmla="*/ 0 h 150"/>
                <a:gd name="T4" fmla="*/ 87 w 87"/>
                <a:gd name="T5" fmla="*/ 0 h 150"/>
                <a:gd name="T6" fmla="*/ 0 60000 65536"/>
                <a:gd name="T7" fmla="*/ 0 60000 65536"/>
                <a:gd name="T8" fmla="*/ 0 60000 65536"/>
                <a:gd name="T9" fmla="*/ 0 w 87"/>
                <a:gd name="T10" fmla="*/ 0 h 150"/>
                <a:gd name="T11" fmla="*/ 87 w 87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150">
                  <a:moveTo>
                    <a:pt x="0" y="150"/>
                  </a:moveTo>
                  <a:lnTo>
                    <a:pt x="0" y="0"/>
                  </a:lnTo>
                  <a:lnTo>
                    <a:pt x="87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6" name="Rectangle 680"/>
            <p:cNvSpPr>
              <a:spLocks noChangeArrowheads="1"/>
            </p:cNvSpPr>
            <p:nvPr/>
          </p:nvSpPr>
          <p:spPr bwMode="auto">
            <a:xfrm>
              <a:off x="1234" y="5002"/>
              <a:ext cx="61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FJ217705.Meknes.MOR/8.07/1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7" name="Freeform 681"/>
            <p:cNvSpPr>
              <a:spLocks/>
            </p:cNvSpPr>
            <p:nvPr/>
          </p:nvSpPr>
          <p:spPr bwMode="auto">
            <a:xfrm>
              <a:off x="1232" y="5020"/>
              <a:ext cx="1" cy="200"/>
            </a:xfrm>
            <a:custGeom>
              <a:avLst/>
              <a:gdLst>
                <a:gd name="T0" fmla="*/ 0 w 1"/>
                <a:gd name="T1" fmla="*/ 200 h 200"/>
                <a:gd name="T2" fmla="*/ 0 w 1"/>
                <a:gd name="T3" fmla="*/ 0 h 200"/>
                <a:gd name="T4" fmla="*/ 0 w 1"/>
                <a:gd name="T5" fmla="*/ 0 h 200"/>
                <a:gd name="T6" fmla="*/ 0 60000 65536"/>
                <a:gd name="T7" fmla="*/ 0 60000 65536"/>
                <a:gd name="T8" fmla="*/ 0 60000 65536"/>
                <a:gd name="T9" fmla="*/ 0 w 1"/>
                <a:gd name="T10" fmla="*/ 0 h 200"/>
                <a:gd name="T11" fmla="*/ 1 w 1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00">
                  <a:moveTo>
                    <a:pt x="0" y="200"/>
                  </a:moveTo>
                  <a:lnTo>
                    <a:pt x="0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8" name="Rectangle 682"/>
            <p:cNvSpPr>
              <a:spLocks noChangeArrowheads="1"/>
            </p:cNvSpPr>
            <p:nvPr/>
          </p:nvSpPr>
          <p:spPr bwMode="auto">
            <a:xfrm>
              <a:off x="1234" y="5052"/>
              <a:ext cx="61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FJ217706.Meknes.MOR/9.07/1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9" name="Freeform 683"/>
            <p:cNvSpPr>
              <a:spLocks/>
            </p:cNvSpPr>
            <p:nvPr/>
          </p:nvSpPr>
          <p:spPr bwMode="auto">
            <a:xfrm>
              <a:off x="1232" y="5071"/>
              <a:ext cx="1" cy="174"/>
            </a:xfrm>
            <a:custGeom>
              <a:avLst/>
              <a:gdLst>
                <a:gd name="T0" fmla="*/ 0 w 1"/>
                <a:gd name="T1" fmla="*/ 174 h 174"/>
                <a:gd name="T2" fmla="*/ 0 w 1"/>
                <a:gd name="T3" fmla="*/ 0 h 174"/>
                <a:gd name="T4" fmla="*/ 0 w 1"/>
                <a:gd name="T5" fmla="*/ 0 h 174"/>
                <a:gd name="T6" fmla="*/ 0 60000 65536"/>
                <a:gd name="T7" fmla="*/ 0 60000 65536"/>
                <a:gd name="T8" fmla="*/ 0 60000 65536"/>
                <a:gd name="T9" fmla="*/ 0 w 1"/>
                <a:gd name="T10" fmla="*/ 0 h 174"/>
                <a:gd name="T11" fmla="*/ 1 w 1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4">
                  <a:moveTo>
                    <a:pt x="0" y="174"/>
                  </a:moveTo>
                  <a:lnTo>
                    <a:pt x="0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0" name="Rectangle 684"/>
            <p:cNvSpPr>
              <a:spLocks noChangeArrowheads="1"/>
            </p:cNvSpPr>
            <p:nvPr/>
          </p:nvSpPr>
          <p:spPr bwMode="auto">
            <a:xfrm>
              <a:off x="1322" y="5102"/>
              <a:ext cx="64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FJ217711.ElHajeb.MOR/11.08/1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1" name="Freeform 685"/>
            <p:cNvSpPr>
              <a:spLocks/>
            </p:cNvSpPr>
            <p:nvPr/>
          </p:nvSpPr>
          <p:spPr bwMode="auto">
            <a:xfrm>
              <a:off x="1232" y="5121"/>
              <a:ext cx="88" cy="149"/>
            </a:xfrm>
            <a:custGeom>
              <a:avLst/>
              <a:gdLst>
                <a:gd name="T0" fmla="*/ 0 w 88"/>
                <a:gd name="T1" fmla="*/ 149 h 149"/>
                <a:gd name="T2" fmla="*/ 0 w 88"/>
                <a:gd name="T3" fmla="*/ 0 h 149"/>
                <a:gd name="T4" fmla="*/ 88 w 88"/>
                <a:gd name="T5" fmla="*/ 0 h 149"/>
                <a:gd name="T6" fmla="*/ 0 60000 65536"/>
                <a:gd name="T7" fmla="*/ 0 60000 65536"/>
                <a:gd name="T8" fmla="*/ 0 60000 65536"/>
                <a:gd name="T9" fmla="*/ 0 w 88"/>
                <a:gd name="T10" fmla="*/ 0 h 149"/>
                <a:gd name="T11" fmla="*/ 88 w 88"/>
                <a:gd name="T12" fmla="*/ 149 h 1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149">
                  <a:moveTo>
                    <a:pt x="0" y="149"/>
                  </a:moveTo>
                  <a:lnTo>
                    <a:pt x="0" y="0"/>
                  </a:lnTo>
                  <a:lnTo>
                    <a:pt x="88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2" name="Rectangle 686"/>
            <p:cNvSpPr>
              <a:spLocks noChangeArrowheads="1"/>
            </p:cNvSpPr>
            <p:nvPr/>
          </p:nvSpPr>
          <p:spPr bwMode="auto">
            <a:xfrm>
              <a:off x="1234" y="5153"/>
              <a:ext cx="63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FJ217709.Kenitra.MOR/15.07/1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3" name="Freeform 687"/>
            <p:cNvSpPr>
              <a:spLocks/>
            </p:cNvSpPr>
            <p:nvPr/>
          </p:nvSpPr>
          <p:spPr bwMode="auto">
            <a:xfrm>
              <a:off x="1232" y="5171"/>
              <a:ext cx="1" cy="125"/>
            </a:xfrm>
            <a:custGeom>
              <a:avLst/>
              <a:gdLst>
                <a:gd name="T0" fmla="*/ 0 w 1"/>
                <a:gd name="T1" fmla="*/ 125 h 125"/>
                <a:gd name="T2" fmla="*/ 0 w 1"/>
                <a:gd name="T3" fmla="*/ 0 h 125"/>
                <a:gd name="T4" fmla="*/ 0 w 1"/>
                <a:gd name="T5" fmla="*/ 0 h 125"/>
                <a:gd name="T6" fmla="*/ 0 60000 65536"/>
                <a:gd name="T7" fmla="*/ 0 60000 65536"/>
                <a:gd name="T8" fmla="*/ 0 60000 65536"/>
                <a:gd name="T9" fmla="*/ 0 w 1"/>
                <a:gd name="T10" fmla="*/ 0 h 125"/>
                <a:gd name="T11" fmla="*/ 1 w 1"/>
                <a:gd name="T12" fmla="*/ 125 h 1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5">
                  <a:moveTo>
                    <a:pt x="0" y="125"/>
                  </a:moveTo>
                  <a:lnTo>
                    <a:pt x="0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4" name="Rectangle 688"/>
            <p:cNvSpPr>
              <a:spLocks noChangeArrowheads="1"/>
            </p:cNvSpPr>
            <p:nvPr/>
          </p:nvSpPr>
          <p:spPr bwMode="auto">
            <a:xfrm>
              <a:off x="1234" y="5203"/>
              <a:ext cx="63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FJ217710.Kenitra.MOR/18.07/1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5" name="Freeform 689"/>
            <p:cNvSpPr>
              <a:spLocks/>
            </p:cNvSpPr>
            <p:nvPr/>
          </p:nvSpPr>
          <p:spPr bwMode="auto">
            <a:xfrm>
              <a:off x="1232" y="5221"/>
              <a:ext cx="1" cy="100"/>
            </a:xfrm>
            <a:custGeom>
              <a:avLst/>
              <a:gdLst>
                <a:gd name="T0" fmla="*/ 0 w 1"/>
                <a:gd name="T1" fmla="*/ 100 h 100"/>
                <a:gd name="T2" fmla="*/ 0 w 1"/>
                <a:gd name="T3" fmla="*/ 0 h 100"/>
                <a:gd name="T4" fmla="*/ 0 w 1"/>
                <a:gd name="T5" fmla="*/ 0 h 100"/>
                <a:gd name="T6" fmla="*/ 0 60000 65536"/>
                <a:gd name="T7" fmla="*/ 0 60000 65536"/>
                <a:gd name="T8" fmla="*/ 0 60000 65536"/>
                <a:gd name="T9" fmla="*/ 0 w 1"/>
                <a:gd name="T10" fmla="*/ 0 h 100"/>
                <a:gd name="T11" fmla="*/ 1 w 1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0">
                  <a:moveTo>
                    <a:pt x="0" y="100"/>
                  </a:moveTo>
                  <a:lnTo>
                    <a:pt x="0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6" name="Rectangle 690"/>
            <p:cNvSpPr>
              <a:spLocks noChangeArrowheads="1"/>
            </p:cNvSpPr>
            <p:nvPr/>
          </p:nvSpPr>
          <p:spPr bwMode="auto">
            <a:xfrm>
              <a:off x="1234" y="5253"/>
              <a:ext cx="63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FJ217707.Meknes.MOR/10.07/1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7" name="Freeform 691"/>
            <p:cNvSpPr>
              <a:spLocks/>
            </p:cNvSpPr>
            <p:nvPr/>
          </p:nvSpPr>
          <p:spPr bwMode="auto">
            <a:xfrm>
              <a:off x="1232" y="5272"/>
              <a:ext cx="1" cy="74"/>
            </a:xfrm>
            <a:custGeom>
              <a:avLst/>
              <a:gdLst>
                <a:gd name="T0" fmla="*/ 0 w 1"/>
                <a:gd name="T1" fmla="*/ 74 h 74"/>
                <a:gd name="T2" fmla="*/ 0 w 1"/>
                <a:gd name="T3" fmla="*/ 0 h 74"/>
                <a:gd name="T4" fmla="*/ 0 w 1"/>
                <a:gd name="T5" fmla="*/ 0 h 74"/>
                <a:gd name="T6" fmla="*/ 0 60000 65536"/>
                <a:gd name="T7" fmla="*/ 0 60000 65536"/>
                <a:gd name="T8" fmla="*/ 0 60000 65536"/>
                <a:gd name="T9" fmla="*/ 0 w 1"/>
                <a:gd name="T10" fmla="*/ 0 h 74"/>
                <a:gd name="T11" fmla="*/ 1 w 1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4">
                  <a:moveTo>
                    <a:pt x="0" y="74"/>
                  </a:moveTo>
                  <a:lnTo>
                    <a:pt x="0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8" name="Rectangle 692"/>
            <p:cNvSpPr>
              <a:spLocks noChangeArrowheads="1"/>
            </p:cNvSpPr>
            <p:nvPr/>
          </p:nvSpPr>
          <p:spPr bwMode="auto">
            <a:xfrm>
              <a:off x="1234" y="5303"/>
              <a:ext cx="62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FJ217712.Zagora.MOR/13.08/1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9" name="Freeform 693"/>
            <p:cNvSpPr>
              <a:spLocks/>
            </p:cNvSpPr>
            <p:nvPr/>
          </p:nvSpPr>
          <p:spPr bwMode="auto">
            <a:xfrm>
              <a:off x="1232" y="5322"/>
              <a:ext cx="1" cy="49"/>
            </a:xfrm>
            <a:custGeom>
              <a:avLst/>
              <a:gdLst>
                <a:gd name="T0" fmla="*/ 0 w 1"/>
                <a:gd name="T1" fmla="*/ 49 h 49"/>
                <a:gd name="T2" fmla="*/ 0 w 1"/>
                <a:gd name="T3" fmla="*/ 0 h 49"/>
                <a:gd name="T4" fmla="*/ 0 w 1"/>
                <a:gd name="T5" fmla="*/ 0 h 49"/>
                <a:gd name="T6" fmla="*/ 0 60000 65536"/>
                <a:gd name="T7" fmla="*/ 0 60000 65536"/>
                <a:gd name="T8" fmla="*/ 0 60000 65536"/>
                <a:gd name="T9" fmla="*/ 0 w 1"/>
                <a:gd name="T10" fmla="*/ 0 h 49"/>
                <a:gd name="T11" fmla="*/ 1 w 1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9">
                  <a:moveTo>
                    <a:pt x="0" y="49"/>
                  </a:moveTo>
                  <a:lnTo>
                    <a:pt x="0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0" name="Rectangle 694"/>
            <p:cNvSpPr>
              <a:spLocks noChangeArrowheads="1"/>
            </p:cNvSpPr>
            <p:nvPr/>
          </p:nvSpPr>
          <p:spPr bwMode="auto">
            <a:xfrm>
              <a:off x="1322" y="5354"/>
              <a:ext cx="63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FJ217708.Meknes.MOR/10.07/2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1" name="Freeform 695"/>
            <p:cNvSpPr>
              <a:spLocks/>
            </p:cNvSpPr>
            <p:nvPr/>
          </p:nvSpPr>
          <p:spPr bwMode="auto">
            <a:xfrm>
              <a:off x="1232" y="5372"/>
              <a:ext cx="88" cy="24"/>
            </a:xfrm>
            <a:custGeom>
              <a:avLst/>
              <a:gdLst>
                <a:gd name="T0" fmla="*/ 0 w 88"/>
                <a:gd name="T1" fmla="*/ 24 h 24"/>
                <a:gd name="T2" fmla="*/ 0 w 88"/>
                <a:gd name="T3" fmla="*/ 0 h 24"/>
                <a:gd name="T4" fmla="*/ 88 w 88"/>
                <a:gd name="T5" fmla="*/ 0 h 24"/>
                <a:gd name="T6" fmla="*/ 0 60000 65536"/>
                <a:gd name="T7" fmla="*/ 0 60000 65536"/>
                <a:gd name="T8" fmla="*/ 0 60000 65536"/>
                <a:gd name="T9" fmla="*/ 0 w 88"/>
                <a:gd name="T10" fmla="*/ 0 h 24"/>
                <a:gd name="T11" fmla="*/ 88 w 8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24">
                  <a:moveTo>
                    <a:pt x="0" y="24"/>
                  </a:moveTo>
                  <a:lnTo>
                    <a:pt x="0" y="0"/>
                  </a:lnTo>
                  <a:lnTo>
                    <a:pt x="88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2" name="Rectangle 696"/>
            <p:cNvSpPr>
              <a:spLocks noChangeArrowheads="1"/>
            </p:cNvSpPr>
            <p:nvPr/>
          </p:nvSpPr>
          <p:spPr bwMode="auto">
            <a:xfrm>
              <a:off x="1234" y="5404"/>
              <a:ext cx="61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FJ217704.Meknes.MOR/7.07/1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3" name="Freeform 697"/>
            <p:cNvSpPr>
              <a:spLocks/>
            </p:cNvSpPr>
            <p:nvPr/>
          </p:nvSpPr>
          <p:spPr bwMode="auto">
            <a:xfrm>
              <a:off x="1232" y="5398"/>
              <a:ext cx="1" cy="24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0 60000 65536"/>
                <a:gd name="T7" fmla="*/ 0 60000 65536"/>
                <a:gd name="T8" fmla="*/ 0 60000 65536"/>
                <a:gd name="T9" fmla="*/ 0 w 1"/>
                <a:gd name="T10" fmla="*/ 0 h 24"/>
                <a:gd name="T11" fmla="*/ 1 w 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">
                  <a:moveTo>
                    <a:pt x="0" y="0"/>
                  </a:moveTo>
                  <a:lnTo>
                    <a:pt x="0" y="24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4" name="Line 698"/>
            <p:cNvSpPr>
              <a:spLocks noChangeShapeType="1"/>
            </p:cNvSpPr>
            <p:nvPr/>
          </p:nvSpPr>
          <p:spPr bwMode="auto">
            <a:xfrm>
              <a:off x="1232" y="5222"/>
              <a:ext cx="1" cy="200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5" name="Freeform 699"/>
            <p:cNvSpPr>
              <a:spLocks/>
            </p:cNvSpPr>
            <p:nvPr/>
          </p:nvSpPr>
          <p:spPr bwMode="auto">
            <a:xfrm>
              <a:off x="1101" y="5072"/>
              <a:ext cx="131" cy="149"/>
            </a:xfrm>
            <a:custGeom>
              <a:avLst/>
              <a:gdLst>
                <a:gd name="T0" fmla="*/ 0 w 131"/>
                <a:gd name="T1" fmla="*/ 0 h 149"/>
                <a:gd name="T2" fmla="*/ 0 w 131"/>
                <a:gd name="T3" fmla="*/ 149 h 149"/>
                <a:gd name="T4" fmla="*/ 131 w 131"/>
                <a:gd name="T5" fmla="*/ 149 h 149"/>
                <a:gd name="T6" fmla="*/ 0 60000 65536"/>
                <a:gd name="T7" fmla="*/ 0 60000 65536"/>
                <a:gd name="T8" fmla="*/ 0 60000 65536"/>
                <a:gd name="T9" fmla="*/ 0 w 131"/>
                <a:gd name="T10" fmla="*/ 0 h 149"/>
                <a:gd name="T11" fmla="*/ 131 w 131"/>
                <a:gd name="T12" fmla="*/ 149 h 1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" h="149">
                  <a:moveTo>
                    <a:pt x="0" y="0"/>
                  </a:moveTo>
                  <a:lnTo>
                    <a:pt x="0" y="149"/>
                  </a:lnTo>
                  <a:lnTo>
                    <a:pt x="131" y="149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6" name="Freeform 700"/>
            <p:cNvSpPr>
              <a:spLocks/>
            </p:cNvSpPr>
            <p:nvPr/>
          </p:nvSpPr>
          <p:spPr bwMode="auto">
            <a:xfrm>
              <a:off x="532" y="4530"/>
              <a:ext cx="569" cy="541"/>
            </a:xfrm>
            <a:custGeom>
              <a:avLst/>
              <a:gdLst>
                <a:gd name="T0" fmla="*/ 0 w 569"/>
                <a:gd name="T1" fmla="*/ 0 h 541"/>
                <a:gd name="T2" fmla="*/ 0 w 569"/>
                <a:gd name="T3" fmla="*/ 541 h 541"/>
                <a:gd name="T4" fmla="*/ 569 w 569"/>
                <a:gd name="T5" fmla="*/ 541 h 541"/>
                <a:gd name="T6" fmla="*/ 0 60000 65536"/>
                <a:gd name="T7" fmla="*/ 0 60000 65536"/>
                <a:gd name="T8" fmla="*/ 0 60000 65536"/>
                <a:gd name="T9" fmla="*/ 0 w 569"/>
                <a:gd name="T10" fmla="*/ 0 h 541"/>
                <a:gd name="T11" fmla="*/ 569 w 569"/>
                <a:gd name="T12" fmla="*/ 541 h 5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9" h="541">
                  <a:moveTo>
                    <a:pt x="0" y="0"/>
                  </a:moveTo>
                  <a:lnTo>
                    <a:pt x="0" y="541"/>
                  </a:lnTo>
                  <a:lnTo>
                    <a:pt x="569" y="541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7" name="Freeform 701"/>
            <p:cNvSpPr>
              <a:spLocks/>
            </p:cNvSpPr>
            <p:nvPr/>
          </p:nvSpPr>
          <p:spPr bwMode="auto">
            <a:xfrm>
              <a:off x="13" y="4529"/>
              <a:ext cx="519" cy="470"/>
            </a:xfrm>
            <a:custGeom>
              <a:avLst/>
              <a:gdLst>
                <a:gd name="T0" fmla="*/ 0 w 519"/>
                <a:gd name="T1" fmla="*/ 470 h 470"/>
                <a:gd name="T2" fmla="*/ 0 w 519"/>
                <a:gd name="T3" fmla="*/ 0 h 470"/>
                <a:gd name="T4" fmla="*/ 519 w 519"/>
                <a:gd name="T5" fmla="*/ 0 h 470"/>
                <a:gd name="T6" fmla="*/ 0 60000 65536"/>
                <a:gd name="T7" fmla="*/ 0 60000 65536"/>
                <a:gd name="T8" fmla="*/ 0 60000 65536"/>
                <a:gd name="T9" fmla="*/ 0 w 519"/>
                <a:gd name="T10" fmla="*/ 0 h 470"/>
                <a:gd name="T11" fmla="*/ 519 w 519"/>
                <a:gd name="T12" fmla="*/ 470 h 4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9" h="470">
                  <a:moveTo>
                    <a:pt x="0" y="470"/>
                  </a:moveTo>
                  <a:lnTo>
                    <a:pt x="0" y="0"/>
                  </a:lnTo>
                  <a:lnTo>
                    <a:pt x="519" y="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8" name="Rectangle 702"/>
            <p:cNvSpPr>
              <a:spLocks noChangeArrowheads="1"/>
            </p:cNvSpPr>
            <p:nvPr/>
          </p:nvSpPr>
          <p:spPr bwMode="auto">
            <a:xfrm>
              <a:off x="1162" y="5454"/>
              <a:ext cx="55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MVi/Maryland.USA/0.54 (A)</a:t>
              </a:r>
              <a:endParaRPr lang="fr-FR" sz="7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9" name="Freeform 703"/>
            <p:cNvSpPr>
              <a:spLocks/>
            </p:cNvSpPr>
            <p:nvPr/>
          </p:nvSpPr>
          <p:spPr bwMode="auto">
            <a:xfrm>
              <a:off x="13" y="5002"/>
              <a:ext cx="1147" cy="470"/>
            </a:xfrm>
            <a:custGeom>
              <a:avLst/>
              <a:gdLst>
                <a:gd name="T0" fmla="*/ 0 w 1147"/>
                <a:gd name="T1" fmla="*/ 0 h 470"/>
                <a:gd name="T2" fmla="*/ 0 w 1147"/>
                <a:gd name="T3" fmla="*/ 470 h 470"/>
                <a:gd name="T4" fmla="*/ 1147 w 1147"/>
                <a:gd name="T5" fmla="*/ 470 h 470"/>
                <a:gd name="T6" fmla="*/ 0 60000 65536"/>
                <a:gd name="T7" fmla="*/ 0 60000 65536"/>
                <a:gd name="T8" fmla="*/ 0 60000 65536"/>
                <a:gd name="T9" fmla="*/ 0 w 1147"/>
                <a:gd name="T10" fmla="*/ 0 h 470"/>
                <a:gd name="T11" fmla="*/ 1147 w 1147"/>
                <a:gd name="T12" fmla="*/ 470 h 4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7" h="470">
                  <a:moveTo>
                    <a:pt x="0" y="0"/>
                  </a:moveTo>
                  <a:lnTo>
                    <a:pt x="0" y="470"/>
                  </a:lnTo>
                  <a:lnTo>
                    <a:pt x="1147" y="470"/>
                  </a:lnTo>
                </a:path>
              </a:pathLst>
            </a:custGeom>
            <a:noFill/>
            <a:ln w="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0" name="Rectangle 704"/>
            <p:cNvSpPr>
              <a:spLocks noChangeArrowheads="1"/>
            </p:cNvSpPr>
            <p:nvPr/>
          </p:nvSpPr>
          <p:spPr bwMode="auto">
            <a:xfrm>
              <a:off x="1767" y="2518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69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1" name="Rectangle 705"/>
            <p:cNvSpPr>
              <a:spLocks noChangeArrowheads="1"/>
            </p:cNvSpPr>
            <p:nvPr/>
          </p:nvSpPr>
          <p:spPr bwMode="auto">
            <a:xfrm>
              <a:off x="2205" y="1790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66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2" name="Rectangle 706"/>
            <p:cNvSpPr>
              <a:spLocks noChangeArrowheads="1"/>
            </p:cNvSpPr>
            <p:nvPr/>
          </p:nvSpPr>
          <p:spPr bwMode="auto">
            <a:xfrm>
              <a:off x="1592" y="3808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3" name="Rectangle 707"/>
            <p:cNvSpPr>
              <a:spLocks noChangeArrowheads="1"/>
            </p:cNvSpPr>
            <p:nvPr/>
          </p:nvSpPr>
          <p:spPr bwMode="auto">
            <a:xfrm>
              <a:off x="1680" y="2468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63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4" name="Rectangle 708"/>
            <p:cNvSpPr>
              <a:spLocks noChangeArrowheads="1"/>
            </p:cNvSpPr>
            <p:nvPr/>
          </p:nvSpPr>
          <p:spPr bwMode="auto">
            <a:xfrm>
              <a:off x="2205" y="1966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5" name="Rectangle 709"/>
            <p:cNvSpPr>
              <a:spLocks noChangeArrowheads="1"/>
            </p:cNvSpPr>
            <p:nvPr/>
          </p:nvSpPr>
          <p:spPr bwMode="auto">
            <a:xfrm>
              <a:off x="1592" y="3908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6" name="Rectangle 710"/>
            <p:cNvSpPr>
              <a:spLocks noChangeArrowheads="1"/>
            </p:cNvSpPr>
            <p:nvPr/>
          </p:nvSpPr>
          <p:spPr bwMode="auto">
            <a:xfrm>
              <a:off x="1592" y="3582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49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7" name="Rectangle 711"/>
            <p:cNvSpPr>
              <a:spLocks noChangeArrowheads="1"/>
            </p:cNvSpPr>
            <p:nvPr/>
          </p:nvSpPr>
          <p:spPr bwMode="auto">
            <a:xfrm>
              <a:off x="1592" y="2393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8" name="Rectangle 712"/>
            <p:cNvSpPr>
              <a:spLocks noChangeArrowheads="1"/>
            </p:cNvSpPr>
            <p:nvPr/>
          </p:nvSpPr>
          <p:spPr bwMode="auto">
            <a:xfrm>
              <a:off x="1067" y="4602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66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9" name="Rectangle 713"/>
            <p:cNvSpPr>
              <a:spLocks noChangeArrowheads="1"/>
            </p:cNvSpPr>
            <p:nvPr/>
          </p:nvSpPr>
          <p:spPr bwMode="auto">
            <a:xfrm>
              <a:off x="1768" y="3255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0" name="Rectangle 714"/>
            <p:cNvSpPr>
              <a:spLocks noChangeArrowheads="1"/>
            </p:cNvSpPr>
            <p:nvPr/>
          </p:nvSpPr>
          <p:spPr bwMode="auto">
            <a:xfrm>
              <a:off x="979" y="4439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82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1" name="Rectangle 715"/>
            <p:cNvSpPr>
              <a:spLocks noChangeArrowheads="1"/>
            </p:cNvSpPr>
            <p:nvPr/>
          </p:nvSpPr>
          <p:spPr bwMode="auto">
            <a:xfrm>
              <a:off x="1154" y="5230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76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2" name="Rectangle 716"/>
            <p:cNvSpPr>
              <a:spLocks noChangeArrowheads="1"/>
            </p:cNvSpPr>
            <p:nvPr/>
          </p:nvSpPr>
          <p:spPr bwMode="auto">
            <a:xfrm>
              <a:off x="1767" y="2803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3" name="Rectangle 717"/>
            <p:cNvSpPr>
              <a:spLocks noChangeArrowheads="1"/>
            </p:cNvSpPr>
            <p:nvPr/>
          </p:nvSpPr>
          <p:spPr bwMode="auto">
            <a:xfrm>
              <a:off x="1592" y="2941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4" name="Rectangle 718"/>
            <p:cNvSpPr>
              <a:spLocks noChangeArrowheads="1"/>
            </p:cNvSpPr>
            <p:nvPr/>
          </p:nvSpPr>
          <p:spPr bwMode="auto">
            <a:xfrm>
              <a:off x="1241" y="4837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81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5" name="Rectangle 719"/>
            <p:cNvSpPr>
              <a:spLocks noChangeArrowheads="1"/>
            </p:cNvSpPr>
            <p:nvPr/>
          </p:nvSpPr>
          <p:spPr bwMode="auto">
            <a:xfrm>
              <a:off x="1110" y="4888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6" name="Rectangle 720"/>
            <p:cNvSpPr>
              <a:spLocks noChangeArrowheads="1"/>
            </p:cNvSpPr>
            <p:nvPr/>
          </p:nvSpPr>
          <p:spPr bwMode="auto">
            <a:xfrm>
              <a:off x="1023" y="5080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7" name="Rectangle 721"/>
            <p:cNvSpPr>
              <a:spLocks noChangeArrowheads="1"/>
            </p:cNvSpPr>
            <p:nvPr/>
          </p:nvSpPr>
          <p:spPr bwMode="auto">
            <a:xfrm>
              <a:off x="804" y="3955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85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8" name="Rectangle 722"/>
            <p:cNvSpPr>
              <a:spLocks noChangeArrowheads="1"/>
            </p:cNvSpPr>
            <p:nvPr/>
          </p:nvSpPr>
          <p:spPr bwMode="auto">
            <a:xfrm>
              <a:off x="1330" y="3513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9" name="Rectangle 723"/>
            <p:cNvSpPr>
              <a:spLocks noChangeArrowheads="1"/>
            </p:cNvSpPr>
            <p:nvPr/>
          </p:nvSpPr>
          <p:spPr bwMode="auto">
            <a:xfrm>
              <a:off x="1505" y="2891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0" name="Rectangle 724"/>
            <p:cNvSpPr>
              <a:spLocks noChangeArrowheads="1"/>
            </p:cNvSpPr>
            <p:nvPr/>
          </p:nvSpPr>
          <p:spPr bwMode="auto">
            <a:xfrm>
              <a:off x="2030" y="1698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1" name="Rectangle 725"/>
            <p:cNvSpPr>
              <a:spLocks noChangeArrowheads="1"/>
            </p:cNvSpPr>
            <p:nvPr/>
          </p:nvSpPr>
          <p:spPr bwMode="auto">
            <a:xfrm>
              <a:off x="2118" y="1171"/>
              <a:ext cx="4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2" name="Line 726"/>
            <p:cNvSpPr>
              <a:spLocks noChangeShapeType="1"/>
            </p:cNvSpPr>
            <p:nvPr/>
          </p:nvSpPr>
          <p:spPr bwMode="auto">
            <a:xfrm>
              <a:off x="243" y="5543"/>
              <a:ext cx="175" cy="1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3" name="Line 727"/>
            <p:cNvSpPr>
              <a:spLocks noChangeShapeType="1"/>
            </p:cNvSpPr>
            <p:nvPr/>
          </p:nvSpPr>
          <p:spPr bwMode="auto">
            <a:xfrm>
              <a:off x="243" y="5535"/>
              <a:ext cx="1" cy="16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4" name="Line 728"/>
            <p:cNvSpPr>
              <a:spLocks noChangeShapeType="1"/>
            </p:cNvSpPr>
            <p:nvPr/>
          </p:nvSpPr>
          <p:spPr bwMode="auto">
            <a:xfrm>
              <a:off x="418" y="5535"/>
              <a:ext cx="1" cy="16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5" name="Rectangle 729"/>
            <p:cNvSpPr>
              <a:spLocks noChangeArrowheads="1"/>
            </p:cNvSpPr>
            <p:nvPr/>
          </p:nvSpPr>
          <p:spPr bwMode="auto">
            <a:xfrm>
              <a:off x="317" y="5553"/>
              <a:ext cx="2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fr-FR" sz="7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143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oneTexte 713"/>
          <p:cNvSpPr txBox="1">
            <a:spLocks noChangeArrowheads="1"/>
          </p:cNvSpPr>
          <p:nvPr/>
        </p:nvSpPr>
        <p:spPr bwMode="auto">
          <a:xfrm flipH="1">
            <a:off x="6858016" y="5429264"/>
            <a:ext cx="200024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2015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2014</a:t>
            </a:r>
          </a:p>
          <a:p>
            <a:r>
              <a:rPr lang="fr-FR" sz="1400" b="1" dirty="0">
                <a:solidFill>
                  <a:srgbClr val="0000CC"/>
                </a:solidFill>
              </a:rPr>
              <a:t>2013</a:t>
            </a:r>
          </a:p>
          <a:p>
            <a:r>
              <a:rPr lang="fr-FR" sz="1400" b="1" dirty="0">
                <a:solidFill>
                  <a:srgbClr val="7030A0"/>
                </a:solidFill>
              </a:rPr>
              <a:t>2012</a:t>
            </a:r>
          </a:p>
          <a:p>
            <a:r>
              <a:rPr lang="fr-FR" sz="1400" b="1" dirty="0" err="1"/>
              <a:t>Previous</a:t>
            </a:r>
            <a:r>
              <a:rPr lang="fr-FR" sz="1400" b="1" dirty="0"/>
              <a:t> </a:t>
            </a:r>
            <a:r>
              <a:rPr lang="fr-FR" sz="1400" b="1" dirty="0" err="1"/>
              <a:t>years</a:t>
            </a:r>
            <a:endParaRPr lang="fr-FR" sz="1400" b="1" dirty="0">
              <a:solidFill>
                <a:srgbClr val="92D050"/>
              </a:solidFill>
            </a:endParaRPr>
          </a:p>
        </p:txBody>
      </p:sp>
      <p:sp>
        <p:nvSpPr>
          <p:cNvPr id="2051" name="ZoneTexte 240"/>
          <p:cNvSpPr txBox="1">
            <a:spLocks noChangeArrowheads="1"/>
          </p:cNvSpPr>
          <p:nvPr/>
        </p:nvSpPr>
        <p:spPr bwMode="auto">
          <a:xfrm>
            <a:off x="190500" y="267891"/>
            <a:ext cx="29993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00CC"/>
                </a:solidFill>
              </a:rPr>
              <a:t>EMR </a:t>
            </a:r>
          </a:p>
          <a:p>
            <a:pPr algn="ctr"/>
            <a:r>
              <a:rPr lang="fr-FR" b="1">
                <a:solidFill>
                  <a:srgbClr val="0000CC"/>
                </a:solidFill>
              </a:rPr>
              <a:t>B3 sequences</a:t>
            </a:r>
          </a:p>
        </p:txBody>
      </p:sp>
      <p:sp>
        <p:nvSpPr>
          <p:cNvPr id="1151" name="Parenthèse fermante 1150"/>
          <p:cNvSpPr/>
          <p:nvPr/>
        </p:nvSpPr>
        <p:spPr>
          <a:xfrm>
            <a:off x="7048500" y="107157"/>
            <a:ext cx="95268" cy="3536157"/>
          </a:xfrm>
          <a:prstGeom prst="righ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53" name="ZoneTexte 1151"/>
          <p:cNvSpPr txBox="1">
            <a:spLocks noChangeArrowheads="1"/>
          </p:cNvSpPr>
          <p:nvPr/>
        </p:nvSpPr>
        <p:spPr bwMode="auto">
          <a:xfrm>
            <a:off x="7429520" y="537030"/>
            <a:ext cx="6429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/>
              <a:t>IRN YEMKWT</a:t>
            </a:r>
          </a:p>
          <a:p>
            <a:pPr algn="ctr"/>
            <a:r>
              <a:rPr lang="fr-FR" sz="1400" b="1" dirty="0" smtClean="0"/>
              <a:t>OMNJOR SOM SDN EGY LBY TUN SUD</a:t>
            </a:r>
          </a:p>
          <a:p>
            <a:pPr algn="ctr"/>
            <a:r>
              <a:rPr lang="fr-FR" sz="1400" dirty="0" smtClean="0"/>
              <a:t>SAU</a:t>
            </a:r>
            <a:endParaRPr lang="fr-FR" sz="1400" b="1" dirty="0"/>
          </a:p>
        </p:txBody>
      </p:sp>
      <p:sp>
        <p:nvSpPr>
          <p:cNvPr id="2056" name="AutoShape 1411"/>
          <p:cNvSpPr>
            <a:spLocks noChangeAspect="1" noChangeArrowheads="1"/>
          </p:cNvSpPr>
          <p:nvPr/>
        </p:nvSpPr>
        <p:spPr bwMode="auto">
          <a:xfrm>
            <a:off x="0" y="296466"/>
            <a:ext cx="7613651" cy="642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1002"/>
          <p:cNvGrpSpPr>
            <a:grpSpLocks noChangeAspect="1"/>
          </p:cNvGrpSpPr>
          <p:nvPr/>
        </p:nvGrpSpPr>
        <p:grpSpPr bwMode="auto">
          <a:xfrm>
            <a:off x="381000" y="19050"/>
            <a:ext cx="6477000" cy="6679407"/>
            <a:chOff x="180" y="16"/>
            <a:chExt cx="3060" cy="5610"/>
          </a:xfrm>
        </p:grpSpPr>
        <p:sp>
          <p:nvSpPr>
            <p:cNvPr id="2058" name="AutoShape 1001"/>
            <p:cNvSpPr>
              <a:spLocks noChangeAspect="1" noChangeArrowheads="1" noTextEdit="1"/>
            </p:cNvSpPr>
            <p:nvPr/>
          </p:nvSpPr>
          <p:spPr bwMode="auto">
            <a:xfrm>
              <a:off x="180" y="16"/>
              <a:ext cx="3060" cy="5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1203"/>
            <p:cNvGrpSpPr>
              <a:grpSpLocks/>
            </p:cNvGrpSpPr>
            <p:nvPr/>
          </p:nvGrpSpPr>
          <p:grpSpPr bwMode="auto">
            <a:xfrm>
              <a:off x="1234" y="37"/>
              <a:ext cx="1530" cy="3296"/>
              <a:chOff x="1234" y="37"/>
              <a:chExt cx="1530" cy="3296"/>
            </a:xfrm>
          </p:grpSpPr>
          <p:sp>
            <p:nvSpPr>
              <p:cNvPr id="2235" name="Rectangle 1003"/>
              <p:cNvSpPr>
                <a:spLocks noChangeArrowheads="1"/>
              </p:cNvSpPr>
              <p:nvPr/>
            </p:nvSpPr>
            <p:spPr bwMode="auto">
              <a:xfrm>
                <a:off x="2037" y="37"/>
                <a:ext cx="223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Yazd.IRN/17.14/</a:t>
                </a:r>
              </a:p>
            </p:txBody>
          </p:sp>
          <p:sp>
            <p:nvSpPr>
              <p:cNvPr id="2236" name="Freeform 1004"/>
              <p:cNvSpPr>
                <a:spLocks/>
              </p:cNvSpPr>
              <p:nvPr/>
            </p:nvSpPr>
            <p:spPr bwMode="auto">
              <a:xfrm>
                <a:off x="2035" y="50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18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7" name="Rectangle 1005"/>
              <p:cNvSpPr>
                <a:spLocks noChangeArrowheads="1"/>
              </p:cNvSpPr>
              <p:nvPr/>
            </p:nvSpPr>
            <p:spPr bwMode="auto">
              <a:xfrm>
                <a:off x="2137" y="75"/>
                <a:ext cx="247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Zabol.IRN/11.15/2</a:t>
                </a:r>
              </a:p>
            </p:txBody>
          </p:sp>
          <p:sp>
            <p:nvSpPr>
              <p:cNvPr id="2238" name="Freeform 1006"/>
              <p:cNvSpPr>
                <a:spLocks/>
              </p:cNvSpPr>
              <p:nvPr/>
            </p:nvSpPr>
            <p:spPr bwMode="auto">
              <a:xfrm>
                <a:off x="2035" y="70"/>
                <a:ext cx="100" cy="17"/>
              </a:xfrm>
              <a:custGeom>
                <a:avLst/>
                <a:gdLst>
                  <a:gd name="T0" fmla="*/ 0 w 100"/>
                  <a:gd name="T1" fmla="*/ 0 h 17"/>
                  <a:gd name="T2" fmla="*/ 0 w 100"/>
                  <a:gd name="T3" fmla="*/ 17 h 17"/>
                  <a:gd name="T4" fmla="*/ 100 w 100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7"/>
                  <a:gd name="T11" fmla="*/ 100 w 100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7">
                    <a:moveTo>
                      <a:pt x="0" y="0"/>
                    </a:moveTo>
                    <a:lnTo>
                      <a:pt x="0" y="17"/>
                    </a:lnTo>
                    <a:lnTo>
                      <a:pt x="100" y="17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9" name="Rectangle 1007"/>
              <p:cNvSpPr>
                <a:spLocks noChangeArrowheads="1"/>
              </p:cNvSpPr>
              <p:nvPr/>
            </p:nvSpPr>
            <p:spPr bwMode="auto">
              <a:xfrm>
                <a:off x="2237" y="112"/>
                <a:ext cx="26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Muscat.OMN/38.11</a:t>
                </a:r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0" name="Freeform 1008"/>
              <p:cNvSpPr>
                <a:spLocks/>
              </p:cNvSpPr>
              <p:nvPr/>
            </p:nvSpPr>
            <p:spPr bwMode="auto">
              <a:xfrm>
                <a:off x="2035" y="88"/>
                <a:ext cx="200" cy="37"/>
              </a:xfrm>
              <a:custGeom>
                <a:avLst/>
                <a:gdLst>
                  <a:gd name="T0" fmla="*/ 0 w 200"/>
                  <a:gd name="T1" fmla="*/ 0 h 37"/>
                  <a:gd name="T2" fmla="*/ 0 w 200"/>
                  <a:gd name="T3" fmla="*/ 37 h 37"/>
                  <a:gd name="T4" fmla="*/ 200 w 200"/>
                  <a:gd name="T5" fmla="*/ 37 h 37"/>
                  <a:gd name="T6" fmla="*/ 0 60000 65536"/>
                  <a:gd name="T7" fmla="*/ 0 60000 65536"/>
                  <a:gd name="T8" fmla="*/ 0 60000 65536"/>
                  <a:gd name="T9" fmla="*/ 0 w 200"/>
                  <a:gd name="T10" fmla="*/ 0 h 37"/>
                  <a:gd name="T11" fmla="*/ 200 w 200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" h="37">
                    <a:moveTo>
                      <a:pt x="0" y="0"/>
                    </a:moveTo>
                    <a:lnTo>
                      <a:pt x="0" y="37"/>
                    </a:lnTo>
                    <a:lnTo>
                      <a:pt x="200" y="37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1" name="Rectangle 1009"/>
              <p:cNvSpPr>
                <a:spLocks noChangeArrowheads="1"/>
              </p:cNvSpPr>
              <p:nvPr/>
            </p:nvSpPr>
            <p:spPr bwMode="auto">
              <a:xfrm>
                <a:off x="2037" y="149"/>
                <a:ext cx="250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Sistan.IRN/12.12/1</a:t>
                </a:r>
              </a:p>
            </p:txBody>
          </p:sp>
          <p:sp>
            <p:nvSpPr>
              <p:cNvPr id="2242" name="Freeform 1010"/>
              <p:cNvSpPr>
                <a:spLocks/>
              </p:cNvSpPr>
              <p:nvPr/>
            </p:nvSpPr>
            <p:spPr bwMode="auto">
              <a:xfrm>
                <a:off x="2035" y="107"/>
                <a:ext cx="1" cy="55"/>
              </a:xfrm>
              <a:custGeom>
                <a:avLst/>
                <a:gdLst>
                  <a:gd name="T0" fmla="*/ 0 w 1"/>
                  <a:gd name="T1" fmla="*/ 0 h 55"/>
                  <a:gd name="T2" fmla="*/ 0 w 1"/>
                  <a:gd name="T3" fmla="*/ 55 h 55"/>
                  <a:gd name="T4" fmla="*/ 0 w 1"/>
                  <a:gd name="T5" fmla="*/ 55 h 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5"/>
                  <a:gd name="T11" fmla="*/ 1 w 1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5">
                    <a:moveTo>
                      <a:pt x="0" y="0"/>
                    </a:moveTo>
                    <a:lnTo>
                      <a:pt x="0" y="55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3" name="Rectangle 1011"/>
              <p:cNvSpPr>
                <a:spLocks noChangeArrowheads="1"/>
              </p:cNvSpPr>
              <p:nvPr/>
            </p:nvSpPr>
            <p:spPr bwMode="auto">
              <a:xfrm>
                <a:off x="2137" y="186"/>
                <a:ext cx="279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Amman.JOR/12.12/1</a:t>
                </a:r>
              </a:p>
            </p:txBody>
          </p:sp>
          <p:sp>
            <p:nvSpPr>
              <p:cNvPr id="2244" name="Freeform 1012"/>
              <p:cNvSpPr>
                <a:spLocks/>
              </p:cNvSpPr>
              <p:nvPr/>
            </p:nvSpPr>
            <p:spPr bwMode="auto">
              <a:xfrm>
                <a:off x="2035" y="125"/>
                <a:ext cx="100" cy="74"/>
              </a:xfrm>
              <a:custGeom>
                <a:avLst/>
                <a:gdLst>
                  <a:gd name="T0" fmla="*/ 0 w 100"/>
                  <a:gd name="T1" fmla="*/ 0 h 74"/>
                  <a:gd name="T2" fmla="*/ 0 w 100"/>
                  <a:gd name="T3" fmla="*/ 74 h 74"/>
                  <a:gd name="T4" fmla="*/ 100 w 100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74"/>
                  <a:gd name="T11" fmla="*/ 100 w 100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74">
                    <a:moveTo>
                      <a:pt x="0" y="0"/>
                    </a:moveTo>
                    <a:lnTo>
                      <a:pt x="0" y="74"/>
                    </a:lnTo>
                    <a:lnTo>
                      <a:pt x="100" y="74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5" name="Rectangle 1013"/>
              <p:cNvSpPr>
                <a:spLocks noChangeArrowheads="1"/>
              </p:cNvSpPr>
              <p:nvPr/>
            </p:nvSpPr>
            <p:spPr bwMode="auto">
              <a:xfrm>
                <a:off x="2137" y="223"/>
                <a:ext cx="159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KWT/16.14/</a:t>
                </a:r>
              </a:p>
            </p:txBody>
          </p:sp>
          <p:sp>
            <p:nvSpPr>
              <p:cNvPr id="2246" name="Freeform 1014"/>
              <p:cNvSpPr>
                <a:spLocks/>
              </p:cNvSpPr>
              <p:nvPr/>
            </p:nvSpPr>
            <p:spPr bwMode="auto">
              <a:xfrm>
                <a:off x="2035" y="144"/>
                <a:ext cx="100" cy="92"/>
              </a:xfrm>
              <a:custGeom>
                <a:avLst/>
                <a:gdLst>
                  <a:gd name="T0" fmla="*/ 0 w 100"/>
                  <a:gd name="T1" fmla="*/ 0 h 92"/>
                  <a:gd name="T2" fmla="*/ 0 w 100"/>
                  <a:gd name="T3" fmla="*/ 92 h 92"/>
                  <a:gd name="T4" fmla="*/ 100 w 100"/>
                  <a:gd name="T5" fmla="*/ 92 h 92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92"/>
                  <a:gd name="T11" fmla="*/ 100 w 100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92">
                    <a:moveTo>
                      <a:pt x="0" y="0"/>
                    </a:moveTo>
                    <a:lnTo>
                      <a:pt x="0" y="92"/>
                    </a:lnTo>
                    <a:lnTo>
                      <a:pt x="100" y="92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7" name="Rectangle 1015"/>
              <p:cNvSpPr>
                <a:spLocks noChangeArrowheads="1"/>
              </p:cNvSpPr>
              <p:nvPr/>
            </p:nvSpPr>
            <p:spPr bwMode="auto">
              <a:xfrm>
                <a:off x="2137" y="260"/>
                <a:ext cx="270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Zahedan.IRN/19.15/</a:t>
                </a:r>
              </a:p>
            </p:txBody>
          </p:sp>
          <p:sp>
            <p:nvSpPr>
              <p:cNvPr id="2248" name="Freeform 1016"/>
              <p:cNvSpPr>
                <a:spLocks/>
              </p:cNvSpPr>
              <p:nvPr/>
            </p:nvSpPr>
            <p:spPr bwMode="auto">
              <a:xfrm>
                <a:off x="2035" y="162"/>
                <a:ext cx="100" cy="111"/>
              </a:xfrm>
              <a:custGeom>
                <a:avLst/>
                <a:gdLst>
                  <a:gd name="T0" fmla="*/ 0 w 100"/>
                  <a:gd name="T1" fmla="*/ 0 h 111"/>
                  <a:gd name="T2" fmla="*/ 0 w 100"/>
                  <a:gd name="T3" fmla="*/ 111 h 111"/>
                  <a:gd name="T4" fmla="*/ 100 w 100"/>
                  <a:gd name="T5" fmla="*/ 111 h 111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11"/>
                  <a:gd name="T11" fmla="*/ 100 w 100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11">
                    <a:moveTo>
                      <a:pt x="0" y="0"/>
                    </a:moveTo>
                    <a:lnTo>
                      <a:pt x="0" y="111"/>
                    </a:lnTo>
                    <a:lnTo>
                      <a:pt x="100" y="111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9" name="Rectangle 1017"/>
              <p:cNvSpPr>
                <a:spLocks noChangeArrowheads="1"/>
              </p:cNvSpPr>
              <p:nvPr/>
            </p:nvSpPr>
            <p:spPr bwMode="auto">
              <a:xfrm>
                <a:off x="2037" y="297"/>
                <a:ext cx="208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Yazd.IRN/1.15/</a:t>
                </a:r>
              </a:p>
            </p:txBody>
          </p:sp>
          <p:sp>
            <p:nvSpPr>
              <p:cNvPr id="2250" name="Freeform 1018"/>
              <p:cNvSpPr>
                <a:spLocks/>
              </p:cNvSpPr>
              <p:nvPr/>
            </p:nvSpPr>
            <p:spPr bwMode="auto">
              <a:xfrm>
                <a:off x="2035" y="181"/>
                <a:ext cx="1" cy="129"/>
              </a:xfrm>
              <a:custGeom>
                <a:avLst/>
                <a:gdLst>
                  <a:gd name="T0" fmla="*/ 0 w 1"/>
                  <a:gd name="T1" fmla="*/ 0 h 129"/>
                  <a:gd name="T2" fmla="*/ 0 w 1"/>
                  <a:gd name="T3" fmla="*/ 129 h 129"/>
                  <a:gd name="T4" fmla="*/ 0 w 1"/>
                  <a:gd name="T5" fmla="*/ 129 h 12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9"/>
                  <a:gd name="T11" fmla="*/ 1 w 1"/>
                  <a:gd name="T12" fmla="*/ 129 h 1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9">
                    <a:moveTo>
                      <a:pt x="0" y="0"/>
                    </a:moveTo>
                    <a:lnTo>
                      <a:pt x="0" y="129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1" name="Rectangle 1019"/>
              <p:cNvSpPr>
                <a:spLocks noChangeArrowheads="1"/>
              </p:cNvSpPr>
              <p:nvPr/>
            </p:nvSpPr>
            <p:spPr bwMode="auto">
              <a:xfrm>
                <a:off x="2037" y="334"/>
                <a:ext cx="258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Rustaq.OMN/06.12</a:t>
                </a:r>
              </a:p>
            </p:txBody>
          </p:sp>
          <p:sp>
            <p:nvSpPr>
              <p:cNvPr id="2252" name="Freeform 1020"/>
              <p:cNvSpPr>
                <a:spLocks/>
              </p:cNvSpPr>
              <p:nvPr/>
            </p:nvSpPr>
            <p:spPr bwMode="auto">
              <a:xfrm>
                <a:off x="2035" y="200"/>
                <a:ext cx="1" cy="147"/>
              </a:xfrm>
              <a:custGeom>
                <a:avLst/>
                <a:gdLst>
                  <a:gd name="T0" fmla="*/ 0 w 1"/>
                  <a:gd name="T1" fmla="*/ 0 h 147"/>
                  <a:gd name="T2" fmla="*/ 0 w 1"/>
                  <a:gd name="T3" fmla="*/ 147 h 147"/>
                  <a:gd name="T4" fmla="*/ 0 w 1"/>
                  <a:gd name="T5" fmla="*/ 147 h 14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7"/>
                  <a:gd name="T11" fmla="*/ 1 w 1"/>
                  <a:gd name="T12" fmla="*/ 147 h 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7">
                    <a:moveTo>
                      <a:pt x="0" y="0"/>
                    </a:moveTo>
                    <a:lnTo>
                      <a:pt x="0" y="147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3" name="Rectangle 1021"/>
              <p:cNvSpPr>
                <a:spLocks noChangeArrowheads="1"/>
              </p:cNvSpPr>
              <p:nvPr/>
            </p:nvSpPr>
            <p:spPr bwMode="auto">
              <a:xfrm>
                <a:off x="2037" y="371"/>
                <a:ext cx="286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Zahedan.IRN/16.15/7</a:t>
                </a:r>
              </a:p>
            </p:txBody>
          </p:sp>
          <p:sp>
            <p:nvSpPr>
              <p:cNvPr id="2254" name="Freeform 1022"/>
              <p:cNvSpPr>
                <a:spLocks/>
              </p:cNvSpPr>
              <p:nvPr/>
            </p:nvSpPr>
            <p:spPr bwMode="auto">
              <a:xfrm>
                <a:off x="2035" y="218"/>
                <a:ext cx="1" cy="166"/>
              </a:xfrm>
              <a:custGeom>
                <a:avLst/>
                <a:gdLst>
                  <a:gd name="T0" fmla="*/ 0 w 1"/>
                  <a:gd name="T1" fmla="*/ 0 h 166"/>
                  <a:gd name="T2" fmla="*/ 0 w 1"/>
                  <a:gd name="T3" fmla="*/ 166 h 166"/>
                  <a:gd name="T4" fmla="*/ 0 w 1"/>
                  <a:gd name="T5" fmla="*/ 166 h 16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6"/>
                  <a:gd name="T11" fmla="*/ 1 w 1"/>
                  <a:gd name="T12" fmla="*/ 166 h 1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6">
                    <a:moveTo>
                      <a:pt x="0" y="0"/>
                    </a:moveTo>
                    <a:lnTo>
                      <a:pt x="0" y="166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" name="Rectangle 1023"/>
              <p:cNvSpPr>
                <a:spLocks noChangeArrowheads="1"/>
              </p:cNvSpPr>
              <p:nvPr/>
            </p:nvSpPr>
            <p:spPr bwMode="auto">
              <a:xfrm>
                <a:off x="2338" y="408"/>
                <a:ext cx="259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RV23-14/KWT/.14/</a:t>
                </a:r>
              </a:p>
            </p:txBody>
          </p:sp>
          <p:sp>
            <p:nvSpPr>
              <p:cNvPr id="2256" name="Freeform 1024"/>
              <p:cNvSpPr>
                <a:spLocks/>
              </p:cNvSpPr>
              <p:nvPr/>
            </p:nvSpPr>
            <p:spPr bwMode="auto">
              <a:xfrm>
                <a:off x="2235" y="421"/>
                <a:ext cx="100" cy="18"/>
              </a:xfrm>
              <a:custGeom>
                <a:avLst/>
                <a:gdLst>
                  <a:gd name="T0" fmla="*/ 0 w 100"/>
                  <a:gd name="T1" fmla="*/ 18 h 18"/>
                  <a:gd name="T2" fmla="*/ 0 w 100"/>
                  <a:gd name="T3" fmla="*/ 0 h 18"/>
                  <a:gd name="T4" fmla="*/ 100 w 100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8"/>
                  <a:gd name="T11" fmla="*/ 100 w 10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8">
                    <a:moveTo>
                      <a:pt x="0" y="18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7" name="Rectangle 1025"/>
              <p:cNvSpPr>
                <a:spLocks noChangeArrowheads="1"/>
              </p:cNvSpPr>
              <p:nvPr/>
            </p:nvSpPr>
            <p:spPr bwMode="auto">
              <a:xfrm>
                <a:off x="2237" y="445"/>
                <a:ext cx="259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RV28-14/KWT/.14/</a:t>
                </a:r>
              </a:p>
            </p:txBody>
          </p:sp>
          <p:sp>
            <p:nvSpPr>
              <p:cNvPr id="2258" name="Freeform 1026"/>
              <p:cNvSpPr>
                <a:spLocks/>
              </p:cNvSpPr>
              <p:nvPr/>
            </p:nvSpPr>
            <p:spPr bwMode="auto">
              <a:xfrm>
                <a:off x="2235" y="441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7 h 17"/>
                  <a:gd name="T4" fmla="*/ 0 w 1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17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9" name="Freeform 1027"/>
              <p:cNvSpPr>
                <a:spLocks/>
              </p:cNvSpPr>
              <p:nvPr/>
            </p:nvSpPr>
            <p:spPr bwMode="auto">
              <a:xfrm>
                <a:off x="2035" y="246"/>
                <a:ext cx="200" cy="194"/>
              </a:xfrm>
              <a:custGeom>
                <a:avLst/>
                <a:gdLst>
                  <a:gd name="T0" fmla="*/ 0 w 200"/>
                  <a:gd name="T1" fmla="*/ 0 h 194"/>
                  <a:gd name="T2" fmla="*/ 0 w 200"/>
                  <a:gd name="T3" fmla="*/ 194 h 194"/>
                  <a:gd name="T4" fmla="*/ 200 w 200"/>
                  <a:gd name="T5" fmla="*/ 194 h 194"/>
                  <a:gd name="T6" fmla="*/ 0 60000 65536"/>
                  <a:gd name="T7" fmla="*/ 0 60000 65536"/>
                  <a:gd name="T8" fmla="*/ 0 60000 65536"/>
                  <a:gd name="T9" fmla="*/ 0 w 200"/>
                  <a:gd name="T10" fmla="*/ 0 h 194"/>
                  <a:gd name="T11" fmla="*/ 200 w 200"/>
                  <a:gd name="T12" fmla="*/ 194 h 1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" h="194">
                    <a:moveTo>
                      <a:pt x="0" y="0"/>
                    </a:moveTo>
                    <a:lnTo>
                      <a:pt x="0" y="194"/>
                    </a:lnTo>
                    <a:lnTo>
                      <a:pt x="200" y="194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0" name="Rectangle 1028"/>
              <p:cNvSpPr>
                <a:spLocks noChangeArrowheads="1"/>
              </p:cNvSpPr>
              <p:nvPr/>
            </p:nvSpPr>
            <p:spPr bwMode="auto">
              <a:xfrm>
                <a:off x="2137" y="482"/>
                <a:ext cx="239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Yazd.IRN/16.15/5</a:t>
                </a:r>
              </a:p>
            </p:txBody>
          </p:sp>
          <p:sp>
            <p:nvSpPr>
              <p:cNvPr id="2261" name="Freeform 1029"/>
              <p:cNvSpPr>
                <a:spLocks/>
              </p:cNvSpPr>
              <p:nvPr/>
            </p:nvSpPr>
            <p:spPr bwMode="auto">
              <a:xfrm>
                <a:off x="2135" y="495"/>
                <a:ext cx="1" cy="37"/>
              </a:xfrm>
              <a:custGeom>
                <a:avLst/>
                <a:gdLst>
                  <a:gd name="T0" fmla="*/ 0 w 1"/>
                  <a:gd name="T1" fmla="*/ 37 h 37"/>
                  <a:gd name="T2" fmla="*/ 0 w 1"/>
                  <a:gd name="T3" fmla="*/ 0 h 37"/>
                  <a:gd name="T4" fmla="*/ 0 w 1"/>
                  <a:gd name="T5" fmla="*/ 0 h 3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7"/>
                  <a:gd name="T11" fmla="*/ 1 w 1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7">
                    <a:moveTo>
                      <a:pt x="0" y="37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2" name="Rectangle 1030"/>
              <p:cNvSpPr>
                <a:spLocks noChangeArrowheads="1"/>
              </p:cNvSpPr>
              <p:nvPr/>
            </p:nvSpPr>
            <p:spPr bwMode="auto">
              <a:xfrm>
                <a:off x="2137" y="520"/>
                <a:ext cx="25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Tehran.IRN/24.14/</a:t>
                </a:r>
              </a:p>
            </p:txBody>
          </p:sp>
          <p:sp>
            <p:nvSpPr>
              <p:cNvPr id="2263" name="Freeform 1031"/>
              <p:cNvSpPr>
                <a:spLocks/>
              </p:cNvSpPr>
              <p:nvPr/>
            </p:nvSpPr>
            <p:spPr bwMode="auto">
              <a:xfrm>
                <a:off x="2135" y="533"/>
                <a:ext cx="1" cy="17"/>
              </a:xfrm>
              <a:custGeom>
                <a:avLst/>
                <a:gdLst>
                  <a:gd name="T0" fmla="*/ 0 w 1"/>
                  <a:gd name="T1" fmla="*/ 17 h 17"/>
                  <a:gd name="T2" fmla="*/ 0 w 1"/>
                  <a:gd name="T3" fmla="*/ 0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17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4" name="Rectangle 1032"/>
              <p:cNvSpPr>
                <a:spLocks noChangeArrowheads="1"/>
              </p:cNvSpPr>
              <p:nvPr/>
            </p:nvSpPr>
            <p:spPr bwMode="auto">
              <a:xfrm>
                <a:off x="2237" y="557"/>
                <a:ext cx="286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Zahedan.IRN/27.14/4</a:t>
                </a:r>
              </a:p>
            </p:txBody>
          </p:sp>
          <p:sp>
            <p:nvSpPr>
              <p:cNvPr id="2265" name="Freeform 1033"/>
              <p:cNvSpPr>
                <a:spLocks/>
              </p:cNvSpPr>
              <p:nvPr/>
            </p:nvSpPr>
            <p:spPr bwMode="auto">
              <a:xfrm>
                <a:off x="2135" y="552"/>
                <a:ext cx="100" cy="18"/>
              </a:xfrm>
              <a:custGeom>
                <a:avLst/>
                <a:gdLst>
                  <a:gd name="T0" fmla="*/ 0 w 100"/>
                  <a:gd name="T1" fmla="*/ 0 h 18"/>
                  <a:gd name="T2" fmla="*/ 0 w 100"/>
                  <a:gd name="T3" fmla="*/ 18 h 18"/>
                  <a:gd name="T4" fmla="*/ 100 w 100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8"/>
                  <a:gd name="T11" fmla="*/ 100 w 10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8">
                    <a:moveTo>
                      <a:pt x="0" y="0"/>
                    </a:moveTo>
                    <a:lnTo>
                      <a:pt x="0" y="18"/>
                    </a:lnTo>
                    <a:lnTo>
                      <a:pt x="100" y="18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6" name="Line 1034"/>
              <p:cNvSpPr>
                <a:spLocks noChangeShapeType="1"/>
              </p:cNvSpPr>
              <p:nvPr/>
            </p:nvSpPr>
            <p:spPr bwMode="auto">
              <a:xfrm>
                <a:off x="2135" y="533"/>
                <a:ext cx="1" cy="37"/>
              </a:xfrm>
              <a:prstGeom prst="line">
                <a:avLst/>
              </a:pr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7" name="Freeform 1035"/>
              <p:cNvSpPr>
                <a:spLocks/>
              </p:cNvSpPr>
              <p:nvPr/>
            </p:nvSpPr>
            <p:spPr bwMode="auto">
              <a:xfrm>
                <a:off x="2035" y="292"/>
                <a:ext cx="100" cy="241"/>
              </a:xfrm>
              <a:custGeom>
                <a:avLst/>
                <a:gdLst>
                  <a:gd name="T0" fmla="*/ 0 w 100"/>
                  <a:gd name="T1" fmla="*/ 0 h 241"/>
                  <a:gd name="T2" fmla="*/ 0 w 100"/>
                  <a:gd name="T3" fmla="*/ 241 h 241"/>
                  <a:gd name="T4" fmla="*/ 100 w 100"/>
                  <a:gd name="T5" fmla="*/ 241 h 241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241"/>
                  <a:gd name="T11" fmla="*/ 100 w 100"/>
                  <a:gd name="T12" fmla="*/ 241 h 2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241">
                    <a:moveTo>
                      <a:pt x="0" y="0"/>
                    </a:moveTo>
                    <a:lnTo>
                      <a:pt x="0" y="241"/>
                    </a:lnTo>
                    <a:lnTo>
                      <a:pt x="100" y="241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8" name="Rectangle 1036"/>
              <p:cNvSpPr>
                <a:spLocks noChangeArrowheads="1"/>
              </p:cNvSpPr>
              <p:nvPr/>
            </p:nvSpPr>
            <p:spPr bwMode="auto">
              <a:xfrm>
                <a:off x="2137" y="594"/>
                <a:ext cx="257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Zahdan.IRN/50.14/</a:t>
                </a:r>
              </a:p>
            </p:txBody>
          </p:sp>
          <p:sp>
            <p:nvSpPr>
              <p:cNvPr id="2269" name="Freeform 1037"/>
              <p:cNvSpPr>
                <a:spLocks/>
              </p:cNvSpPr>
              <p:nvPr/>
            </p:nvSpPr>
            <p:spPr bwMode="auto">
              <a:xfrm>
                <a:off x="2035" y="329"/>
                <a:ext cx="100" cy="278"/>
              </a:xfrm>
              <a:custGeom>
                <a:avLst/>
                <a:gdLst>
                  <a:gd name="T0" fmla="*/ 0 w 100"/>
                  <a:gd name="T1" fmla="*/ 0 h 278"/>
                  <a:gd name="T2" fmla="*/ 0 w 100"/>
                  <a:gd name="T3" fmla="*/ 278 h 278"/>
                  <a:gd name="T4" fmla="*/ 100 w 100"/>
                  <a:gd name="T5" fmla="*/ 278 h 278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278"/>
                  <a:gd name="T11" fmla="*/ 100 w 100"/>
                  <a:gd name="T12" fmla="*/ 278 h 2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278">
                    <a:moveTo>
                      <a:pt x="0" y="0"/>
                    </a:moveTo>
                    <a:lnTo>
                      <a:pt x="0" y="278"/>
                    </a:lnTo>
                    <a:lnTo>
                      <a:pt x="100" y="278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0" name="Rectangle 1038"/>
              <p:cNvSpPr>
                <a:spLocks noChangeArrowheads="1"/>
              </p:cNvSpPr>
              <p:nvPr/>
            </p:nvSpPr>
            <p:spPr bwMode="auto">
              <a:xfrm>
                <a:off x="2137" y="631"/>
                <a:ext cx="264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Saravan.IRN/7.15/9</a:t>
                </a:r>
              </a:p>
            </p:txBody>
          </p:sp>
          <p:sp>
            <p:nvSpPr>
              <p:cNvPr id="2271" name="Freeform 1039"/>
              <p:cNvSpPr>
                <a:spLocks/>
              </p:cNvSpPr>
              <p:nvPr/>
            </p:nvSpPr>
            <p:spPr bwMode="auto">
              <a:xfrm>
                <a:off x="2035" y="348"/>
                <a:ext cx="100" cy="296"/>
              </a:xfrm>
              <a:custGeom>
                <a:avLst/>
                <a:gdLst>
                  <a:gd name="T0" fmla="*/ 0 w 100"/>
                  <a:gd name="T1" fmla="*/ 0 h 296"/>
                  <a:gd name="T2" fmla="*/ 0 w 100"/>
                  <a:gd name="T3" fmla="*/ 296 h 296"/>
                  <a:gd name="T4" fmla="*/ 100 w 100"/>
                  <a:gd name="T5" fmla="*/ 296 h 296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296"/>
                  <a:gd name="T11" fmla="*/ 100 w 100"/>
                  <a:gd name="T12" fmla="*/ 296 h 2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296">
                    <a:moveTo>
                      <a:pt x="0" y="0"/>
                    </a:moveTo>
                    <a:lnTo>
                      <a:pt x="0" y="296"/>
                    </a:lnTo>
                    <a:lnTo>
                      <a:pt x="100" y="296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2" name="Rectangle 1040"/>
              <p:cNvSpPr>
                <a:spLocks noChangeArrowheads="1"/>
              </p:cNvSpPr>
              <p:nvPr/>
            </p:nvSpPr>
            <p:spPr bwMode="auto">
              <a:xfrm>
                <a:off x="2037" y="668"/>
                <a:ext cx="288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Iranshahr.IRN/29.15/</a:t>
                </a:r>
              </a:p>
            </p:txBody>
          </p:sp>
          <p:sp>
            <p:nvSpPr>
              <p:cNvPr id="2273" name="Freeform 1041"/>
              <p:cNvSpPr>
                <a:spLocks/>
              </p:cNvSpPr>
              <p:nvPr/>
            </p:nvSpPr>
            <p:spPr bwMode="auto">
              <a:xfrm>
                <a:off x="2035" y="366"/>
                <a:ext cx="1" cy="315"/>
              </a:xfrm>
              <a:custGeom>
                <a:avLst/>
                <a:gdLst>
                  <a:gd name="T0" fmla="*/ 0 w 1"/>
                  <a:gd name="T1" fmla="*/ 0 h 315"/>
                  <a:gd name="T2" fmla="*/ 0 w 1"/>
                  <a:gd name="T3" fmla="*/ 315 h 315"/>
                  <a:gd name="T4" fmla="*/ 0 w 1"/>
                  <a:gd name="T5" fmla="*/ 315 h 3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5"/>
                  <a:gd name="T11" fmla="*/ 1 w 1"/>
                  <a:gd name="T12" fmla="*/ 315 h 3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5">
                    <a:moveTo>
                      <a:pt x="0" y="0"/>
                    </a:moveTo>
                    <a:lnTo>
                      <a:pt x="0" y="315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4" name="Rectangle 1042"/>
              <p:cNvSpPr>
                <a:spLocks noChangeArrowheads="1"/>
              </p:cNvSpPr>
              <p:nvPr/>
            </p:nvSpPr>
            <p:spPr bwMode="auto">
              <a:xfrm>
                <a:off x="2137" y="705"/>
                <a:ext cx="264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Saravan.IRN/6.15/2</a:t>
                </a:r>
              </a:p>
            </p:txBody>
          </p:sp>
          <p:sp>
            <p:nvSpPr>
              <p:cNvPr id="2275" name="Freeform 1043"/>
              <p:cNvSpPr>
                <a:spLocks/>
              </p:cNvSpPr>
              <p:nvPr/>
            </p:nvSpPr>
            <p:spPr bwMode="auto">
              <a:xfrm>
                <a:off x="2035" y="385"/>
                <a:ext cx="100" cy="333"/>
              </a:xfrm>
              <a:custGeom>
                <a:avLst/>
                <a:gdLst>
                  <a:gd name="T0" fmla="*/ 0 w 100"/>
                  <a:gd name="T1" fmla="*/ 0 h 333"/>
                  <a:gd name="T2" fmla="*/ 0 w 100"/>
                  <a:gd name="T3" fmla="*/ 333 h 333"/>
                  <a:gd name="T4" fmla="*/ 100 w 100"/>
                  <a:gd name="T5" fmla="*/ 333 h 333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333"/>
                  <a:gd name="T11" fmla="*/ 100 w 100"/>
                  <a:gd name="T12" fmla="*/ 333 h 3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333">
                    <a:moveTo>
                      <a:pt x="0" y="0"/>
                    </a:moveTo>
                    <a:lnTo>
                      <a:pt x="0" y="333"/>
                    </a:lnTo>
                    <a:lnTo>
                      <a:pt x="100" y="333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6" name="Rectangle 1044"/>
              <p:cNvSpPr>
                <a:spLocks noChangeArrowheads="1"/>
              </p:cNvSpPr>
              <p:nvPr/>
            </p:nvSpPr>
            <p:spPr bwMode="auto">
              <a:xfrm>
                <a:off x="2037" y="742"/>
                <a:ext cx="251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Sayhot.YEM/10.12</a:t>
                </a:r>
              </a:p>
            </p:txBody>
          </p:sp>
          <p:sp>
            <p:nvSpPr>
              <p:cNvPr id="2277" name="Freeform 1045"/>
              <p:cNvSpPr>
                <a:spLocks/>
              </p:cNvSpPr>
              <p:nvPr/>
            </p:nvSpPr>
            <p:spPr bwMode="auto">
              <a:xfrm>
                <a:off x="2035" y="403"/>
                <a:ext cx="1" cy="352"/>
              </a:xfrm>
              <a:custGeom>
                <a:avLst/>
                <a:gdLst>
                  <a:gd name="T0" fmla="*/ 0 w 1"/>
                  <a:gd name="T1" fmla="*/ 0 h 352"/>
                  <a:gd name="T2" fmla="*/ 0 w 1"/>
                  <a:gd name="T3" fmla="*/ 352 h 352"/>
                  <a:gd name="T4" fmla="*/ 0 w 1"/>
                  <a:gd name="T5" fmla="*/ 352 h 35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2"/>
                  <a:gd name="T11" fmla="*/ 1 w 1"/>
                  <a:gd name="T12" fmla="*/ 352 h 3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2">
                    <a:moveTo>
                      <a:pt x="0" y="0"/>
                    </a:moveTo>
                    <a:lnTo>
                      <a:pt x="0" y="352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8" name="Rectangle 1046"/>
              <p:cNvSpPr>
                <a:spLocks noChangeArrowheads="1"/>
              </p:cNvSpPr>
              <p:nvPr/>
            </p:nvSpPr>
            <p:spPr bwMode="auto">
              <a:xfrm>
                <a:off x="2137" y="779"/>
                <a:ext cx="261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Behara.EGY/7.14/7</a:t>
                </a:r>
              </a:p>
            </p:txBody>
          </p:sp>
          <p:sp>
            <p:nvSpPr>
              <p:cNvPr id="2279" name="Freeform 1047"/>
              <p:cNvSpPr>
                <a:spLocks/>
              </p:cNvSpPr>
              <p:nvPr/>
            </p:nvSpPr>
            <p:spPr bwMode="auto">
              <a:xfrm>
                <a:off x="2035" y="422"/>
                <a:ext cx="100" cy="370"/>
              </a:xfrm>
              <a:custGeom>
                <a:avLst/>
                <a:gdLst>
                  <a:gd name="T0" fmla="*/ 0 w 100"/>
                  <a:gd name="T1" fmla="*/ 0 h 370"/>
                  <a:gd name="T2" fmla="*/ 0 w 100"/>
                  <a:gd name="T3" fmla="*/ 370 h 370"/>
                  <a:gd name="T4" fmla="*/ 100 w 100"/>
                  <a:gd name="T5" fmla="*/ 370 h 370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370"/>
                  <a:gd name="T11" fmla="*/ 100 w 100"/>
                  <a:gd name="T12" fmla="*/ 370 h 3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370">
                    <a:moveTo>
                      <a:pt x="0" y="0"/>
                    </a:moveTo>
                    <a:lnTo>
                      <a:pt x="0" y="370"/>
                    </a:lnTo>
                    <a:lnTo>
                      <a:pt x="100" y="37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0" name="Rectangle 1048"/>
              <p:cNvSpPr>
                <a:spLocks noChangeArrowheads="1"/>
              </p:cNvSpPr>
              <p:nvPr/>
            </p:nvSpPr>
            <p:spPr bwMode="auto">
              <a:xfrm>
                <a:off x="2137" y="816"/>
                <a:ext cx="376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Alshaiq Othman.YEM/09.12</a:t>
                </a:r>
              </a:p>
            </p:txBody>
          </p:sp>
          <p:sp>
            <p:nvSpPr>
              <p:cNvPr id="2281" name="Freeform 1049"/>
              <p:cNvSpPr>
                <a:spLocks/>
              </p:cNvSpPr>
              <p:nvPr/>
            </p:nvSpPr>
            <p:spPr bwMode="auto">
              <a:xfrm>
                <a:off x="2035" y="441"/>
                <a:ext cx="100" cy="388"/>
              </a:xfrm>
              <a:custGeom>
                <a:avLst/>
                <a:gdLst>
                  <a:gd name="T0" fmla="*/ 0 w 100"/>
                  <a:gd name="T1" fmla="*/ 0 h 388"/>
                  <a:gd name="T2" fmla="*/ 0 w 100"/>
                  <a:gd name="T3" fmla="*/ 388 h 388"/>
                  <a:gd name="T4" fmla="*/ 100 w 100"/>
                  <a:gd name="T5" fmla="*/ 388 h 388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388"/>
                  <a:gd name="T11" fmla="*/ 100 w 100"/>
                  <a:gd name="T12" fmla="*/ 388 h 3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388">
                    <a:moveTo>
                      <a:pt x="0" y="0"/>
                    </a:moveTo>
                    <a:lnTo>
                      <a:pt x="0" y="388"/>
                    </a:lnTo>
                    <a:lnTo>
                      <a:pt x="100" y="388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2" name="Rectangle 1050"/>
              <p:cNvSpPr>
                <a:spLocks noChangeArrowheads="1"/>
              </p:cNvSpPr>
              <p:nvPr/>
            </p:nvSpPr>
            <p:spPr bwMode="auto">
              <a:xfrm>
                <a:off x="2438" y="853"/>
                <a:ext cx="207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Rey.IRN/14.14/</a:t>
                </a:r>
              </a:p>
            </p:txBody>
          </p:sp>
          <p:sp>
            <p:nvSpPr>
              <p:cNvPr id="2283" name="Freeform 1051"/>
              <p:cNvSpPr>
                <a:spLocks/>
              </p:cNvSpPr>
              <p:nvPr/>
            </p:nvSpPr>
            <p:spPr bwMode="auto">
              <a:xfrm>
                <a:off x="2335" y="866"/>
                <a:ext cx="101" cy="18"/>
              </a:xfrm>
              <a:custGeom>
                <a:avLst/>
                <a:gdLst>
                  <a:gd name="T0" fmla="*/ 0 w 101"/>
                  <a:gd name="T1" fmla="*/ 18 h 18"/>
                  <a:gd name="T2" fmla="*/ 0 w 101"/>
                  <a:gd name="T3" fmla="*/ 0 h 18"/>
                  <a:gd name="T4" fmla="*/ 101 w 10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01"/>
                  <a:gd name="T10" fmla="*/ 0 h 18"/>
                  <a:gd name="T11" fmla="*/ 101 w 10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" h="18">
                    <a:moveTo>
                      <a:pt x="0" y="18"/>
                    </a:moveTo>
                    <a:lnTo>
                      <a:pt x="0" y="0"/>
                    </a:lnTo>
                    <a:lnTo>
                      <a:pt x="101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4" name="Rectangle 1052"/>
              <p:cNvSpPr>
                <a:spLocks noChangeArrowheads="1"/>
              </p:cNvSpPr>
              <p:nvPr/>
            </p:nvSpPr>
            <p:spPr bwMode="auto">
              <a:xfrm>
                <a:off x="2338" y="890"/>
                <a:ext cx="303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Iranshahr.IRN/27.15/3</a:t>
                </a:r>
              </a:p>
            </p:txBody>
          </p:sp>
          <p:sp>
            <p:nvSpPr>
              <p:cNvPr id="2285" name="Freeform 1053"/>
              <p:cNvSpPr>
                <a:spLocks/>
              </p:cNvSpPr>
              <p:nvPr/>
            </p:nvSpPr>
            <p:spPr bwMode="auto">
              <a:xfrm>
                <a:off x="2335" y="886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7 h 17"/>
                  <a:gd name="T4" fmla="*/ 0 w 1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17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6" name="Freeform 1054"/>
              <p:cNvSpPr>
                <a:spLocks/>
              </p:cNvSpPr>
              <p:nvPr/>
            </p:nvSpPr>
            <p:spPr bwMode="auto">
              <a:xfrm>
                <a:off x="2035" y="468"/>
                <a:ext cx="300" cy="417"/>
              </a:xfrm>
              <a:custGeom>
                <a:avLst/>
                <a:gdLst>
                  <a:gd name="T0" fmla="*/ 0 w 300"/>
                  <a:gd name="T1" fmla="*/ 0 h 417"/>
                  <a:gd name="T2" fmla="*/ 0 w 300"/>
                  <a:gd name="T3" fmla="*/ 417 h 417"/>
                  <a:gd name="T4" fmla="*/ 300 w 300"/>
                  <a:gd name="T5" fmla="*/ 417 h 417"/>
                  <a:gd name="T6" fmla="*/ 0 60000 65536"/>
                  <a:gd name="T7" fmla="*/ 0 60000 65536"/>
                  <a:gd name="T8" fmla="*/ 0 60000 65536"/>
                  <a:gd name="T9" fmla="*/ 0 w 300"/>
                  <a:gd name="T10" fmla="*/ 0 h 417"/>
                  <a:gd name="T11" fmla="*/ 300 w 300"/>
                  <a:gd name="T12" fmla="*/ 417 h 4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0" h="417">
                    <a:moveTo>
                      <a:pt x="0" y="0"/>
                    </a:moveTo>
                    <a:lnTo>
                      <a:pt x="0" y="417"/>
                    </a:lnTo>
                    <a:lnTo>
                      <a:pt x="300" y="417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7" name="Rectangle 1055"/>
              <p:cNvSpPr>
                <a:spLocks noChangeArrowheads="1"/>
              </p:cNvSpPr>
              <p:nvPr/>
            </p:nvSpPr>
            <p:spPr bwMode="auto">
              <a:xfrm>
                <a:off x="2037" y="928"/>
                <a:ext cx="328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Bandarabas.IRN/28.14/2</a:t>
                </a:r>
              </a:p>
            </p:txBody>
          </p:sp>
          <p:sp>
            <p:nvSpPr>
              <p:cNvPr id="2288" name="Freeform 1056"/>
              <p:cNvSpPr>
                <a:spLocks/>
              </p:cNvSpPr>
              <p:nvPr/>
            </p:nvSpPr>
            <p:spPr bwMode="auto">
              <a:xfrm>
                <a:off x="2035" y="496"/>
                <a:ext cx="1" cy="445"/>
              </a:xfrm>
              <a:custGeom>
                <a:avLst/>
                <a:gdLst>
                  <a:gd name="T0" fmla="*/ 0 w 1"/>
                  <a:gd name="T1" fmla="*/ 0 h 445"/>
                  <a:gd name="T2" fmla="*/ 0 w 1"/>
                  <a:gd name="T3" fmla="*/ 445 h 445"/>
                  <a:gd name="T4" fmla="*/ 0 w 1"/>
                  <a:gd name="T5" fmla="*/ 445 h 4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45"/>
                  <a:gd name="T11" fmla="*/ 1 w 1"/>
                  <a:gd name="T12" fmla="*/ 445 h 4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45">
                    <a:moveTo>
                      <a:pt x="0" y="0"/>
                    </a:moveTo>
                    <a:lnTo>
                      <a:pt x="0" y="445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9" name="Rectangle 1057"/>
              <p:cNvSpPr>
                <a:spLocks noChangeArrowheads="1"/>
              </p:cNvSpPr>
              <p:nvPr/>
            </p:nvSpPr>
            <p:spPr bwMode="auto">
              <a:xfrm>
                <a:off x="2237" y="965"/>
                <a:ext cx="287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Konarak.IRN/17.15/5</a:t>
                </a:r>
              </a:p>
            </p:txBody>
          </p:sp>
          <p:sp>
            <p:nvSpPr>
              <p:cNvPr id="2290" name="Freeform 1058"/>
              <p:cNvSpPr>
                <a:spLocks/>
              </p:cNvSpPr>
              <p:nvPr/>
            </p:nvSpPr>
            <p:spPr bwMode="auto">
              <a:xfrm>
                <a:off x="2135" y="978"/>
                <a:ext cx="100" cy="17"/>
              </a:xfrm>
              <a:custGeom>
                <a:avLst/>
                <a:gdLst>
                  <a:gd name="T0" fmla="*/ 0 w 100"/>
                  <a:gd name="T1" fmla="*/ 17 h 17"/>
                  <a:gd name="T2" fmla="*/ 0 w 100"/>
                  <a:gd name="T3" fmla="*/ 0 h 17"/>
                  <a:gd name="T4" fmla="*/ 100 w 100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7"/>
                  <a:gd name="T11" fmla="*/ 100 w 100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7">
                    <a:moveTo>
                      <a:pt x="0" y="17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1" name="Rectangle 1059"/>
              <p:cNvSpPr>
                <a:spLocks noChangeArrowheads="1"/>
              </p:cNvSpPr>
              <p:nvPr/>
            </p:nvSpPr>
            <p:spPr bwMode="auto">
              <a:xfrm>
                <a:off x="2137" y="1002"/>
                <a:ext cx="228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Jiroft.IRN/14.15/</a:t>
                </a:r>
              </a:p>
            </p:txBody>
          </p:sp>
          <p:sp>
            <p:nvSpPr>
              <p:cNvPr id="2292" name="Freeform 1060"/>
              <p:cNvSpPr>
                <a:spLocks/>
              </p:cNvSpPr>
              <p:nvPr/>
            </p:nvSpPr>
            <p:spPr bwMode="auto">
              <a:xfrm>
                <a:off x="2135" y="997"/>
                <a:ext cx="1" cy="18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18 h 18"/>
                  <a:gd name="T4" fmla="*/ 0 w 1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0"/>
                    </a:moveTo>
                    <a:lnTo>
                      <a:pt x="0" y="18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3" name="Freeform 1061"/>
              <p:cNvSpPr>
                <a:spLocks/>
              </p:cNvSpPr>
              <p:nvPr/>
            </p:nvSpPr>
            <p:spPr bwMode="auto">
              <a:xfrm>
                <a:off x="2035" y="524"/>
                <a:ext cx="100" cy="472"/>
              </a:xfrm>
              <a:custGeom>
                <a:avLst/>
                <a:gdLst>
                  <a:gd name="T0" fmla="*/ 0 w 100"/>
                  <a:gd name="T1" fmla="*/ 0 h 472"/>
                  <a:gd name="T2" fmla="*/ 0 w 100"/>
                  <a:gd name="T3" fmla="*/ 472 h 472"/>
                  <a:gd name="T4" fmla="*/ 100 w 100"/>
                  <a:gd name="T5" fmla="*/ 472 h 472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472"/>
                  <a:gd name="T11" fmla="*/ 100 w 100"/>
                  <a:gd name="T12" fmla="*/ 472 h 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472">
                    <a:moveTo>
                      <a:pt x="0" y="0"/>
                    </a:moveTo>
                    <a:lnTo>
                      <a:pt x="0" y="472"/>
                    </a:lnTo>
                    <a:lnTo>
                      <a:pt x="100" y="472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4" name="Rectangle 1062"/>
              <p:cNvSpPr>
                <a:spLocks noChangeArrowheads="1"/>
              </p:cNvSpPr>
              <p:nvPr/>
            </p:nvSpPr>
            <p:spPr bwMode="auto">
              <a:xfrm>
                <a:off x="2037" y="1039"/>
                <a:ext cx="279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Bint Jbeil.LBN/11.13</a:t>
                </a:r>
              </a:p>
            </p:txBody>
          </p:sp>
          <p:sp>
            <p:nvSpPr>
              <p:cNvPr id="2295" name="Freeform 1063"/>
              <p:cNvSpPr>
                <a:spLocks/>
              </p:cNvSpPr>
              <p:nvPr/>
            </p:nvSpPr>
            <p:spPr bwMode="auto">
              <a:xfrm>
                <a:off x="2035" y="552"/>
                <a:ext cx="1" cy="500"/>
              </a:xfrm>
              <a:custGeom>
                <a:avLst/>
                <a:gdLst>
                  <a:gd name="T0" fmla="*/ 0 w 1"/>
                  <a:gd name="T1" fmla="*/ 0 h 500"/>
                  <a:gd name="T2" fmla="*/ 0 w 1"/>
                  <a:gd name="T3" fmla="*/ 500 h 500"/>
                  <a:gd name="T4" fmla="*/ 0 w 1"/>
                  <a:gd name="T5" fmla="*/ 500 h 50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00"/>
                  <a:gd name="T11" fmla="*/ 1 w 1"/>
                  <a:gd name="T12" fmla="*/ 500 h 5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00">
                    <a:moveTo>
                      <a:pt x="0" y="0"/>
                    </a:moveTo>
                    <a:lnTo>
                      <a:pt x="0" y="50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6" name="Rectangle 1064"/>
              <p:cNvSpPr>
                <a:spLocks noChangeArrowheads="1"/>
              </p:cNvSpPr>
              <p:nvPr/>
            </p:nvSpPr>
            <p:spPr bwMode="auto">
              <a:xfrm>
                <a:off x="2137" y="1076"/>
                <a:ext cx="213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RV66-2015SDN</a:t>
                </a:r>
              </a:p>
            </p:txBody>
          </p:sp>
          <p:sp>
            <p:nvSpPr>
              <p:cNvPr id="2297" name="Freeform 1065"/>
              <p:cNvSpPr>
                <a:spLocks/>
              </p:cNvSpPr>
              <p:nvPr/>
            </p:nvSpPr>
            <p:spPr bwMode="auto">
              <a:xfrm>
                <a:off x="2135" y="1089"/>
                <a:ext cx="1" cy="389"/>
              </a:xfrm>
              <a:custGeom>
                <a:avLst/>
                <a:gdLst>
                  <a:gd name="T0" fmla="*/ 0 w 1"/>
                  <a:gd name="T1" fmla="*/ 389 h 389"/>
                  <a:gd name="T2" fmla="*/ 0 w 1"/>
                  <a:gd name="T3" fmla="*/ 0 h 389"/>
                  <a:gd name="T4" fmla="*/ 0 w 1"/>
                  <a:gd name="T5" fmla="*/ 0 h 38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89"/>
                  <a:gd name="T11" fmla="*/ 1 w 1"/>
                  <a:gd name="T12" fmla="*/ 389 h 3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89">
                    <a:moveTo>
                      <a:pt x="0" y="389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8" name="Rectangle 1066"/>
              <p:cNvSpPr>
                <a:spLocks noChangeArrowheads="1"/>
              </p:cNvSpPr>
              <p:nvPr/>
            </p:nvSpPr>
            <p:spPr bwMode="auto">
              <a:xfrm>
                <a:off x="2137" y="1113"/>
                <a:ext cx="301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Hargiesa.SOM/15.13/1</a:t>
                </a:r>
              </a:p>
            </p:txBody>
          </p:sp>
          <p:sp>
            <p:nvSpPr>
              <p:cNvPr id="2299" name="Freeform 1067"/>
              <p:cNvSpPr>
                <a:spLocks/>
              </p:cNvSpPr>
              <p:nvPr/>
            </p:nvSpPr>
            <p:spPr bwMode="auto">
              <a:xfrm>
                <a:off x="2135" y="1126"/>
                <a:ext cx="1" cy="370"/>
              </a:xfrm>
              <a:custGeom>
                <a:avLst/>
                <a:gdLst>
                  <a:gd name="T0" fmla="*/ 0 w 1"/>
                  <a:gd name="T1" fmla="*/ 370 h 370"/>
                  <a:gd name="T2" fmla="*/ 0 w 1"/>
                  <a:gd name="T3" fmla="*/ 0 h 370"/>
                  <a:gd name="T4" fmla="*/ 0 w 1"/>
                  <a:gd name="T5" fmla="*/ 0 h 37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70"/>
                  <a:gd name="T11" fmla="*/ 1 w 1"/>
                  <a:gd name="T12" fmla="*/ 370 h 3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70">
                    <a:moveTo>
                      <a:pt x="0" y="370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0" name="Rectangle 1068"/>
              <p:cNvSpPr>
                <a:spLocks noChangeArrowheads="1"/>
              </p:cNvSpPr>
              <p:nvPr/>
            </p:nvSpPr>
            <p:spPr bwMode="auto">
              <a:xfrm>
                <a:off x="2137" y="1150"/>
                <a:ext cx="254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Ainabo.SOM/09.12</a:t>
                </a:r>
              </a:p>
            </p:txBody>
          </p:sp>
          <p:sp>
            <p:nvSpPr>
              <p:cNvPr id="2301" name="Freeform 1069"/>
              <p:cNvSpPr>
                <a:spLocks/>
              </p:cNvSpPr>
              <p:nvPr/>
            </p:nvSpPr>
            <p:spPr bwMode="auto">
              <a:xfrm>
                <a:off x="2135" y="1163"/>
                <a:ext cx="1" cy="352"/>
              </a:xfrm>
              <a:custGeom>
                <a:avLst/>
                <a:gdLst>
                  <a:gd name="T0" fmla="*/ 0 w 1"/>
                  <a:gd name="T1" fmla="*/ 352 h 352"/>
                  <a:gd name="T2" fmla="*/ 0 w 1"/>
                  <a:gd name="T3" fmla="*/ 0 h 352"/>
                  <a:gd name="T4" fmla="*/ 0 w 1"/>
                  <a:gd name="T5" fmla="*/ 0 h 35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2"/>
                  <a:gd name="T11" fmla="*/ 1 w 1"/>
                  <a:gd name="T12" fmla="*/ 352 h 3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2">
                    <a:moveTo>
                      <a:pt x="0" y="352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2" name="Rectangle 1070"/>
              <p:cNvSpPr>
                <a:spLocks noChangeArrowheads="1"/>
              </p:cNvSpPr>
              <p:nvPr/>
            </p:nvSpPr>
            <p:spPr bwMode="auto">
              <a:xfrm>
                <a:off x="2237" y="1187"/>
                <a:ext cx="34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RV21-15_MVs/.YEM/.15/</a:t>
                </a:r>
              </a:p>
            </p:txBody>
          </p:sp>
          <p:sp>
            <p:nvSpPr>
              <p:cNvPr id="2303" name="Freeform 1071"/>
              <p:cNvSpPr>
                <a:spLocks/>
              </p:cNvSpPr>
              <p:nvPr/>
            </p:nvSpPr>
            <p:spPr bwMode="auto">
              <a:xfrm>
                <a:off x="2235" y="1200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18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4" name="Rectangle 1072"/>
              <p:cNvSpPr>
                <a:spLocks noChangeArrowheads="1"/>
              </p:cNvSpPr>
              <p:nvPr/>
            </p:nvSpPr>
            <p:spPr bwMode="auto">
              <a:xfrm>
                <a:off x="2237" y="1224"/>
                <a:ext cx="27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Erigavo.SOM/3.15/2</a:t>
                </a:r>
              </a:p>
            </p:txBody>
          </p:sp>
          <p:sp>
            <p:nvSpPr>
              <p:cNvPr id="2305" name="Freeform 1073"/>
              <p:cNvSpPr>
                <a:spLocks/>
              </p:cNvSpPr>
              <p:nvPr/>
            </p:nvSpPr>
            <p:spPr bwMode="auto">
              <a:xfrm>
                <a:off x="2235" y="1219"/>
                <a:ext cx="1" cy="18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18 h 18"/>
                  <a:gd name="T4" fmla="*/ 0 w 1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0"/>
                    </a:moveTo>
                    <a:lnTo>
                      <a:pt x="0" y="18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6" name="Rectangle 1074"/>
              <p:cNvSpPr>
                <a:spLocks noChangeArrowheads="1"/>
              </p:cNvSpPr>
              <p:nvPr/>
            </p:nvSpPr>
            <p:spPr bwMode="auto">
              <a:xfrm>
                <a:off x="2338" y="1261"/>
                <a:ext cx="27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Erigavo.SOM/3.15/1</a:t>
                </a:r>
              </a:p>
            </p:txBody>
          </p:sp>
          <p:sp>
            <p:nvSpPr>
              <p:cNvPr id="2307" name="Freeform 1075"/>
              <p:cNvSpPr>
                <a:spLocks/>
              </p:cNvSpPr>
              <p:nvPr/>
            </p:nvSpPr>
            <p:spPr bwMode="auto">
              <a:xfrm>
                <a:off x="2235" y="1238"/>
                <a:ext cx="100" cy="36"/>
              </a:xfrm>
              <a:custGeom>
                <a:avLst/>
                <a:gdLst>
                  <a:gd name="T0" fmla="*/ 0 w 100"/>
                  <a:gd name="T1" fmla="*/ 0 h 36"/>
                  <a:gd name="T2" fmla="*/ 0 w 100"/>
                  <a:gd name="T3" fmla="*/ 36 h 36"/>
                  <a:gd name="T4" fmla="*/ 100 w 100"/>
                  <a:gd name="T5" fmla="*/ 36 h 36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36"/>
                  <a:gd name="T11" fmla="*/ 100 w 100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36">
                    <a:moveTo>
                      <a:pt x="0" y="0"/>
                    </a:moveTo>
                    <a:lnTo>
                      <a:pt x="0" y="36"/>
                    </a:lnTo>
                    <a:lnTo>
                      <a:pt x="100" y="36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8" name="Rectangle 1076"/>
              <p:cNvSpPr>
                <a:spLocks noChangeArrowheads="1"/>
              </p:cNvSpPr>
              <p:nvPr/>
            </p:nvSpPr>
            <p:spPr bwMode="auto">
              <a:xfrm>
                <a:off x="2237" y="1298"/>
                <a:ext cx="27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Garowe.SOM/9.14/9</a:t>
                </a:r>
              </a:p>
            </p:txBody>
          </p:sp>
          <p:sp>
            <p:nvSpPr>
              <p:cNvPr id="2309" name="Freeform 1077"/>
              <p:cNvSpPr>
                <a:spLocks/>
              </p:cNvSpPr>
              <p:nvPr/>
            </p:nvSpPr>
            <p:spPr bwMode="auto">
              <a:xfrm>
                <a:off x="2235" y="1257"/>
                <a:ext cx="1" cy="54"/>
              </a:xfrm>
              <a:custGeom>
                <a:avLst/>
                <a:gdLst>
                  <a:gd name="T0" fmla="*/ 0 w 1"/>
                  <a:gd name="T1" fmla="*/ 0 h 54"/>
                  <a:gd name="T2" fmla="*/ 0 w 1"/>
                  <a:gd name="T3" fmla="*/ 54 h 54"/>
                  <a:gd name="T4" fmla="*/ 0 w 1"/>
                  <a:gd name="T5" fmla="*/ 54 h 5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4"/>
                  <a:gd name="T11" fmla="*/ 1 w 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4">
                    <a:moveTo>
                      <a:pt x="0" y="0"/>
                    </a:moveTo>
                    <a:lnTo>
                      <a:pt x="0" y="54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0" name="Rectangle 1078"/>
              <p:cNvSpPr>
                <a:spLocks noChangeArrowheads="1"/>
              </p:cNvSpPr>
              <p:nvPr/>
            </p:nvSpPr>
            <p:spPr bwMode="auto">
              <a:xfrm>
                <a:off x="2338" y="1336"/>
                <a:ext cx="30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Garowe.SOM/10.14/10</a:t>
                </a:r>
              </a:p>
            </p:txBody>
          </p:sp>
          <p:sp>
            <p:nvSpPr>
              <p:cNvPr id="2311" name="Freeform 1079"/>
              <p:cNvSpPr>
                <a:spLocks/>
              </p:cNvSpPr>
              <p:nvPr/>
            </p:nvSpPr>
            <p:spPr bwMode="auto">
              <a:xfrm>
                <a:off x="2235" y="1275"/>
                <a:ext cx="100" cy="73"/>
              </a:xfrm>
              <a:custGeom>
                <a:avLst/>
                <a:gdLst>
                  <a:gd name="T0" fmla="*/ 0 w 100"/>
                  <a:gd name="T1" fmla="*/ 0 h 73"/>
                  <a:gd name="T2" fmla="*/ 0 w 100"/>
                  <a:gd name="T3" fmla="*/ 73 h 73"/>
                  <a:gd name="T4" fmla="*/ 100 w 100"/>
                  <a:gd name="T5" fmla="*/ 73 h 73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73"/>
                  <a:gd name="T11" fmla="*/ 100 w 100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73">
                    <a:moveTo>
                      <a:pt x="0" y="0"/>
                    </a:moveTo>
                    <a:lnTo>
                      <a:pt x="0" y="73"/>
                    </a:lnTo>
                    <a:lnTo>
                      <a:pt x="100" y="73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2" name="Line 1080"/>
              <p:cNvSpPr>
                <a:spLocks noChangeShapeType="1"/>
              </p:cNvSpPr>
              <p:nvPr/>
            </p:nvSpPr>
            <p:spPr bwMode="auto">
              <a:xfrm>
                <a:off x="2235" y="1200"/>
                <a:ext cx="1" cy="74"/>
              </a:xfrm>
              <a:prstGeom prst="line">
                <a:avLst/>
              </a:pr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3" name="Freeform 1081"/>
              <p:cNvSpPr>
                <a:spLocks/>
              </p:cNvSpPr>
              <p:nvPr/>
            </p:nvSpPr>
            <p:spPr bwMode="auto">
              <a:xfrm>
                <a:off x="2135" y="1274"/>
                <a:ext cx="100" cy="296"/>
              </a:xfrm>
              <a:custGeom>
                <a:avLst/>
                <a:gdLst>
                  <a:gd name="T0" fmla="*/ 0 w 100"/>
                  <a:gd name="T1" fmla="*/ 296 h 296"/>
                  <a:gd name="T2" fmla="*/ 0 w 100"/>
                  <a:gd name="T3" fmla="*/ 0 h 296"/>
                  <a:gd name="T4" fmla="*/ 100 w 100"/>
                  <a:gd name="T5" fmla="*/ 0 h 296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296"/>
                  <a:gd name="T11" fmla="*/ 100 w 100"/>
                  <a:gd name="T12" fmla="*/ 296 h 2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296">
                    <a:moveTo>
                      <a:pt x="0" y="296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4" name="Rectangle 1082"/>
              <p:cNvSpPr>
                <a:spLocks noChangeArrowheads="1"/>
              </p:cNvSpPr>
              <p:nvPr/>
            </p:nvSpPr>
            <p:spPr bwMode="auto">
              <a:xfrm>
                <a:off x="2237" y="1373"/>
                <a:ext cx="226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RV92-2015 EGY</a:t>
                </a:r>
              </a:p>
            </p:txBody>
          </p:sp>
          <p:sp>
            <p:nvSpPr>
              <p:cNvPr id="2315" name="Freeform 1083"/>
              <p:cNvSpPr>
                <a:spLocks/>
              </p:cNvSpPr>
              <p:nvPr/>
            </p:nvSpPr>
            <p:spPr bwMode="auto">
              <a:xfrm>
                <a:off x="2135" y="1386"/>
                <a:ext cx="100" cy="240"/>
              </a:xfrm>
              <a:custGeom>
                <a:avLst/>
                <a:gdLst>
                  <a:gd name="T0" fmla="*/ 0 w 100"/>
                  <a:gd name="T1" fmla="*/ 240 h 240"/>
                  <a:gd name="T2" fmla="*/ 0 w 100"/>
                  <a:gd name="T3" fmla="*/ 0 h 240"/>
                  <a:gd name="T4" fmla="*/ 100 w 100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240"/>
                  <a:gd name="T11" fmla="*/ 100 w 100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240">
                    <a:moveTo>
                      <a:pt x="0" y="240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6" name="Rectangle 1084"/>
              <p:cNvSpPr>
                <a:spLocks noChangeArrowheads="1"/>
              </p:cNvSpPr>
              <p:nvPr/>
            </p:nvSpPr>
            <p:spPr bwMode="auto">
              <a:xfrm>
                <a:off x="2237" y="1410"/>
                <a:ext cx="34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RV25-15_MVs/.YEM/.15/</a:t>
                </a:r>
              </a:p>
            </p:txBody>
          </p:sp>
          <p:sp>
            <p:nvSpPr>
              <p:cNvPr id="2317" name="Freeform 1085"/>
              <p:cNvSpPr>
                <a:spLocks/>
              </p:cNvSpPr>
              <p:nvPr/>
            </p:nvSpPr>
            <p:spPr bwMode="auto">
              <a:xfrm>
                <a:off x="2135" y="1423"/>
                <a:ext cx="100" cy="221"/>
              </a:xfrm>
              <a:custGeom>
                <a:avLst/>
                <a:gdLst>
                  <a:gd name="T0" fmla="*/ 0 w 100"/>
                  <a:gd name="T1" fmla="*/ 221 h 221"/>
                  <a:gd name="T2" fmla="*/ 0 w 100"/>
                  <a:gd name="T3" fmla="*/ 0 h 221"/>
                  <a:gd name="T4" fmla="*/ 100 w 100"/>
                  <a:gd name="T5" fmla="*/ 0 h 221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221"/>
                  <a:gd name="T11" fmla="*/ 100 w 100"/>
                  <a:gd name="T12" fmla="*/ 221 h 2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221">
                    <a:moveTo>
                      <a:pt x="0" y="221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8" name="Rectangle 1086"/>
              <p:cNvSpPr>
                <a:spLocks noChangeArrowheads="1"/>
              </p:cNvSpPr>
              <p:nvPr/>
            </p:nvSpPr>
            <p:spPr bwMode="auto">
              <a:xfrm>
                <a:off x="2237" y="1447"/>
                <a:ext cx="226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RV93-2015 EGY</a:t>
                </a:r>
              </a:p>
            </p:txBody>
          </p:sp>
          <p:sp>
            <p:nvSpPr>
              <p:cNvPr id="2319" name="Freeform 1087"/>
              <p:cNvSpPr>
                <a:spLocks/>
              </p:cNvSpPr>
              <p:nvPr/>
            </p:nvSpPr>
            <p:spPr bwMode="auto">
              <a:xfrm>
                <a:off x="2135" y="1460"/>
                <a:ext cx="100" cy="203"/>
              </a:xfrm>
              <a:custGeom>
                <a:avLst/>
                <a:gdLst>
                  <a:gd name="T0" fmla="*/ 0 w 100"/>
                  <a:gd name="T1" fmla="*/ 203 h 203"/>
                  <a:gd name="T2" fmla="*/ 0 w 100"/>
                  <a:gd name="T3" fmla="*/ 0 h 203"/>
                  <a:gd name="T4" fmla="*/ 100 w 100"/>
                  <a:gd name="T5" fmla="*/ 0 h 203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203"/>
                  <a:gd name="T11" fmla="*/ 100 w 100"/>
                  <a:gd name="T12" fmla="*/ 203 h 2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203">
                    <a:moveTo>
                      <a:pt x="0" y="203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0" name="Rectangle 1088"/>
              <p:cNvSpPr>
                <a:spLocks noChangeArrowheads="1"/>
              </p:cNvSpPr>
              <p:nvPr/>
            </p:nvSpPr>
            <p:spPr bwMode="auto">
              <a:xfrm>
                <a:off x="2237" y="1484"/>
                <a:ext cx="34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RV31-15_MVs/.YEM/.15/</a:t>
                </a:r>
              </a:p>
            </p:txBody>
          </p:sp>
          <p:sp>
            <p:nvSpPr>
              <p:cNvPr id="2321" name="Freeform 1089"/>
              <p:cNvSpPr>
                <a:spLocks/>
              </p:cNvSpPr>
              <p:nvPr/>
            </p:nvSpPr>
            <p:spPr bwMode="auto">
              <a:xfrm>
                <a:off x="2135" y="1497"/>
                <a:ext cx="100" cy="185"/>
              </a:xfrm>
              <a:custGeom>
                <a:avLst/>
                <a:gdLst>
                  <a:gd name="T0" fmla="*/ 0 w 100"/>
                  <a:gd name="T1" fmla="*/ 185 h 185"/>
                  <a:gd name="T2" fmla="*/ 0 w 100"/>
                  <a:gd name="T3" fmla="*/ 0 h 185"/>
                  <a:gd name="T4" fmla="*/ 100 w 100"/>
                  <a:gd name="T5" fmla="*/ 0 h 185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85"/>
                  <a:gd name="T11" fmla="*/ 100 w 100"/>
                  <a:gd name="T12" fmla="*/ 185 h 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85">
                    <a:moveTo>
                      <a:pt x="0" y="185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2" name="Rectangle 1090"/>
              <p:cNvSpPr>
                <a:spLocks noChangeArrowheads="1"/>
              </p:cNvSpPr>
              <p:nvPr/>
            </p:nvSpPr>
            <p:spPr bwMode="auto">
              <a:xfrm>
                <a:off x="2137" y="1521"/>
                <a:ext cx="226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RV94-2015 EGY</a:t>
                </a:r>
              </a:p>
            </p:txBody>
          </p:sp>
          <p:sp>
            <p:nvSpPr>
              <p:cNvPr id="2323" name="Freeform 1091"/>
              <p:cNvSpPr>
                <a:spLocks/>
              </p:cNvSpPr>
              <p:nvPr/>
            </p:nvSpPr>
            <p:spPr bwMode="auto">
              <a:xfrm>
                <a:off x="2135" y="1534"/>
                <a:ext cx="1" cy="166"/>
              </a:xfrm>
              <a:custGeom>
                <a:avLst/>
                <a:gdLst>
                  <a:gd name="T0" fmla="*/ 0 w 1"/>
                  <a:gd name="T1" fmla="*/ 166 h 166"/>
                  <a:gd name="T2" fmla="*/ 0 w 1"/>
                  <a:gd name="T3" fmla="*/ 0 h 166"/>
                  <a:gd name="T4" fmla="*/ 0 w 1"/>
                  <a:gd name="T5" fmla="*/ 0 h 16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6"/>
                  <a:gd name="T11" fmla="*/ 1 w 1"/>
                  <a:gd name="T12" fmla="*/ 166 h 1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6">
                    <a:moveTo>
                      <a:pt x="0" y="166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4" name="Rectangle 1092"/>
              <p:cNvSpPr>
                <a:spLocks noChangeArrowheads="1"/>
              </p:cNvSpPr>
              <p:nvPr/>
            </p:nvSpPr>
            <p:spPr bwMode="auto">
              <a:xfrm>
                <a:off x="2338" y="1558"/>
                <a:ext cx="229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Dhu.OMN/17.15/</a:t>
                </a:r>
              </a:p>
            </p:txBody>
          </p:sp>
          <p:sp>
            <p:nvSpPr>
              <p:cNvPr id="2325" name="Freeform 1093"/>
              <p:cNvSpPr>
                <a:spLocks/>
              </p:cNvSpPr>
              <p:nvPr/>
            </p:nvSpPr>
            <p:spPr bwMode="auto">
              <a:xfrm>
                <a:off x="2235" y="1571"/>
                <a:ext cx="100" cy="18"/>
              </a:xfrm>
              <a:custGeom>
                <a:avLst/>
                <a:gdLst>
                  <a:gd name="T0" fmla="*/ 0 w 100"/>
                  <a:gd name="T1" fmla="*/ 18 h 18"/>
                  <a:gd name="T2" fmla="*/ 0 w 100"/>
                  <a:gd name="T3" fmla="*/ 0 h 18"/>
                  <a:gd name="T4" fmla="*/ 100 w 100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8"/>
                  <a:gd name="T11" fmla="*/ 100 w 10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8">
                    <a:moveTo>
                      <a:pt x="0" y="18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6" name="Rectangle 1094"/>
              <p:cNvSpPr>
                <a:spLocks noChangeArrowheads="1"/>
              </p:cNvSpPr>
              <p:nvPr/>
            </p:nvSpPr>
            <p:spPr bwMode="auto">
              <a:xfrm>
                <a:off x="2237" y="1595"/>
                <a:ext cx="34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RV44-15_MVs/.YEM/.15/</a:t>
                </a:r>
              </a:p>
            </p:txBody>
          </p:sp>
          <p:sp>
            <p:nvSpPr>
              <p:cNvPr id="2327" name="Freeform 1095"/>
              <p:cNvSpPr>
                <a:spLocks/>
              </p:cNvSpPr>
              <p:nvPr/>
            </p:nvSpPr>
            <p:spPr bwMode="auto">
              <a:xfrm>
                <a:off x="2235" y="1590"/>
                <a:ext cx="1" cy="18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18 h 18"/>
                  <a:gd name="T4" fmla="*/ 0 w 1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0"/>
                    </a:moveTo>
                    <a:lnTo>
                      <a:pt x="0" y="18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8" name="Freeform 1096"/>
              <p:cNvSpPr>
                <a:spLocks/>
              </p:cNvSpPr>
              <p:nvPr/>
            </p:nvSpPr>
            <p:spPr bwMode="auto">
              <a:xfrm>
                <a:off x="2135" y="1590"/>
                <a:ext cx="100" cy="138"/>
              </a:xfrm>
              <a:custGeom>
                <a:avLst/>
                <a:gdLst>
                  <a:gd name="T0" fmla="*/ 0 w 100"/>
                  <a:gd name="T1" fmla="*/ 138 h 138"/>
                  <a:gd name="T2" fmla="*/ 0 w 100"/>
                  <a:gd name="T3" fmla="*/ 0 h 138"/>
                  <a:gd name="T4" fmla="*/ 100 w 100"/>
                  <a:gd name="T5" fmla="*/ 0 h 138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38"/>
                  <a:gd name="T11" fmla="*/ 100 w 100"/>
                  <a:gd name="T12" fmla="*/ 138 h 1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38">
                    <a:moveTo>
                      <a:pt x="0" y="138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9" name="Rectangle 1097"/>
              <p:cNvSpPr>
                <a:spLocks noChangeArrowheads="1"/>
              </p:cNvSpPr>
              <p:nvPr/>
            </p:nvSpPr>
            <p:spPr bwMode="auto">
              <a:xfrm>
                <a:off x="2237" y="1632"/>
                <a:ext cx="34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RV36-15_MVs/.YEM/.15/</a:t>
                </a:r>
              </a:p>
            </p:txBody>
          </p:sp>
          <p:sp>
            <p:nvSpPr>
              <p:cNvPr id="2330" name="Freeform 1098"/>
              <p:cNvSpPr>
                <a:spLocks/>
              </p:cNvSpPr>
              <p:nvPr/>
            </p:nvSpPr>
            <p:spPr bwMode="auto">
              <a:xfrm>
                <a:off x="2135" y="1645"/>
                <a:ext cx="100" cy="111"/>
              </a:xfrm>
              <a:custGeom>
                <a:avLst/>
                <a:gdLst>
                  <a:gd name="T0" fmla="*/ 0 w 100"/>
                  <a:gd name="T1" fmla="*/ 111 h 111"/>
                  <a:gd name="T2" fmla="*/ 0 w 100"/>
                  <a:gd name="T3" fmla="*/ 0 h 111"/>
                  <a:gd name="T4" fmla="*/ 100 w 100"/>
                  <a:gd name="T5" fmla="*/ 0 h 111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11"/>
                  <a:gd name="T11" fmla="*/ 100 w 100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11">
                    <a:moveTo>
                      <a:pt x="0" y="111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1" name="Rectangle 1099"/>
              <p:cNvSpPr>
                <a:spLocks noChangeArrowheads="1"/>
              </p:cNvSpPr>
              <p:nvPr/>
            </p:nvSpPr>
            <p:spPr bwMode="auto">
              <a:xfrm>
                <a:off x="2137" y="1669"/>
                <a:ext cx="228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RV54-2013_JOR</a:t>
                </a:r>
              </a:p>
            </p:txBody>
          </p:sp>
          <p:sp>
            <p:nvSpPr>
              <p:cNvPr id="2332" name="Freeform 1100"/>
              <p:cNvSpPr>
                <a:spLocks/>
              </p:cNvSpPr>
              <p:nvPr/>
            </p:nvSpPr>
            <p:spPr bwMode="auto">
              <a:xfrm>
                <a:off x="2135" y="1682"/>
                <a:ext cx="1" cy="92"/>
              </a:xfrm>
              <a:custGeom>
                <a:avLst/>
                <a:gdLst>
                  <a:gd name="T0" fmla="*/ 0 w 1"/>
                  <a:gd name="T1" fmla="*/ 92 h 92"/>
                  <a:gd name="T2" fmla="*/ 0 w 1"/>
                  <a:gd name="T3" fmla="*/ 0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92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3" name="Rectangle 1101"/>
              <p:cNvSpPr>
                <a:spLocks noChangeArrowheads="1"/>
              </p:cNvSpPr>
              <p:nvPr/>
            </p:nvSpPr>
            <p:spPr bwMode="auto">
              <a:xfrm>
                <a:off x="2137" y="1706"/>
                <a:ext cx="34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RV46-15_MVs/.YEM/.15/</a:t>
                </a:r>
              </a:p>
            </p:txBody>
          </p:sp>
          <p:sp>
            <p:nvSpPr>
              <p:cNvPr id="2334" name="Freeform 1102"/>
              <p:cNvSpPr>
                <a:spLocks/>
              </p:cNvSpPr>
              <p:nvPr/>
            </p:nvSpPr>
            <p:spPr bwMode="auto">
              <a:xfrm>
                <a:off x="2135" y="1719"/>
                <a:ext cx="1" cy="74"/>
              </a:xfrm>
              <a:custGeom>
                <a:avLst/>
                <a:gdLst>
                  <a:gd name="T0" fmla="*/ 0 w 1"/>
                  <a:gd name="T1" fmla="*/ 74 h 74"/>
                  <a:gd name="T2" fmla="*/ 0 w 1"/>
                  <a:gd name="T3" fmla="*/ 0 h 74"/>
                  <a:gd name="T4" fmla="*/ 0 w 1"/>
                  <a:gd name="T5" fmla="*/ 0 h 7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4"/>
                  <a:gd name="T11" fmla="*/ 1 w 1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4">
                    <a:moveTo>
                      <a:pt x="0" y="74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5" name="Rectangle 1103"/>
              <p:cNvSpPr>
                <a:spLocks noChangeArrowheads="1"/>
              </p:cNvSpPr>
              <p:nvPr/>
            </p:nvSpPr>
            <p:spPr bwMode="auto">
              <a:xfrm>
                <a:off x="2237" y="1743"/>
                <a:ext cx="228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RV62-2013_JOR</a:t>
                </a:r>
              </a:p>
            </p:txBody>
          </p:sp>
          <p:sp>
            <p:nvSpPr>
              <p:cNvPr id="2336" name="Freeform 1104"/>
              <p:cNvSpPr>
                <a:spLocks/>
              </p:cNvSpPr>
              <p:nvPr/>
            </p:nvSpPr>
            <p:spPr bwMode="auto">
              <a:xfrm>
                <a:off x="2135" y="1756"/>
                <a:ext cx="100" cy="55"/>
              </a:xfrm>
              <a:custGeom>
                <a:avLst/>
                <a:gdLst>
                  <a:gd name="T0" fmla="*/ 0 w 100"/>
                  <a:gd name="T1" fmla="*/ 55 h 55"/>
                  <a:gd name="T2" fmla="*/ 0 w 100"/>
                  <a:gd name="T3" fmla="*/ 0 h 55"/>
                  <a:gd name="T4" fmla="*/ 100 w 100"/>
                  <a:gd name="T5" fmla="*/ 0 h 55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55"/>
                  <a:gd name="T11" fmla="*/ 100 w 100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55">
                    <a:moveTo>
                      <a:pt x="0" y="55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7" name="Rectangle 1105"/>
              <p:cNvSpPr>
                <a:spLocks noChangeArrowheads="1"/>
              </p:cNvSpPr>
              <p:nvPr/>
            </p:nvSpPr>
            <p:spPr bwMode="auto">
              <a:xfrm>
                <a:off x="2237" y="1781"/>
                <a:ext cx="34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RV49-15_MVs/.YEM/.15/</a:t>
                </a:r>
              </a:p>
            </p:txBody>
          </p:sp>
          <p:sp>
            <p:nvSpPr>
              <p:cNvPr id="2338" name="Freeform 1106"/>
              <p:cNvSpPr>
                <a:spLocks/>
              </p:cNvSpPr>
              <p:nvPr/>
            </p:nvSpPr>
            <p:spPr bwMode="auto">
              <a:xfrm>
                <a:off x="2135" y="1794"/>
                <a:ext cx="100" cy="36"/>
              </a:xfrm>
              <a:custGeom>
                <a:avLst/>
                <a:gdLst>
                  <a:gd name="T0" fmla="*/ 0 w 100"/>
                  <a:gd name="T1" fmla="*/ 36 h 36"/>
                  <a:gd name="T2" fmla="*/ 0 w 100"/>
                  <a:gd name="T3" fmla="*/ 0 h 36"/>
                  <a:gd name="T4" fmla="*/ 100 w 100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36"/>
                  <a:gd name="T11" fmla="*/ 100 w 100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36">
                    <a:moveTo>
                      <a:pt x="0" y="36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9" name="Rectangle 1107"/>
              <p:cNvSpPr>
                <a:spLocks noChangeArrowheads="1"/>
              </p:cNvSpPr>
              <p:nvPr/>
            </p:nvSpPr>
            <p:spPr bwMode="auto">
              <a:xfrm>
                <a:off x="2137" y="1818"/>
                <a:ext cx="255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Arhab.YEM/29.14/</a:t>
                </a:r>
              </a:p>
            </p:txBody>
          </p:sp>
          <p:sp>
            <p:nvSpPr>
              <p:cNvPr id="2340" name="Freeform 1108"/>
              <p:cNvSpPr>
                <a:spLocks/>
              </p:cNvSpPr>
              <p:nvPr/>
            </p:nvSpPr>
            <p:spPr bwMode="auto">
              <a:xfrm>
                <a:off x="2135" y="1831"/>
                <a:ext cx="1" cy="17"/>
              </a:xfrm>
              <a:custGeom>
                <a:avLst/>
                <a:gdLst>
                  <a:gd name="T0" fmla="*/ 0 w 1"/>
                  <a:gd name="T1" fmla="*/ 17 h 17"/>
                  <a:gd name="T2" fmla="*/ 0 w 1"/>
                  <a:gd name="T3" fmla="*/ 0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17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1" name="Rectangle 1109"/>
              <p:cNvSpPr>
                <a:spLocks noChangeArrowheads="1"/>
              </p:cNvSpPr>
              <p:nvPr/>
            </p:nvSpPr>
            <p:spPr bwMode="auto">
              <a:xfrm>
                <a:off x="2137" y="1855"/>
                <a:ext cx="336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Kuhlan Afar.YEM/23.14/</a:t>
                </a:r>
              </a:p>
            </p:txBody>
          </p:sp>
          <p:sp>
            <p:nvSpPr>
              <p:cNvPr id="2342" name="Freeform 1110"/>
              <p:cNvSpPr>
                <a:spLocks/>
              </p:cNvSpPr>
              <p:nvPr/>
            </p:nvSpPr>
            <p:spPr bwMode="auto">
              <a:xfrm>
                <a:off x="2135" y="1850"/>
                <a:ext cx="1" cy="18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18 h 18"/>
                  <a:gd name="T4" fmla="*/ 0 w 1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0"/>
                    </a:moveTo>
                    <a:lnTo>
                      <a:pt x="0" y="18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3" name="Line 1111"/>
              <p:cNvSpPr>
                <a:spLocks noChangeShapeType="1"/>
              </p:cNvSpPr>
              <p:nvPr/>
            </p:nvSpPr>
            <p:spPr bwMode="auto">
              <a:xfrm>
                <a:off x="2135" y="1479"/>
                <a:ext cx="1" cy="389"/>
              </a:xfrm>
              <a:prstGeom prst="line">
                <a:avLst/>
              </a:pr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4" name="Freeform 1112"/>
              <p:cNvSpPr>
                <a:spLocks/>
              </p:cNvSpPr>
              <p:nvPr/>
            </p:nvSpPr>
            <p:spPr bwMode="auto">
              <a:xfrm>
                <a:off x="2035" y="765"/>
                <a:ext cx="100" cy="713"/>
              </a:xfrm>
              <a:custGeom>
                <a:avLst/>
                <a:gdLst>
                  <a:gd name="T0" fmla="*/ 0 w 100"/>
                  <a:gd name="T1" fmla="*/ 0 h 713"/>
                  <a:gd name="T2" fmla="*/ 0 w 100"/>
                  <a:gd name="T3" fmla="*/ 713 h 713"/>
                  <a:gd name="T4" fmla="*/ 100 w 100"/>
                  <a:gd name="T5" fmla="*/ 713 h 713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713"/>
                  <a:gd name="T11" fmla="*/ 100 w 100"/>
                  <a:gd name="T12" fmla="*/ 713 h 7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713">
                    <a:moveTo>
                      <a:pt x="0" y="0"/>
                    </a:moveTo>
                    <a:lnTo>
                      <a:pt x="0" y="713"/>
                    </a:lnTo>
                    <a:lnTo>
                      <a:pt x="100" y="713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5" name="Rectangle 1113"/>
              <p:cNvSpPr>
                <a:spLocks noChangeArrowheads="1"/>
              </p:cNvSpPr>
              <p:nvPr/>
            </p:nvSpPr>
            <p:spPr bwMode="auto">
              <a:xfrm>
                <a:off x="2338" y="1892"/>
                <a:ext cx="290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Manujan.IRN/26.15/6</a:t>
                </a:r>
              </a:p>
            </p:txBody>
          </p:sp>
          <p:sp>
            <p:nvSpPr>
              <p:cNvPr id="2346" name="Freeform 1114"/>
              <p:cNvSpPr>
                <a:spLocks/>
              </p:cNvSpPr>
              <p:nvPr/>
            </p:nvSpPr>
            <p:spPr bwMode="auto">
              <a:xfrm>
                <a:off x="2135" y="1905"/>
                <a:ext cx="200" cy="27"/>
              </a:xfrm>
              <a:custGeom>
                <a:avLst/>
                <a:gdLst>
                  <a:gd name="T0" fmla="*/ 0 w 200"/>
                  <a:gd name="T1" fmla="*/ 27 h 27"/>
                  <a:gd name="T2" fmla="*/ 0 w 200"/>
                  <a:gd name="T3" fmla="*/ 0 h 27"/>
                  <a:gd name="T4" fmla="*/ 200 w 200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200"/>
                  <a:gd name="T10" fmla="*/ 0 h 27"/>
                  <a:gd name="T11" fmla="*/ 200 w 200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" h="27">
                    <a:moveTo>
                      <a:pt x="0" y="27"/>
                    </a:moveTo>
                    <a:lnTo>
                      <a:pt x="0" y="0"/>
                    </a:lnTo>
                    <a:lnTo>
                      <a:pt x="2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7" name="Rectangle 1115"/>
              <p:cNvSpPr>
                <a:spLocks noChangeArrowheads="1"/>
              </p:cNvSpPr>
              <p:nvPr/>
            </p:nvSpPr>
            <p:spPr bwMode="auto">
              <a:xfrm>
                <a:off x="2237" y="1929"/>
                <a:ext cx="237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Tehran.IRN/4.15/</a:t>
                </a:r>
              </a:p>
            </p:txBody>
          </p:sp>
          <p:sp>
            <p:nvSpPr>
              <p:cNvPr id="2348" name="Freeform 1116"/>
              <p:cNvSpPr>
                <a:spLocks/>
              </p:cNvSpPr>
              <p:nvPr/>
            </p:nvSpPr>
            <p:spPr bwMode="auto">
              <a:xfrm>
                <a:off x="2235" y="1942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18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9" name="Rectangle 1117"/>
              <p:cNvSpPr>
                <a:spLocks noChangeArrowheads="1"/>
              </p:cNvSpPr>
              <p:nvPr/>
            </p:nvSpPr>
            <p:spPr bwMode="auto">
              <a:xfrm>
                <a:off x="2338" y="1966"/>
                <a:ext cx="345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Bandarabbas.IRN/29.15/2</a:t>
                </a:r>
              </a:p>
            </p:txBody>
          </p:sp>
          <p:sp>
            <p:nvSpPr>
              <p:cNvPr id="2350" name="Freeform 1118"/>
              <p:cNvSpPr>
                <a:spLocks/>
              </p:cNvSpPr>
              <p:nvPr/>
            </p:nvSpPr>
            <p:spPr bwMode="auto">
              <a:xfrm>
                <a:off x="2235" y="1961"/>
                <a:ext cx="100" cy="18"/>
              </a:xfrm>
              <a:custGeom>
                <a:avLst/>
                <a:gdLst>
                  <a:gd name="T0" fmla="*/ 0 w 100"/>
                  <a:gd name="T1" fmla="*/ 0 h 18"/>
                  <a:gd name="T2" fmla="*/ 0 w 100"/>
                  <a:gd name="T3" fmla="*/ 18 h 18"/>
                  <a:gd name="T4" fmla="*/ 100 w 100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8"/>
                  <a:gd name="T11" fmla="*/ 100 w 10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8">
                    <a:moveTo>
                      <a:pt x="0" y="0"/>
                    </a:moveTo>
                    <a:lnTo>
                      <a:pt x="0" y="18"/>
                    </a:lnTo>
                    <a:lnTo>
                      <a:pt x="100" y="18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1" name="Freeform 1119"/>
              <p:cNvSpPr>
                <a:spLocks/>
              </p:cNvSpPr>
              <p:nvPr/>
            </p:nvSpPr>
            <p:spPr bwMode="auto">
              <a:xfrm>
                <a:off x="2135" y="1933"/>
                <a:ext cx="100" cy="27"/>
              </a:xfrm>
              <a:custGeom>
                <a:avLst/>
                <a:gdLst>
                  <a:gd name="T0" fmla="*/ 0 w 100"/>
                  <a:gd name="T1" fmla="*/ 0 h 27"/>
                  <a:gd name="T2" fmla="*/ 0 w 100"/>
                  <a:gd name="T3" fmla="*/ 27 h 27"/>
                  <a:gd name="T4" fmla="*/ 100 w 100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27"/>
                  <a:gd name="T11" fmla="*/ 100 w 100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27">
                    <a:moveTo>
                      <a:pt x="0" y="0"/>
                    </a:moveTo>
                    <a:lnTo>
                      <a:pt x="0" y="27"/>
                    </a:lnTo>
                    <a:lnTo>
                      <a:pt x="100" y="27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2" name="Freeform 1120"/>
              <p:cNvSpPr>
                <a:spLocks/>
              </p:cNvSpPr>
              <p:nvPr/>
            </p:nvSpPr>
            <p:spPr bwMode="auto">
              <a:xfrm>
                <a:off x="2035" y="992"/>
                <a:ext cx="100" cy="941"/>
              </a:xfrm>
              <a:custGeom>
                <a:avLst/>
                <a:gdLst>
                  <a:gd name="T0" fmla="*/ 0 w 100"/>
                  <a:gd name="T1" fmla="*/ 0 h 941"/>
                  <a:gd name="T2" fmla="*/ 0 w 100"/>
                  <a:gd name="T3" fmla="*/ 941 h 941"/>
                  <a:gd name="T4" fmla="*/ 100 w 100"/>
                  <a:gd name="T5" fmla="*/ 941 h 941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941"/>
                  <a:gd name="T11" fmla="*/ 100 w 100"/>
                  <a:gd name="T12" fmla="*/ 941 h 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941">
                    <a:moveTo>
                      <a:pt x="0" y="0"/>
                    </a:moveTo>
                    <a:lnTo>
                      <a:pt x="0" y="941"/>
                    </a:lnTo>
                    <a:lnTo>
                      <a:pt x="100" y="941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3" name="Rectangle 1121"/>
              <p:cNvSpPr>
                <a:spLocks noChangeArrowheads="1"/>
              </p:cNvSpPr>
              <p:nvPr/>
            </p:nvSpPr>
            <p:spPr bwMode="auto">
              <a:xfrm>
                <a:off x="2137" y="2003"/>
                <a:ext cx="270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Muscat.OMN/21.14/</a:t>
                </a:r>
              </a:p>
            </p:txBody>
          </p:sp>
          <p:sp>
            <p:nvSpPr>
              <p:cNvPr id="2354" name="Freeform 1122"/>
              <p:cNvSpPr>
                <a:spLocks/>
              </p:cNvSpPr>
              <p:nvPr/>
            </p:nvSpPr>
            <p:spPr bwMode="auto">
              <a:xfrm>
                <a:off x="2035" y="1034"/>
                <a:ext cx="100" cy="982"/>
              </a:xfrm>
              <a:custGeom>
                <a:avLst/>
                <a:gdLst>
                  <a:gd name="T0" fmla="*/ 0 w 100"/>
                  <a:gd name="T1" fmla="*/ 0 h 982"/>
                  <a:gd name="T2" fmla="*/ 0 w 100"/>
                  <a:gd name="T3" fmla="*/ 982 h 982"/>
                  <a:gd name="T4" fmla="*/ 100 w 100"/>
                  <a:gd name="T5" fmla="*/ 982 h 982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982"/>
                  <a:gd name="T11" fmla="*/ 100 w 100"/>
                  <a:gd name="T12" fmla="*/ 982 h 9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982">
                    <a:moveTo>
                      <a:pt x="0" y="0"/>
                    </a:moveTo>
                    <a:lnTo>
                      <a:pt x="0" y="982"/>
                    </a:lnTo>
                    <a:lnTo>
                      <a:pt x="100" y="982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5" name="Rectangle 1123"/>
              <p:cNvSpPr>
                <a:spLocks noChangeArrowheads="1"/>
              </p:cNvSpPr>
              <p:nvPr/>
            </p:nvSpPr>
            <p:spPr bwMode="auto">
              <a:xfrm>
                <a:off x="2237" y="2040"/>
                <a:ext cx="29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Mashhad.IRN/16.15/6</a:t>
                </a:r>
              </a:p>
            </p:txBody>
          </p:sp>
          <p:sp>
            <p:nvSpPr>
              <p:cNvPr id="2356" name="Freeform 1124"/>
              <p:cNvSpPr>
                <a:spLocks/>
              </p:cNvSpPr>
              <p:nvPr/>
            </p:nvSpPr>
            <p:spPr bwMode="auto">
              <a:xfrm>
                <a:off x="2135" y="2053"/>
                <a:ext cx="100" cy="18"/>
              </a:xfrm>
              <a:custGeom>
                <a:avLst/>
                <a:gdLst>
                  <a:gd name="T0" fmla="*/ 0 w 100"/>
                  <a:gd name="T1" fmla="*/ 18 h 18"/>
                  <a:gd name="T2" fmla="*/ 0 w 100"/>
                  <a:gd name="T3" fmla="*/ 0 h 18"/>
                  <a:gd name="T4" fmla="*/ 100 w 100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8"/>
                  <a:gd name="T11" fmla="*/ 100 w 10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8">
                    <a:moveTo>
                      <a:pt x="0" y="18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7" name="Rectangle 1125"/>
              <p:cNvSpPr>
                <a:spLocks noChangeArrowheads="1"/>
              </p:cNvSpPr>
              <p:nvPr/>
            </p:nvSpPr>
            <p:spPr bwMode="auto">
              <a:xfrm>
                <a:off x="2237" y="2077"/>
                <a:ext cx="29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Mashhad.IRN/26.15/5</a:t>
                </a:r>
              </a:p>
            </p:txBody>
          </p:sp>
          <p:sp>
            <p:nvSpPr>
              <p:cNvPr id="2358" name="Freeform 1126"/>
              <p:cNvSpPr>
                <a:spLocks/>
              </p:cNvSpPr>
              <p:nvPr/>
            </p:nvSpPr>
            <p:spPr bwMode="auto">
              <a:xfrm>
                <a:off x="2135" y="2072"/>
                <a:ext cx="100" cy="18"/>
              </a:xfrm>
              <a:custGeom>
                <a:avLst/>
                <a:gdLst>
                  <a:gd name="T0" fmla="*/ 0 w 100"/>
                  <a:gd name="T1" fmla="*/ 0 h 18"/>
                  <a:gd name="T2" fmla="*/ 0 w 100"/>
                  <a:gd name="T3" fmla="*/ 18 h 18"/>
                  <a:gd name="T4" fmla="*/ 100 w 100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8"/>
                  <a:gd name="T11" fmla="*/ 100 w 10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8">
                    <a:moveTo>
                      <a:pt x="0" y="0"/>
                    </a:moveTo>
                    <a:lnTo>
                      <a:pt x="0" y="18"/>
                    </a:lnTo>
                    <a:lnTo>
                      <a:pt x="100" y="18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9" name="Rectangle 1127"/>
              <p:cNvSpPr>
                <a:spLocks noChangeArrowheads="1"/>
              </p:cNvSpPr>
              <p:nvPr/>
            </p:nvSpPr>
            <p:spPr bwMode="auto">
              <a:xfrm>
                <a:off x="2137" y="2114"/>
                <a:ext cx="247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Qeshm.IRN/43.14/</a:t>
                </a:r>
              </a:p>
            </p:txBody>
          </p:sp>
          <p:sp>
            <p:nvSpPr>
              <p:cNvPr id="2360" name="Freeform 1128"/>
              <p:cNvSpPr>
                <a:spLocks/>
              </p:cNvSpPr>
              <p:nvPr/>
            </p:nvSpPr>
            <p:spPr bwMode="auto">
              <a:xfrm>
                <a:off x="2135" y="2127"/>
                <a:ext cx="1" cy="102"/>
              </a:xfrm>
              <a:custGeom>
                <a:avLst/>
                <a:gdLst>
                  <a:gd name="T0" fmla="*/ 0 w 1"/>
                  <a:gd name="T1" fmla="*/ 102 h 102"/>
                  <a:gd name="T2" fmla="*/ 0 w 1"/>
                  <a:gd name="T3" fmla="*/ 0 h 102"/>
                  <a:gd name="T4" fmla="*/ 0 w 1"/>
                  <a:gd name="T5" fmla="*/ 0 h 10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2"/>
                  <a:gd name="T11" fmla="*/ 1 w 1"/>
                  <a:gd name="T12" fmla="*/ 102 h 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2">
                    <a:moveTo>
                      <a:pt x="0" y="102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1" name="Rectangle 1129"/>
              <p:cNvSpPr>
                <a:spLocks noChangeArrowheads="1"/>
              </p:cNvSpPr>
              <p:nvPr/>
            </p:nvSpPr>
            <p:spPr bwMode="auto">
              <a:xfrm>
                <a:off x="2237" y="2151"/>
                <a:ext cx="279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Saravan.IRN/18.14/3</a:t>
                </a:r>
              </a:p>
            </p:txBody>
          </p:sp>
          <p:sp>
            <p:nvSpPr>
              <p:cNvPr id="2362" name="Freeform 1130"/>
              <p:cNvSpPr>
                <a:spLocks/>
              </p:cNvSpPr>
              <p:nvPr/>
            </p:nvSpPr>
            <p:spPr bwMode="auto">
              <a:xfrm>
                <a:off x="2135" y="2164"/>
                <a:ext cx="100" cy="83"/>
              </a:xfrm>
              <a:custGeom>
                <a:avLst/>
                <a:gdLst>
                  <a:gd name="T0" fmla="*/ 0 w 100"/>
                  <a:gd name="T1" fmla="*/ 83 h 83"/>
                  <a:gd name="T2" fmla="*/ 0 w 100"/>
                  <a:gd name="T3" fmla="*/ 0 h 83"/>
                  <a:gd name="T4" fmla="*/ 100 w 100"/>
                  <a:gd name="T5" fmla="*/ 0 h 83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83"/>
                  <a:gd name="T11" fmla="*/ 100 w 100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83">
                    <a:moveTo>
                      <a:pt x="0" y="83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3" name="Rectangle 1131"/>
              <p:cNvSpPr>
                <a:spLocks noChangeArrowheads="1"/>
              </p:cNvSpPr>
              <p:nvPr/>
            </p:nvSpPr>
            <p:spPr bwMode="auto">
              <a:xfrm>
                <a:off x="2137" y="2189"/>
                <a:ext cx="289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Rafsanjan.IRN/15.15/</a:t>
                </a:r>
              </a:p>
            </p:txBody>
          </p:sp>
          <p:sp>
            <p:nvSpPr>
              <p:cNvPr id="2364" name="Freeform 1132"/>
              <p:cNvSpPr>
                <a:spLocks/>
              </p:cNvSpPr>
              <p:nvPr/>
            </p:nvSpPr>
            <p:spPr bwMode="auto">
              <a:xfrm>
                <a:off x="2135" y="2202"/>
                <a:ext cx="1" cy="64"/>
              </a:xfrm>
              <a:custGeom>
                <a:avLst/>
                <a:gdLst>
                  <a:gd name="T0" fmla="*/ 0 w 1"/>
                  <a:gd name="T1" fmla="*/ 64 h 64"/>
                  <a:gd name="T2" fmla="*/ 0 w 1"/>
                  <a:gd name="T3" fmla="*/ 0 h 64"/>
                  <a:gd name="T4" fmla="*/ 0 w 1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4"/>
                  <a:gd name="T11" fmla="*/ 1 w 1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4">
                    <a:moveTo>
                      <a:pt x="0" y="64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5" name="Rectangle 1133"/>
              <p:cNvSpPr>
                <a:spLocks noChangeArrowheads="1"/>
              </p:cNvSpPr>
              <p:nvPr/>
            </p:nvSpPr>
            <p:spPr bwMode="auto">
              <a:xfrm>
                <a:off x="2237" y="2226"/>
                <a:ext cx="231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Yazd.AFG/33.15/</a:t>
                </a:r>
              </a:p>
            </p:txBody>
          </p:sp>
          <p:sp>
            <p:nvSpPr>
              <p:cNvPr id="2366" name="Freeform 1134"/>
              <p:cNvSpPr>
                <a:spLocks/>
              </p:cNvSpPr>
              <p:nvPr/>
            </p:nvSpPr>
            <p:spPr bwMode="auto">
              <a:xfrm>
                <a:off x="2135" y="2239"/>
                <a:ext cx="100" cy="45"/>
              </a:xfrm>
              <a:custGeom>
                <a:avLst/>
                <a:gdLst>
                  <a:gd name="T0" fmla="*/ 0 w 100"/>
                  <a:gd name="T1" fmla="*/ 45 h 45"/>
                  <a:gd name="T2" fmla="*/ 0 w 100"/>
                  <a:gd name="T3" fmla="*/ 0 h 45"/>
                  <a:gd name="T4" fmla="*/ 100 w 100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45"/>
                  <a:gd name="T11" fmla="*/ 100 w 100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45">
                    <a:moveTo>
                      <a:pt x="0" y="45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7" name="Rectangle 1135"/>
              <p:cNvSpPr>
                <a:spLocks noChangeArrowheads="1"/>
              </p:cNvSpPr>
              <p:nvPr/>
            </p:nvSpPr>
            <p:spPr bwMode="auto">
              <a:xfrm>
                <a:off x="2237" y="2263"/>
                <a:ext cx="286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Zahedan.IRN/16.15/2</a:t>
                </a:r>
              </a:p>
            </p:txBody>
          </p:sp>
          <p:sp>
            <p:nvSpPr>
              <p:cNvPr id="2368" name="Freeform 1136"/>
              <p:cNvSpPr>
                <a:spLocks/>
              </p:cNvSpPr>
              <p:nvPr/>
            </p:nvSpPr>
            <p:spPr bwMode="auto">
              <a:xfrm>
                <a:off x="2135" y="2276"/>
                <a:ext cx="100" cy="27"/>
              </a:xfrm>
              <a:custGeom>
                <a:avLst/>
                <a:gdLst>
                  <a:gd name="T0" fmla="*/ 0 w 100"/>
                  <a:gd name="T1" fmla="*/ 27 h 27"/>
                  <a:gd name="T2" fmla="*/ 0 w 100"/>
                  <a:gd name="T3" fmla="*/ 0 h 27"/>
                  <a:gd name="T4" fmla="*/ 100 w 100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27"/>
                  <a:gd name="T11" fmla="*/ 100 w 100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27">
                    <a:moveTo>
                      <a:pt x="0" y="27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9" name="Rectangle 1137"/>
              <p:cNvSpPr>
                <a:spLocks noChangeArrowheads="1"/>
              </p:cNvSpPr>
              <p:nvPr/>
            </p:nvSpPr>
            <p:spPr bwMode="auto">
              <a:xfrm>
                <a:off x="2237" y="2300"/>
                <a:ext cx="254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Isfahan.IRN/52.14/</a:t>
                </a:r>
              </a:p>
            </p:txBody>
          </p:sp>
          <p:sp>
            <p:nvSpPr>
              <p:cNvPr id="2370" name="Freeform 1138"/>
              <p:cNvSpPr>
                <a:spLocks/>
              </p:cNvSpPr>
              <p:nvPr/>
            </p:nvSpPr>
            <p:spPr bwMode="auto">
              <a:xfrm>
                <a:off x="2235" y="2313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18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1" name="Rectangle 1139"/>
              <p:cNvSpPr>
                <a:spLocks noChangeArrowheads="1"/>
              </p:cNvSpPr>
              <p:nvPr/>
            </p:nvSpPr>
            <p:spPr bwMode="auto">
              <a:xfrm>
                <a:off x="2237" y="2337"/>
                <a:ext cx="239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Isfahan.IRN/3.15/</a:t>
                </a:r>
              </a:p>
            </p:txBody>
          </p:sp>
          <p:sp>
            <p:nvSpPr>
              <p:cNvPr id="2372" name="Freeform 1140"/>
              <p:cNvSpPr>
                <a:spLocks/>
              </p:cNvSpPr>
              <p:nvPr/>
            </p:nvSpPr>
            <p:spPr bwMode="auto">
              <a:xfrm>
                <a:off x="2235" y="2332"/>
                <a:ext cx="1" cy="18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18 h 18"/>
                  <a:gd name="T4" fmla="*/ 0 w 1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0"/>
                    </a:moveTo>
                    <a:lnTo>
                      <a:pt x="0" y="18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3" name="Freeform 1141"/>
              <p:cNvSpPr>
                <a:spLocks/>
              </p:cNvSpPr>
              <p:nvPr/>
            </p:nvSpPr>
            <p:spPr bwMode="auto">
              <a:xfrm>
                <a:off x="2135" y="2304"/>
                <a:ext cx="100" cy="27"/>
              </a:xfrm>
              <a:custGeom>
                <a:avLst/>
                <a:gdLst>
                  <a:gd name="T0" fmla="*/ 0 w 100"/>
                  <a:gd name="T1" fmla="*/ 0 h 27"/>
                  <a:gd name="T2" fmla="*/ 0 w 100"/>
                  <a:gd name="T3" fmla="*/ 27 h 27"/>
                  <a:gd name="T4" fmla="*/ 100 w 100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27"/>
                  <a:gd name="T11" fmla="*/ 100 w 100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27">
                    <a:moveTo>
                      <a:pt x="0" y="0"/>
                    </a:moveTo>
                    <a:lnTo>
                      <a:pt x="0" y="27"/>
                    </a:lnTo>
                    <a:lnTo>
                      <a:pt x="100" y="27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4" name="Line 1142"/>
              <p:cNvSpPr>
                <a:spLocks noChangeShapeType="1"/>
              </p:cNvSpPr>
              <p:nvPr/>
            </p:nvSpPr>
            <p:spPr bwMode="auto">
              <a:xfrm>
                <a:off x="2135" y="2053"/>
                <a:ext cx="1" cy="138"/>
              </a:xfrm>
              <a:prstGeom prst="line">
                <a:avLst/>
              </a:pr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5" name="Line 1143"/>
              <p:cNvSpPr>
                <a:spLocks noChangeShapeType="1"/>
              </p:cNvSpPr>
              <p:nvPr/>
            </p:nvSpPr>
            <p:spPr bwMode="auto">
              <a:xfrm>
                <a:off x="2135" y="2193"/>
                <a:ext cx="1" cy="138"/>
              </a:xfrm>
              <a:prstGeom prst="line">
                <a:avLst/>
              </a:pr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6" name="Freeform 1144"/>
              <p:cNvSpPr>
                <a:spLocks/>
              </p:cNvSpPr>
              <p:nvPr/>
            </p:nvSpPr>
            <p:spPr bwMode="auto">
              <a:xfrm>
                <a:off x="2035" y="1122"/>
                <a:ext cx="100" cy="1070"/>
              </a:xfrm>
              <a:custGeom>
                <a:avLst/>
                <a:gdLst>
                  <a:gd name="T0" fmla="*/ 0 w 100"/>
                  <a:gd name="T1" fmla="*/ 0 h 1070"/>
                  <a:gd name="T2" fmla="*/ 0 w 100"/>
                  <a:gd name="T3" fmla="*/ 1070 h 1070"/>
                  <a:gd name="T4" fmla="*/ 100 w 100"/>
                  <a:gd name="T5" fmla="*/ 1070 h 1070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070"/>
                  <a:gd name="T11" fmla="*/ 100 w 100"/>
                  <a:gd name="T12" fmla="*/ 1070 h 10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070">
                    <a:moveTo>
                      <a:pt x="0" y="0"/>
                    </a:moveTo>
                    <a:lnTo>
                      <a:pt x="0" y="1070"/>
                    </a:lnTo>
                    <a:lnTo>
                      <a:pt x="100" y="107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7" name="Line 1145"/>
              <p:cNvSpPr>
                <a:spLocks noChangeShapeType="1"/>
              </p:cNvSpPr>
              <p:nvPr/>
            </p:nvSpPr>
            <p:spPr bwMode="auto">
              <a:xfrm>
                <a:off x="2035" y="50"/>
                <a:ext cx="1" cy="1071"/>
              </a:xfrm>
              <a:prstGeom prst="line">
                <a:avLst/>
              </a:pr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8" name="Freeform 1146"/>
              <p:cNvSpPr>
                <a:spLocks/>
              </p:cNvSpPr>
              <p:nvPr/>
            </p:nvSpPr>
            <p:spPr bwMode="auto">
              <a:xfrm>
                <a:off x="1634" y="1121"/>
                <a:ext cx="401" cy="774"/>
              </a:xfrm>
              <a:custGeom>
                <a:avLst/>
                <a:gdLst>
                  <a:gd name="T0" fmla="*/ 0 w 401"/>
                  <a:gd name="T1" fmla="*/ 774 h 774"/>
                  <a:gd name="T2" fmla="*/ 0 w 401"/>
                  <a:gd name="T3" fmla="*/ 0 h 774"/>
                  <a:gd name="T4" fmla="*/ 401 w 401"/>
                  <a:gd name="T5" fmla="*/ 0 h 774"/>
                  <a:gd name="T6" fmla="*/ 0 60000 65536"/>
                  <a:gd name="T7" fmla="*/ 0 60000 65536"/>
                  <a:gd name="T8" fmla="*/ 0 60000 65536"/>
                  <a:gd name="T9" fmla="*/ 0 w 401"/>
                  <a:gd name="T10" fmla="*/ 0 h 774"/>
                  <a:gd name="T11" fmla="*/ 401 w 401"/>
                  <a:gd name="T12" fmla="*/ 774 h 7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1" h="774">
                    <a:moveTo>
                      <a:pt x="0" y="774"/>
                    </a:moveTo>
                    <a:lnTo>
                      <a:pt x="0" y="0"/>
                    </a:lnTo>
                    <a:lnTo>
                      <a:pt x="401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9" name="Rectangle 1147"/>
              <p:cNvSpPr>
                <a:spLocks noChangeArrowheads="1"/>
              </p:cNvSpPr>
              <p:nvPr/>
            </p:nvSpPr>
            <p:spPr bwMode="auto">
              <a:xfrm>
                <a:off x="1937" y="2374"/>
                <a:ext cx="341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Waxaracadde.SOM/15.11</a:t>
                </a:r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0" name="Freeform 1148"/>
              <p:cNvSpPr>
                <a:spLocks/>
              </p:cNvSpPr>
              <p:nvPr/>
            </p:nvSpPr>
            <p:spPr bwMode="auto">
              <a:xfrm>
                <a:off x="1935" y="2387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18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1" name="Rectangle 1149"/>
              <p:cNvSpPr>
                <a:spLocks noChangeArrowheads="1"/>
              </p:cNvSpPr>
              <p:nvPr/>
            </p:nvSpPr>
            <p:spPr bwMode="auto">
              <a:xfrm>
                <a:off x="2037" y="2411"/>
                <a:ext cx="246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Jeddah.SAA/32.10</a:t>
                </a:r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2" name="Freeform 1150"/>
              <p:cNvSpPr>
                <a:spLocks/>
              </p:cNvSpPr>
              <p:nvPr/>
            </p:nvSpPr>
            <p:spPr bwMode="auto">
              <a:xfrm>
                <a:off x="1935" y="2406"/>
                <a:ext cx="100" cy="18"/>
              </a:xfrm>
              <a:custGeom>
                <a:avLst/>
                <a:gdLst>
                  <a:gd name="T0" fmla="*/ 0 w 100"/>
                  <a:gd name="T1" fmla="*/ 0 h 18"/>
                  <a:gd name="T2" fmla="*/ 0 w 100"/>
                  <a:gd name="T3" fmla="*/ 18 h 18"/>
                  <a:gd name="T4" fmla="*/ 100 w 100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8"/>
                  <a:gd name="T11" fmla="*/ 100 w 10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8">
                    <a:moveTo>
                      <a:pt x="0" y="0"/>
                    </a:moveTo>
                    <a:lnTo>
                      <a:pt x="0" y="18"/>
                    </a:lnTo>
                    <a:lnTo>
                      <a:pt x="100" y="18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3" name="Rectangle 1151"/>
              <p:cNvSpPr>
                <a:spLocks noChangeArrowheads="1"/>
              </p:cNvSpPr>
              <p:nvPr/>
            </p:nvSpPr>
            <p:spPr bwMode="auto">
              <a:xfrm>
                <a:off x="1937" y="2448"/>
                <a:ext cx="208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Hail.SAA/31.10</a:t>
                </a:r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4" name="Freeform 1152"/>
              <p:cNvSpPr>
                <a:spLocks/>
              </p:cNvSpPr>
              <p:nvPr/>
            </p:nvSpPr>
            <p:spPr bwMode="auto">
              <a:xfrm>
                <a:off x="1935" y="2425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36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5" name="Line 1153"/>
              <p:cNvSpPr>
                <a:spLocks noChangeShapeType="1"/>
              </p:cNvSpPr>
              <p:nvPr/>
            </p:nvSpPr>
            <p:spPr bwMode="auto">
              <a:xfrm>
                <a:off x="1935" y="2387"/>
                <a:ext cx="1" cy="36"/>
              </a:xfrm>
              <a:prstGeom prst="line">
                <a:avLst/>
              </a:pr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6" name="Freeform 1154"/>
              <p:cNvSpPr>
                <a:spLocks/>
              </p:cNvSpPr>
              <p:nvPr/>
            </p:nvSpPr>
            <p:spPr bwMode="auto">
              <a:xfrm>
                <a:off x="1835" y="2424"/>
                <a:ext cx="100" cy="36"/>
              </a:xfrm>
              <a:custGeom>
                <a:avLst/>
                <a:gdLst>
                  <a:gd name="T0" fmla="*/ 0 w 100"/>
                  <a:gd name="T1" fmla="*/ 36 h 36"/>
                  <a:gd name="T2" fmla="*/ 0 w 100"/>
                  <a:gd name="T3" fmla="*/ 0 h 36"/>
                  <a:gd name="T4" fmla="*/ 100 w 100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36"/>
                  <a:gd name="T11" fmla="*/ 100 w 100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36">
                    <a:moveTo>
                      <a:pt x="0" y="36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7" name="Rectangle 1155"/>
              <p:cNvSpPr>
                <a:spLocks noChangeArrowheads="1"/>
              </p:cNvSpPr>
              <p:nvPr/>
            </p:nvSpPr>
            <p:spPr bwMode="auto">
              <a:xfrm>
                <a:off x="1937" y="2485"/>
                <a:ext cx="270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Makkah.SAA/19.10/</a:t>
                </a:r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8" name="Freeform 1156"/>
              <p:cNvSpPr>
                <a:spLocks/>
              </p:cNvSpPr>
              <p:nvPr/>
            </p:nvSpPr>
            <p:spPr bwMode="auto">
              <a:xfrm>
                <a:off x="1835" y="2462"/>
                <a:ext cx="100" cy="36"/>
              </a:xfrm>
              <a:custGeom>
                <a:avLst/>
                <a:gdLst>
                  <a:gd name="T0" fmla="*/ 0 w 100"/>
                  <a:gd name="T1" fmla="*/ 0 h 36"/>
                  <a:gd name="T2" fmla="*/ 0 w 100"/>
                  <a:gd name="T3" fmla="*/ 36 h 36"/>
                  <a:gd name="T4" fmla="*/ 100 w 100"/>
                  <a:gd name="T5" fmla="*/ 36 h 36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36"/>
                  <a:gd name="T11" fmla="*/ 100 w 100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36">
                    <a:moveTo>
                      <a:pt x="0" y="0"/>
                    </a:moveTo>
                    <a:lnTo>
                      <a:pt x="0" y="36"/>
                    </a:lnTo>
                    <a:lnTo>
                      <a:pt x="100" y="36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9" name="Freeform 1157"/>
              <p:cNvSpPr>
                <a:spLocks/>
              </p:cNvSpPr>
              <p:nvPr/>
            </p:nvSpPr>
            <p:spPr bwMode="auto">
              <a:xfrm>
                <a:off x="1735" y="2461"/>
                <a:ext cx="100" cy="36"/>
              </a:xfrm>
              <a:custGeom>
                <a:avLst/>
                <a:gdLst>
                  <a:gd name="T0" fmla="*/ 0 w 100"/>
                  <a:gd name="T1" fmla="*/ 36 h 36"/>
                  <a:gd name="T2" fmla="*/ 0 w 100"/>
                  <a:gd name="T3" fmla="*/ 0 h 36"/>
                  <a:gd name="T4" fmla="*/ 100 w 100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36"/>
                  <a:gd name="T11" fmla="*/ 100 w 100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36">
                    <a:moveTo>
                      <a:pt x="0" y="36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0" name="Rectangle 1158"/>
              <p:cNvSpPr>
                <a:spLocks noChangeArrowheads="1"/>
              </p:cNvSpPr>
              <p:nvPr/>
            </p:nvSpPr>
            <p:spPr bwMode="auto">
              <a:xfrm>
                <a:off x="1737" y="2522"/>
                <a:ext cx="239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Tunis.TUN/11.13/</a:t>
                </a:r>
              </a:p>
            </p:txBody>
          </p:sp>
          <p:sp>
            <p:nvSpPr>
              <p:cNvPr id="2391" name="Freeform 1159"/>
              <p:cNvSpPr>
                <a:spLocks/>
              </p:cNvSpPr>
              <p:nvPr/>
            </p:nvSpPr>
            <p:spPr bwMode="auto">
              <a:xfrm>
                <a:off x="1735" y="2499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6 h 36"/>
                  <a:gd name="T4" fmla="*/ 0 w 1"/>
                  <a:gd name="T5" fmla="*/ 36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6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2" name="Rectangle 1160"/>
              <p:cNvSpPr>
                <a:spLocks noChangeArrowheads="1"/>
              </p:cNvSpPr>
              <p:nvPr/>
            </p:nvSpPr>
            <p:spPr bwMode="auto">
              <a:xfrm>
                <a:off x="1737" y="2559"/>
                <a:ext cx="265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Alrhibat.LBY/16.12</a:t>
                </a:r>
              </a:p>
            </p:txBody>
          </p:sp>
          <p:sp>
            <p:nvSpPr>
              <p:cNvPr id="2393" name="Freeform 1161"/>
              <p:cNvSpPr>
                <a:spLocks/>
              </p:cNvSpPr>
              <p:nvPr/>
            </p:nvSpPr>
            <p:spPr bwMode="auto">
              <a:xfrm>
                <a:off x="1735" y="2572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18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4" name="Rectangle 1162"/>
              <p:cNvSpPr>
                <a:spLocks noChangeArrowheads="1"/>
              </p:cNvSpPr>
              <p:nvPr/>
            </p:nvSpPr>
            <p:spPr bwMode="auto">
              <a:xfrm>
                <a:off x="1737" y="2597"/>
                <a:ext cx="304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Abuhamad.SDN/9.11/1</a:t>
                </a:r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5" name="Freeform 1163"/>
              <p:cNvSpPr>
                <a:spLocks/>
              </p:cNvSpPr>
              <p:nvPr/>
            </p:nvSpPr>
            <p:spPr bwMode="auto">
              <a:xfrm>
                <a:off x="1735" y="2592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7 h 17"/>
                  <a:gd name="T4" fmla="*/ 0 w 1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17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6" name="Rectangle 1164"/>
              <p:cNvSpPr>
                <a:spLocks noChangeArrowheads="1"/>
              </p:cNvSpPr>
              <p:nvPr/>
            </p:nvSpPr>
            <p:spPr bwMode="auto">
              <a:xfrm>
                <a:off x="1737" y="2634"/>
                <a:ext cx="258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Sabha.LBY/22.11/1</a:t>
                </a:r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7" name="Freeform 1165"/>
              <p:cNvSpPr>
                <a:spLocks/>
              </p:cNvSpPr>
              <p:nvPr/>
            </p:nvSpPr>
            <p:spPr bwMode="auto">
              <a:xfrm>
                <a:off x="1735" y="2610"/>
                <a:ext cx="1" cy="37"/>
              </a:xfrm>
              <a:custGeom>
                <a:avLst/>
                <a:gdLst>
                  <a:gd name="T0" fmla="*/ 0 w 1"/>
                  <a:gd name="T1" fmla="*/ 0 h 37"/>
                  <a:gd name="T2" fmla="*/ 0 w 1"/>
                  <a:gd name="T3" fmla="*/ 37 h 37"/>
                  <a:gd name="T4" fmla="*/ 0 w 1"/>
                  <a:gd name="T5" fmla="*/ 37 h 3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7"/>
                  <a:gd name="T11" fmla="*/ 1 w 1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7">
                    <a:moveTo>
                      <a:pt x="0" y="0"/>
                    </a:moveTo>
                    <a:lnTo>
                      <a:pt x="0" y="37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8" name="Rectangle 1166"/>
              <p:cNvSpPr>
                <a:spLocks noChangeArrowheads="1"/>
              </p:cNvSpPr>
              <p:nvPr/>
            </p:nvSpPr>
            <p:spPr bwMode="auto">
              <a:xfrm>
                <a:off x="1837" y="2671"/>
                <a:ext cx="26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Muscat.OMN/21.10</a:t>
                </a:r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9" name="Freeform 1167"/>
              <p:cNvSpPr>
                <a:spLocks/>
              </p:cNvSpPr>
              <p:nvPr/>
            </p:nvSpPr>
            <p:spPr bwMode="auto">
              <a:xfrm>
                <a:off x="1835" y="2684"/>
                <a:ext cx="1" cy="17"/>
              </a:xfrm>
              <a:custGeom>
                <a:avLst/>
                <a:gdLst>
                  <a:gd name="T0" fmla="*/ 0 w 1"/>
                  <a:gd name="T1" fmla="*/ 17 h 17"/>
                  <a:gd name="T2" fmla="*/ 0 w 1"/>
                  <a:gd name="T3" fmla="*/ 0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17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0" name="Rectangle 1168"/>
              <p:cNvSpPr>
                <a:spLocks noChangeArrowheads="1"/>
              </p:cNvSpPr>
              <p:nvPr/>
            </p:nvSpPr>
            <p:spPr bwMode="auto">
              <a:xfrm>
                <a:off x="1837" y="2708"/>
                <a:ext cx="261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Makkah.SAA/15.10</a:t>
                </a:r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1" name="Freeform 1169"/>
              <p:cNvSpPr>
                <a:spLocks/>
              </p:cNvSpPr>
              <p:nvPr/>
            </p:nvSpPr>
            <p:spPr bwMode="auto">
              <a:xfrm>
                <a:off x="1835" y="2703"/>
                <a:ext cx="1" cy="18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18 h 18"/>
                  <a:gd name="T4" fmla="*/ 0 w 1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0"/>
                    </a:moveTo>
                    <a:lnTo>
                      <a:pt x="0" y="18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2" name="Freeform 1170"/>
              <p:cNvSpPr>
                <a:spLocks/>
              </p:cNvSpPr>
              <p:nvPr/>
            </p:nvSpPr>
            <p:spPr bwMode="auto">
              <a:xfrm>
                <a:off x="1735" y="2702"/>
                <a:ext cx="100" cy="88"/>
              </a:xfrm>
              <a:custGeom>
                <a:avLst/>
                <a:gdLst>
                  <a:gd name="T0" fmla="*/ 0 w 100"/>
                  <a:gd name="T1" fmla="*/ 88 h 88"/>
                  <a:gd name="T2" fmla="*/ 0 w 100"/>
                  <a:gd name="T3" fmla="*/ 0 h 88"/>
                  <a:gd name="T4" fmla="*/ 100 w 100"/>
                  <a:gd name="T5" fmla="*/ 0 h 88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88"/>
                  <a:gd name="T11" fmla="*/ 100 w 100"/>
                  <a:gd name="T12" fmla="*/ 88 h 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88">
                    <a:moveTo>
                      <a:pt x="0" y="88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3" name="Rectangle 1171"/>
              <p:cNvSpPr>
                <a:spLocks noChangeArrowheads="1"/>
              </p:cNvSpPr>
              <p:nvPr/>
            </p:nvSpPr>
            <p:spPr bwMode="auto">
              <a:xfrm>
                <a:off x="1937" y="2745"/>
                <a:ext cx="341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South Darfour.SDN/18.13</a:t>
                </a:r>
              </a:p>
            </p:txBody>
          </p:sp>
          <p:sp>
            <p:nvSpPr>
              <p:cNvPr id="2404" name="Freeform 1172"/>
              <p:cNvSpPr>
                <a:spLocks/>
              </p:cNvSpPr>
              <p:nvPr/>
            </p:nvSpPr>
            <p:spPr bwMode="auto">
              <a:xfrm>
                <a:off x="1835" y="2758"/>
                <a:ext cx="100" cy="18"/>
              </a:xfrm>
              <a:custGeom>
                <a:avLst/>
                <a:gdLst>
                  <a:gd name="T0" fmla="*/ 0 w 100"/>
                  <a:gd name="T1" fmla="*/ 18 h 18"/>
                  <a:gd name="T2" fmla="*/ 0 w 100"/>
                  <a:gd name="T3" fmla="*/ 0 h 18"/>
                  <a:gd name="T4" fmla="*/ 100 w 100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8"/>
                  <a:gd name="T11" fmla="*/ 100 w 10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8">
                    <a:moveTo>
                      <a:pt x="0" y="18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5" name="Rectangle 1173"/>
              <p:cNvSpPr>
                <a:spLocks noChangeArrowheads="1"/>
              </p:cNvSpPr>
              <p:nvPr/>
            </p:nvSpPr>
            <p:spPr bwMode="auto">
              <a:xfrm>
                <a:off x="1937" y="2782"/>
                <a:ext cx="258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Sabha.LBY/23.13/2</a:t>
                </a:r>
              </a:p>
            </p:txBody>
          </p:sp>
          <p:sp>
            <p:nvSpPr>
              <p:cNvPr id="2406" name="Freeform 1174"/>
              <p:cNvSpPr>
                <a:spLocks/>
              </p:cNvSpPr>
              <p:nvPr/>
            </p:nvSpPr>
            <p:spPr bwMode="auto">
              <a:xfrm>
                <a:off x="1835" y="2777"/>
                <a:ext cx="100" cy="18"/>
              </a:xfrm>
              <a:custGeom>
                <a:avLst/>
                <a:gdLst>
                  <a:gd name="T0" fmla="*/ 0 w 100"/>
                  <a:gd name="T1" fmla="*/ 0 h 18"/>
                  <a:gd name="T2" fmla="*/ 0 w 100"/>
                  <a:gd name="T3" fmla="*/ 18 h 18"/>
                  <a:gd name="T4" fmla="*/ 100 w 100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18"/>
                  <a:gd name="T11" fmla="*/ 100 w 10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18">
                    <a:moveTo>
                      <a:pt x="0" y="0"/>
                    </a:moveTo>
                    <a:lnTo>
                      <a:pt x="0" y="18"/>
                    </a:lnTo>
                    <a:lnTo>
                      <a:pt x="100" y="18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7" name="Freeform 1175"/>
              <p:cNvSpPr>
                <a:spLocks/>
              </p:cNvSpPr>
              <p:nvPr/>
            </p:nvSpPr>
            <p:spPr bwMode="auto">
              <a:xfrm>
                <a:off x="1735" y="2776"/>
                <a:ext cx="100" cy="51"/>
              </a:xfrm>
              <a:custGeom>
                <a:avLst/>
                <a:gdLst>
                  <a:gd name="T0" fmla="*/ 0 w 100"/>
                  <a:gd name="T1" fmla="*/ 51 h 51"/>
                  <a:gd name="T2" fmla="*/ 0 w 100"/>
                  <a:gd name="T3" fmla="*/ 0 h 51"/>
                  <a:gd name="T4" fmla="*/ 100 w 100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51"/>
                  <a:gd name="T11" fmla="*/ 100 w 100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51">
                    <a:moveTo>
                      <a:pt x="0" y="51"/>
                    </a:moveTo>
                    <a:lnTo>
                      <a:pt x="0" y="0"/>
                    </a:lnTo>
                    <a:lnTo>
                      <a:pt x="1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8" name="Rectangle 1176"/>
              <p:cNvSpPr>
                <a:spLocks noChangeArrowheads="1"/>
              </p:cNvSpPr>
              <p:nvPr/>
            </p:nvSpPr>
            <p:spPr bwMode="auto">
              <a:xfrm>
                <a:off x="1837" y="2819"/>
                <a:ext cx="258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Sabha.LBY/25.13/1</a:t>
                </a:r>
              </a:p>
            </p:txBody>
          </p:sp>
          <p:sp>
            <p:nvSpPr>
              <p:cNvPr id="2409" name="Freeform 1177"/>
              <p:cNvSpPr>
                <a:spLocks/>
              </p:cNvSpPr>
              <p:nvPr/>
            </p:nvSpPr>
            <p:spPr bwMode="auto">
              <a:xfrm>
                <a:off x="1835" y="2832"/>
                <a:ext cx="1" cy="46"/>
              </a:xfrm>
              <a:custGeom>
                <a:avLst/>
                <a:gdLst>
                  <a:gd name="T0" fmla="*/ 0 w 1"/>
                  <a:gd name="T1" fmla="*/ 46 h 46"/>
                  <a:gd name="T2" fmla="*/ 0 w 1"/>
                  <a:gd name="T3" fmla="*/ 0 h 46"/>
                  <a:gd name="T4" fmla="*/ 0 w 1"/>
                  <a:gd name="T5" fmla="*/ 0 h 4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6"/>
                  <a:gd name="T11" fmla="*/ 1 w 1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6">
                    <a:moveTo>
                      <a:pt x="0" y="46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0" name="Rectangle 1178"/>
              <p:cNvSpPr>
                <a:spLocks noChangeArrowheads="1"/>
              </p:cNvSpPr>
              <p:nvPr/>
            </p:nvSpPr>
            <p:spPr bwMode="auto">
              <a:xfrm>
                <a:off x="2137" y="2856"/>
                <a:ext cx="254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Tunis.TUN/42.13/1</a:t>
                </a:r>
              </a:p>
            </p:txBody>
          </p:sp>
          <p:sp>
            <p:nvSpPr>
              <p:cNvPr id="2411" name="Freeform 1179"/>
              <p:cNvSpPr>
                <a:spLocks/>
              </p:cNvSpPr>
              <p:nvPr/>
            </p:nvSpPr>
            <p:spPr bwMode="auto">
              <a:xfrm>
                <a:off x="2135" y="2869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18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2" name="Rectangle 1180"/>
              <p:cNvSpPr>
                <a:spLocks noChangeArrowheads="1"/>
              </p:cNvSpPr>
              <p:nvPr/>
            </p:nvSpPr>
            <p:spPr bwMode="auto">
              <a:xfrm>
                <a:off x="2137" y="2893"/>
                <a:ext cx="258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Sabha.LBY/25.13/2</a:t>
                </a:r>
              </a:p>
            </p:txBody>
          </p:sp>
          <p:sp>
            <p:nvSpPr>
              <p:cNvPr id="2413" name="Freeform 1181"/>
              <p:cNvSpPr>
                <a:spLocks/>
              </p:cNvSpPr>
              <p:nvPr/>
            </p:nvSpPr>
            <p:spPr bwMode="auto">
              <a:xfrm>
                <a:off x="2135" y="2888"/>
                <a:ext cx="1" cy="18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18 h 18"/>
                  <a:gd name="T4" fmla="*/ 0 w 1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0"/>
                    </a:moveTo>
                    <a:lnTo>
                      <a:pt x="0" y="18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4" name="Rectangle 1182"/>
              <p:cNvSpPr>
                <a:spLocks noChangeArrowheads="1"/>
              </p:cNvSpPr>
              <p:nvPr/>
            </p:nvSpPr>
            <p:spPr bwMode="auto">
              <a:xfrm>
                <a:off x="2538" y="2930"/>
                <a:ext cx="226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RV95-2015 EGY</a:t>
                </a:r>
              </a:p>
            </p:txBody>
          </p:sp>
          <p:sp>
            <p:nvSpPr>
              <p:cNvPr id="2415" name="Freeform 1183"/>
              <p:cNvSpPr>
                <a:spLocks/>
              </p:cNvSpPr>
              <p:nvPr/>
            </p:nvSpPr>
            <p:spPr bwMode="auto">
              <a:xfrm>
                <a:off x="2235" y="2943"/>
                <a:ext cx="301" cy="37"/>
              </a:xfrm>
              <a:custGeom>
                <a:avLst/>
                <a:gdLst>
                  <a:gd name="T0" fmla="*/ 0 w 301"/>
                  <a:gd name="T1" fmla="*/ 37 h 37"/>
                  <a:gd name="T2" fmla="*/ 0 w 301"/>
                  <a:gd name="T3" fmla="*/ 0 h 37"/>
                  <a:gd name="T4" fmla="*/ 301 w 301"/>
                  <a:gd name="T5" fmla="*/ 0 h 37"/>
                  <a:gd name="T6" fmla="*/ 0 60000 65536"/>
                  <a:gd name="T7" fmla="*/ 0 60000 65536"/>
                  <a:gd name="T8" fmla="*/ 0 60000 65536"/>
                  <a:gd name="T9" fmla="*/ 0 w 301"/>
                  <a:gd name="T10" fmla="*/ 0 h 37"/>
                  <a:gd name="T11" fmla="*/ 301 w 301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1" h="37">
                    <a:moveTo>
                      <a:pt x="0" y="37"/>
                    </a:moveTo>
                    <a:lnTo>
                      <a:pt x="0" y="0"/>
                    </a:lnTo>
                    <a:lnTo>
                      <a:pt x="301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6" name="Rectangle 1184"/>
              <p:cNvSpPr>
                <a:spLocks noChangeArrowheads="1"/>
              </p:cNvSpPr>
              <p:nvPr/>
            </p:nvSpPr>
            <p:spPr bwMode="auto">
              <a:xfrm>
                <a:off x="2237" y="2967"/>
                <a:ext cx="267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Benghazi.LBY/1.14/</a:t>
                </a:r>
              </a:p>
            </p:txBody>
          </p:sp>
          <p:sp>
            <p:nvSpPr>
              <p:cNvPr id="2417" name="Freeform 1185"/>
              <p:cNvSpPr>
                <a:spLocks/>
              </p:cNvSpPr>
              <p:nvPr/>
            </p:nvSpPr>
            <p:spPr bwMode="auto">
              <a:xfrm>
                <a:off x="2235" y="2980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18"/>
                    </a:moveTo>
                    <a:lnTo>
                      <a:pt x="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8" name="Rectangle 1186"/>
              <p:cNvSpPr>
                <a:spLocks noChangeArrowheads="1"/>
              </p:cNvSpPr>
              <p:nvPr/>
            </p:nvSpPr>
            <p:spPr bwMode="auto">
              <a:xfrm>
                <a:off x="2237" y="3005"/>
                <a:ext cx="282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Benghazi.LBY/52.13/</a:t>
                </a:r>
              </a:p>
            </p:txBody>
          </p:sp>
          <p:sp>
            <p:nvSpPr>
              <p:cNvPr id="2419" name="Freeform 1187"/>
              <p:cNvSpPr>
                <a:spLocks/>
              </p:cNvSpPr>
              <p:nvPr/>
            </p:nvSpPr>
            <p:spPr bwMode="auto">
              <a:xfrm>
                <a:off x="2235" y="3000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7 h 17"/>
                  <a:gd name="T4" fmla="*/ 0 w 1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17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0" name="Line 1188"/>
              <p:cNvSpPr>
                <a:spLocks noChangeShapeType="1"/>
              </p:cNvSpPr>
              <p:nvPr/>
            </p:nvSpPr>
            <p:spPr bwMode="auto">
              <a:xfrm>
                <a:off x="2235" y="2981"/>
                <a:ext cx="1" cy="36"/>
              </a:xfrm>
              <a:prstGeom prst="line">
                <a:avLst/>
              </a:pr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1" name="Freeform 1189"/>
              <p:cNvSpPr>
                <a:spLocks/>
              </p:cNvSpPr>
              <p:nvPr/>
            </p:nvSpPr>
            <p:spPr bwMode="auto">
              <a:xfrm>
                <a:off x="2135" y="2926"/>
                <a:ext cx="100" cy="54"/>
              </a:xfrm>
              <a:custGeom>
                <a:avLst/>
                <a:gdLst>
                  <a:gd name="T0" fmla="*/ 0 w 100"/>
                  <a:gd name="T1" fmla="*/ 0 h 54"/>
                  <a:gd name="T2" fmla="*/ 0 w 100"/>
                  <a:gd name="T3" fmla="*/ 54 h 54"/>
                  <a:gd name="T4" fmla="*/ 100 w 100"/>
                  <a:gd name="T5" fmla="*/ 54 h 54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54"/>
                  <a:gd name="T11" fmla="*/ 100 w 100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54">
                    <a:moveTo>
                      <a:pt x="0" y="0"/>
                    </a:moveTo>
                    <a:lnTo>
                      <a:pt x="0" y="54"/>
                    </a:lnTo>
                    <a:lnTo>
                      <a:pt x="100" y="54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2" name="Line 1190"/>
              <p:cNvSpPr>
                <a:spLocks noChangeShapeType="1"/>
              </p:cNvSpPr>
              <p:nvPr/>
            </p:nvSpPr>
            <p:spPr bwMode="auto">
              <a:xfrm>
                <a:off x="2135" y="2869"/>
                <a:ext cx="1" cy="55"/>
              </a:xfrm>
              <a:prstGeom prst="line">
                <a:avLst/>
              </a:pr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3" name="Freeform 1191"/>
              <p:cNvSpPr>
                <a:spLocks/>
              </p:cNvSpPr>
              <p:nvPr/>
            </p:nvSpPr>
            <p:spPr bwMode="auto">
              <a:xfrm>
                <a:off x="1835" y="2879"/>
                <a:ext cx="300" cy="46"/>
              </a:xfrm>
              <a:custGeom>
                <a:avLst/>
                <a:gdLst>
                  <a:gd name="T0" fmla="*/ 0 w 300"/>
                  <a:gd name="T1" fmla="*/ 0 h 46"/>
                  <a:gd name="T2" fmla="*/ 0 w 300"/>
                  <a:gd name="T3" fmla="*/ 46 h 46"/>
                  <a:gd name="T4" fmla="*/ 300 w 300"/>
                  <a:gd name="T5" fmla="*/ 46 h 46"/>
                  <a:gd name="T6" fmla="*/ 0 60000 65536"/>
                  <a:gd name="T7" fmla="*/ 0 60000 65536"/>
                  <a:gd name="T8" fmla="*/ 0 60000 65536"/>
                  <a:gd name="T9" fmla="*/ 0 w 300"/>
                  <a:gd name="T10" fmla="*/ 0 h 46"/>
                  <a:gd name="T11" fmla="*/ 300 w 300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0" h="46">
                    <a:moveTo>
                      <a:pt x="0" y="0"/>
                    </a:moveTo>
                    <a:lnTo>
                      <a:pt x="0" y="46"/>
                    </a:lnTo>
                    <a:lnTo>
                      <a:pt x="300" y="46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4" name="Freeform 1192"/>
              <p:cNvSpPr>
                <a:spLocks/>
              </p:cNvSpPr>
              <p:nvPr/>
            </p:nvSpPr>
            <p:spPr bwMode="auto">
              <a:xfrm>
                <a:off x="1735" y="2828"/>
                <a:ext cx="100" cy="50"/>
              </a:xfrm>
              <a:custGeom>
                <a:avLst/>
                <a:gdLst>
                  <a:gd name="T0" fmla="*/ 0 w 100"/>
                  <a:gd name="T1" fmla="*/ 0 h 50"/>
                  <a:gd name="T2" fmla="*/ 0 w 100"/>
                  <a:gd name="T3" fmla="*/ 50 h 50"/>
                  <a:gd name="T4" fmla="*/ 100 w 100"/>
                  <a:gd name="T5" fmla="*/ 50 h 50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50"/>
                  <a:gd name="T11" fmla="*/ 100 w 100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50">
                    <a:moveTo>
                      <a:pt x="0" y="0"/>
                    </a:moveTo>
                    <a:lnTo>
                      <a:pt x="0" y="50"/>
                    </a:lnTo>
                    <a:lnTo>
                      <a:pt x="100" y="5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5" name="Line 1193"/>
              <p:cNvSpPr>
                <a:spLocks noChangeShapeType="1"/>
              </p:cNvSpPr>
              <p:nvPr/>
            </p:nvSpPr>
            <p:spPr bwMode="auto">
              <a:xfrm>
                <a:off x="1735" y="2461"/>
                <a:ext cx="1" cy="208"/>
              </a:xfrm>
              <a:prstGeom prst="line">
                <a:avLst/>
              </a:pr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6" name="Line 1194"/>
              <p:cNvSpPr>
                <a:spLocks noChangeShapeType="1"/>
              </p:cNvSpPr>
              <p:nvPr/>
            </p:nvSpPr>
            <p:spPr bwMode="auto">
              <a:xfrm>
                <a:off x="1735" y="2671"/>
                <a:ext cx="1" cy="207"/>
              </a:xfrm>
              <a:prstGeom prst="line">
                <a:avLst/>
              </a:pr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7" name="Freeform 1195"/>
              <p:cNvSpPr>
                <a:spLocks/>
              </p:cNvSpPr>
              <p:nvPr/>
            </p:nvSpPr>
            <p:spPr bwMode="auto">
              <a:xfrm>
                <a:off x="1634" y="1896"/>
                <a:ext cx="101" cy="774"/>
              </a:xfrm>
              <a:custGeom>
                <a:avLst/>
                <a:gdLst>
                  <a:gd name="T0" fmla="*/ 0 w 101"/>
                  <a:gd name="T1" fmla="*/ 0 h 774"/>
                  <a:gd name="T2" fmla="*/ 0 w 101"/>
                  <a:gd name="T3" fmla="*/ 774 h 774"/>
                  <a:gd name="T4" fmla="*/ 101 w 101"/>
                  <a:gd name="T5" fmla="*/ 774 h 774"/>
                  <a:gd name="T6" fmla="*/ 0 60000 65536"/>
                  <a:gd name="T7" fmla="*/ 0 60000 65536"/>
                  <a:gd name="T8" fmla="*/ 0 60000 65536"/>
                  <a:gd name="T9" fmla="*/ 0 w 101"/>
                  <a:gd name="T10" fmla="*/ 0 h 774"/>
                  <a:gd name="T11" fmla="*/ 101 w 101"/>
                  <a:gd name="T12" fmla="*/ 774 h 7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" h="774">
                    <a:moveTo>
                      <a:pt x="0" y="0"/>
                    </a:moveTo>
                    <a:lnTo>
                      <a:pt x="0" y="774"/>
                    </a:lnTo>
                    <a:lnTo>
                      <a:pt x="101" y="774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8" name="Freeform 1196"/>
              <p:cNvSpPr>
                <a:spLocks/>
              </p:cNvSpPr>
              <p:nvPr/>
            </p:nvSpPr>
            <p:spPr bwMode="auto">
              <a:xfrm>
                <a:off x="1234" y="1896"/>
                <a:ext cx="400" cy="718"/>
              </a:xfrm>
              <a:custGeom>
                <a:avLst/>
                <a:gdLst>
                  <a:gd name="T0" fmla="*/ 0 w 400"/>
                  <a:gd name="T1" fmla="*/ 718 h 718"/>
                  <a:gd name="T2" fmla="*/ 0 w 400"/>
                  <a:gd name="T3" fmla="*/ 0 h 718"/>
                  <a:gd name="T4" fmla="*/ 400 w 400"/>
                  <a:gd name="T5" fmla="*/ 0 h 718"/>
                  <a:gd name="T6" fmla="*/ 0 60000 65536"/>
                  <a:gd name="T7" fmla="*/ 0 60000 65536"/>
                  <a:gd name="T8" fmla="*/ 0 60000 65536"/>
                  <a:gd name="T9" fmla="*/ 0 w 400"/>
                  <a:gd name="T10" fmla="*/ 0 h 718"/>
                  <a:gd name="T11" fmla="*/ 400 w 400"/>
                  <a:gd name="T12" fmla="*/ 718 h 7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0" h="718">
                    <a:moveTo>
                      <a:pt x="0" y="718"/>
                    </a:moveTo>
                    <a:lnTo>
                      <a:pt x="0" y="0"/>
                    </a:lnTo>
                    <a:lnTo>
                      <a:pt x="400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9" name="Rectangle 1197"/>
              <p:cNvSpPr>
                <a:spLocks noChangeArrowheads="1"/>
              </p:cNvSpPr>
              <p:nvPr/>
            </p:nvSpPr>
            <p:spPr bwMode="auto">
              <a:xfrm>
                <a:off x="2038" y="3042"/>
                <a:ext cx="381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AF532928.MVi/Sfax.TUN/02</a:t>
                </a:r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0" name="Freeform 1198"/>
              <p:cNvSpPr>
                <a:spLocks/>
              </p:cNvSpPr>
              <p:nvPr/>
            </p:nvSpPr>
            <p:spPr bwMode="auto">
              <a:xfrm>
                <a:off x="1434" y="3055"/>
                <a:ext cx="602" cy="278"/>
              </a:xfrm>
              <a:custGeom>
                <a:avLst/>
                <a:gdLst>
                  <a:gd name="T0" fmla="*/ 0 w 602"/>
                  <a:gd name="T1" fmla="*/ 278 h 278"/>
                  <a:gd name="T2" fmla="*/ 0 w 602"/>
                  <a:gd name="T3" fmla="*/ 0 h 278"/>
                  <a:gd name="T4" fmla="*/ 602 w 602"/>
                  <a:gd name="T5" fmla="*/ 0 h 278"/>
                  <a:gd name="T6" fmla="*/ 0 60000 65536"/>
                  <a:gd name="T7" fmla="*/ 0 60000 65536"/>
                  <a:gd name="T8" fmla="*/ 0 60000 65536"/>
                  <a:gd name="T9" fmla="*/ 0 w 602"/>
                  <a:gd name="T10" fmla="*/ 0 h 278"/>
                  <a:gd name="T11" fmla="*/ 602 w 602"/>
                  <a:gd name="T12" fmla="*/ 278 h 2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2" h="278">
                    <a:moveTo>
                      <a:pt x="0" y="278"/>
                    </a:moveTo>
                    <a:lnTo>
                      <a:pt x="0" y="0"/>
                    </a:lnTo>
                    <a:lnTo>
                      <a:pt x="602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1" name="Rectangle 1199"/>
              <p:cNvSpPr>
                <a:spLocks noChangeArrowheads="1"/>
              </p:cNvSpPr>
              <p:nvPr/>
            </p:nvSpPr>
            <p:spPr bwMode="auto">
              <a:xfrm>
                <a:off x="1737" y="3079"/>
                <a:ext cx="245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Jizan.SAA/33.10/1</a:t>
                </a:r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2" name="Freeform 1200"/>
              <p:cNvSpPr>
                <a:spLocks/>
              </p:cNvSpPr>
              <p:nvPr/>
            </p:nvSpPr>
            <p:spPr bwMode="auto">
              <a:xfrm>
                <a:off x="1634" y="3092"/>
                <a:ext cx="101" cy="17"/>
              </a:xfrm>
              <a:custGeom>
                <a:avLst/>
                <a:gdLst>
                  <a:gd name="T0" fmla="*/ 0 w 101"/>
                  <a:gd name="T1" fmla="*/ 17 h 17"/>
                  <a:gd name="T2" fmla="*/ 0 w 101"/>
                  <a:gd name="T3" fmla="*/ 0 h 17"/>
                  <a:gd name="T4" fmla="*/ 101 w 10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01"/>
                  <a:gd name="T10" fmla="*/ 0 h 17"/>
                  <a:gd name="T11" fmla="*/ 101 w 10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" h="17">
                    <a:moveTo>
                      <a:pt x="0" y="17"/>
                    </a:moveTo>
                    <a:lnTo>
                      <a:pt x="0" y="0"/>
                    </a:lnTo>
                    <a:lnTo>
                      <a:pt x="101" y="0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3" name="Rectangle 1201"/>
              <p:cNvSpPr>
                <a:spLocks noChangeArrowheads="1"/>
              </p:cNvSpPr>
              <p:nvPr/>
            </p:nvSpPr>
            <p:spPr bwMode="auto">
              <a:xfrm>
                <a:off x="1737" y="3116"/>
                <a:ext cx="221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Jizan.SAA/49.10</a:t>
                </a:r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4" name="Freeform 1202"/>
              <p:cNvSpPr>
                <a:spLocks/>
              </p:cNvSpPr>
              <p:nvPr/>
            </p:nvSpPr>
            <p:spPr bwMode="auto">
              <a:xfrm>
                <a:off x="1634" y="3111"/>
                <a:ext cx="101" cy="18"/>
              </a:xfrm>
              <a:custGeom>
                <a:avLst/>
                <a:gdLst>
                  <a:gd name="T0" fmla="*/ 0 w 101"/>
                  <a:gd name="T1" fmla="*/ 0 h 18"/>
                  <a:gd name="T2" fmla="*/ 0 w 101"/>
                  <a:gd name="T3" fmla="*/ 18 h 18"/>
                  <a:gd name="T4" fmla="*/ 101 w 101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01"/>
                  <a:gd name="T10" fmla="*/ 0 h 18"/>
                  <a:gd name="T11" fmla="*/ 101 w 10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" h="18">
                    <a:moveTo>
                      <a:pt x="0" y="0"/>
                    </a:moveTo>
                    <a:lnTo>
                      <a:pt x="0" y="18"/>
                    </a:lnTo>
                    <a:lnTo>
                      <a:pt x="101" y="18"/>
                    </a:lnTo>
                  </a:path>
                </a:pathLst>
              </a:custGeom>
              <a:noFill/>
              <a:ln w="4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5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60" name="Rectangle 1204"/>
            <p:cNvSpPr>
              <a:spLocks noChangeArrowheads="1"/>
            </p:cNvSpPr>
            <p:nvPr/>
          </p:nvSpPr>
          <p:spPr bwMode="auto">
            <a:xfrm>
              <a:off x="1636" y="3153"/>
              <a:ext cx="261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Salalah.OMN/52.10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1" name="Freeform 1205"/>
            <p:cNvSpPr>
              <a:spLocks/>
            </p:cNvSpPr>
            <p:nvPr/>
          </p:nvSpPr>
          <p:spPr bwMode="auto">
            <a:xfrm>
              <a:off x="1634" y="3129"/>
              <a:ext cx="1" cy="37"/>
            </a:xfrm>
            <a:custGeom>
              <a:avLst/>
              <a:gdLst>
                <a:gd name="T0" fmla="*/ 0 w 1"/>
                <a:gd name="T1" fmla="*/ 0 h 37"/>
                <a:gd name="T2" fmla="*/ 0 w 1"/>
                <a:gd name="T3" fmla="*/ 37 h 37"/>
                <a:gd name="T4" fmla="*/ 0 w 1"/>
                <a:gd name="T5" fmla="*/ 37 h 37"/>
                <a:gd name="T6" fmla="*/ 0 60000 65536"/>
                <a:gd name="T7" fmla="*/ 0 60000 65536"/>
                <a:gd name="T8" fmla="*/ 0 60000 65536"/>
                <a:gd name="T9" fmla="*/ 0 w 1"/>
                <a:gd name="T10" fmla="*/ 0 h 37"/>
                <a:gd name="T11" fmla="*/ 1 w 1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7">
                  <a:moveTo>
                    <a:pt x="0" y="0"/>
                  </a:moveTo>
                  <a:lnTo>
                    <a:pt x="0" y="37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Rectangle 1206"/>
            <p:cNvSpPr>
              <a:spLocks noChangeArrowheads="1"/>
            </p:cNvSpPr>
            <p:nvPr/>
          </p:nvSpPr>
          <p:spPr bwMode="auto">
            <a:xfrm>
              <a:off x="1636" y="3190"/>
              <a:ext cx="294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JN254657.OMN/19.11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3" name="Freeform 1207"/>
            <p:cNvSpPr>
              <a:spLocks/>
            </p:cNvSpPr>
            <p:nvPr/>
          </p:nvSpPr>
          <p:spPr bwMode="auto">
            <a:xfrm>
              <a:off x="1634" y="3148"/>
              <a:ext cx="1" cy="55"/>
            </a:xfrm>
            <a:custGeom>
              <a:avLst/>
              <a:gdLst>
                <a:gd name="T0" fmla="*/ 0 w 1"/>
                <a:gd name="T1" fmla="*/ 0 h 55"/>
                <a:gd name="T2" fmla="*/ 0 w 1"/>
                <a:gd name="T3" fmla="*/ 55 h 55"/>
                <a:gd name="T4" fmla="*/ 0 w 1"/>
                <a:gd name="T5" fmla="*/ 55 h 55"/>
                <a:gd name="T6" fmla="*/ 0 60000 65536"/>
                <a:gd name="T7" fmla="*/ 0 60000 65536"/>
                <a:gd name="T8" fmla="*/ 0 60000 65536"/>
                <a:gd name="T9" fmla="*/ 0 w 1"/>
                <a:gd name="T10" fmla="*/ 0 h 55"/>
                <a:gd name="T11" fmla="*/ 1 w 1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5">
                  <a:moveTo>
                    <a:pt x="0" y="0"/>
                  </a:moveTo>
                  <a:lnTo>
                    <a:pt x="0" y="55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4" name="Rectangle 1208"/>
            <p:cNvSpPr>
              <a:spLocks noChangeArrowheads="1"/>
            </p:cNvSpPr>
            <p:nvPr/>
          </p:nvSpPr>
          <p:spPr bwMode="auto">
            <a:xfrm>
              <a:off x="1636" y="3227"/>
              <a:ext cx="30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Alqurayyat.SAA/31.10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5" name="Freeform 1209"/>
            <p:cNvSpPr>
              <a:spLocks/>
            </p:cNvSpPr>
            <p:nvPr/>
          </p:nvSpPr>
          <p:spPr bwMode="auto">
            <a:xfrm>
              <a:off x="1634" y="3167"/>
              <a:ext cx="1" cy="73"/>
            </a:xfrm>
            <a:custGeom>
              <a:avLst/>
              <a:gdLst>
                <a:gd name="T0" fmla="*/ 0 w 1"/>
                <a:gd name="T1" fmla="*/ 0 h 73"/>
                <a:gd name="T2" fmla="*/ 0 w 1"/>
                <a:gd name="T3" fmla="*/ 73 h 73"/>
                <a:gd name="T4" fmla="*/ 0 w 1"/>
                <a:gd name="T5" fmla="*/ 73 h 73"/>
                <a:gd name="T6" fmla="*/ 0 60000 65536"/>
                <a:gd name="T7" fmla="*/ 0 60000 65536"/>
                <a:gd name="T8" fmla="*/ 0 60000 65536"/>
                <a:gd name="T9" fmla="*/ 0 w 1"/>
                <a:gd name="T10" fmla="*/ 0 h 73"/>
                <a:gd name="T11" fmla="*/ 1 w 1"/>
                <a:gd name="T12" fmla="*/ 73 h 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3">
                  <a:moveTo>
                    <a:pt x="0" y="0"/>
                  </a:moveTo>
                  <a:lnTo>
                    <a:pt x="0" y="73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6" name="Rectangle 1210"/>
            <p:cNvSpPr>
              <a:spLocks noChangeArrowheads="1"/>
            </p:cNvSpPr>
            <p:nvPr/>
          </p:nvSpPr>
          <p:spPr bwMode="auto">
            <a:xfrm>
              <a:off x="1636" y="3264"/>
              <a:ext cx="157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DJI/43.08/1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7" name="Freeform 1211"/>
            <p:cNvSpPr>
              <a:spLocks/>
            </p:cNvSpPr>
            <p:nvPr/>
          </p:nvSpPr>
          <p:spPr bwMode="auto">
            <a:xfrm>
              <a:off x="1634" y="3185"/>
              <a:ext cx="1" cy="92"/>
            </a:xfrm>
            <a:custGeom>
              <a:avLst/>
              <a:gdLst>
                <a:gd name="T0" fmla="*/ 0 w 1"/>
                <a:gd name="T1" fmla="*/ 0 h 92"/>
                <a:gd name="T2" fmla="*/ 0 w 1"/>
                <a:gd name="T3" fmla="*/ 92 h 92"/>
                <a:gd name="T4" fmla="*/ 0 w 1"/>
                <a:gd name="T5" fmla="*/ 92 h 92"/>
                <a:gd name="T6" fmla="*/ 0 60000 65536"/>
                <a:gd name="T7" fmla="*/ 0 60000 65536"/>
                <a:gd name="T8" fmla="*/ 0 60000 65536"/>
                <a:gd name="T9" fmla="*/ 0 w 1"/>
                <a:gd name="T10" fmla="*/ 0 h 92"/>
                <a:gd name="T11" fmla="*/ 1 w 1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2">
                  <a:moveTo>
                    <a:pt x="0" y="0"/>
                  </a:moveTo>
                  <a:lnTo>
                    <a:pt x="0" y="92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8" name="Rectangle 1212"/>
            <p:cNvSpPr>
              <a:spLocks noChangeArrowheads="1"/>
            </p:cNvSpPr>
            <p:nvPr/>
          </p:nvSpPr>
          <p:spPr bwMode="auto">
            <a:xfrm>
              <a:off x="1737" y="3301"/>
              <a:ext cx="278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Galbed.SOM/40.10/2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9" name="Freeform 1213"/>
            <p:cNvSpPr>
              <a:spLocks/>
            </p:cNvSpPr>
            <p:nvPr/>
          </p:nvSpPr>
          <p:spPr bwMode="auto">
            <a:xfrm>
              <a:off x="1634" y="3204"/>
              <a:ext cx="101" cy="110"/>
            </a:xfrm>
            <a:custGeom>
              <a:avLst/>
              <a:gdLst>
                <a:gd name="T0" fmla="*/ 0 w 101"/>
                <a:gd name="T1" fmla="*/ 0 h 110"/>
                <a:gd name="T2" fmla="*/ 0 w 101"/>
                <a:gd name="T3" fmla="*/ 110 h 110"/>
                <a:gd name="T4" fmla="*/ 101 w 101"/>
                <a:gd name="T5" fmla="*/ 110 h 110"/>
                <a:gd name="T6" fmla="*/ 0 60000 65536"/>
                <a:gd name="T7" fmla="*/ 0 60000 65536"/>
                <a:gd name="T8" fmla="*/ 0 60000 65536"/>
                <a:gd name="T9" fmla="*/ 0 w 101"/>
                <a:gd name="T10" fmla="*/ 0 h 110"/>
                <a:gd name="T11" fmla="*/ 101 w 101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10">
                  <a:moveTo>
                    <a:pt x="0" y="0"/>
                  </a:moveTo>
                  <a:lnTo>
                    <a:pt x="0" y="110"/>
                  </a:lnTo>
                  <a:lnTo>
                    <a:pt x="101" y="11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0" name="Rectangle 1214"/>
            <p:cNvSpPr>
              <a:spLocks noChangeArrowheads="1"/>
            </p:cNvSpPr>
            <p:nvPr/>
          </p:nvSpPr>
          <p:spPr bwMode="auto">
            <a:xfrm>
              <a:off x="1636" y="3338"/>
              <a:ext cx="285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Salalah.OMN/17.09/1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1" name="Freeform 1215"/>
            <p:cNvSpPr>
              <a:spLocks/>
            </p:cNvSpPr>
            <p:nvPr/>
          </p:nvSpPr>
          <p:spPr bwMode="auto">
            <a:xfrm>
              <a:off x="1634" y="3351"/>
              <a:ext cx="1" cy="37"/>
            </a:xfrm>
            <a:custGeom>
              <a:avLst/>
              <a:gdLst>
                <a:gd name="T0" fmla="*/ 0 w 1"/>
                <a:gd name="T1" fmla="*/ 37 h 37"/>
                <a:gd name="T2" fmla="*/ 0 w 1"/>
                <a:gd name="T3" fmla="*/ 0 h 37"/>
                <a:gd name="T4" fmla="*/ 0 w 1"/>
                <a:gd name="T5" fmla="*/ 0 h 37"/>
                <a:gd name="T6" fmla="*/ 0 60000 65536"/>
                <a:gd name="T7" fmla="*/ 0 60000 65536"/>
                <a:gd name="T8" fmla="*/ 0 60000 65536"/>
                <a:gd name="T9" fmla="*/ 0 w 1"/>
                <a:gd name="T10" fmla="*/ 0 h 37"/>
                <a:gd name="T11" fmla="*/ 1 w 1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7">
                  <a:moveTo>
                    <a:pt x="0" y="37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2" name="Rectangle 1216"/>
            <p:cNvSpPr>
              <a:spLocks noChangeArrowheads="1"/>
            </p:cNvSpPr>
            <p:nvPr/>
          </p:nvSpPr>
          <p:spPr bwMode="auto">
            <a:xfrm>
              <a:off x="1937" y="3375"/>
              <a:ext cx="245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Najran.SAA/02.11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3" name="Freeform 1217"/>
            <p:cNvSpPr>
              <a:spLocks/>
            </p:cNvSpPr>
            <p:nvPr/>
          </p:nvSpPr>
          <p:spPr bwMode="auto">
            <a:xfrm>
              <a:off x="1835" y="3388"/>
              <a:ext cx="100" cy="37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0 60000 65536"/>
                <a:gd name="T7" fmla="*/ 0 60000 65536"/>
                <a:gd name="T8" fmla="*/ 0 60000 65536"/>
                <a:gd name="T9" fmla="*/ 0 w 100"/>
                <a:gd name="T10" fmla="*/ 0 h 37"/>
                <a:gd name="T11" fmla="*/ 100 w 100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4" name="Rectangle 1218"/>
            <p:cNvSpPr>
              <a:spLocks noChangeArrowheads="1"/>
            </p:cNvSpPr>
            <p:nvPr/>
          </p:nvSpPr>
          <p:spPr bwMode="auto">
            <a:xfrm>
              <a:off x="1837" y="3412"/>
              <a:ext cx="254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Riyadh.SAA/49.10/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5" name="Freeform 1219"/>
            <p:cNvSpPr>
              <a:spLocks/>
            </p:cNvSpPr>
            <p:nvPr/>
          </p:nvSpPr>
          <p:spPr bwMode="auto">
            <a:xfrm>
              <a:off x="1835" y="3425"/>
              <a:ext cx="1" cy="18"/>
            </a:xfrm>
            <a:custGeom>
              <a:avLst/>
              <a:gdLst>
                <a:gd name="T0" fmla="*/ 0 w 1"/>
                <a:gd name="T1" fmla="*/ 18 h 18"/>
                <a:gd name="T2" fmla="*/ 0 w 1"/>
                <a:gd name="T3" fmla="*/ 0 h 18"/>
                <a:gd name="T4" fmla="*/ 0 w 1"/>
                <a:gd name="T5" fmla="*/ 0 h 18"/>
                <a:gd name="T6" fmla="*/ 0 60000 65536"/>
                <a:gd name="T7" fmla="*/ 0 60000 65536"/>
                <a:gd name="T8" fmla="*/ 0 60000 65536"/>
                <a:gd name="T9" fmla="*/ 0 w 1"/>
                <a:gd name="T10" fmla="*/ 0 h 18"/>
                <a:gd name="T11" fmla="*/ 1 w 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">
                  <a:moveTo>
                    <a:pt x="0" y="18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6" name="Rectangle 1220"/>
            <p:cNvSpPr>
              <a:spLocks noChangeArrowheads="1"/>
            </p:cNvSpPr>
            <p:nvPr/>
          </p:nvSpPr>
          <p:spPr bwMode="auto">
            <a:xfrm>
              <a:off x="1837" y="3450"/>
              <a:ext cx="27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Riyadh.SAA/03.11/2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7" name="Freeform 1221"/>
            <p:cNvSpPr>
              <a:spLocks/>
            </p:cNvSpPr>
            <p:nvPr/>
          </p:nvSpPr>
          <p:spPr bwMode="auto">
            <a:xfrm>
              <a:off x="1835" y="3445"/>
              <a:ext cx="1" cy="18"/>
            </a:xfrm>
            <a:custGeom>
              <a:avLst/>
              <a:gdLst>
                <a:gd name="T0" fmla="*/ 0 w 1"/>
                <a:gd name="T1" fmla="*/ 0 h 18"/>
                <a:gd name="T2" fmla="*/ 0 w 1"/>
                <a:gd name="T3" fmla="*/ 18 h 18"/>
                <a:gd name="T4" fmla="*/ 0 w 1"/>
                <a:gd name="T5" fmla="*/ 18 h 18"/>
                <a:gd name="T6" fmla="*/ 0 60000 65536"/>
                <a:gd name="T7" fmla="*/ 0 60000 65536"/>
                <a:gd name="T8" fmla="*/ 0 60000 65536"/>
                <a:gd name="T9" fmla="*/ 0 w 1"/>
                <a:gd name="T10" fmla="*/ 0 h 18"/>
                <a:gd name="T11" fmla="*/ 1 w 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">
                  <a:moveTo>
                    <a:pt x="0" y="0"/>
                  </a:moveTo>
                  <a:lnTo>
                    <a:pt x="0" y="18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8" name="Line 1222"/>
            <p:cNvSpPr>
              <a:spLocks noChangeShapeType="1"/>
            </p:cNvSpPr>
            <p:nvPr/>
          </p:nvSpPr>
          <p:spPr bwMode="auto">
            <a:xfrm>
              <a:off x="1835" y="3426"/>
              <a:ext cx="1" cy="37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9" name="Freeform 1223"/>
            <p:cNvSpPr>
              <a:spLocks/>
            </p:cNvSpPr>
            <p:nvPr/>
          </p:nvSpPr>
          <p:spPr bwMode="auto">
            <a:xfrm>
              <a:off x="1634" y="3389"/>
              <a:ext cx="201" cy="36"/>
            </a:xfrm>
            <a:custGeom>
              <a:avLst/>
              <a:gdLst>
                <a:gd name="T0" fmla="*/ 0 w 201"/>
                <a:gd name="T1" fmla="*/ 0 h 36"/>
                <a:gd name="T2" fmla="*/ 0 w 201"/>
                <a:gd name="T3" fmla="*/ 36 h 36"/>
                <a:gd name="T4" fmla="*/ 201 w 201"/>
                <a:gd name="T5" fmla="*/ 36 h 36"/>
                <a:gd name="T6" fmla="*/ 0 60000 65536"/>
                <a:gd name="T7" fmla="*/ 0 60000 65536"/>
                <a:gd name="T8" fmla="*/ 0 60000 65536"/>
                <a:gd name="T9" fmla="*/ 0 w 201"/>
                <a:gd name="T10" fmla="*/ 0 h 36"/>
                <a:gd name="T11" fmla="*/ 201 w 201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" h="36">
                  <a:moveTo>
                    <a:pt x="0" y="0"/>
                  </a:moveTo>
                  <a:lnTo>
                    <a:pt x="0" y="36"/>
                  </a:lnTo>
                  <a:lnTo>
                    <a:pt x="201" y="36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0" name="Line 1224"/>
            <p:cNvSpPr>
              <a:spLocks noChangeShapeType="1"/>
            </p:cNvSpPr>
            <p:nvPr/>
          </p:nvSpPr>
          <p:spPr bwMode="auto">
            <a:xfrm>
              <a:off x="1634" y="3092"/>
              <a:ext cx="1" cy="166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1" name="Line 1225"/>
            <p:cNvSpPr>
              <a:spLocks noChangeShapeType="1"/>
            </p:cNvSpPr>
            <p:nvPr/>
          </p:nvSpPr>
          <p:spPr bwMode="auto">
            <a:xfrm>
              <a:off x="1634" y="3259"/>
              <a:ext cx="1" cy="166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2" name="Freeform 1226"/>
            <p:cNvSpPr>
              <a:spLocks/>
            </p:cNvSpPr>
            <p:nvPr/>
          </p:nvSpPr>
          <p:spPr bwMode="auto">
            <a:xfrm>
              <a:off x="1534" y="3259"/>
              <a:ext cx="100" cy="129"/>
            </a:xfrm>
            <a:custGeom>
              <a:avLst/>
              <a:gdLst>
                <a:gd name="T0" fmla="*/ 0 w 100"/>
                <a:gd name="T1" fmla="*/ 129 h 129"/>
                <a:gd name="T2" fmla="*/ 0 w 100"/>
                <a:gd name="T3" fmla="*/ 0 h 129"/>
                <a:gd name="T4" fmla="*/ 100 w 100"/>
                <a:gd name="T5" fmla="*/ 0 h 129"/>
                <a:gd name="T6" fmla="*/ 0 60000 65536"/>
                <a:gd name="T7" fmla="*/ 0 60000 65536"/>
                <a:gd name="T8" fmla="*/ 0 60000 65536"/>
                <a:gd name="T9" fmla="*/ 0 w 100"/>
                <a:gd name="T10" fmla="*/ 0 h 129"/>
                <a:gd name="T11" fmla="*/ 100 w 100"/>
                <a:gd name="T12" fmla="*/ 129 h 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29">
                  <a:moveTo>
                    <a:pt x="0" y="129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3" name="Rectangle 1227"/>
            <p:cNvSpPr>
              <a:spLocks noChangeArrowheads="1"/>
            </p:cNvSpPr>
            <p:nvPr/>
          </p:nvSpPr>
          <p:spPr bwMode="auto">
            <a:xfrm>
              <a:off x="1937" y="3487"/>
              <a:ext cx="24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Zliten.LBY/8.09/2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4" name="Freeform 1228"/>
            <p:cNvSpPr>
              <a:spLocks/>
            </p:cNvSpPr>
            <p:nvPr/>
          </p:nvSpPr>
          <p:spPr bwMode="auto">
            <a:xfrm>
              <a:off x="1935" y="3500"/>
              <a:ext cx="1" cy="1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0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7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5" name="Rectangle 1229"/>
            <p:cNvSpPr>
              <a:spLocks noChangeArrowheads="1"/>
            </p:cNvSpPr>
            <p:nvPr/>
          </p:nvSpPr>
          <p:spPr bwMode="auto">
            <a:xfrm>
              <a:off x="1937" y="3524"/>
              <a:ext cx="236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Sfax.TUN/11.09/1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6" name="Freeform 1230"/>
            <p:cNvSpPr>
              <a:spLocks/>
            </p:cNvSpPr>
            <p:nvPr/>
          </p:nvSpPr>
          <p:spPr bwMode="auto">
            <a:xfrm>
              <a:off x="1935" y="3519"/>
              <a:ext cx="1" cy="18"/>
            </a:xfrm>
            <a:custGeom>
              <a:avLst/>
              <a:gdLst>
                <a:gd name="T0" fmla="*/ 0 w 1"/>
                <a:gd name="T1" fmla="*/ 0 h 18"/>
                <a:gd name="T2" fmla="*/ 0 w 1"/>
                <a:gd name="T3" fmla="*/ 18 h 18"/>
                <a:gd name="T4" fmla="*/ 0 w 1"/>
                <a:gd name="T5" fmla="*/ 18 h 18"/>
                <a:gd name="T6" fmla="*/ 0 60000 65536"/>
                <a:gd name="T7" fmla="*/ 0 60000 65536"/>
                <a:gd name="T8" fmla="*/ 0 60000 65536"/>
                <a:gd name="T9" fmla="*/ 0 w 1"/>
                <a:gd name="T10" fmla="*/ 0 h 18"/>
                <a:gd name="T11" fmla="*/ 1 w 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">
                  <a:moveTo>
                    <a:pt x="0" y="0"/>
                  </a:moveTo>
                  <a:lnTo>
                    <a:pt x="0" y="18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7" name="Freeform 1231"/>
            <p:cNvSpPr>
              <a:spLocks/>
            </p:cNvSpPr>
            <p:nvPr/>
          </p:nvSpPr>
          <p:spPr bwMode="auto">
            <a:xfrm>
              <a:off x="1534" y="3389"/>
              <a:ext cx="401" cy="129"/>
            </a:xfrm>
            <a:custGeom>
              <a:avLst/>
              <a:gdLst>
                <a:gd name="T0" fmla="*/ 0 w 401"/>
                <a:gd name="T1" fmla="*/ 0 h 129"/>
                <a:gd name="T2" fmla="*/ 0 w 401"/>
                <a:gd name="T3" fmla="*/ 129 h 129"/>
                <a:gd name="T4" fmla="*/ 401 w 401"/>
                <a:gd name="T5" fmla="*/ 129 h 129"/>
                <a:gd name="T6" fmla="*/ 0 60000 65536"/>
                <a:gd name="T7" fmla="*/ 0 60000 65536"/>
                <a:gd name="T8" fmla="*/ 0 60000 65536"/>
                <a:gd name="T9" fmla="*/ 0 w 401"/>
                <a:gd name="T10" fmla="*/ 0 h 129"/>
                <a:gd name="T11" fmla="*/ 401 w 401"/>
                <a:gd name="T12" fmla="*/ 129 h 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" h="129">
                  <a:moveTo>
                    <a:pt x="0" y="0"/>
                  </a:moveTo>
                  <a:lnTo>
                    <a:pt x="0" y="129"/>
                  </a:lnTo>
                  <a:lnTo>
                    <a:pt x="401" y="129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8" name="Rectangle 1232"/>
            <p:cNvSpPr>
              <a:spLocks noChangeArrowheads="1"/>
            </p:cNvSpPr>
            <p:nvPr/>
          </p:nvSpPr>
          <p:spPr bwMode="auto">
            <a:xfrm>
              <a:off x="1737" y="3561"/>
              <a:ext cx="262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Gezeira.SDN/18.13/</a:t>
              </a:r>
            </a:p>
          </p:txBody>
        </p:sp>
        <p:sp>
          <p:nvSpPr>
            <p:cNvPr id="2089" name="Freeform 1233"/>
            <p:cNvSpPr>
              <a:spLocks/>
            </p:cNvSpPr>
            <p:nvPr/>
          </p:nvSpPr>
          <p:spPr bwMode="auto">
            <a:xfrm>
              <a:off x="1634" y="3574"/>
              <a:ext cx="101" cy="18"/>
            </a:xfrm>
            <a:custGeom>
              <a:avLst/>
              <a:gdLst>
                <a:gd name="T0" fmla="*/ 0 w 101"/>
                <a:gd name="T1" fmla="*/ 18 h 18"/>
                <a:gd name="T2" fmla="*/ 0 w 101"/>
                <a:gd name="T3" fmla="*/ 0 h 18"/>
                <a:gd name="T4" fmla="*/ 101 w 101"/>
                <a:gd name="T5" fmla="*/ 0 h 18"/>
                <a:gd name="T6" fmla="*/ 0 60000 65536"/>
                <a:gd name="T7" fmla="*/ 0 60000 65536"/>
                <a:gd name="T8" fmla="*/ 0 60000 65536"/>
                <a:gd name="T9" fmla="*/ 0 w 101"/>
                <a:gd name="T10" fmla="*/ 0 h 18"/>
                <a:gd name="T11" fmla="*/ 101 w 10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">
                  <a:moveTo>
                    <a:pt x="0" y="18"/>
                  </a:moveTo>
                  <a:lnTo>
                    <a:pt x="0" y="0"/>
                  </a:lnTo>
                  <a:lnTo>
                    <a:pt x="101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0" name="Rectangle 1234"/>
            <p:cNvSpPr>
              <a:spLocks noChangeArrowheads="1"/>
            </p:cNvSpPr>
            <p:nvPr/>
          </p:nvSpPr>
          <p:spPr bwMode="auto">
            <a:xfrm>
              <a:off x="1636" y="3598"/>
              <a:ext cx="183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3488-BHR/11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1" name="Freeform 1235"/>
            <p:cNvSpPr>
              <a:spLocks/>
            </p:cNvSpPr>
            <p:nvPr/>
          </p:nvSpPr>
          <p:spPr bwMode="auto">
            <a:xfrm>
              <a:off x="1634" y="3593"/>
              <a:ext cx="1" cy="18"/>
            </a:xfrm>
            <a:custGeom>
              <a:avLst/>
              <a:gdLst>
                <a:gd name="T0" fmla="*/ 0 w 1"/>
                <a:gd name="T1" fmla="*/ 0 h 18"/>
                <a:gd name="T2" fmla="*/ 0 w 1"/>
                <a:gd name="T3" fmla="*/ 18 h 18"/>
                <a:gd name="T4" fmla="*/ 0 w 1"/>
                <a:gd name="T5" fmla="*/ 18 h 18"/>
                <a:gd name="T6" fmla="*/ 0 60000 65536"/>
                <a:gd name="T7" fmla="*/ 0 60000 65536"/>
                <a:gd name="T8" fmla="*/ 0 60000 65536"/>
                <a:gd name="T9" fmla="*/ 0 w 1"/>
                <a:gd name="T10" fmla="*/ 0 h 18"/>
                <a:gd name="T11" fmla="*/ 1 w 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">
                  <a:moveTo>
                    <a:pt x="0" y="0"/>
                  </a:moveTo>
                  <a:lnTo>
                    <a:pt x="0" y="18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2" name="Freeform 1236"/>
            <p:cNvSpPr>
              <a:spLocks/>
            </p:cNvSpPr>
            <p:nvPr/>
          </p:nvSpPr>
          <p:spPr bwMode="auto">
            <a:xfrm>
              <a:off x="1534" y="3592"/>
              <a:ext cx="100" cy="27"/>
            </a:xfrm>
            <a:custGeom>
              <a:avLst/>
              <a:gdLst>
                <a:gd name="T0" fmla="*/ 0 w 100"/>
                <a:gd name="T1" fmla="*/ 27 h 27"/>
                <a:gd name="T2" fmla="*/ 0 w 100"/>
                <a:gd name="T3" fmla="*/ 0 h 27"/>
                <a:gd name="T4" fmla="*/ 100 w 100"/>
                <a:gd name="T5" fmla="*/ 0 h 27"/>
                <a:gd name="T6" fmla="*/ 0 60000 65536"/>
                <a:gd name="T7" fmla="*/ 0 60000 65536"/>
                <a:gd name="T8" fmla="*/ 0 60000 65536"/>
                <a:gd name="T9" fmla="*/ 0 w 100"/>
                <a:gd name="T10" fmla="*/ 0 h 27"/>
                <a:gd name="T11" fmla="*/ 100 w 100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27">
                  <a:moveTo>
                    <a:pt x="0" y="27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3" name="Rectangle 1237"/>
            <p:cNvSpPr>
              <a:spLocks noChangeArrowheads="1"/>
            </p:cNvSpPr>
            <p:nvPr/>
          </p:nvSpPr>
          <p:spPr bwMode="auto">
            <a:xfrm>
              <a:off x="1536" y="3635"/>
              <a:ext cx="258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Abeiy.SDN/02.2007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4" name="Freeform 1238"/>
            <p:cNvSpPr>
              <a:spLocks/>
            </p:cNvSpPr>
            <p:nvPr/>
          </p:nvSpPr>
          <p:spPr bwMode="auto">
            <a:xfrm>
              <a:off x="1534" y="3621"/>
              <a:ext cx="1" cy="27"/>
            </a:xfrm>
            <a:custGeom>
              <a:avLst/>
              <a:gdLst>
                <a:gd name="T0" fmla="*/ 0 w 1"/>
                <a:gd name="T1" fmla="*/ 0 h 27"/>
                <a:gd name="T2" fmla="*/ 0 w 1"/>
                <a:gd name="T3" fmla="*/ 27 h 27"/>
                <a:gd name="T4" fmla="*/ 0 w 1"/>
                <a:gd name="T5" fmla="*/ 27 h 27"/>
                <a:gd name="T6" fmla="*/ 0 60000 65536"/>
                <a:gd name="T7" fmla="*/ 0 60000 65536"/>
                <a:gd name="T8" fmla="*/ 0 60000 65536"/>
                <a:gd name="T9" fmla="*/ 0 w 1"/>
                <a:gd name="T10" fmla="*/ 0 h 27"/>
                <a:gd name="T11" fmla="*/ 1 w 1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">
                  <a:moveTo>
                    <a:pt x="0" y="0"/>
                  </a:moveTo>
                  <a:lnTo>
                    <a:pt x="0" y="27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5" name="Rectangle 1239"/>
            <p:cNvSpPr>
              <a:spLocks noChangeArrowheads="1"/>
            </p:cNvSpPr>
            <p:nvPr/>
          </p:nvSpPr>
          <p:spPr bwMode="auto">
            <a:xfrm>
              <a:off x="1737" y="3672"/>
              <a:ext cx="173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KWT/8.2007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6" name="Freeform 1240"/>
            <p:cNvSpPr>
              <a:spLocks/>
            </p:cNvSpPr>
            <p:nvPr/>
          </p:nvSpPr>
          <p:spPr bwMode="auto">
            <a:xfrm>
              <a:off x="1534" y="3639"/>
              <a:ext cx="201" cy="46"/>
            </a:xfrm>
            <a:custGeom>
              <a:avLst/>
              <a:gdLst>
                <a:gd name="T0" fmla="*/ 0 w 201"/>
                <a:gd name="T1" fmla="*/ 0 h 46"/>
                <a:gd name="T2" fmla="*/ 0 w 201"/>
                <a:gd name="T3" fmla="*/ 46 h 46"/>
                <a:gd name="T4" fmla="*/ 201 w 201"/>
                <a:gd name="T5" fmla="*/ 46 h 46"/>
                <a:gd name="T6" fmla="*/ 0 60000 65536"/>
                <a:gd name="T7" fmla="*/ 0 60000 65536"/>
                <a:gd name="T8" fmla="*/ 0 60000 65536"/>
                <a:gd name="T9" fmla="*/ 0 w 201"/>
                <a:gd name="T10" fmla="*/ 0 h 46"/>
                <a:gd name="T11" fmla="*/ 201 w 201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" h="46">
                  <a:moveTo>
                    <a:pt x="0" y="0"/>
                  </a:moveTo>
                  <a:lnTo>
                    <a:pt x="0" y="46"/>
                  </a:lnTo>
                  <a:lnTo>
                    <a:pt x="201" y="46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7" name="Rectangle 1241"/>
            <p:cNvSpPr>
              <a:spLocks noChangeArrowheads="1"/>
            </p:cNvSpPr>
            <p:nvPr/>
          </p:nvSpPr>
          <p:spPr bwMode="auto">
            <a:xfrm>
              <a:off x="2439" y="3709"/>
              <a:ext cx="217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Zliten.LBY/9.10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8" name="Freeform 1242"/>
            <p:cNvSpPr>
              <a:spLocks/>
            </p:cNvSpPr>
            <p:nvPr/>
          </p:nvSpPr>
          <p:spPr bwMode="auto">
            <a:xfrm>
              <a:off x="2437" y="3722"/>
              <a:ext cx="1" cy="18"/>
            </a:xfrm>
            <a:custGeom>
              <a:avLst/>
              <a:gdLst>
                <a:gd name="T0" fmla="*/ 0 w 1"/>
                <a:gd name="T1" fmla="*/ 18 h 18"/>
                <a:gd name="T2" fmla="*/ 0 w 1"/>
                <a:gd name="T3" fmla="*/ 0 h 18"/>
                <a:gd name="T4" fmla="*/ 0 w 1"/>
                <a:gd name="T5" fmla="*/ 0 h 18"/>
                <a:gd name="T6" fmla="*/ 0 60000 65536"/>
                <a:gd name="T7" fmla="*/ 0 60000 65536"/>
                <a:gd name="T8" fmla="*/ 0 60000 65536"/>
                <a:gd name="T9" fmla="*/ 0 w 1"/>
                <a:gd name="T10" fmla="*/ 0 h 18"/>
                <a:gd name="T11" fmla="*/ 1 w 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">
                  <a:moveTo>
                    <a:pt x="0" y="18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9" name="Rectangle 1243"/>
            <p:cNvSpPr>
              <a:spLocks noChangeArrowheads="1"/>
            </p:cNvSpPr>
            <p:nvPr/>
          </p:nvSpPr>
          <p:spPr bwMode="auto">
            <a:xfrm>
              <a:off x="2439" y="3746"/>
              <a:ext cx="296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Abuhamad.SDN/10.11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0" name="Freeform 1244"/>
            <p:cNvSpPr>
              <a:spLocks/>
            </p:cNvSpPr>
            <p:nvPr/>
          </p:nvSpPr>
          <p:spPr bwMode="auto">
            <a:xfrm>
              <a:off x="2437" y="3741"/>
              <a:ext cx="1" cy="18"/>
            </a:xfrm>
            <a:custGeom>
              <a:avLst/>
              <a:gdLst>
                <a:gd name="T0" fmla="*/ 0 w 1"/>
                <a:gd name="T1" fmla="*/ 0 h 18"/>
                <a:gd name="T2" fmla="*/ 0 w 1"/>
                <a:gd name="T3" fmla="*/ 18 h 18"/>
                <a:gd name="T4" fmla="*/ 0 w 1"/>
                <a:gd name="T5" fmla="*/ 18 h 18"/>
                <a:gd name="T6" fmla="*/ 0 60000 65536"/>
                <a:gd name="T7" fmla="*/ 0 60000 65536"/>
                <a:gd name="T8" fmla="*/ 0 60000 65536"/>
                <a:gd name="T9" fmla="*/ 0 w 1"/>
                <a:gd name="T10" fmla="*/ 0 h 18"/>
                <a:gd name="T11" fmla="*/ 1 w 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">
                  <a:moveTo>
                    <a:pt x="0" y="0"/>
                  </a:moveTo>
                  <a:lnTo>
                    <a:pt x="0" y="18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1" name="Rectangle 1245"/>
            <p:cNvSpPr>
              <a:spLocks noChangeArrowheads="1"/>
            </p:cNvSpPr>
            <p:nvPr/>
          </p:nvSpPr>
          <p:spPr bwMode="auto">
            <a:xfrm>
              <a:off x="2439" y="3783"/>
              <a:ext cx="223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RV22-2012-SDN</a:t>
              </a:r>
            </a:p>
          </p:txBody>
        </p:sp>
        <p:sp>
          <p:nvSpPr>
            <p:cNvPr id="2102" name="Freeform 1246"/>
            <p:cNvSpPr>
              <a:spLocks/>
            </p:cNvSpPr>
            <p:nvPr/>
          </p:nvSpPr>
          <p:spPr bwMode="auto">
            <a:xfrm>
              <a:off x="2437" y="3760"/>
              <a:ext cx="1" cy="36"/>
            </a:xfrm>
            <a:custGeom>
              <a:avLst/>
              <a:gdLst>
                <a:gd name="T0" fmla="*/ 0 w 1"/>
                <a:gd name="T1" fmla="*/ 0 h 36"/>
                <a:gd name="T2" fmla="*/ 0 w 1"/>
                <a:gd name="T3" fmla="*/ 36 h 36"/>
                <a:gd name="T4" fmla="*/ 0 w 1"/>
                <a:gd name="T5" fmla="*/ 36 h 36"/>
                <a:gd name="T6" fmla="*/ 0 60000 65536"/>
                <a:gd name="T7" fmla="*/ 0 60000 65536"/>
                <a:gd name="T8" fmla="*/ 0 60000 65536"/>
                <a:gd name="T9" fmla="*/ 0 w 1"/>
                <a:gd name="T10" fmla="*/ 0 h 36"/>
                <a:gd name="T11" fmla="*/ 1 w 1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6">
                  <a:moveTo>
                    <a:pt x="0" y="0"/>
                  </a:moveTo>
                  <a:lnTo>
                    <a:pt x="0" y="36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3" name="Line 1247"/>
            <p:cNvSpPr>
              <a:spLocks noChangeShapeType="1"/>
            </p:cNvSpPr>
            <p:nvPr/>
          </p:nvSpPr>
          <p:spPr bwMode="auto">
            <a:xfrm>
              <a:off x="2437" y="3722"/>
              <a:ext cx="1" cy="36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4" name="Freeform 1248"/>
            <p:cNvSpPr>
              <a:spLocks/>
            </p:cNvSpPr>
            <p:nvPr/>
          </p:nvSpPr>
          <p:spPr bwMode="auto">
            <a:xfrm>
              <a:off x="2336" y="3759"/>
              <a:ext cx="101" cy="55"/>
            </a:xfrm>
            <a:custGeom>
              <a:avLst/>
              <a:gdLst>
                <a:gd name="T0" fmla="*/ 0 w 101"/>
                <a:gd name="T1" fmla="*/ 55 h 55"/>
                <a:gd name="T2" fmla="*/ 0 w 101"/>
                <a:gd name="T3" fmla="*/ 0 h 55"/>
                <a:gd name="T4" fmla="*/ 101 w 101"/>
                <a:gd name="T5" fmla="*/ 0 h 55"/>
                <a:gd name="T6" fmla="*/ 0 60000 65536"/>
                <a:gd name="T7" fmla="*/ 0 60000 65536"/>
                <a:gd name="T8" fmla="*/ 0 60000 65536"/>
                <a:gd name="T9" fmla="*/ 0 w 101"/>
                <a:gd name="T10" fmla="*/ 0 h 55"/>
                <a:gd name="T11" fmla="*/ 101 w 101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55">
                  <a:moveTo>
                    <a:pt x="0" y="55"/>
                  </a:moveTo>
                  <a:lnTo>
                    <a:pt x="0" y="0"/>
                  </a:lnTo>
                  <a:lnTo>
                    <a:pt x="101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5" name="Rectangle 1249"/>
            <p:cNvSpPr>
              <a:spLocks noChangeArrowheads="1"/>
            </p:cNvSpPr>
            <p:nvPr/>
          </p:nvSpPr>
          <p:spPr bwMode="auto">
            <a:xfrm>
              <a:off x="2339" y="3820"/>
              <a:ext cx="208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Sert.LBY/51.10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6" name="Freeform 1250"/>
            <p:cNvSpPr>
              <a:spLocks/>
            </p:cNvSpPr>
            <p:nvPr/>
          </p:nvSpPr>
          <p:spPr bwMode="auto">
            <a:xfrm>
              <a:off x="2336" y="3833"/>
              <a:ext cx="1" cy="18"/>
            </a:xfrm>
            <a:custGeom>
              <a:avLst/>
              <a:gdLst>
                <a:gd name="T0" fmla="*/ 0 w 1"/>
                <a:gd name="T1" fmla="*/ 18 h 18"/>
                <a:gd name="T2" fmla="*/ 0 w 1"/>
                <a:gd name="T3" fmla="*/ 0 h 18"/>
                <a:gd name="T4" fmla="*/ 0 w 1"/>
                <a:gd name="T5" fmla="*/ 0 h 18"/>
                <a:gd name="T6" fmla="*/ 0 60000 65536"/>
                <a:gd name="T7" fmla="*/ 0 60000 65536"/>
                <a:gd name="T8" fmla="*/ 0 60000 65536"/>
                <a:gd name="T9" fmla="*/ 0 w 1"/>
                <a:gd name="T10" fmla="*/ 0 h 18"/>
                <a:gd name="T11" fmla="*/ 1 w 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">
                  <a:moveTo>
                    <a:pt x="0" y="18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7" name="Rectangle 1251"/>
            <p:cNvSpPr>
              <a:spLocks noChangeArrowheads="1"/>
            </p:cNvSpPr>
            <p:nvPr/>
          </p:nvSpPr>
          <p:spPr bwMode="auto">
            <a:xfrm>
              <a:off x="2339" y="3858"/>
              <a:ext cx="258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Sabha.LBY/22.11/2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8" name="Freeform 1252"/>
            <p:cNvSpPr>
              <a:spLocks/>
            </p:cNvSpPr>
            <p:nvPr/>
          </p:nvSpPr>
          <p:spPr bwMode="auto">
            <a:xfrm>
              <a:off x="2336" y="3853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7 h 17"/>
                <a:gd name="T4" fmla="*/ 0 w 1"/>
                <a:gd name="T5" fmla="*/ 17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7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9" name="Line 1253"/>
            <p:cNvSpPr>
              <a:spLocks noChangeShapeType="1"/>
            </p:cNvSpPr>
            <p:nvPr/>
          </p:nvSpPr>
          <p:spPr bwMode="auto">
            <a:xfrm>
              <a:off x="2336" y="3816"/>
              <a:ext cx="1" cy="54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0" name="Freeform 1254"/>
            <p:cNvSpPr>
              <a:spLocks/>
            </p:cNvSpPr>
            <p:nvPr/>
          </p:nvSpPr>
          <p:spPr bwMode="auto">
            <a:xfrm>
              <a:off x="2236" y="3815"/>
              <a:ext cx="100" cy="45"/>
            </a:xfrm>
            <a:custGeom>
              <a:avLst/>
              <a:gdLst>
                <a:gd name="T0" fmla="*/ 0 w 100"/>
                <a:gd name="T1" fmla="*/ 45 h 45"/>
                <a:gd name="T2" fmla="*/ 0 w 100"/>
                <a:gd name="T3" fmla="*/ 0 h 45"/>
                <a:gd name="T4" fmla="*/ 100 w 100"/>
                <a:gd name="T5" fmla="*/ 0 h 45"/>
                <a:gd name="T6" fmla="*/ 0 60000 65536"/>
                <a:gd name="T7" fmla="*/ 0 60000 65536"/>
                <a:gd name="T8" fmla="*/ 0 60000 65536"/>
                <a:gd name="T9" fmla="*/ 0 w 100"/>
                <a:gd name="T10" fmla="*/ 0 h 45"/>
                <a:gd name="T11" fmla="*/ 100 w 100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45">
                  <a:moveTo>
                    <a:pt x="0" y="45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1" name="Rectangle 1255"/>
            <p:cNvSpPr>
              <a:spLocks noChangeArrowheads="1"/>
            </p:cNvSpPr>
            <p:nvPr/>
          </p:nvSpPr>
          <p:spPr bwMode="auto">
            <a:xfrm>
              <a:off x="2339" y="3895"/>
              <a:ext cx="262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Gherian.LBY/52.10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2" name="Freeform 1256"/>
            <p:cNvSpPr>
              <a:spLocks/>
            </p:cNvSpPr>
            <p:nvPr/>
          </p:nvSpPr>
          <p:spPr bwMode="auto">
            <a:xfrm>
              <a:off x="2236" y="3862"/>
              <a:ext cx="100" cy="46"/>
            </a:xfrm>
            <a:custGeom>
              <a:avLst/>
              <a:gdLst>
                <a:gd name="T0" fmla="*/ 0 w 100"/>
                <a:gd name="T1" fmla="*/ 0 h 46"/>
                <a:gd name="T2" fmla="*/ 0 w 100"/>
                <a:gd name="T3" fmla="*/ 46 h 46"/>
                <a:gd name="T4" fmla="*/ 100 w 100"/>
                <a:gd name="T5" fmla="*/ 46 h 46"/>
                <a:gd name="T6" fmla="*/ 0 60000 65536"/>
                <a:gd name="T7" fmla="*/ 0 60000 65536"/>
                <a:gd name="T8" fmla="*/ 0 60000 65536"/>
                <a:gd name="T9" fmla="*/ 0 w 100"/>
                <a:gd name="T10" fmla="*/ 0 h 46"/>
                <a:gd name="T11" fmla="*/ 100 w 100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46">
                  <a:moveTo>
                    <a:pt x="0" y="0"/>
                  </a:moveTo>
                  <a:lnTo>
                    <a:pt x="0" y="46"/>
                  </a:lnTo>
                  <a:lnTo>
                    <a:pt x="100" y="46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3" name="Freeform 1257"/>
            <p:cNvSpPr>
              <a:spLocks/>
            </p:cNvSpPr>
            <p:nvPr/>
          </p:nvSpPr>
          <p:spPr bwMode="auto">
            <a:xfrm>
              <a:off x="2136" y="3861"/>
              <a:ext cx="100" cy="106"/>
            </a:xfrm>
            <a:custGeom>
              <a:avLst/>
              <a:gdLst>
                <a:gd name="T0" fmla="*/ 0 w 100"/>
                <a:gd name="T1" fmla="*/ 106 h 106"/>
                <a:gd name="T2" fmla="*/ 0 w 100"/>
                <a:gd name="T3" fmla="*/ 0 h 106"/>
                <a:gd name="T4" fmla="*/ 100 w 100"/>
                <a:gd name="T5" fmla="*/ 0 h 106"/>
                <a:gd name="T6" fmla="*/ 0 60000 65536"/>
                <a:gd name="T7" fmla="*/ 0 60000 65536"/>
                <a:gd name="T8" fmla="*/ 0 60000 65536"/>
                <a:gd name="T9" fmla="*/ 0 w 100"/>
                <a:gd name="T10" fmla="*/ 0 h 106"/>
                <a:gd name="T11" fmla="*/ 100 w 100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06">
                  <a:moveTo>
                    <a:pt x="0" y="106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4" name="Rectangle 1258"/>
            <p:cNvSpPr>
              <a:spLocks noChangeArrowheads="1"/>
            </p:cNvSpPr>
            <p:nvPr/>
          </p:nvSpPr>
          <p:spPr bwMode="auto">
            <a:xfrm>
              <a:off x="2539" y="3932"/>
              <a:ext cx="298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Elgenainah.SDN/02.09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5" name="Freeform 1259"/>
            <p:cNvSpPr>
              <a:spLocks/>
            </p:cNvSpPr>
            <p:nvPr/>
          </p:nvSpPr>
          <p:spPr bwMode="auto">
            <a:xfrm>
              <a:off x="2537" y="3945"/>
              <a:ext cx="1" cy="129"/>
            </a:xfrm>
            <a:custGeom>
              <a:avLst/>
              <a:gdLst>
                <a:gd name="T0" fmla="*/ 0 w 1"/>
                <a:gd name="T1" fmla="*/ 129 h 129"/>
                <a:gd name="T2" fmla="*/ 0 w 1"/>
                <a:gd name="T3" fmla="*/ 0 h 129"/>
                <a:gd name="T4" fmla="*/ 0 w 1"/>
                <a:gd name="T5" fmla="*/ 0 h 129"/>
                <a:gd name="T6" fmla="*/ 0 60000 65536"/>
                <a:gd name="T7" fmla="*/ 0 60000 65536"/>
                <a:gd name="T8" fmla="*/ 0 60000 65536"/>
                <a:gd name="T9" fmla="*/ 0 w 1"/>
                <a:gd name="T10" fmla="*/ 0 h 129"/>
                <a:gd name="T11" fmla="*/ 1 w 1"/>
                <a:gd name="T12" fmla="*/ 129 h 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9">
                  <a:moveTo>
                    <a:pt x="0" y="129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6" name="Rectangle 1260"/>
            <p:cNvSpPr>
              <a:spLocks noChangeArrowheads="1"/>
            </p:cNvSpPr>
            <p:nvPr/>
          </p:nvSpPr>
          <p:spPr bwMode="auto">
            <a:xfrm>
              <a:off x="2539" y="3969"/>
              <a:ext cx="182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KWT/14.11/1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7" name="Freeform 1261"/>
            <p:cNvSpPr>
              <a:spLocks/>
            </p:cNvSpPr>
            <p:nvPr/>
          </p:nvSpPr>
          <p:spPr bwMode="auto">
            <a:xfrm>
              <a:off x="2537" y="3982"/>
              <a:ext cx="1" cy="110"/>
            </a:xfrm>
            <a:custGeom>
              <a:avLst/>
              <a:gdLst>
                <a:gd name="T0" fmla="*/ 0 w 1"/>
                <a:gd name="T1" fmla="*/ 110 h 110"/>
                <a:gd name="T2" fmla="*/ 0 w 1"/>
                <a:gd name="T3" fmla="*/ 0 h 110"/>
                <a:gd name="T4" fmla="*/ 0 w 1"/>
                <a:gd name="T5" fmla="*/ 0 h 110"/>
                <a:gd name="T6" fmla="*/ 0 60000 65536"/>
                <a:gd name="T7" fmla="*/ 0 60000 65536"/>
                <a:gd name="T8" fmla="*/ 0 60000 65536"/>
                <a:gd name="T9" fmla="*/ 0 w 1"/>
                <a:gd name="T10" fmla="*/ 0 h 110"/>
                <a:gd name="T11" fmla="*/ 1 w 1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0">
                  <a:moveTo>
                    <a:pt x="0" y="110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8" name="Rectangle 1262"/>
            <p:cNvSpPr>
              <a:spLocks noChangeArrowheads="1"/>
            </p:cNvSpPr>
            <p:nvPr/>
          </p:nvSpPr>
          <p:spPr bwMode="auto">
            <a:xfrm>
              <a:off x="2639" y="4006"/>
              <a:ext cx="297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FurBranga.SDN/47.09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9" name="Freeform 1263"/>
            <p:cNvSpPr>
              <a:spLocks/>
            </p:cNvSpPr>
            <p:nvPr/>
          </p:nvSpPr>
          <p:spPr bwMode="auto">
            <a:xfrm>
              <a:off x="2537" y="4019"/>
              <a:ext cx="100" cy="92"/>
            </a:xfrm>
            <a:custGeom>
              <a:avLst/>
              <a:gdLst>
                <a:gd name="T0" fmla="*/ 0 w 100"/>
                <a:gd name="T1" fmla="*/ 92 h 92"/>
                <a:gd name="T2" fmla="*/ 0 w 100"/>
                <a:gd name="T3" fmla="*/ 0 h 92"/>
                <a:gd name="T4" fmla="*/ 100 w 100"/>
                <a:gd name="T5" fmla="*/ 0 h 92"/>
                <a:gd name="T6" fmla="*/ 0 60000 65536"/>
                <a:gd name="T7" fmla="*/ 0 60000 65536"/>
                <a:gd name="T8" fmla="*/ 0 60000 65536"/>
                <a:gd name="T9" fmla="*/ 0 w 100"/>
                <a:gd name="T10" fmla="*/ 0 h 92"/>
                <a:gd name="T11" fmla="*/ 100 w 100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92">
                  <a:moveTo>
                    <a:pt x="0" y="92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0" name="Rectangle 1264"/>
            <p:cNvSpPr>
              <a:spLocks noChangeArrowheads="1"/>
            </p:cNvSpPr>
            <p:nvPr/>
          </p:nvSpPr>
          <p:spPr bwMode="auto">
            <a:xfrm>
              <a:off x="2539" y="4043"/>
              <a:ext cx="213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Serba.SDN/3.10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1" name="Freeform 1265"/>
            <p:cNvSpPr>
              <a:spLocks/>
            </p:cNvSpPr>
            <p:nvPr/>
          </p:nvSpPr>
          <p:spPr bwMode="auto">
            <a:xfrm>
              <a:off x="2537" y="4056"/>
              <a:ext cx="1" cy="73"/>
            </a:xfrm>
            <a:custGeom>
              <a:avLst/>
              <a:gdLst>
                <a:gd name="T0" fmla="*/ 0 w 1"/>
                <a:gd name="T1" fmla="*/ 73 h 73"/>
                <a:gd name="T2" fmla="*/ 0 w 1"/>
                <a:gd name="T3" fmla="*/ 0 h 73"/>
                <a:gd name="T4" fmla="*/ 0 w 1"/>
                <a:gd name="T5" fmla="*/ 0 h 73"/>
                <a:gd name="T6" fmla="*/ 0 60000 65536"/>
                <a:gd name="T7" fmla="*/ 0 60000 65536"/>
                <a:gd name="T8" fmla="*/ 0 60000 65536"/>
                <a:gd name="T9" fmla="*/ 0 w 1"/>
                <a:gd name="T10" fmla="*/ 0 h 73"/>
                <a:gd name="T11" fmla="*/ 1 w 1"/>
                <a:gd name="T12" fmla="*/ 73 h 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3">
                  <a:moveTo>
                    <a:pt x="0" y="73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2" name="Rectangle 1266"/>
            <p:cNvSpPr>
              <a:spLocks noChangeArrowheads="1"/>
            </p:cNvSpPr>
            <p:nvPr/>
          </p:nvSpPr>
          <p:spPr bwMode="auto">
            <a:xfrm>
              <a:off x="2539" y="4080"/>
              <a:ext cx="232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Zliten.LBY/45.08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3" name="Freeform 1267"/>
            <p:cNvSpPr>
              <a:spLocks/>
            </p:cNvSpPr>
            <p:nvPr/>
          </p:nvSpPr>
          <p:spPr bwMode="auto">
            <a:xfrm>
              <a:off x="2537" y="4093"/>
              <a:ext cx="1" cy="55"/>
            </a:xfrm>
            <a:custGeom>
              <a:avLst/>
              <a:gdLst>
                <a:gd name="T0" fmla="*/ 0 w 1"/>
                <a:gd name="T1" fmla="*/ 55 h 55"/>
                <a:gd name="T2" fmla="*/ 0 w 1"/>
                <a:gd name="T3" fmla="*/ 0 h 55"/>
                <a:gd name="T4" fmla="*/ 0 w 1"/>
                <a:gd name="T5" fmla="*/ 0 h 55"/>
                <a:gd name="T6" fmla="*/ 0 60000 65536"/>
                <a:gd name="T7" fmla="*/ 0 60000 65536"/>
                <a:gd name="T8" fmla="*/ 0 60000 65536"/>
                <a:gd name="T9" fmla="*/ 0 w 1"/>
                <a:gd name="T10" fmla="*/ 0 h 55"/>
                <a:gd name="T11" fmla="*/ 1 w 1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5">
                  <a:moveTo>
                    <a:pt x="0" y="55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4" name="Rectangle 1268"/>
            <p:cNvSpPr>
              <a:spLocks noChangeArrowheads="1"/>
            </p:cNvSpPr>
            <p:nvPr/>
          </p:nvSpPr>
          <p:spPr bwMode="auto">
            <a:xfrm>
              <a:off x="2539" y="4117"/>
              <a:ext cx="255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Zliten.LBY/14.09/4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5" name="Freeform 1269"/>
            <p:cNvSpPr>
              <a:spLocks/>
            </p:cNvSpPr>
            <p:nvPr/>
          </p:nvSpPr>
          <p:spPr bwMode="auto">
            <a:xfrm>
              <a:off x="2537" y="4130"/>
              <a:ext cx="1" cy="36"/>
            </a:xfrm>
            <a:custGeom>
              <a:avLst/>
              <a:gdLst>
                <a:gd name="T0" fmla="*/ 0 w 1"/>
                <a:gd name="T1" fmla="*/ 36 h 36"/>
                <a:gd name="T2" fmla="*/ 0 w 1"/>
                <a:gd name="T3" fmla="*/ 0 h 36"/>
                <a:gd name="T4" fmla="*/ 0 w 1"/>
                <a:gd name="T5" fmla="*/ 0 h 36"/>
                <a:gd name="T6" fmla="*/ 0 60000 65536"/>
                <a:gd name="T7" fmla="*/ 0 60000 65536"/>
                <a:gd name="T8" fmla="*/ 0 60000 65536"/>
                <a:gd name="T9" fmla="*/ 0 w 1"/>
                <a:gd name="T10" fmla="*/ 0 h 36"/>
                <a:gd name="T11" fmla="*/ 1 w 1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6">
                  <a:moveTo>
                    <a:pt x="0" y="36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6" name="Rectangle 1270"/>
            <p:cNvSpPr>
              <a:spLocks noChangeArrowheads="1"/>
            </p:cNvSpPr>
            <p:nvPr/>
          </p:nvSpPr>
          <p:spPr bwMode="auto">
            <a:xfrm>
              <a:off x="2539" y="4154"/>
              <a:ext cx="23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Tunis.TUN/14.09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7" name="Freeform 1271"/>
            <p:cNvSpPr>
              <a:spLocks/>
            </p:cNvSpPr>
            <p:nvPr/>
          </p:nvSpPr>
          <p:spPr bwMode="auto">
            <a:xfrm>
              <a:off x="2537" y="4167"/>
              <a:ext cx="1" cy="18"/>
            </a:xfrm>
            <a:custGeom>
              <a:avLst/>
              <a:gdLst>
                <a:gd name="T0" fmla="*/ 0 w 1"/>
                <a:gd name="T1" fmla="*/ 18 h 18"/>
                <a:gd name="T2" fmla="*/ 0 w 1"/>
                <a:gd name="T3" fmla="*/ 0 h 18"/>
                <a:gd name="T4" fmla="*/ 0 w 1"/>
                <a:gd name="T5" fmla="*/ 0 h 18"/>
                <a:gd name="T6" fmla="*/ 0 60000 65536"/>
                <a:gd name="T7" fmla="*/ 0 60000 65536"/>
                <a:gd name="T8" fmla="*/ 0 60000 65536"/>
                <a:gd name="T9" fmla="*/ 0 w 1"/>
                <a:gd name="T10" fmla="*/ 0 h 18"/>
                <a:gd name="T11" fmla="*/ 1 w 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">
                  <a:moveTo>
                    <a:pt x="0" y="18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8" name="Rectangle 1272"/>
            <p:cNvSpPr>
              <a:spLocks noChangeArrowheads="1"/>
            </p:cNvSpPr>
            <p:nvPr/>
          </p:nvSpPr>
          <p:spPr bwMode="auto">
            <a:xfrm>
              <a:off x="2539" y="4191"/>
              <a:ext cx="212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Sfax.TUN.09.09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9" name="Freeform 1273"/>
            <p:cNvSpPr>
              <a:spLocks/>
            </p:cNvSpPr>
            <p:nvPr/>
          </p:nvSpPr>
          <p:spPr bwMode="auto">
            <a:xfrm>
              <a:off x="2537" y="4187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7 h 17"/>
                <a:gd name="T4" fmla="*/ 0 w 1"/>
                <a:gd name="T5" fmla="*/ 17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7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0" name="Line 1274"/>
            <p:cNvSpPr>
              <a:spLocks noChangeShapeType="1"/>
            </p:cNvSpPr>
            <p:nvPr/>
          </p:nvSpPr>
          <p:spPr bwMode="auto">
            <a:xfrm>
              <a:off x="2537" y="4075"/>
              <a:ext cx="1" cy="129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1" name="Freeform 1275"/>
            <p:cNvSpPr>
              <a:spLocks/>
            </p:cNvSpPr>
            <p:nvPr/>
          </p:nvSpPr>
          <p:spPr bwMode="auto">
            <a:xfrm>
              <a:off x="2136" y="3969"/>
              <a:ext cx="401" cy="105"/>
            </a:xfrm>
            <a:custGeom>
              <a:avLst/>
              <a:gdLst>
                <a:gd name="T0" fmla="*/ 0 w 401"/>
                <a:gd name="T1" fmla="*/ 0 h 105"/>
                <a:gd name="T2" fmla="*/ 0 w 401"/>
                <a:gd name="T3" fmla="*/ 105 h 105"/>
                <a:gd name="T4" fmla="*/ 401 w 401"/>
                <a:gd name="T5" fmla="*/ 105 h 105"/>
                <a:gd name="T6" fmla="*/ 0 60000 65536"/>
                <a:gd name="T7" fmla="*/ 0 60000 65536"/>
                <a:gd name="T8" fmla="*/ 0 60000 65536"/>
                <a:gd name="T9" fmla="*/ 0 w 401"/>
                <a:gd name="T10" fmla="*/ 0 h 105"/>
                <a:gd name="T11" fmla="*/ 401 w 401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" h="105">
                  <a:moveTo>
                    <a:pt x="0" y="0"/>
                  </a:moveTo>
                  <a:lnTo>
                    <a:pt x="0" y="105"/>
                  </a:lnTo>
                  <a:lnTo>
                    <a:pt x="401" y="105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2" name="Freeform 1276"/>
            <p:cNvSpPr>
              <a:spLocks/>
            </p:cNvSpPr>
            <p:nvPr/>
          </p:nvSpPr>
          <p:spPr bwMode="auto">
            <a:xfrm>
              <a:off x="1534" y="3781"/>
              <a:ext cx="602" cy="187"/>
            </a:xfrm>
            <a:custGeom>
              <a:avLst/>
              <a:gdLst>
                <a:gd name="T0" fmla="*/ 0 w 602"/>
                <a:gd name="T1" fmla="*/ 0 h 187"/>
                <a:gd name="T2" fmla="*/ 0 w 602"/>
                <a:gd name="T3" fmla="*/ 187 h 187"/>
                <a:gd name="T4" fmla="*/ 602 w 602"/>
                <a:gd name="T5" fmla="*/ 187 h 187"/>
                <a:gd name="T6" fmla="*/ 0 60000 65536"/>
                <a:gd name="T7" fmla="*/ 0 60000 65536"/>
                <a:gd name="T8" fmla="*/ 0 60000 65536"/>
                <a:gd name="T9" fmla="*/ 0 w 602"/>
                <a:gd name="T10" fmla="*/ 0 h 187"/>
                <a:gd name="T11" fmla="*/ 602 w 602"/>
                <a:gd name="T12" fmla="*/ 187 h 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2" h="187">
                  <a:moveTo>
                    <a:pt x="0" y="0"/>
                  </a:moveTo>
                  <a:lnTo>
                    <a:pt x="0" y="187"/>
                  </a:lnTo>
                  <a:lnTo>
                    <a:pt x="602" y="187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3" name="Line 1277"/>
            <p:cNvSpPr>
              <a:spLocks noChangeShapeType="1"/>
            </p:cNvSpPr>
            <p:nvPr/>
          </p:nvSpPr>
          <p:spPr bwMode="auto">
            <a:xfrm>
              <a:off x="1534" y="3259"/>
              <a:ext cx="1" cy="353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4" name="Line 1278"/>
            <p:cNvSpPr>
              <a:spLocks noChangeShapeType="1"/>
            </p:cNvSpPr>
            <p:nvPr/>
          </p:nvSpPr>
          <p:spPr bwMode="auto">
            <a:xfrm>
              <a:off x="1534" y="3614"/>
              <a:ext cx="1" cy="354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5" name="Freeform 1279"/>
            <p:cNvSpPr>
              <a:spLocks/>
            </p:cNvSpPr>
            <p:nvPr/>
          </p:nvSpPr>
          <p:spPr bwMode="auto">
            <a:xfrm>
              <a:off x="1434" y="3335"/>
              <a:ext cx="100" cy="278"/>
            </a:xfrm>
            <a:custGeom>
              <a:avLst/>
              <a:gdLst>
                <a:gd name="T0" fmla="*/ 0 w 100"/>
                <a:gd name="T1" fmla="*/ 0 h 278"/>
                <a:gd name="T2" fmla="*/ 0 w 100"/>
                <a:gd name="T3" fmla="*/ 278 h 278"/>
                <a:gd name="T4" fmla="*/ 100 w 100"/>
                <a:gd name="T5" fmla="*/ 278 h 278"/>
                <a:gd name="T6" fmla="*/ 0 60000 65536"/>
                <a:gd name="T7" fmla="*/ 0 60000 65536"/>
                <a:gd name="T8" fmla="*/ 0 60000 65536"/>
                <a:gd name="T9" fmla="*/ 0 w 100"/>
                <a:gd name="T10" fmla="*/ 0 h 278"/>
                <a:gd name="T11" fmla="*/ 100 w 100"/>
                <a:gd name="T12" fmla="*/ 278 h 2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278">
                  <a:moveTo>
                    <a:pt x="0" y="0"/>
                  </a:moveTo>
                  <a:lnTo>
                    <a:pt x="0" y="278"/>
                  </a:lnTo>
                  <a:lnTo>
                    <a:pt x="100" y="278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6" name="Freeform 1280"/>
            <p:cNvSpPr>
              <a:spLocks/>
            </p:cNvSpPr>
            <p:nvPr/>
          </p:nvSpPr>
          <p:spPr bwMode="auto">
            <a:xfrm>
              <a:off x="1234" y="2615"/>
              <a:ext cx="200" cy="719"/>
            </a:xfrm>
            <a:custGeom>
              <a:avLst/>
              <a:gdLst>
                <a:gd name="T0" fmla="*/ 0 w 200"/>
                <a:gd name="T1" fmla="*/ 0 h 719"/>
                <a:gd name="T2" fmla="*/ 0 w 200"/>
                <a:gd name="T3" fmla="*/ 719 h 719"/>
                <a:gd name="T4" fmla="*/ 200 w 200"/>
                <a:gd name="T5" fmla="*/ 719 h 719"/>
                <a:gd name="T6" fmla="*/ 0 60000 65536"/>
                <a:gd name="T7" fmla="*/ 0 60000 65536"/>
                <a:gd name="T8" fmla="*/ 0 60000 65536"/>
                <a:gd name="T9" fmla="*/ 0 w 200"/>
                <a:gd name="T10" fmla="*/ 0 h 719"/>
                <a:gd name="T11" fmla="*/ 200 w 200"/>
                <a:gd name="T12" fmla="*/ 719 h 7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719">
                  <a:moveTo>
                    <a:pt x="0" y="0"/>
                  </a:moveTo>
                  <a:lnTo>
                    <a:pt x="0" y="719"/>
                  </a:lnTo>
                  <a:lnTo>
                    <a:pt x="200" y="719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7" name="Freeform 1281"/>
            <p:cNvSpPr>
              <a:spLocks/>
            </p:cNvSpPr>
            <p:nvPr/>
          </p:nvSpPr>
          <p:spPr bwMode="auto">
            <a:xfrm>
              <a:off x="1134" y="2615"/>
              <a:ext cx="100" cy="987"/>
            </a:xfrm>
            <a:custGeom>
              <a:avLst/>
              <a:gdLst>
                <a:gd name="T0" fmla="*/ 0 w 100"/>
                <a:gd name="T1" fmla="*/ 987 h 987"/>
                <a:gd name="T2" fmla="*/ 0 w 100"/>
                <a:gd name="T3" fmla="*/ 0 h 987"/>
                <a:gd name="T4" fmla="*/ 100 w 100"/>
                <a:gd name="T5" fmla="*/ 0 h 987"/>
                <a:gd name="T6" fmla="*/ 0 60000 65536"/>
                <a:gd name="T7" fmla="*/ 0 60000 65536"/>
                <a:gd name="T8" fmla="*/ 0 60000 65536"/>
                <a:gd name="T9" fmla="*/ 0 w 100"/>
                <a:gd name="T10" fmla="*/ 0 h 987"/>
                <a:gd name="T11" fmla="*/ 100 w 100"/>
                <a:gd name="T12" fmla="*/ 987 h 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987">
                  <a:moveTo>
                    <a:pt x="0" y="987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8" name="Rectangle 1282"/>
            <p:cNvSpPr>
              <a:spLocks noChangeArrowheads="1"/>
            </p:cNvSpPr>
            <p:nvPr/>
          </p:nvSpPr>
          <p:spPr bwMode="auto">
            <a:xfrm>
              <a:off x="1737" y="4228"/>
              <a:ext cx="249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AY456409.SDN/03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9" name="Freeform 1283"/>
            <p:cNvSpPr>
              <a:spLocks/>
            </p:cNvSpPr>
            <p:nvPr/>
          </p:nvSpPr>
          <p:spPr bwMode="auto">
            <a:xfrm>
              <a:off x="1634" y="4241"/>
              <a:ext cx="101" cy="18"/>
            </a:xfrm>
            <a:custGeom>
              <a:avLst/>
              <a:gdLst>
                <a:gd name="T0" fmla="*/ 0 w 101"/>
                <a:gd name="T1" fmla="*/ 18 h 18"/>
                <a:gd name="T2" fmla="*/ 0 w 101"/>
                <a:gd name="T3" fmla="*/ 0 h 18"/>
                <a:gd name="T4" fmla="*/ 101 w 101"/>
                <a:gd name="T5" fmla="*/ 0 h 18"/>
                <a:gd name="T6" fmla="*/ 0 60000 65536"/>
                <a:gd name="T7" fmla="*/ 0 60000 65536"/>
                <a:gd name="T8" fmla="*/ 0 60000 65536"/>
                <a:gd name="T9" fmla="*/ 0 w 101"/>
                <a:gd name="T10" fmla="*/ 0 h 18"/>
                <a:gd name="T11" fmla="*/ 101 w 10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">
                  <a:moveTo>
                    <a:pt x="0" y="18"/>
                  </a:moveTo>
                  <a:lnTo>
                    <a:pt x="0" y="0"/>
                  </a:lnTo>
                  <a:lnTo>
                    <a:pt x="101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0" name="Rectangle 1284"/>
            <p:cNvSpPr>
              <a:spLocks noChangeArrowheads="1"/>
            </p:cNvSpPr>
            <p:nvPr/>
          </p:nvSpPr>
          <p:spPr bwMode="auto">
            <a:xfrm>
              <a:off x="1636" y="4266"/>
              <a:ext cx="249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AY456408.SDN/03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1" name="Freeform 1285"/>
            <p:cNvSpPr>
              <a:spLocks/>
            </p:cNvSpPr>
            <p:nvPr/>
          </p:nvSpPr>
          <p:spPr bwMode="auto">
            <a:xfrm>
              <a:off x="1634" y="4261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7 h 17"/>
                <a:gd name="T4" fmla="*/ 0 w 1"/>
                <a:gd name="T5" fmla="*/ 17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7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2" name="Freeform 1286"/>
            <p:cNvSpPr>
              <a:spLocks/>
            </p:cNvSpPr>
            <p:nvPr/>
          </p:nvSpPr>
          <p:spPr bwMode="auto">
            <a:xfrm>
              <a:off x="1534" y="4260"/>
              <a:ext cx="100" cy="27"/>
            </a:xfrm>
            <a:custGeom>
              <a:avLst/>
              <a:gdLst>
                <a:gd name="T0" fmla="*/ 0 w 100"/>
                <a:gd name="T1" fmla="*/ 27 h 27"/>
                <a:gd name="T2" fmla="*/ 0 w 100"/>
                <a:gd name="T3" fmla="*/ 0 h 27"/>
                <a:gd name="T4" fmla="*/ 100 w 100"/>
                <a:gd name="T5" fmla="*/ 0 h 27"/>
                <a:gd name="T6" fmla="*/ 0 60000 65536"/>
                <a:gd name="T7" fmla="*/ 0 60000 65536"/>
                <a:gd name="T8" fmla="*/ 0 60000 65536"/>
                <a:gd name="T9" fmla="*/ 0 w 100"/>
                <a:gd name="T10" fmla="*/ 0 h 27"/>
                <a:gd name="T11" fmla="*/ 100 w 100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27">
                  <a:moveTo>
                    <a:pt x="0" y="27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3" name="Rectangle 1287"/>
            <p:cNvSpPr>
              <a:spLocks noChangeArrowheads="1"/>
            </p:cNvSpPr>
            <p:nvPr/>
          </p:nvSpPr>
          <p:spPr bwMode="auto">
            <a:xfrm>
              <a:off x="1536" y="4303"/>
              <a:ext cx="249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AY456405.SDN/02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4" name="Freeform 1288"/>
            <p:cNvSpPr>
              <a:spLocks/>
            </p:cNvSpPr>
            <p:nvPr/>
          </p:nvSpPr>
          <p:spPr bwMode="auto">
            <a:xfrm>
              <a:off x="1534" y="4289"/>
              <a:ext cx="1" cy="27"/>
            </a:xfrm>
            <a:custGeom>
              <a:avLst/>
              <a:gdLst>
                <a:gd name="T0" fmla="*/ 0 w 1"/>
                <a:gd name="T1" fmla="*/ 0 h 27"/>
                <a:gd name="T2" fmla="*/ 0 w 1"/>
                <a:gd name="T3" fmla="*/ 27 h 27"/>
                <a:gd name="T4" fmla="*/ 0 w 1"/>
                <a:gd name="T5" fmla="*/ 27 h 27"/>
                <a:gd name="T6" fmla="*/ 0 60000 65536"/>
                <a:gd name="T7" fmla="*/ 0 60000 65536"/>
                <a:gd name="T8" fmla="*/ 0 60000 65536"/>
                <a:gd name="T9" fmla="*/ 0 w 1"/>
                <a:gd name="T10" fmla="*/ 0 h 27"/>
                <a:gd name="T11" fmla="*/ 1 w 1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">
                  <a:moveTo>
                    <a:pt x="0" y="0"/>
                  </a:moveTo>
                  <a:lnTo>
                    <a:pt x="0" y="27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5" name="Rectangle 1289"/>
            <p:cNvSpPr>
              <a:spLocks noChangeArrowheads="1"/>
            </p:cNvSpPr>
            <p:nvPr/>
          </p:nvSpPr>
          <p:spPr bwMode="auto">
            <a:xfrm>
              <a:off x="1636" y="4340"/>
              <a:ext cx="249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AY456407.SDN/02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6" name="Freeform 1290"/>
            <p:cNvSpPr>
              <a:spLocks/>
            </p:cNvSpPr>
            <p:nvPr/>
          </p:nvSpPr>
          <p:spPr bwMode="auto">
            <a:xfrm>
              <a:off x="1534" y="4307"/>
              <a:ext cx="100" cy="46"/>
            </a:xfrm>
            <a:custGeom>
              <a:avLst/>
              <a:gdLst>
                <a:gd name="T0" fmla="*/ 0 w 100"/>
                <a:gd name="T1" fmla="*/ 0 h 46"/>
                <a:gd name="T2" fmla="*/ 0 w 100"/>
                <a:gd name="T3" fmla="*/ 46 h 46"/>
                <a:gd name="T4" fmla="*/ 100 w 100"/>
                <a:gd name="T5" fmla="*/ 46 h 46"/>
                <a:gd name="T6" fmla="*/ 0 60000 65536"/>
                <a:gd name="T7" fmla="*/ 0 60000 65536"/>
                <a:gd name="T8" fmla="*/ 0 60000 65536"/>
                <a:gd name="T9" fmla="*/ 0 w 100"/>
                <a:gd name="T10" fmla="*/ 0 h 46"/>
                <a:gd name="T11" fmla="*/ 100 w 100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46">
                  <a:moveTo>
                    <a:pt x="0" y="0"/>
                  </a:moveTo>
                  <a:lnTo>
                    <a:pt x="0" y="46"/>
                  </a:lnTo>
                  <a:lnTo>
                    <a:pt x="100" y="46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7" name="Line 1291"/>
            <p:cNvSpPr>
              <a:spLocks noChangeShapeType="1"/>
            </p:cNvSpPr>
            <p:nvPr/>
          </p:nvSpPr>
          <p:spPr bwMode="auto">
            <a:xfrm>
              <a:off x="1534" y="4260"/>
              <a:ext cx="1" cy="46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8" name="Freeform 1292"/>
            <p:cNvSpPr>
              <a:spLocks/>
            </p:cNvSpPr>
            <p:nvPr/>
          </p:nvSpPr>
          <p:spPr bwMode="auto">
            <a:xfrm>
              <a:off x="1434" y="4306"/>
              <a:ext cx="100" cy="60"/>
            </a:xfrm>
            <a:custGeom>
              <a:avLst/>
              <a:gdLst>
                <a:gd name="T0" fmla="*/ 0 w 100"/>
                <a:gd name="T1" fmla="*/ 60 h 60"/>
                <a:gd name="T2" fmla="*/ 0 w 100"/>
                <a:gd name="T3" fmla="*/ 0 h 60"/>
                <a:gd name="T4" fmla="*/ 100 w 100"/>
                <a:gd name="T5" fmla="*/ 0 h 60"/>
                <a:gd name="T6" fmla="*/ 0 60000 65536"/>
                <a:gd name="T7" fmla="*/ 0 60000 65536"/>
                <a:gd name="T8" fmla="*/ 0 60000 65536"/>
                <a:gd name="T9" fmla="*/ 0 w 100"/>
                <a:gd name="T10" fmla="*/ 0 h 60"/>
                <a:gd name="T11" fmla="*/ 100 w 10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60">
                  <a:moveTo>
                    <a:pt x="0" y="60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9" name="Rectangle 1293"/>
            <p:cNvSpPr>
              <a:spLocks noChangeArrowheads="1"/>
            </p:cNvSpPr>
            <p:nvPr/>
          </p:nvSpPr>
          <p:spPr bwMode="auto">
            <a:xfrm>
              <a:off x="1536" y="4377"/>
              <a:ext cx="249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AY456396.SDN/01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0" name="Freeform 1294"/>
            <p:cNvSpPr>
              <a:spLocks/>
            </p:cNvSpPr>
            <p:nvPr/>
          </p:nvSpPr>
          <p:spPr bwMode="auto">
            <a:xfrm>
              <a:off x="1434" y="4390"/>
              <a:ext cx="100" cy="17"/>
            </a:xfrm>
            <a:custGeom>
              <a:avLst/>
              <a:gdLst>
                <a:gd name="T0" fmla="*/ 0 w 100"/>
                <a:gd name="T1" fmla="*/ 17 h 17"/>
                <a:gd name="T2" fmla="*/ 0 w 100"/>
                <a:gd name="T3" fmla="*/ 0 h 17"/>
                <a:gd name="T4" fmla="*/ 100 w 100"/>
                <a:gd name="T5" fmla="*/ 0 h 17"/>
                <a:gd name="T6" fmla="*/ 0 60000 65536"/>
                <a:gd name="T7" fmla="*/ 0 60000 65536"/>
                <a:gd name="T8" fmla="*/ 0 60000 65536"/>
                <a:gd name="T9" fmla="*/ 0 w 100"/>
                <a:gd name="T10" fmla="*/ 0 h 17"/>
                <a:gd name="T11" fmla="*/ 100 w 10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7">
                  <a:moveTo>
                    <a:pt x="0" y="17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" name="Rectangle 1295"/>
            <p:cNvSpPr>
              <a:spLocks noChangeArrowheads="1"/>
            </p:cNvSpPr>
            <p:nvPr/>
          </p:nvSpPr>
          <p:spPr bwMode="auto">
            <a:xfrm>
              <a:off x="1436" y="4414"/>
              <a:ext cx="311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Khartoum.SDN/28.00/6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" name="Freeform 1296"/>
            <p:cNvSpPr>
              <a:spLocks/>
            </p:cNvSpPr>
            <p:nvPr/>
          </p:nvSpPr>
          <p:spPr bwMode="auto">
            <a:xfrm>
              <a:off x="1434" y="4409"/>
              <a:ext cx="1" cy="18"/>
            </a:xfrm>
            <a:custGeom>
              <a:avLst/>
              <a:gdLst>
                <a:gd name="T0" fmla="*/ 0 w 1"/>
                <a:gd name="T1" fmla="*/ 0 h 18"/>
                <a:gd name="T2" fmla="*/ 0 w 1"/>
                <a:gd name="T3" fmla="*/ 18 h 18"/>
                <a:gd name="T4" fmla="*/ 0 w 1"/>
                <a:gd name="T5" fmla="*/ 18 h 18"/>
                <a:gd name="T6" fmla="*/ 0 60000 65536"/>
                <a:gd name="T7" fmla="*/ 0 60000 65536"/>
                <a:gd name="T8" fmla="*/ 0 60000 65536"/>
                <a:gd name="T9" fmla="*/ 0 w 1"/>
                <a:gd name="T10" fmla="*/ 0 h 18"/>
                <a:gd name="T11" fmla="*/ 1 w 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">
                  <a:moveTo>
                    <a:pt x="0" y="0"/>
                  </a:moveTo>
                  <a:lnTo>
                    <a:pt x="0" y="18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3" name="Line 1297"/>
            <p:cNvSpPr>
              <a:spLocks noChangeShapeType="1"/>
            </p:cNvSpPr>
            <p:nvPr/>
          </p:nvSpPr>
          <p:spPr bwMode="auto">
            <a:xfrm>
              <a:off x="1434" y="4367"/>
              <a:ext cx="1" cy="60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4" name="Freeform 1298"/>
            <p:cNvSpPr>
              <a:spLocks/>
            </p:cNvSpPr>
            <p:nvPr/>
          </p:nvSpPr>
          <p:spPr bwMode="auto">
            <a:xfrm>
              <a:off x="1234" y="4367"/>
              <a:ext cx="200" cy="224"/>
            </a:xfrm>
            <a:custGeom>
              <a:avLst/>
              <a:gdLst>
                <a:gd name="T0" fmla="*/ 0 w 200"/>
                <a:gd name="T1" fmla="*/ 224 h 224"/>
                <a:gd name="T2" fmla="*/ 0 w 200"/>
                <a:gd name="T3" fmla="*/ 0 h 224"/>
                <a:gd name="T4" fmla="*/ 200 w 200"/>
                <a:gd name="T5" fmla="*/ 0 h 224"/>
                <a:gd name="T6" fmla="*/ 0 60000 65536"/>
                <a:gd name="T7" fmla="*/ 0 60000 65536"/>
                <a:gd name="T8" fmla="*/ 0 60000 65536"/>
                <a:gd name="T9" fmla="*/ 0 w 200"/>
                <a:gd name="T10" fmla="*/ 0 h 224"/>
                <a:gd name="T11" fmla="*/ 200 w 200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224">
                  <a:moveTo>
                    <a:pt x="0" y="224"/>
                  </a:moveTo>
                  <a:lnTo>
                    <a:pt x="0" y="0"/>
                  </a:lnTo>
                  <a:lnTo>
                    <a:pt x="2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5" name="Rectangle 1299"/>
            <p:cNvSpPr>
              <a:spLocks noChangeArrowheads="1"/>
            </p:cNvSpPr>
            <p:nvPr/>
          </p:nvSpPr>
          <p:spPr bwMode="auto">
            <a:xfrm>
              <a:off x="1336" y="4451"/>
              <a:ext cx="311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Khartoum.SDN/28.00/5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6" name="Freeform 1300"/>
            <p:cNvSpPr>
              <a:spLocks/>
            </p:cNvSpPr>
            <p:nvPr/>
          </p:nvSpPr>
          <p:spPr bwMode="auto">
            <a:xfrm>
              <a:off x="1334" y="4464"/>
              <a:ext cx="1" cy="18"/>
            </a:xfrm>
            <a:custGeom>
              <a:avLst/>
              <a:gdLst>
                <a:gd name="T0" fmla="*/ 0 w 1"/>
                <a:gd name="T1" fmla="*/ 18 h 18"/>
                <a:gd name="T2" fmla="*/ 0 w 1"/>
                <a:gd name="T3" fmla="*/ 0 h 18"/>
                <a:gd name="T4" fmla="*/ 0 w 1"/>
                <a:gd name="T5" fmla="*/ 0 h 18"/>
                <a:gd name="T6" fmla="*/ 0 60000 65536"/>
                <a:gd name="T7" fmla="*/ 0 60000 65536"/>
                <a:gd name="T8" fmla="*/ 0 60000 65536"/>
                <a:gd name="T9" fmla="*/ 0 w 1"/>
                <a:gd name="T10" fmla="*/ 0 h 18"/>
                <a:gd name="T11" fmla="*/ 1 w 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">
                  <a:moveTo>
                    <a:pt x="0" y="18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7" name="Rectangle 1301"/>
            <p:cNvSpPr>
              <a:spLocks noChangeArrowheads="1"/>
            </p:cNvSpPr>
            <p:nvPr/>
          </p:nvSpPr>
          <p:spPr bwMode="auto">
            <a:xfrm>
              <a:off x="1336" y="4488"/>
              <a:ext cx="288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Khartoum.SDN/17.02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8" name="Freeform 1302"/>
            <p:cNvSpPr>
              <a:spLocks/>
            </p:cNvSpPr>
            <p:nvPr/>
          </p:nvSpPr>
          <p:spPr bwMode="auto">
            <a:xfrm>
              <a:off x="1334" y="4483"/>
              <a:ext cx="1" cy="18"/>
            </a:xfrm>
            <a:custGeom>
              <a:avLst/>
              <a:gdLst>
                <a:gd name="T0" fmla="*/ 0 w 1"/>
                <a:gd name="T1" fmla="*/ 0 h 18"/>
                <a:gd name="T2" fmla="*/ 0 w 1"/>
                <a:gd name="T3" fmla="*/ 18 h 18"/>
                <a:gd name="T4" fmla="*/ 0 w 1"/>
                <a:gd name="T5" fmla="*/ 18 h 18"/>
                <a:gd name="T6" fmla="*/ 0 60000 65536"/>
                <a:gd name="T7" fmla="*/ 0 60000 65536"/>
                <a:gd name="T8" fmla="*/ 0 60000 65536"/>
                <a:gd name="T9" fmla="*/ 0 w 1"/>
                <a:gd name="T10" fmla="*/ 0 h 18"/>
                <a:gd name="T11" fmla="*/ 1 w 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">
                  <a:moveTo>
                    <a:pt x="0" y="0"/>
                  </a:moveTo>
                  <a:lnTo>
                    <a:pt x="0" y="18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9" name="Freeform 1303"/>
            <p:cNvSpPr>
              <a:spLocks/>
            </p:cNvSpPr>
            <p:nvPr/>
          </p:nvSpPr>
          <p:spPr bwMode="auto">
            <a:xfrm>
              <a:off x="1234" y="4482"/>
              <a:ext cx="100" cy="167"/>
            </a:xfrm>
            <a:custGeom>
              <a:avLst/>
              <a:gdLst>
                <a:gd name="T0" fmla="*/ 0 w 100"/>
                <a:gd name="T1" fmla="*/ 167 h 167"/>
                <a:gd name="T2" fmla="*/ 0 w 100"/>
                <a:gd name="T3" fmla="*/ 0 h 167"/>
                <a:gd name="T4" fmla="*/ 100 w 100"/>
                <a:gd name="T5" fmla="*/ 0 h 167"/>
                <a:gd name="T6" fmla="*/ 0 60000 65536"/>
                <a:gd name="T7" fmla="*/ 0 60000 65536"/>
                <a:gd name="T8" fmla="*/ 0 60000 65536"/>
                <a:gd name="T9" fmla="*/ 0 w 100"/>
                <a:gd name="T10" fmla="*/ 0 h 167"/>
                <a:gd name="T11" fmla="*/ 100 w 100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67">
                  <a:moveTo>
                    <a:pt x="0" y="167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0" name="Rectangle 1304"/>
            <p:cNvSpPr>
              <a:spLocks noChangeArrowheads="1"/>
            </p:cNvSpPr>
            <p:nvPr/>
          </p:nvSpPr>
          <p:spPr bwMode="auto">
            <a:xfrm>
              <a:off x="1436" y="4525"/>
              <a:ext cx="311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Khartoum.SDN/28.00/2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1" name="Freeform 1305"/>
            <p:cNvSpPr>
              <a:spLocks/>
            </p:cNvSpPr>
            <p:nvPr/>
          </p:nvSpPr>
          <p:spPr bwMode="auto">
            <a:xfrm>
              <a:off x="1234" y="4538"/>
              <a:ext cx="200" cy="18"/>
            </a:xfrm>
            <a:custGeom>
              <a:avLst/>
              <a:gdLst>
                <a:gd name="T0" fmla="*/ 0 w 200"/>
                <a:gd name="T1" fmla="*/ 18 h 18"/>
                <a:gd name="T2" fmla="*/ 0 w 200"/>
                <a:gd name="T3" fmla="*/ 0 h 18"/>
                <a:gd name="T4" fmla="*/ 200 w 200"/>
                <a:gd name="T5" fmla="*/ 0 h 18"/>
                <a:gd name="T6" fmla="*/ 0 60000 65536"/>
                <a:gd name="T7" fmla="*/ 0 60000 65536"/>
                <a:gd name="T8" fmla="*/ 0 60000 65536"/>
                <a:gd name="T9" fmla="*/ 0 w 200"/>
                <a:gd name="T10" fmla="*/ 0 h 18"/>
                <a:gd name="T11" fmla="*/ 200 w 20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18">
                  <a:moveTo>
                    <a:pt x="0" y="18"/>
                  </a:moveTo>
                  <a:lnTo>
                    <a:pt x="0" y="0"/>
                  </a:lnTo>
                  <a:lnTo>
                    <a:pt x="2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2" name="Rectangle 1306"/>
            <p:cNvSpPr>
              <a:spLocks noChangeArrowheads="1"/>
            </p:cNvSpPr>
            <p:nvPr/>
          </p:nvSpPr>
          <p:spPr bwMode="auto">
            <a:xfrm>
              <a:off x="1436" y="4562"/>
              <a:ext cx="311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Khartoum.SDN/28.00/4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3" name="Freeform 1307"/>
            <p:cNvSpPr>
              <a:spLocks/>
            </p:cNvSpPr>
            <p:nvPr/>
          </p:nvSpPr>
          <p:spPr bwMode="auto">
            <a:xfrm>
              <a:off x="1234" y="4557"/>
              <a:ext cx="200" cy="18"/>
            </a:xfrm>
            <a:custGeom>
              <a:avLst/>
              <a:gdLst>
                <a:gd name="T0" fmla="*/ 0 w 200"/>
                <a:gd name="T1" fmla="*/ 0 h 18"/>
                <a:gd name="T2" fmla="*/ 0 w 200"/>
                <a:gd name="T3" fmla="*/ 18 h 18"/>
                <a:gd name="T4" fmla="*/ 200 w 200"/>
                <a:gd name="T5" fmla="*/ 18 h 18"/>
                <a:gd name="T6" fmla="*/ 0 60000 65536"/>
                <a:gd name="T7" fmla="*/ 0 60000 65536"/>
                <a:gd name="T8" fmla="*/ 0 60000 65536"/>
                <a:gd name="T9" fmla="*/ 0 w 200"/>
                <a:gd name="T10" fmla="*/ 0 h 18"/>
                <a:gd name="T11" fmla="*/ 200 w 20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18">
                  <a:moveTo>
                    <a:pt x="0" y="0"/>
                  </a:moveTo>
                  <a:lnTo>
                    <a:pt x="0" y="18"/>
                  </a:lnTo>
                  <a:lnTo>
                    <a:pt x="200" y="18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4" name="Rectangle 1308"/>
            <p:cNvSpPr>
              <a:spLocks noChangeArrowheads="1"/>
            </p:cNvSpPr>
            <p:nvPr/>
          </p:nvSpPr>
          <p:spPr bwMode="auto">
            <a:xfrm>
              <a:off x="1236" y="4599"/>
              <a:ext cx="249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AY456397.SDN/01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5" name="Freeform 1309"/>
            <p:cNvSpPr>
              <a:spLocks/>
            </p:cNvSpPr>
            <p:nvPr/>
          </p:nvSpPr>
          <p:spPr bwMode="auto">
            <a:xfrm>
              <a:off x="1234" y="4576"/>
              <a:ext cx="1" cy="36"/>
            </a:xfrm>
            <a:custGeom>
              <a:avLst/>
              <a:gdLst>
                <a:gd name="T0" fmla="*/ 0 w 1"/>
                <a:gd name="T1" fmla="*/ 0 h 36"/>
                <a:gd name="T2" fmla="*/ 0 w 1"/>
                <a:gd name="T3" fmla="*/ 36 h 36"/>
                <a:gd name="T4" fmla="*/ 0 w 1"/>
                <a:gd name="T5" fmla="*/ 36 h 36"/>
                <a:gd name="T6" fmla="*/ 0 60000 65536"/>
                <a:gd name="T7" fmla="*/ 0 60000 65536"/>
                <a:gd name="T8" fmla="*/ 0 60000 65536"/>
                <a:gd name="T9" fmla="*/ 0 w 1"/>
                <a:gd name="T10" fmla="*/ 0 h 36"/>
                <a:gd name="T11" fmla="*/ 1 w 1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6">
                  <a:moveTo>
                    <a:pt x="0" y="0"/>
                  </a:moveTo>
                  <a:lnTo>
                    <a:pt x="0" y="36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6" name="Rectangle 1310"/>
            <p:cNvSpPr>
              <a:spLocks noChangeArrowheads="1"/>
            </p:cNvSpPr>
            <p:nvPr/>
          </p:nvSpPr>
          <p:spPr bwMode="auto">
            <a:xfrm>
              <a:off x="1336" y="4636"/>
              <a:ext cx="245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AF311812.SDN/99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7" name="Freeform 1311"/>
            <p:cNvSpPr>
              <a:spLocks/>
            </p:cNvSpPr>
            <p:nvPr/>
          </p:nvSpPr>
          <p:spPr bwMode="auto">
            <a:xfrm>
              <a:off x="1234" y="4594"/>
              <a:ext cx="100" cy="55"/>
            </a:xfrm>
            <a:custGeom>
              <a:avLst/>
              <a:gdLst>
                <a:gd name="T0" fmla="*/ 0 w 100"/>
                <a:gd name="T1" fmla="*/ 0 h 55"/>
                <a:gd name="T2" fmla="*/ 0 w 100"/>
                <a:gd name="T3" fmla="*/ 55 h 55"/>
                <a:gd name="T4" fmla="*/ 100 w 100"/>
                <a:gd name="T5" fmla="*/ 55 h 55"/>
                <a:gd name="T6" fmla="*/ 0 60000 65536"/>
                <a:gd name="T7" fmla="*/ 0 60000 65536"/>
                <a:gd name="T8" fmla="*/ 0 60000 65536"/>
                <a:gd name="T9" fmla="*/ 0 w 100"/>
                <a:gd name="T10" fmla="*/ 0 h 55"/>
                <a:gd name="T11" fmla="*/ 100 w 100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55">
                  <a:moveTo>
                    <a:pt x="0" y="0"/>
                  </a:moveTo>
                  <a:lnTo>
                    <a:pt x="0" y="55"/>
                  </a:lnTo>
                  <a:lnTo>
                    <a:pt x="100" y="55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8" name="Rectangle 1312"/>
            <p:cNvSpPr>
              <a:spLocks noChangeArrowheads="1"/>
            </p:cNvSpPr>
            <p:nvPr/>
          </p:nvSpPr>
          <p:spPr bwMode="auto">
            <a:xfrm>
              <a:off x="1536" y="4673"/>
              <a:ext cx="243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Sabha.LBY/7.07/1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9" name="Freeform 1313"/>
            <p:cNvSpPr>
              <a:spLocks/>
            </p:cNvSpPr>
            <p:nvPr/>
          </p:nvSpPr>
          <p:spPr bwMode="auto">
            <a:xfrm>
              <a:off x="1434" y="4686"/>
              <a:ext cx="100" cy="18"/>
            </a:xfrm>
            <a:custGeom>
              <a:avLst/>
              <a:gdLst>
                <a:gd name="T0" fmla="*/ 0 w 100"/>
                <a:gd name="T1" fmla="*/ 18 h 18"/>
                <a:gd name="T2" fmla="*/ 0 w 100"/>
                <a:gd name="T3" fmla="*/ 0 h 18"/>
                <a:gd name="T4" fmla="*/ 100 w 100"/>
                <a:gd name="T5" fmla="*/ 0 h 18"/>
                <a:gd name="T6" fmla="*/ 0 60000 65536"/>
                <a:gd name="T7" fmla="*/ 0 60000 65536"/>
                <a:gd name="T8" fmla="*/ 0 60000 65536"/>
                <a:gd name="T9" fmla="*/ 0 w 100"/>
                <a:gd name="T10" fmla="*/ 0 h 18"/>
                <a:gd name="T11" fmla="*/ 100 w 10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8">
                  <a:moveTo>
                    <a:pt x="0" y="18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0" name="Rectangle 1314"/>
            <p:cNvSpPr>
              <a:spLocks noChangeArrowheads="1"/>
            </p:cNvSpPr>
            <p:nvPr/>
          </p:nvSpPr>
          <p:spPr bwMode="auto">
            <a:xfrm>
              <a:off x="1436" y="4711"/>
              <a:ext cx="251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DQ023696.SDN/04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1" name="Freeform 1315"/>
            <p:cNvSpPr>
              <a:spLocks/>
            </p:cNvSpPr>
            <p:nvPr/>
          </p:nvSpPr>
          <p:spPr bwMode="auto">
            <a:xfrm>
              <a:off x="1434" y="4706"/>
              <a:ext cx="1" cy="18"/>
            </a:xfrm>
            <a:custGeom>
              <a:avLst/>
              <a:gdLst>
                <a:gd name="T0" fmla="*/ 0 w 1"/>
                <a:gd name="T1" fmla="*/ 0 h 18"/>
                <a:gd name="T2" fmla="*/ 0 w 1"/>
                <a:gd name="T3" fmla="*/ 18 h 18"/>
                <a:gd name="T4" fmla="*/ 0 w 1"/>
                <a:gd name="T5" fmla="*/ 18 h 18"/>
                <a:gd name="T6" fmla="*/ 0 60000 65536"/>
                <a:gd name="T7" fmla="*/ 0 60000 65536"/>
                <a:gd name="T8" fmla="*/ 0 60000 65536"/>
                <a:gd name="T9" fmla="*/ 0 w 1"/>
                <a:gd name="T10" fmla="*/ 0 h 18"/>
                <a:gd name="T11" fmla="*/ 1 w 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">
                  <a:moveTo>
                    <a:pt x="0" y="0"/>
                  </a:moveTo>
                  <a:lnTo>
                    <a:pt x="0" y="18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2" name="Rectangle 1316"/>
            <p:cNvSpPr>
              <a:spLocks noChangeArrowheads="1"/>
            </p:cNvSpPr>
            <p:nvPr/>
          </p:nvSpPr>
          <p:spPr bwMode="auto">
            <a:xfrm>
              <a:off x="1536" y="4748"/>
              <a:ext cx="232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Zliten.LBY/10.07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3" name="Freeform 1317"/>
            <p:cNvSpPr>
              <a:spLocks/>
            </p:cNvSpPr>
            <p:nvPr/>
          </p:nvSpPr>
          <p:spPr bwMode="auto">
            <a:xfrm>
              <a:off x="1434" y="4724"/>
              <a:ext cx="100" cy="37"/>
            </a:xfrm>
            <a:custGeom>
              <a:avLst/>
              <a:gdLst>
                <a:gd name="T0" fmla="*/ 0 w 100"/>
                <a:gd name="T1" fmla="*/ 0 h 37"/>
                <a:gd name="T2" fmla="*/ 0 w 100"/>
                <a:gd name="T3" fmla="*/ 37 h 37"/>
                <a:gd name="T4" fmla="*/ 100 w 100"/>
                <a:gd name="T5" fmla="*/ 37 h 37"/>
                <a:gd name="T6" fmla="*/ 0 60000 65536"/>
                <a:gd name="T7" fmla="*/ 0 60000 65536"/>
                <a:gd name="T8" fmla="*/ 0 60000 65536"/>
                <a:gd name="T9" fmla="*/ 0 w 100"/>
                <a:gd name="T10" fmla="*/ 0 h 37"/>
                <a:gd name="T11" fmla="*/ 100 w 100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37">
                  <a:moveTo>
                    <a:pt x="0" y="0"/>
                  </a:moveTo>
                  <a:lnTo>
                    <a:pt x="0" y="37"/>
                  </a:lnTo>
                  <a:lnTo>
                    <a:pt x="100" y="37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4" name="Line 1318"/>
            <p:cNvSpPr>
              <a:spLocks noChangeShapeType="1"/>
            </p:cNvSpPr>
            <p:nvPr/>
          </p:nvSpPr>
          <p:spPr bwMode="auto">
            <a:xfrm>
              <a:off x="1434" y="4686"/>
              <a:ext cx="1" cy="37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5" name="Freeform 1319"/>
            <p:cNvSpPr>
              <a:spLocks/>
            </p:cNvSpPr>
            <p:nvPr/>
          </p:nvSpPr>
          <p:spPr bwMode="auto">
            <a:xfrm>
              <a:off x="1334" y="4724"/>
              <a:ext cx="100" cy="91"/>
            </a:xfrm>
            <a:custGeom>
              <a:avLst/>
              <a:gdLst>
                <a:gd name="T0" fmla="*/ 0 w 100"/>
                <a:gd name="T1" fmla="*/ 91 h 91"/>
                <a:gd name="T2" fmla="*/ 0 w 100"/>
                <a:gd name="T3" fmla="*/ 0 h 91"/>
                <a:gd name="T4" fmla="*/ 100 w 100"/>
                <a:gd name="T5" fmla="*/ 0 h 91"/>
                <a:gd name="T6" fmla="*/ 0 60000 65536"/>
                <a:gd name="T7" fmla="*/ 0 60000 65536"/>
                <a:gd name="T8" fmla="*/ 0 60000 65536"/>
                <a:gd name="T9" fmla="*/ 0 w 100"/>
                <a:gd name="T10" fmla="*/ 0 h 91"/>
                <a:gd name="T11" fmla="*/ 100 w 100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91">
                  <a:moveTo>
                    <a:pt x="0" y="91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6" name="Rectangle 1320"/>
            <p:cNvSpPr>
              <a:spLocks noChangeArrowheads="1"/>
            </p:cNvSpPr>
            <p:nvPr/>
          </p:nvSpPr>
          <p:spPr bwMode="auto">
            <a:xfrm>
              <a:off x="1336" y="4785"/>
              <a:ext cx="249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AY456403.SDN/02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7" name="Freeform 1321"/>
            <p:cNvSpPr>
              <a:spLocks/>
            </p:cNvSpPr>
            <p:nvPr/>
          </p:nvSpPr>
          <p:spPr bwMode="auto">
            <a:xfrm>
              <a:off x="1334" y="4798"/>
              <a:ext cx="1" cy="55"/>
            </a:xfrm>
            <a:custGeom>
              <a:avLst/>
              <a:gdLst>
                <a:gd name="T0" fmla="*/ 0 w 1"/>
                <a:gd name="T1" fmla="*/ 55 h 55"/>
                <a:gd name="T2" fmla="*/ 0 w 1"/>
                <a:gd name="T3" fmla="*/ 0 h 55"/>
                <a:gd name="T4" fmla="*/ 0 w 1"/>
                <a:gd name="T5" fmla="*/ 0 h 55"/>
                <a:gd name="T6" fmla="*/ 0 60000 65536"/>
                <a:gd name="T7" fmla="*/ 0 60000 65536"/>
                <a:gd name="T8" fmla="*/ 0 60000 65536"/>
                <a:gd name="T9" fmla="*/ 0 w 1"/>
                <a:gd name="T10" fmla="*/ 0 h 55"/>
                <a:gd name="T11" fmla="*/ 1 w 1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5">
                  <a:moveTo>
                    <a:pt x="0" y="55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8" name="Rectangle 1322"/>
            <p:cNvSpPr>
              <a:spLocks noChangeArrowheads="1"/>
            </p:cNvSpPr>
            <p:nvPr/>
          </p:nvSpPr>
          <p:spPr bwMode="auto">
            <a:xfrm>
              <a:off x="1336" y="4822"/>
              <a:ext cx="304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Omdurman.SDN/44.04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9" name="Freeform 1323"/>
            <p:cNvSpPr>
              <a:spLocks/>
            </p:cNvSpPr>
            <p:nvPr/>
          </p:nvSpPr>
          <p:spPr bwMode="auto">
            <a:xfrm>
              <a:off x="1334" y="4835"/>
              <a:ext cx="1" cy="36"/>
            </a:xfrm>
            <a:custGeom>
              <a:avLst/>
              <a:gdLst>
                <a:gd name="T0" fmla="*/ 0 w 1"/>
                <a:gd name="T1" fmla="*/ 36 h 36"/>
                <a:gd name="T2" fmla="*/ 0 w 1"/>
                <a:gd name="T3" fmla="*/ 0 h 36"/>
                <a:gd name="T4" fmla="*/ 0 w 1"/>
                <a:gd name="T5" fmla="*/ 0 h 36"/>
                <a:gd name="T6" fmla="*/ 0 60000 65536"/>
                <a:gd name="T7" fmla="*/ 0 60000 65536"/>
                <a:gd name="T8" fmla="*/ 0 60000 65536"/>
                <a:gd name="T9" fmla="*/ 0 w 1"/>
                <a:gd name="T10" fmla="*/ 0 h 36"/>
                <a:gd name="T11" fmla="*/ 1 w 1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6">
                  <a:moveTo>
                    <a:pt x="0" y="36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0" name="Rectangle 1324"/>
            <p:cNvSpPr>
              <a:spLocks noChangeArrowheads="1"/>
            </p:cNvSpPr>
            <p:nvPr/>
          </p:nvSpPr>
          <p:spPr bwMode="auto">
            <a:xfrm>
              <a:off x="1436" y="4859"/>
              <a:ext cx="249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AY456406.SDN/02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1" name="Freeform 1325"/>
            <p:cNvSpPr>
              <a:spLocks/>
            </p:cNvSpPr>
            <p:nvPr/>
          </p:nvSpPr>
          <p:spPr bwMode="auto">
            <a:xfrm>
              <a:off x="1334" y="4872"/>
              <a:ext cx="100" cy="18"/>
            </a:xfrm>
            <a:custGeom>
              <a:avLst/>
              <a:gdLst>
                <a:gd name="T0" fmla="*/ 0 w 100"/>
                <a:gd name="T1" fmla="*/ 18 h 18"/>
                <a:gd name="T2" fmla="*/ 0 w 100"/>
                <a:gd name="T3" fmla="*/ 0 h 18"/>
                <a:gd name="T4" fmla="*/ 100 w 100"/>
                <a:gd name="T5" fmla="*/ 0 h 18"/>
                <a:gd name="T6" fmla="*/ 0 60000 65536"/>
                <a:gd name="T7" fmla="*/ 0 60000 65536"/>
                <a:gd name="T8" fmla="*/ 0 60000 65536"/>
                <a:gd name="T9" fmla="*/ 0 w 100"/>
                <a:gd name="T10" fmla="*/ 0 h 18"/>
                <a:gd name="T11" fmla="*/ 100 w 10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8">
                  <a:moveTo>
                    <a:pt x="0" y="18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2" name="Rectangle 1326"/>
            <p:cNvSpPr>
              <a:spLocks noChangeArrowheads="1"/>
            </p:cNvSpPr>
            <p:nvPr/>
          </p:nvSpPr>
          <p:spPr bwMode="auto">
            <a:xfrm>
              <a:off x="1336" y="4896"/>
              <a:ext cx="311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Khartoum.SDN/28.00/1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3" name="Freeform 1327"/>
            <p:cNvSpPr>
              <a:spLocks/>
            </p:cNvSpPr>
            <p:nvPr/>
          </p:nvSpPr>
          <p:spPr bwMode="auto">
            <a:xfrm>
              <a:off x="1334" y="4891"/>
              <a:ext cx="1" cy="18"/>
            </a:xfrm>
            <a:custGeom>
              <a:avLst/>
              <a:gdLst>
                <a:gd name="T0" fmla="*/ 0 w 1"/>
                <a:gd name="T1" fmla="*/ 0 h 18"/>
                <a:gd name="T2" fmla="*/ 0 w 1"/>
                <a:gd name="T3" fmla="*/ 18 h 18"/>
                <a:gd name="T4" fmla="*/ 0 w 1"/>
                <a:gd name="T5" fmla="*/ 18 h 18"/>
                <a:gd name="T6" fmla="*/ 0 60000 65536"/>
                <a:gd name="T7" fmla="*/ 0 60000 65536"/>
                <a:gd name="T8" fmla="*/ 0 60000 65536"/>
                <a:gd name="T9" fmla="*/ 0 w 1"/>
                <a:gd name="T10" fmla="*/ 0 h 18"/>
                <a:gd name="T11" fmla="*/ 1 w 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">
                  <a:moveTo>
                    <a:pt x="0" y="0"/>
                  </a:moveTo>
                  <a:lnTo>
                    <a:pt x="0" y="18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4" name="Line 1328"/>
            <p:cNvSpPr>
              <a:spLocks noChangeShapeType="1"/>
            </p:cNvSpPr>
            <p:nvPr/>
          </p:nvSpPr>
          <p:spPr bwMode="auto">
            <a:xfrm>
              <a:off x="1334" y="4817"/>
              <a:ext cx="1" cy="92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5" name="Freeform 1329"/>
            <p:cNvSpPr>
              <a:spLocks/>
            </p:cNvSpPr>
            <p:nvPr/>
          </p:nvSpPr>
          <p:spPr bwMode="auto">
            <a:xfrm>
              <a:off x="1234" y="4678"/>
              <a:ext cx="100" cy="138"/>
            </a:xfrm>
            <a:custGeom>
              <a:avLst/>
              <a:gdLst>
                <a:gd name="T0" fmla="*/ 0 w 100"/>
                <a:gd name="T1" fmla="*/ 0 h 138"/>
                <a:gd name="T2" fmla="*/ 0 w 100"/>
                <a:gd name="T3" fmla="*/ 138 h 138"/>
                <a:gd name="T4" fmla="*/ 100 w 100"/>
                <a:gd name="T5" fmla="*/ 138 h 138"/>
                <a:gd name="T6" fmla="*/ 0 60000 65536"/>
                <a:gd name="T7" fmla="*/ 0 60000 65536"/>
                <a:gd name="T8" fmla="*/ 0 60000 65536"/>
                <a:gd name="T9" fmla="*/ 0 w 100"/>
                <a:gd name="T10" fmla="*/ 0 h 138"/>
                <a:gd name="T11" fmla="*/ 100 w 100"/>
                <a:gd name="T12" fmla="*/ 138 h 1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38">
                  <a:moveTo>
                    <a:pt x="0" y="0"/>
                  </a:moveTo>
                  <a:lnTo>
                    <a:pt x="0" y="138"/>
                  </a:lnTo>
                  <a:lnTo>
                    <a:pt x="100" y="138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6" name="Line 1330"/>
            <p:cNvSpPr>
              <a:spLocks noChangeShapeType="1"/>
            </p:cNvSpPr>
            <p:nvPr/>
          </p:nvSpPr>
          <p:spPr bwMode="auto">
            <a:xfrm>
              <a:off x="1234" y="4592"/>
              <a:ext cx="1" cy="224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7" name="Freeform 1331"/>
            <p:cNvSpPr>
              <a:spLocks/>
            </p:cNvSpPr>
            <p:nvPr/>
          </p:nvSpPr>
          <p:spPr bwMode="auto">
            <a:xfrm>
              <a:off x="1134" y="3604"/>
              <a:ext cx="100" cy="987"/>
            </a:xfrm>
            <a:custGeom>
              <a:avLst/>
              <a:gdLst>
                <a:gd name="T0" fmla="*/ 0 w 100"/>
                <a:gd name="T1" fmla="*/ 0 h 987"/>
                <a:gd name="T2" fmla="*/ 0 w 100"/>
                <a:gd name="T3" fmla="*/ 987 h 987"/>
                <a:gd name="T4" fmla="*/ 100 w 100"/>
                <a:gd name="T5" fmla="*/ 987 h 987"/>
                <a:gd name="T6" fmla="*/ 0 60000 65536"/>
                <a:gd name="T7" fmla="*/ 0 60000 65536"/>
                <a:gd name="T8" fmla="*/ 0 60000 65536"/>
                <a:gd name="T9" fmla="*/ 0 w 100"/>
                <a:gd name="T10" fmla="*/ 0 h 987"/>
                <a:gd name="T11" fmla="*/ 100 w 100"/>
                <a:gd name="T12" fmla="*/ 987 h 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987">
                  <a:moveTo>
                    <a:pt x="0" y="0"/>
                  </a:moveTo>
                  <a:lnTo>
                    <a:pt x="0" y="987"/>
                  </a:lnTo>
                  <a:lnTo>
                    <a:pt x="100" y="987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8" name="Rectangle 1332"/>
            <p:cNvSpPr>
              <a:spLocks noChangeArrowheads="1"/>
            </p:cNvSpPr>
            <p:nvPr/>
          </p:nvSpPr>
          <p:spPr bwMode="auto">
            <a:xfrm>
              <a:off x="1236" y="4933"/>
              <a:ext cx="245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AF311797.SDN/98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9" name="Freeform 1333"/>
            <p:cNvSpPr>
              <a:spLocks/>
            </p:cNvSpPr>
            <p:nvPr/>
          </p:nvSpPr>
          <p:spPr bwMode="auto">
            <a:xfrm>
              <a:off x="1234" y="4946"/>
              <a:ext cx="1" cy="32"/>
            </a:xfrm>
            <a:custGeom>
              <a:avLst/>
              <a:gdLst>
                <a:gd name="T0" fmla="*/ 0 w 1"/>
                <a:gd name="T1" fmla="*/ 32 h 32"/>
                <a:gd name="T2" fmla="*/ 0 w 1"/>
                <a:gd name="T3" fmla="*/ 0 h 32"/>
                <a:gd name="T4" fmla="*/ 0 w 1"/>
                <a:gd name="T5" fmla="*/ 0 h 32"/>
                <a:gd name="T6" fmla="*/ 0 60000 65536"/>
                <a:gd name="T7" fmla="*/ 0 60000 65536"/>
                <a:gd name="T8" fmla="*/ 0 60000 65536"/>
                <a:gd name="T9" fmla="*/ 0 w 1"/>
                <a:gd name="T10" fmla="*/ 0 h 32"/>
                <a:gd name="T11" fmla="*/ 1 w 1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">
                  <a:moveTo>
                    <a:pt x="0" y="32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0" name="Rectangle 1334"/>
            <p:cNvSpPr>
              <a:spLocks noChangeArrowheads="1"/>
            </p:cNvSpPr>
            <p:nvPr/>
          </p:nvSpPr>
          <p:spPr bwMode="auto">
            <a:xfrm>
              <a:off x="1336" y="4970"/>
              <a:ext cx="381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MVi/Ibadan.NGE/0.97/1 (B3)</a:t>
              </a:r>
              <a:endParaRPr lang="fr-FR" sz="5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1" name="Freeform 1335"/>
            <p:cNvSpPr>
              <a:spLocks/>
            </p:cNvSpPr>
            <p:nvPr/>
          </p:nvSpPr>
          <p:spPr bwMode="auto">
            <a:xfrm>
              <a:off x="1334" y="4983"/>
              <a:ext cx="1" cy="27"/>
            </a:xfrm>
            <a:custGeom>
              <a:avLst/>
              <a:gdLst>
                <a:gd name="T0" fmla="*/ 0 w 1"/>
                <a:gd name="T1" fmla="*/ 27 h 27"/>
                <a:gd name="T2" fmla="*/ 0 w 1"/>
                <a:gd name="T3" fmla="*/ 0 h 27"/>
                <a:gd name="T4" fmla="*/ 0 w 1"/>
                <a:gd name="T5" fmla="*/ 0 h 27"/>
                <a:gd name="T6" fmla="*/ 0 60000 65536"/>
                <a:gd name="T7" fmla="*/ 0 60000 65536"/>
                <a:gd name="T8" fmla="*/ 0 60000 65536"/>
                <a:gd name="T9" fmla="*/ 0 w 1"/>
                <a:gd name="T10" fmla="*/ 0 h 27"/>
                <a:gd name="T11" fmla="*/ 1 w 1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">
                  <a:moveTo>
                    <a:pt x="0" y="27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2" name="Rectangle 1336"/>
            <p:cNvSpPr>
              <a:spLocks noChangeArrowheads="1"/>
            </p:cNvSpPr>
            <p:nvPr/>
          </p:nvSpPr>
          <p:spPr bwMode="auto">
            <a:xfrm>
              <a:off x="1436" y="5007"/>
              <a:ext cx="213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Sfax.TUN/18.02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3" name="Freeform 1337"/>
            <p:cNvSpPr>
              <a:spLocks/>
            </p:cNvSpPr>
            <p:nvPr/>
          </p:nvSpPr>
          <p:spPr bwMode="auto">
            <a:xfrm>
              <a:off x="1434" y="5020"/>
              <a:ext cx="1" cy="18"/>
            </a:xfrm>
            <a:custGeom>
              <a:avLst/>
              <a:gdLst>
                <a:gd name="T0" fmla="*/ 0 w 1"/>
                <a:gd name="T1" fmla="*/ 18 h 18"/>
                <a:gd name="T2" fmla="*/ 0 w 1"/>
                <a:gd name="T3" fmla="*/ 0 h 18"/>
                <a:gd name="T4" fmla="*/ 0 w 1"/>
                <a:gd name="T5" fmla="*/ 0 h 18"/>
                <a:gd name="T6" fmla="*/ 0 60000 65536"/>
                <a:gd name="T7" fmla="*/ 0 60000 65536"/>
                <a:gd name="T8" fmla="*/ 0 60000 65536"/>
                <a:gd name="T9" fmla="*/ 0 w 1"/>
                <a:gd name="T10" fmla="*/ 0 h 18"/>
                <a:gd name="T11" fmla="*/ 1 w 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">
                  <a:moveTo>
                    <a:pt x="0" y="18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4" name="Rectangle 1338"/>
            <p:cNvSpPr>
              <a:spLocks noChangeArrowheads="1"/>
            </p:cNvSpPr>
            <p:nvPr/>
          </p:nvSpPr>
          <p:spPr bwMode="auto">
            <a:xfrm>
              <a:off x="1436" y="5044"/>
              <a:ext cx="236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Msaid.LBY/18.03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5" name="Freeform 1339"/>
            <p:cNvSpPr>
              <a:spLocks/>
            </p:cNvSpPr>
            <p:nvPr/>
          </p:nvSpPr>
          <p:spPr bwMode="auto">
            <a:xfrm>
              <a:off x="1434" y="504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7 h 17"/>
                <a:gd name="T4" fmla="*/ 0 w 1"/>
                <a:gd name="T5" fmla="*/ 17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7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6" name="Freeform 1340"/>
            <p:cNvSpPr>
              <a:spLocks/>
            </p:cNvSpPr>
            <p:nvPr/>
          </p:nvSpPr>
          <p:spPr bwMode="auto">
            <a:xfrm>
              <a:off x="1334" y="5012"/>
              <a:ext cx="100" cy="27"/>
            </a:xfrm>
            <a:custGeom>
              <a:avLst/>
              <a:gdLst>
                <a:gd name="T0" fmla="*/ 0 w 100"/>
                <a:gd name="T1" fmla="*/ 0 h 27"/>
                <a:gd name="T2" fmla="*/ 0 w 100"/>
                <a:gd name="T3" fmla="*/ 27 h 27"/>
                <a:gd name="T4" fmla="*/ 100 w 100"/>
                <a:gd name="T5" fmla="*/ 27 h 27"/>
                <a:gd name="T6" fmla="*/ 0 60000 65536"/>
                <a:gd name="T7" fmla="*/ 0 60000 65536"/>
                <a:gd name="T8" fmla="*/ 0 60000 65536"/>
                <a:gd name="T9" fmla="*/ 0 w 100"/>
                <a:gd name="T10" fmla="*/ 0 h 27"/>
                <a:gd name="T11" fmla="*/ 100 w 100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27">
                  <a:moveTo>
                    <a:pt x="0" y="0"/>
                  </a:moveTo>
                  <a:lnTo>
                    <a:pt x="0" y="27"/>
                  </a:lnTo>
                  <a:lnTo>
                    <a:pt x="100" y="27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7" name="Freeform 1341"/>
            <p:cNvSpPr>
              <a:spLocks/>
            </p:cNvSpPr>
            <p:nvPr/>
          </p:nvSpPr>
          <p:spPr bwMode="auto">
            <a:xfrm>
              <a:off x="1234" y="4979"/>
              <a:ext cx="100" cy="32"/>
            </a:xfrm>
            <a:custGeom>
              <a:avLst/>
              <a:gdLst>
                <a:gd name="T0" fmla="*/ 0 w 100"/>
                <a:gd name="T1" fmla="*/ 0 h 32"/>
                <a:gd name="T2" fmla="*/ 0 w 100"/>
                <a:gd name="T3" fmla="*/ 32 h 32"/>
                <a:gd name="T4" fmla="*/ 100 w 100"/>
                <a:gd name="T5" fmla="*/ 32 h 32"/>
                <a:gd name="T6" fmla="*/ 0 60000 65536"/>
                <a:gd name="T7" fmla="*/ 0 60000 65536"/>
                <a:gd name="T8" fmla="*/ 0 60000 65536"/>
                <a:gd name="T9" fmla="*/ 0 w 100"/>
                <a:gd name="T10" fmla="*/ 0 h 32"/>
                <a:gd name="T11" fmla="*/ 100 w 100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32">
                  <a:moveTo>
                    <a:pt x="0" y="0"/>
                  </a:moveTo>
                  <a:lnTo>
                    <a:pt x="0" y="32"/>
                  </a:lnTo>
                  <a:lnTo>
                    <a:pt x="100" y="32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8" name="Freeform 1342"/>
            <p:cNvSpPr>
              <a:spLocks/>
            </p:cNvSpPr>
            <p:nvPr/>
          </p:nvSpPr>
          <p:spPr bwMode="auto">
            <a:xfrm>
              <a:off x="1134" y="3797"/>
              <a:ext cx="100" cy="1182"/>
            </a:xfrm>
            <a:custGeom>
              <a:avLst/>
              <a:gdLst>
                <a:gd name="T0" fmla="*/ 0 w 100"/>
                <a:gd name="T1" fmla="*/ 0 h 1182"/>
                <a:gd name="T2" fmla="*/ 0 w 100"/>
                <a:gd name="T3" fmla="*/ 1182 h 1182"/>
                <a:gd name="T4" fmla="*/ 100 w 100"/>
                <a:gd name="T5" fmla="*/ 1182 h 1182"/>
                <a:gd name="T6" fmla="*/ 0 60000 65536"/>
                <a:gd name="T7" fmla="*/ 0 60000 65536"/>
                <a:gd name="T8" fmla="*/ 0 60000 65536"/>
                <a:gd name="T9" fmla="*/ 0 w 100"/>
                <a:gd name="T10" fmla="*/ 0 h 1182"/>
                <a:gd name="T11" fmla="*/ 100 w 100"/>
                <a:gd name="T12" fmla="*/ 1182 h 1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182">
                  <a:moveTo>
                    <a:pt x="0" y="0"/>
                  </a:moveTo>
                  <a:lnTo>
                    <a:pt x="0" y="1182"/>
                  </a:lnTo>
                  <a:lnTo>
                    <a:pt x="100" y="1182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9" name="Rectangle 1343"/>
            <p:cNvSpPr>
              <a:spLocks noChangeArrowheads="1"/>
            </p:cNvSpPr>
            <p:nvPr/>
          </p:nvSpPr>
          <p:spPr bwMode="auto">
            <a:xfrm>
              <a:off x="1236" y="5081"/>
              <a:ext cx="245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AF311792.SDN/97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0" name="Freeform 1344"/>
            <p:cNvSpPr>
              <a:spLocks/>
            </p:cNvSpPr>
            <p:nvPr/>
          </p:nvSpPr>
          <p:spPr bwMode="auto">
            <a:xfrm>
              <a:off x="1134" y="3855"/>
              <a:ext cx="100" cy="1239"/>
            </a:xfrm>
            <a:custGeom>
              <a:avLst/>
              <a:gdLst>
                <a:gd name="T0" fmla="*/ 0 w 100"/>
                <a:gd name="T1" fmla="*/ 0 h 1239"/>
                <a:gd name="T2" fmla="*/ 0 w 100"/>
                <a:gd name="T3" fmla="*/ 1239 h 1239"/>
                <a:gd name="T4" fmla="*/ 100 w 100"/>
                <a:gd name="T5" fmla="*/ 1239 h 1239"/>
                <a:gd name="T6" fmla="*/ 0 60000 65536"/>
                <a:gd name="T7" fmla="*/ 0 60000 65536"/>
                <a:gd name="T8" fmla="*/ 0 60000 65536"/>
                <a:gd name="T9" fmla="*/ 0 w 100"/>
                <a:gd name="T10" fmla="*/ 0 h 1239"/>
                <a:gd name="T11" fmla="*/ 100 w 100"/>
                <a:gd name="T12" fmla="*/ 1239 h 1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239">
                  <a:moveTo>
                    <a:pt x="0" y="0"/>
                  </a:moveTo>
                  <a:lnTo>
                    <a:pt x="0" y="1239"/>
                  </a:lnTo>
                  <a:lnTo>
                    <a:pt x="100" y="1239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1" name="Rectangle 1345"/>
            <p:cNvSpPr>
              <a:spLocks noChangeArrowheads="1"/>
            </p:cNvSpPr>
            <p:nvPr/>
          </p:nvSpPr>
          <p:spPr bwMode="auto">
            <a:xfrm>
              <a:off x="1236" y="5119"/>
              <a:ext cx="245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AF311789.SDN/97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2" name="Freeform 1346"/>
            <p:cNvSpPr>
              <a:spLocks/>
            </p:cNvSpPr>
            <p:nvPr/>
          </p:nvSpPr>
          <p:spPr bwMode="auto">
            <a:xfrm>
              <a:off x="1134" y="3874"/>
              <a:ext cx="100" cy="1257"/>
            </a:xfrm>
            <a:custGeom>
              <a:avLst/>
              <a:gdLst>
                <a:gd name="T0" fmla="*/ 0 w 100"/>
                <a:gd name="T1" fmla="*/ 0 h 1257"/>
                <a:gd name="T2" fmla="*/ 0 w 100"/>
                <a:gd name="T3" fmla="*/ 1257 h 1257"/>
                <a:gd name="T4" fmla="*/ 100 w 100"/>
                <a:gd name="T5" fmla="*/ 1257 h 1257"/>
                <a:gd name="T6" fmla="*/ 0 60000 65536"/>
                <a:gd name="T7" fmla="*/ 0 60000 65536"/>
                <a:gd name="T8" fmla="*/ 0 60000 65536"/>
                <a:gd name="T9" fmla="*/ 0 w 100"/>
                <a:gd name="T10" fmla="*/ 0 h 1257"/>
                <a:gd name="T11" fmla="*/ 100 w 100"/>
                <a:gd name="T12" fmla="*/ 1257 h 12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257">
                  <a:moveTo>
                    <a:pt x="0" y="0"/>
                  </a:moveTo>
                  <a:lnTo>
                    <a:pt x="0" y="1257"/>
                  </a:lnTo>
                  <a:lnTo>
                    <a:pt x="100" y="1257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3" name="Rectangle 1347"/>
            <p:cNvSpPr>
              <a:spLocks noChangeArrowheads="1"/>
            </p:cNvSpPr>
            <p:nvPr/>
          </p:nvSpPr>
          <p:spPr bwMode="auto">
            <a:xfrm>
              <a:off x="1136" y="5156"/>
              <a:ext cx="245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AF149064.SDN/97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4" name="Freeform 1348"/>
            <p:cNvSpPr>
              <a:spLocks/>
            </p:cNvSpPr>
            <p:nvPr/>
          </p:nvSpPr>
          <p:spPr bwMode="auto">
            <a:xfrm>
              <a:off x="1134" y="3892"/>
              <a:ext cx="1" cy="1277"/>
            </a:xfrm>
            <a:custGeom>
              <a:avLst/>
              <a:gdLst>
                <a:gd name="T0" fmla="*/ 0 w 1"/>
                <a:gd name="T1" fmla="*/ 0 h 1277"/>
                <a:gd name="T2" fmla="*/ 0 w 1"/>
                <a:gd name="T3" fmla="*/ 1277 h 1277"/>
                <a:gd name="T4" fmla="*/ 0 w 1"/>
                <a:gd name="T5" fmla="*/ 1277 h 1277"/>
                <a:gd name="T6" fmla="*/ 0 60000 65536"/>
                <a:gd name="T7" fmla="*/ 0 60000 65536"/>
                <a:gd name="T8" fmla="*/ 0 60000 65536"/>
                <a:gd name="T9" fmla="*/ 0 w 1"/>
                <a:gd name="T10" fmla="*/ 0 h 1277"/>
                <a:gd name="T11" fmla="*/ 1 w 1"/>
                <a:gd name="T12" fmla="*/ 1277 h 1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77">
                  <a:moveTo>
                    <a:pt x="0" y="0"/>
                  </a:moveTo>
                  <a:lnTo>
                    <a:pt x="0" y="1277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5" name="Rectangle 1349"/>
            <p:cNvSpPr>
              <a:spLocks noChangeArrowheads="1"/>
            </p:cNvSpPr>
            <p:nvPr/>
          </p:nvSpPr>
          <p:spPr bwMode="auto">
            <a:xfrm>
              <a:off x="1236" y="5193"/>
              <a:ext cx="245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AF311799.SDN/98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6" name="Freeform 1350"/>
            <p:cNvSpPr>
              <a:spLocks/>
            </p:cNvSpPr>
            <p:nvPr/>
          </p:nvSpPr>
          <p:spPr bwMode="auto">
            <a:xfrm>
              <a:off x="1134" y="5206"/>
              <a:ext cx="100" cy="36"/>
            </a:xfrm>
            <a:custGeom>
              <a:avLst/>
              <a:gdLst>
                <a:gd name="T0" fmla="*/ 0 w 100"/>
                <a:gd name="T1" fmla="*/ 36 h 36"/>
                <a:gd name="T2" fmla="*/ 0 w 100"/>
                <a:gd name="T3" fmla="*/ 0 h 36"/>
                <a:gd name="T4" fmla="*/ 100 w 100"/>
                <a:gd name="T5" fmla="*/ 0 h 36"/>
                <a:gd name="T6" fmla="*/ 0 60000 65536"/>
                <a:gd name="T7" fmla="*/ 0 60000 65536"/>
                <a:gd name="T8" fmla="*/ 0 60000 65536"/>
                <a:gd name="T9" fmla="*/ 0 w 100"/>
                <a:gd name="T10" fmla="*/ 0 h 36"/>
                <a:gd name="T11" fmla="*/ 100 w 100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36">
                  <a:moveTo>
                    <a:pt x="0" y="36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7" name="Rectangle 1351"/>
            <p:cNvSpPr>
              <a:spLocks noChangeArrowheads="1"/>
            </p:cNvSpPr>
            <p:nvPr/>
          </p:nvSpPr>
          <p:spPr bwMode="auto">
            <a:xfrm>
              <a:off x="1236" y="5230"/>
              <a:ext cx="283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AF311816.SDN/28.00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8" name="Freeform 1352"/>
            <p:cNvSpPr>
              <a:spLocks/>
            </p:cNvSpPr>
            <p:nvPr/>
          </p:nvSpPr>
          <p:spPr bwMode="auto">
            <a:xfrm>
              <a:off x="1134" y="5243"/>
              <a:ext cx="100" cy="18"/>
            </a:xfrm>
            <a:custGeom>
              <a:avLst/>
              <a:gdLst>
                <a:gd name="T0" fmla="*/ 0 w 100"/>
                <a:gd name="T1" fmla="*/ 18 h 18"/>
                <a:gd name="T2" fmla="*/ 0 w 100"/>
                <a:gd name="T3" fmla="*/ 0 h 18"/>
                <a:gd name="T4" fmla="*/ 100 w 100"/>
                <a:gd name="T5" fmla="*/ 0 h 18"/>
                <a:gd name="T6" fmla="*/ 0 60000 65536"/>
                <a:gd name="T7" fmla="*/ 0 60000 65536"/>
                <a:gd name="T8" fmla="*/ 0 60000 65536"/>
                <a:gd name="T9" fmla="*/ 0 w 100"/>
                <a:gd name="T10" fmla="*/ 0 h 18"/>
                <a:gd name="T11" fmla="*/ 100 w 10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8">
                  <a:moveTo>
                    <a:pt x="0" y="18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9" name="Rectangle 1353"/>
            <p:cNvSpPr>
              <a:spLocks noChangeArrowheads="1"/>
            </p:cNvSpPr>
            <p:nvPr/>
          </p:nvSpPr>
          <p:spPr bwMode="auto">
            <a:xfrm>
              <a:off x="1236" y="5267"/>
              <a:ext cx="245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AF311793.SDN/97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10" name="Freeform 1354"/>
            <p:cNvSpPr>
              <a:spLocks/>
            </p:cNvSpPr>
            <p:nvPr/>
          </p:nvSpPr>
          <p:spPr bwMode="auto">
            <a:xfrm>
              <a:off x="1134" y="5262"/>
              <a:ext cx="100" cy="18"/>
            </a:xfrm>
            <a:custGeom>
              <a:avLst/>
              <a:gdLst>
                <a:gd name="T0" fmla="*/ 0 w 100"/>
                <a:gd name="T1" fmla="*/ 0 h 18"/>
                <a:gd name="T2" fmla="*/ 0 w 100"/>
                <a:gd name="T3" fmla="*/ 18 h 18"/>
                <a:gd name="T4" fmla="*/ 100 w 100"/>
                <a:gd name="T5" fmla="*/ 18 h 18"/>
                <a:gd name="T6" fmla="*/ 0 60000 65536"/>
                <a:gd name="T7" fmla="*/ 0 60000 65536"/>
                <a:gd name="T8" fmla="*/ 0 60000 65536"/>
                <a:gd name="T9" fmla="*/ 0 w 100"/>
                <a:gd name="T10" fmla="*/ 0 h 18"/>
                <a:gd name="T11" fmla="*/ 100 w 10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8">
                  <a:moveTo>
                    <a:pt x="0" y="0"/>
                  </a:moveTo>
                  <a:lnTo>
                    <a:pt x="0" y="18"/>
                  </a:lnTo>
                  <a:lnTo>
                    <a:pt x="100" y="18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11" name="Line 1355"/>
            <p:cNvSpPr>
              <a:spLocks noChangeShapeType="1"/>
            </p:cNvSpPr>
            <p:nvPr/>
          </p:nvSpPr>
          <p:spPr bwMode="auto">
            <a:xfrm>
              <a:off x="1134" y="2615"/>
              <a:ext cx="1" cy="1331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2" name="Line 1356"/>
            <p:cNvSpPr>
              <a:spLocks noChangeShapeType="1"/>
            </p:cNvSpPr>
            <p:nvPr/>
          </p:nvSpPr>
          <p:spPr bwMode="auto">
            <a:xfrm>
              <a:off x="1134" y="3948"/>
              <a:ext cx="1" cy="1332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3" name="Freeform 1357"/>
            <p:cNvSpPr>
              <a:spLocks/>
            </p:cNvSpPr>
            <p:nvPr/>
          </p:nvSpPr>
          <p:spPr bwMode="auto">
            <a:xfrm>
              <a:off x="632" y="3947"/>
              <a:ext cx="502" cy="703"/>
            </a:xfrm>
            <a:custGeom>
              <a:avLst/>
              <a:gdLst>
                <a:gd name="T0" fmla="*/ 0 w 502"/>
                <a:gd name="T1" fmla="*/ 703 h 703"/>
                <a:gd name="T2" fmla="*/ 0 w 502"/>
                <a:gd name="T3" fmla="*/ 0 h 703"/>
                <a:gd name="T4" fmla="*/ 502 w 502"/>
                <a:gd name="T5" fmla="*/ 0 h 703"/>
                <a:gd name="T6" fmla="*/ 0 60000 65536"/>
                <a:gd name="T7" fmla="*/ 0 60000 65536"/>
                <a:gd name="T8" fmla="*/ 0 60000 65536"/>
                <a:gd name="T9" fmla="*/ 0 w 502"/>
                <a:gd name="T10" fmla="*/ 0 h 703"/>
                <a:gd name="T11" fmla="*/ 502 w 502"/>
                <a:gd name="T12" fmla="*/ 703 h 7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2" h="703">
                  <a:moveTo>
                    <a:pt x="0" y="703"/>
                  </a:moveTo>
                  <a:lnTo>
                    <a:pt x="0" y="0"/>
                  </a:lnTo>
                  <a:lnTo>
                    <a:pt x="502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14" name="Rectangle 1358"/>
            <p:cNvSpPr>
              <a:spLocks noChangeArrowheads="1"/>
            </p:cNvSpPr>
            <p:nvPr/>
          </p:nvSpPr>
          <p:spPr bwMode="auto">
            <a:xfrm>
              <a:off x="834" y="5304"/>
              <a:ext cx="387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MVi/New York.USA/0.94 (B3)</a:t>
              </a:r>
              <a:endParaRPr lang="fr-FR" sz="5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15" name="Freeform 1359"/>
            <p:cNvSpPr>
              <a:spLocks/>
            </p:cNvSpPr>
            <p:nvPr/>
          </p:nvSpPr>
          <p:spPr bwMode="auto">
            <a:xfrm>
              <a:off x="732" y="5317"/>
              <a:ext cx="100" cy="36"/>
            </a:xfrm>
            <a:custGeom>
              <a:avLst/>
              <a:gdLst>
                <a:gd name="T0" fmla="*/ 0 w 100"/>
                <a:gd name="T1" fmla="*/ 36 h 36"/>
                <a:gd name="T2" fmla="*/ 0 w 100"/>
                <a:gd name="T3" fmla="*/ 0 h 36"/>
                <a:gd name="T4" fmla="*/ 100 w 100"/>
                <a:gd name="T5" fmla="*/ 0 h 36"/>
                <a:gd name="T6" fmla="*/ 0 60000 65536"/>
                <a:gd name="T7" fmla="*/ 0 60000 65536"/>
                <a:gd name="T8" fmla="*/ 0 60000 65536"/>
                <a:gd name="T9" fmla="*/ 0 w 100"/>
                <a:gd name="T10" fmla="*/ 0 h 36"/>
                <a:gd name="T11" fmla="*/ 100 w 100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36">
                  <a:moveTo>
                    <a:pt x="0" y="36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16" name="Rectangle 1360"/>
            <p:cNvSpPr>
              <a:spLocks noChangeArrowheads="1"/>
            </p:cNvSpPr>
            <p:nvPr/>
          </p:nvSpPr>
          <p:spPr bwMode="auto">
            <a:xfrm>
              <a:off x="834" y="5341"/>
              <a:ext cx="264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DQ779219.MOR/04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17" name="Freeform 1361"/>
            <p:cNvSpPr>
              <a:spLocks/>
            </p:cNvSpPr>
            <p:nvPr/>
          </p:nvSpPr>
          <p:spPr bwMode="auto">
            <a:xfrm>
              <a:off x="832" y="5354"/>
              <a:ext cx="1" cy="36"/>
            </a:xfrm>
            <a:custGeom>
              <a:avLst/>
              <a:gdLst>
                <a:gd name="T0" fmla="*/ 0 w 1"/>
                <a:gd name="T1" fmla="*/ 36 h 36"/>
                <a:gd name="T2" fmla="*/ 0 w 1"/>
                <a:gd name="T3" fmla="*/ 0 h 36"/>
                <a:gd name="T4" fmla="*/ 0 w 1"/>
                <a:gd name="T5" fmla="*/ 0 h 36"/>
                <a:gd name="T6" fmla="*/ 0 60000 65536"/>
                <a:gd name="T7" fmla="*/ 0 60000 65536"/>
                <a:gd name="T8" fmla="*/ 0 60000 65536"/>
                <a:gd name="T9" fmla="*/ 0 w 1"/>
                <a:gd name="T10" fmla="*/ 0 h 36"/>
                <a:gd name="T11" fmla="*/ 1 w 1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6">
                  <a:moveTo>
                    <a:pt x="0" y="36"/>
                  </a:moveTo>
                  <a:lnTo>
                    <a:pt x="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18" name="Rectangle 1362"/>
            <p:cNvSpPr>
              <a:spLocks noChangeArrowheads="1"/>
            </p:cNvSpPr>
            <p:nvPr/>
          </p:nvSpPr>
          <p:spPr bwMode="auto">
            <a:xfrm>
              <a:off x="1034" y="5378"/>
              <a:ext cx="264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DQ779216.MOR/04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19" name="Freeform 1363"/>
            <p:cNvSpPr>
              <a:spLocks/>
            </p:cNvSpPr>
            <p:nvPr/>
          </p:nvSpPr>
          <p:spPr bwMode="auto">
            <a:xfrm>
              <a:off x="932" y="5391"/>
              <a:ext cx="100" cy="36"/>
            </a:xfrm>
            <a:custGeom>
              <a:avLst/>
              <a:gdLst>
                <a:gd name="T0" fmla="*/ 0 w 100"/>
                <a:gd name="T1" fmla="*/ 36 h 36"/>
                <a:gd name="T2" fmla="*/ 0 w 100"/>
                <a:gd name="T3" fmla="*/ 0 h 36"/>
                <a:gd name="T4" fmla="*/ 100 w 100"/>
                <a:gd name="T5" fmla="*/ 0 h 36"/>
                <a:gd name="T6" fmla="*/ 0 60000 65536"/>
                <a:gd name="T7" fmla="*/ 0 60000 65536"/>
                <a:gd name="T8" fmla="*/ 0 60000 65536"/>
                <a:gd name="T9" fmla="*/ 0 w 100"/>
                <a:gd name="T10" fmla="*/ 0 h 36"/>
                <a:gd name="T11" fmla="*/ 100 w 100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36">
                  <a:moveTo>
                    <a:pt x="0" y="36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0" name="Rectangle 1364"/>
            <p:cNvSpPr>
              <a:spLocks noChangeArrowheads="1"/>
            </p:cNvSpPr>
            <p:nvPr/>
          </p:nvSpPr>
          <p:spPr bwMode="auto">
            <a:xfrm>
              <a:off x="1034" y="5415"/>
              <a:ext cx="264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DQ779208.MOR/04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1" name="Freeform 1365"/>
            <p:cNvSpPr>
              <a:spLocks/>
            </p:cNvSpPr>
            <p:nvPr/>
          </p:nvSpPr>
          <p:spPr bwMode="auto">
            <a:xfrm>
              <a:off x="932" y="5428"/>
              <a:ext cx="100" cy="18"/>
            </a:xfrm>
            <a:custGeom>
              <a:avLst/>
              <a:gdLst>
                <a:gd name="T0" fmla="*/ 0 w 100"/>
                <a:gd name="T1" fmla="*/ 18 h 18"/>
                <a:gd name="T2" fmla="*/ 0 w 100"/>
                <a:gd name="T3" fmla="*/ 0 h 18"/>
                <a:gd name="T4" fmla="*/ 100 w 100"/>
                <a:gd name="T5" fmla="*/ 0 h 18"/>
                <a:gd name="T6" fmla="*/ 0 60000 65536"/>
                <a:gd name="T7" fmla="*/ 0 60000 65536"/>
                <a:gd name="T8" fmla="*/ 0 60000 65536"/>
                <a:gd name="T9" fmla="*/ 0 w 100"/>
                <a:gd name="T10" fmla="*/ 0 h 18"/>
                <a:gd name="T11" fmla="*/ 100 w 10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8">
                  <a:moveTo>
                    <a:pt x="0" y="18"/>
                  </a:move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2" name="Rectangle 1366"/>
            <p:cNvSpPr>
              <a:spLocks noChangeArrowheads="1"/>
            </p:cNvSpPr>
            <p:nvPr/>
          </p:nvSpPr>
          <p:spPr bwMode="auto">
            <a:xfrm>
              <a:off x="934" y="5452"/>
              <a:ext cx="311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Tetouane.MOR/31.04/1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3" name="Freeform 1367"/>
            <p:cNvSpPr>
              <a:spLocks/>
            </p:cNvSpPr>
            <p:nvPr/>
          </p:nvSpPr>
          <p:spPr bwMode="auto">
            <a:xfrm>
              <a:off x="932" y="544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7 h 17"/>
                <a:gd name="T4" fmla="*/ 0 w 1"/>
                <a:gd name="T5" fmla="*/ 17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7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4" name="Line 1368"/>
            <p:cNvSpPr>
              <a:spLocks noChangeShapeType="1"/>
            </p:cNvSpPr>
            <p:nvPr/>
          </p:nvSpPr>
          <p:spPr bwMode="auto">
            <a:xfrm>
              <a:off x="932" y="5429"/>
              <a:ext cx="1" cy="36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25" name="Freeform 1369"/>
            <p:cNvSpPr>
              <a:spLocks/>
            </p:cNvSpPr>
            <p:nvPr/>
          </p:nvSpPr>
          <p:spPr bwMode="auto">
            <a:xfrm>
              <a:off x="832" y="5392"/>
              <a:ext cx="100" cy="36"/>
            </a:xfrm>
            <a:custGeom>
              <a:avLst/>
              <a:gdLst>
                <a:gd name="T0" fmla="*/ 0 w 100"/>
                <a:gd name="T1" fmla="*/ 0 h 36"/>
                <a:gd name="T2" fmla="*/ 0 w 100"/>
                <a:gd name="T3" fmla="*/ 36 h 36"/>
                <a:gd name="T4" fmla="*/ 100 w 100"/>
                <a:gd name="T5" fmla="*/ 36 h 36"/>
                <a:gd name="T6" fmla="*/ 0 60000 65536"/>
                <a:gd name="T7" fmla="*/ 0 60000 65536"/>
                <a:gd name="T8" fmla="*/ 0 60000 65536"/>
                <a:gd name="T9" fmla="*/ 0 w 100"/>
                <a:gd name="T10" fmla="*/ 0 h 36"/>
                <a:gd name="T11" fmla="*/ 100 w 100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36">
                  <a:moveTo>
                    <a:pt x="0" y="0"/>
                  </a:moveTo>
                  <a:lnTo>
                    <a:pt x="0" y="36"/>
                  </a:lnTo>
                  <a:lnTo>
                    <a:pt x="100" y="36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6" name="Freeform 1370"/>
            <p:cNvSpPr>
              <a:spLocks/>
            </p:cNvSpPr>
            <p:nvPr/>
          </p:nvSpPr>
          <p:spPr bwMode="auto">
            <a:xfrm>
              <a:off x="732" y="5355"/>
              <a:ext cx="100" cy="36"/>
            </a:xfrm>
            <a:custGeom>
              <a:avLst/>
              <a:gdLst>
                <a:gd name="T0" fmla="*/ 0 w 100"/>
                <a:gd name="T1" fmla="*/ 0 h 36"/>
                <a:gd name="T2" fmla="*/ 0 w 100"/>
                <a:gd name="T3" fmla="*/ 36 h 36"/>
                <a:gd name="T4" fmla="*/ 100 w 100"/>
                <a:gd name="T5" fmla="*/ 36 h 36"/>
                <a:gd name="T6" fmla="*/ 0 60000 65536"/>
                <a:gd name="T7" fmla="*/ 0 60000 65536"/>
                <a:gd name="T8" fmla="*/ 0 60000 65536"/>
                <a:gd name="T9" fmla="*/ 0 w 100"/>
                <a:gd name="T10" fmla="*/ 0 h 36"/>
                <a:gd name="T11" fmla="*/ 100 w 100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36">
                  <a:moveTo>
                    <a:pt x="0" y="0"/>
                  </a:moveTo>
                  <a:lnTo>
                    <a:pt x="0" y="36"/>
                  </a:lnTo>
                  <a:lnTo>
                    <a:pt x="100" y="36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7" name="Freeform 1371"/>
            <p:cNvSpPr>
              <a:spLocks/>
            </p:cNvSpPr>
            <p:nvPr/>
          </p:nvSpPr>
          <p:spPr bwMode="auto">
            <a:xfrm>
              <a:off x="632" y="4651"/>
              <a:ext cx="100" cy="703"/>
            </a:xfrm>
            <a:custGeom>
              <a:avLst/>
              <a:gdLst>
                <a:gd name="T0" fmla="*/ 0 w 100"/>
                <a:gd name="T1" fmla="*/ 0 h 703"/>
                <a:gd name="T2" fmla="*/ 0 w 100"/>
                <a:gd name="T3" fmla="*/ 703 h 703"/>
                <a:gd name="T4" fmla="*/ 100 w 100"/>
                <a:gd name="T5" fmla="*/ 703 h 703"/>
                <a:gd name="T6" fmla="*/ 0 60000 65536"/>
                <a:gd name="T7" fmla="*/ 0 60000 65536"/>
                <a:gd name="T8" fmla="*/ 0 60000 65536"/>
                <a:gd name="T9" fmla="*/ 0 w 100"/>
                <a:gd name="T10" fmla="*/ 0 h 703"/>
                <a:gd name="T11" fmla="*/ 100 w 100"/>
                <a:gd name="T12" fmla="*/ 703 h 7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703">
                  <a:moveTo>
                    <a:pt x="0" y="0"/>
                  </a:moveTo>
                  <a:lnTo>
                    <a:pt x="0" y="703"/>
                  </a:lnTo>
                  <a:lnTo>
                    <a:pt x="100" y="703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8" name="Freeform 1372"/>
            <p:cNvSpPr>
              <a:spLocks/>
            </p:cNvSpPr>
            <p:nvPr/>
          </p:nvSpPr>
          <p:spPr bwMode="auto">
            <a:xfrm>
              <a:off x="223" y="4651"/>
              <a:ext cx="409" cy="424"/>
            </a:xfrm>
            <a:custGeom>
              <a:avLst/>
              <a:gdLst>
                <a:gd name="T0" fmla="*/ 0 w 409"/>
                <a:gd name="T1" fmla="*/ 424 h 424"/>
                <a:gd name="T2" fmla="*/ 0 w 409"/>
                <a:gd name="T3" fmla="*/ 0 h 424"/>
                <a:gd name="T4" fmla="*/ 409 w 409"/>
                <a:gd name="T5" fmla="*/ 0 h 424"/>
                <a:gd name="T6" fmla="*/ 0 60000 65536"/>
                <a:gd name="T7" fmla="*/ 0 60000 65536"/>
                <a:gd name="T8" fmla="*/ 0 60000 65536"/>
                <a:gd name="T9" fmla="*/ 0 w 409"/>
                <a:gd name="T10" fmla="*/ 0 h 424"/>
                <a:gd name="T11" fmla="*/ 409 w 409"/>
                <a:gd name="T12" fmla="*/ 424 h 4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" h="424">
                  <a:moveTo>
                    <a:pt x="0" y="424"/>
                  </a:moveTo>
                  <a:lnTo>
                    <a:pt x="0" y="0"/>
                  </a:lnTo>
                  <a:lnTo>
                    <a:pt x="409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9" name="Rectangle 1373"/>
            <p:cNvSpPr>
              <a:spLocks noChangeArrowheads="1"/>
            </p:cNvSpPr>
            <p:nvPr/>
          </p:nvSpPr>
          <p:spPr bwMode="auto">
            <a:xfrm>
              <a:off x="1219" y="5489"/>
              <a:ext cx="371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MVi/Maryland.USA/0.54 (A)</a:t>
              </a:r>
              <a:endParaRPr lang="fr-FR" sz="5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30" name="Freeform 1374"/>
            <p:cNvSpPr>
              <a:spLocks/>
            </p:cNvSpPr>
            <p:nvPr/>
          </p:nvSpPr>
          <p:spPr bwMode="auto">
            <a:xfrm>
              <a:off x="223" y="5077"/>
              <a:ext cx="994" cy="425"/>
            </a:xfrm>
            <a:custGeom>
              <a:avLst/>
              <a:gdLst>
                <a:gd name="T0" fmla="*/ 0 w 994"/>
                <a:gd name="T1" fmla="*/ 0 h 425"/>
                <a:gd name="T2" fmla="*/ 0 w 994"/>
                <a:gd name="T3" fmla="*/ 425 h 425"/>
                <a:gd name="T4" fmla="*/ 994 w 994"/>
                <a:gd name="T5" fmla="*/ 425 h 425"/>
                <a:gd name="T6" fmla="*/ 0 60000 65536"/>
                <a:gd name="T7" fmla="*/ 0 60000 65536"/>
                <a:gd name="T8" fmla="*/ 0 60000 65536"/>
                <a:gd name="T9" fmla="*/ 0 w 994"/>
                <a:gd name="T10" fmla="*/ 0 h 425"/>
                <a:gd name="T11" fmla="*/ 994 w 994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4" h="425">
                  <a:moveTo>
                    <a:pt x="0" y="0"/>
                  </a:moveTo>
                  <a:lnTo>
                    <a:pt x="0" y="425"/>
                  </a:lnTo>
                  <a:lnTo>
                    <a:pt x="994" y="425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31" name="Line 1375"/>
            <p:cNvSpPr>
              <a:spLocks noChangeShapeType="1"/>
            </p:cNvSpPr>
            <p:nvPr/>
          </p:nvSpPr>
          <p:spPr bwMode="auto">
            <a:xfrm>
              <a:off x="436" y="5555"/>
              <a:ext cx="200" cy="1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32" name="Line 1376"/>
            <p:cNvSpPr>
              <a:spLocks noChangeShapeType="1"/>
            </p:cNvSpPr>
            <p:nvPr/>
          </p:nvSpPr>
          <p:spPr bwMode="auto">
            <a:xfrm>
              <a:off x="436" y="5548"/>
              <a:ext cx="1" cy="13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33" name="Line 1377"/>
            <p:cNvSpPr>
              <a:spLocks noChangeShapeType="1"/>
            </p:cNvSpPr>
            <p:nvPr/>
          </p:nvSpPr>
          <p:spPr bwMode="auto">
            <a:xfrm>
              <a:off x="636" y="5548"/>
              <a:ext cx="1" cy="13"/>
            </a:xfrm>
            <a:prstGeom prst="line">
              <a:avLst/>
            </a:prstGeom>
            <a:noFill/>
            <a:ln w="4" cap="sq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34" name="Rectangle 1378"/>
            <p:cNvSpPr>
              <a:spLocks noChangeArrowheads="1"/>
            </p:cNvSpPr>
            <p:nvPr/>
          </p:nvSpPr>
          <p:spPr bwMode="auto">
            <a:xfrm>
              <a:off x="523" y="5561"/>
              <a:ext cx="15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fr-FR" sz="5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506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726454"/>
              </p:ext>
            </p:extLst>
          </p:nvPr>
        </p:nvGraphicFramePr>
        <p:xfrm>
          <a:off x="239346" y="283307"/>
          <a:ext cx="8665308" cy="530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contenu 2"/>
          <p:cNvSpPr txBox="1">
            <a:spLocks/>
          </p:cNvSpPr>
          <p:nvPr/>
        </p:nvSpPr>
        <p:spPr>
          <a:xfrm>
            <a:off x="5024150" y="3985142"/>
            <a:ext cx="5400684" cy="27363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fr-FR" sz="1600" kern="0" dirty="0" smtClean="0">
                <a:latin typeface="Calibri" panose="020F0502020204030204" pitchFamily="34" charset="0"/>
              </a:rPr>
              <a:t>TUN  (21)</a:t>
            </a:r>
          </a:p>
          <a:p>
            <a:pPr lvl="1">
              <a:buFontTx/>
              <a:buNone/>
            </a:pPr>
            <a:r>
              <a:rPr lang="fr-FR" sz="1600" kern="0" dirty="0" smtClean="0">
                <a:latin typeface="Calibri" panose="020F0502020204030204" pitchFamily="34" charset="0"/>
              </a:rPr>
              <a:t>	1E :  2003 - 2008 – 2010 – 2011 </a:t>
            </a:r>
          </a:p>
          <a:p>
            <a:pPr lvl="1">
              <a:buFontTx/>
              <a:buNone/>
            </a:pPr>
            <a:r>
              <a:rPr lang="fr-FR" sz="1600" kern="0" dirty="0" smtClean="0">
                <a:latin typeface="Calibri" panose="020F0502020204030204" pitchFamily="34" charset="0"/>
              </a:rPr>
              <a:t>	2B:   2011 – 2012 - 2013 </a:t>
            </a:r>
          </a:p>
          <a:p>
            <a:r>
              <a:rPr lang="fr-FR" sz="1600" kern="0" dirty="0" smtClean="0">
                <a:latin typeface="Calibri" panose="020F0502020204030204" pitchFamily="34" charset="0"/>
              </a:rPr>
              <a:t>YEM (3) 1E :  2008 , 2B:   2008</a:t>
            </a:r>
          </a:p>
          <a:p>
            <a:r>
              <a:rPr lang="fr-FR" sz="1600" kern="0" dirty="0" smtClean="0">
                <a:latin typeface="Calibri" panose="020F0502020204030204" pitchFamily="34" charset="0"/>
              </a:rPr>
              <a:t>SDN (2) 1E  - 1G – 2005, (1) 2B-2015</a:t>
            </a:r>
          </a:p>
          <a:p>
            <a:r>
              <a:rPr lang="fr-FR" sz="1600" kern="0" dirty="0" smtClean="0">
                <a:latin typeface="Calibri" panose="020F0502020204030204" pitchFamily="34" charset="0"/>
              </a:rPr>
              <a:t>OMN (1)  2B:   2012</a:t>
            </a:r>
          </a:p>
          <a:p>
            <a:r>
              <a:rPr lang="fr-FR" sz="1600" kern="0" dirty="0" smtClean="0">
                <a:latin typeface="Calibri" panose="020F0502020204030204" pitchFamily="34" charset="0"/>
              </a:rPr>
              <a:t>MOR (1)  2B :  2013</a:t>
            </a:r>
          </a:p>
          <a:p>
            <a:r>
              <a:rPr lang="fr-FR" sz="1600" kern="0" dirty="0" smtClean="0">
                <a:latin typeface="Calibri" panose="020F0502020204030204" pitchFamily="34" charset="0"/>
              </a:rPr>
              <a:t>IRN    (2) </a:t>
            </a:r>
            <a:r>
              <a:rPr lang="fr-FR" sz="1600" kern="0" dirty="0">
                <a:latin typeface="Calibri" panose="020F0502020204030204" pitchFamily="34" charset="0"/>
              </a:rPr>
              <a:t> </a:t>
            </a:r>
            <a:r>
              <a:rPr lang="fr-FR" sz="1600" kern="0" dirty="0" smtClean="0">
                <a:latin typeface="Calibri" panose="020F0502020204030204" pitchFamily="34" charset="0"/>
              </a:rPr>
              <a:t>2B :  2011 - 2014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kern="0" dirty="0" smtClean="0">
                <a:latin typeface="Calibri" panose="020F0502020204030204" pitchFamily="34" charset="0"/>
              </a:rPr>
              <a:t>UAE (3) 2B: 2015</a:t>
            </a:r>
          </a:p>
          <a:p>
            <a:pPr lvl="1">
              <a:buFontTx/>
              <a:buNone/>
            </a:pPr>
            <a:endParaRPr lang="fr-FR" sz="1600" kern="0" dirty="0" smtClean="0">
              <a:latin typeface="Calibri" panose="020F0502020204030204" pitchFamily="34" charset="0"/>
            </a:endParaRPr>
          </a:p>
          <a:p>
            <a:pPr lvl="1">
              <a:buFontTx/>
              <a:buNone/>
            </a:pPr>
            <a:endParaRPr lang="fr-FR" sz="1600" kern="0" dirty="0" smtClean="0">
              <a:latin typeface="Calibri" panose="020F0502020204030204" pitchFamily="34" charset="0"/>
            </a:endParaRPr>
          </a:p>
          <a:p>
            <a:pPr lvl="1">
              <a:buFontTx/>
              <a:buNone/>
            </a:pPr>
            <a:r>
              <a:rPr lang="fr-FR" sz="1600" kern="0" dirty="0" smtClean="0">
                <a:latin typeface="Calibri" panose="020F0502020204030204" pitchFamily="34" charset="0"/>
              </a:rPr>
              <a:t> </a:t>
            </a:r>
            <a:endParaRPr lang="fr-FR" sz="1600" kern="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6056" y="3302316"/>
            <a:ext cx="3828598" cy="3419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75" y="3573016"/>
            <a:ext cx="47756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Except </a:t>
            </a:r>
            <a:r>
              <a:rPr lang="en-US" sz="1800" dirty="0">
                <a:latin typeface="Calibri" panose="020F0502020204030204" pitchFamily="34" charset="0"/>
              </a:rPr>
              <a:t>Oman and </a:t>
            </a:r>
            <a:r>
              <a:rPr lang="en-US" sz="1800" dirty="0" smtClean="0">
                <a:latin typeface="Calibri" panose="020F0502020204030204" pitchFamily="34" charset="0"/>
              </a:rPr>
              <a:t>Iran data </a:t>
            </a:r>
            <a:r>
              <a:rPr lang="en-US" sz="1800" dirty="0">
                <a:latin typeface="Calibri" panose="020F0502020204030204" pitchFamily="34" charset="0"/>
              </a:rPr>
              <a:t>m</a:t>
            </a:r>
            <a:r>
              <a:rPr lang="en-US" sz="1800" dirty="0" smtClean="0">
                <a:latin typeface="Calibri" panose="020F0502020204030204" pitchFamily="34" charset="0"/>
              </a:rPr>
              <a:t>any of measles </a:t>
            </a:r>
          </a:p>
          <a:p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     and rubella genotypes have not yet been 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      submitted to </a:t>
            </a:r>
            <a:r>
              <a:rPr lang="en-US" sz="1800" dirty="0" err="1" smtClean="0">
                <a:latin typeface="Calibri" panose="020F0502020204030204" pitchFamily="34" charset="0"/>
              </a:rPr>
              <a:t>MeaNS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and </a:t>
            </a:r>
            <a:r>
              <a:rPr lang="en-US" sz="1800" dirty="0" err="1" smtClean="0">
                <a:latin typeface="Calibri" panose="020F0502020204030204" pitchFamily="34" charset="0"/>
              </a:rPr>
              <a:t>RubNS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Labs still face problems in identification of 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     rubella genotype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err="1" smtClean="0">
                <a:latin typeface="Calibri" panose="020F0502020204030204" pitchFamily="34" charset="0"/>
              </a:rPr>
              <a:t>Some</a:t>
            </a:r>
            <a:r>
              <a:rPr lang="fr-FR" sz="1800" dirty="0" smtClean="0">
                <a:latin typeface="Calibri" panose="020F0502020204030204" pitchFamily="34" charset="0"/>
              </a:rPr>
              <a:t> countries are </a:t>
            </a:r>
            <a:r>
              <a:rPr lang="fr-FR" sz="1800" dirty="0" err="1" smtClean="0">
                <a:latin typeface="Calibri" panose="020F0502020204030204" pitchFamily="34" charset="0"/>
              </a:rPr>
              <a:t>still</a:t>
            </a:r>
            <a:r>
              <a:rPr lang="fr-FR" sz="1800" dirty="0" smtClean="0">
                <a:latin typeface="Calibri" panose="020F0502020204030204" pitchFamily="34" charset="0"/>
              </a:rPr>
              <a:t> not meeting &gt;80</a:t>
            </a:r>
            <a:r>
              <a:rPr lang="fr-FR" sz="1800" dirty="0">
                <a:latin typeface="Calibri" panose="020F0502020204030204" pitchFamily="34" charset="0"/>
              </a:rPr>
              <a:t>% </a:t>
            </a:r>
            <a:endParaRPr lang="fr-FR" sz="1800" dirty="0" smtClean="0">
              <a:latin typeface="Calibri" panose="020F0502020204030204" pitchFamily="34" charset="0"/>
            </a:endParaRPr>
          </a:p>
          <a:p>
            <a:r>
              <a:rPr lang="fr-FR" sz="1800" dirty="0" smtClean="0">
                <a:latin typeface="Calibri" panose="020F0502020204030204" pitchFamily="34" charset="0"/>
              </a:rPr>
              <a:t>      of </a:t>
            </a:r>
            <a:r>
              <a:rPr lang="fr-FR" sz="1800" dirty="0" err="1">
                <a:latin typeface="Calibri" panose="020F0502020204030204" pitchFamily="34" charset="0"/>
              </a:rPr>
              <a:t>laboratory-confirmed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chains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endParaRPr lang="fr-FR" sz="1800" dirty="0" smtClean="0">
              <a:latin typeface="Calibri" panose="020F0502020204030204" pitchFamily="34" charset="0"/>
            </a:endParaRPr>
          </a:p>
          <a:p>
            <a:r>
              <a:rPr lang="fr-FR" sz="1800" dirty="0" smtClean="0">
                <a:latin typeface="Calibri" panose="020F0502020204030204" pitchFamily="34" charset="0"/>
              </a:rPr>
              <a:t>      of </a:t>
            </a:r>
            <a:r>
              <a:rPr lang="fr-FR" sz="1800" dirty="0">
                <a:latin typeface="Calibri" panose="020F0502020204030204" pitchFamily="34" charset="0"/>
              </a:rPr>
              <a:t>transmissions have </a:t>
            </a:r>
            <a:r>
              <a:rPr lang="fr-FR" sz="1800" dirty="0" err="1">
                <a:latin typeface="Calibri" panose="020F0502020204030204" pitchFamily="34" charset="0"/>
              </a:rPr>
              <a:t>adequate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samples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endParaRPr lang="fr-FR" sz="1800" dirty="0" smtClean="0">
              <a:latin typeface="Calibri" panose="020F0502020204030204" pitchFamily="34" charset="0"/>
            </a:endParaRPr>
          </a:p>
          <a:p>
            <a:r>
              <a:rPr lang="fr-FR" sz="1800" dirty="0" smtClean="0">
                <a:latin typeface="Calibri" panose="020F0502020204030204" pitchFamily="34" charset="0"/>
              </a:rPr>
              <a:t>      for </a:t>
            </a:r>
            <a:r>
              <a:rPr lang="fr-FR" sz="1800" dirty="0" err="1">
                <a:latin typeface="Calibri" panose="020F0502020204030204" pitchFamily="34" charset="0"/>
              </a:rPr>
              <a:t>detecting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Measles</a:t>
            </a:r>
            <a:r>
              <a:rPr lang="fr-FR" sz="1800" dirty="0">
                <a:latin typeface="Calibri" panose="020F0502020204030204" pitchFamily="34" charset="0"/>
              </a:rPr>
              <a:t>/</a:t>
            </a:r>
            <a:r>
              <a:rPr lang="fr-FR" sz="1800" dirty="0" err="1">
                <a:latin typeface="Calibri" panose="020F0502020204030204" pitchFamily="34" charset="0"/>
              </a:rPr>
              <a:t>Rubella</a:t>
            </a:r>
            <a:r>
              <a:rPr lang="fr-FR" sz="1800" dirty="0">
                <a:latin typeface="Calibri" panose="020F0502020204030204" pitchFamily="34" charset="0"/>
              </a:rPr>
              <a:t> virus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330231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F06BA"/>
                </a:solidFill>
                <a:latin typeface="Calibri" panose="020F0502020204030204" pitchFamily="34" charset="0"/>
              </a:rPr>
              <a:t>Rubella Identified</a:t>
            </a:r>
          </a:p>
          <a:p>
            <a:pPr algn="ctr"/>
            <a:r>
              <a:rPr lang="en-US" b="1" dirty="0" smtClean="0">
                <a:solidFill>
                  <a:srgbClr val="4F06BA"/>
                </a:solidFill>
                <a:latin typeface="Calibri" panose="020F0502020204030204" pitchFamily="34" charset="0"/>
              </a:rPr>
              <a:t> genotypes 2003-2016</a:t>
            </a:r>
            <a:endParaRPr lang="en-GB" b="1" dirty="0">
              <a:solidFill>
                <a:srgbClr val="4F06B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1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79425" y="609600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Challenges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0825" y="1803400"/>
            <a:ext cx="8229600" cy="505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Font typeface="Wingdings" panose="05000000000000000000" pitchFamily="2" charset="2"/>
              <a:buChar char="Ø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Interrupt endemic transmission of measles virus </a:t>
            </a:r>
          </a:p>
          <a:p>
            <a:pPr marL="342900" lvl="1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Security situation in increasing number of EMR countries</a:t>
            </a:r>
          </a:p>
          <a:p>
            <a:pPr marL="342900" lvl="1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Regional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laboratory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coordinator vacant from Jan 2016 </a:t>
            </a:r>
          </a:p>
          <a:p>
            <a:pPr marL="342900" lvl="1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Getting impossible Shipment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of lab supplies from the Regional Stock  to support stock-out of kits and for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outbreaks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lvl="1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Collection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dequate specimens for viral detection and genotype for identification of each outbreak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Timely sharing and reporting Measles virus Genotype data to WHO Genotype data base -</a:t>
            </a:r>
            <a:r>
              <a:rPr lang="en-US" alt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MeaNS</a:t>
            </a:r>
            <a:endParaRPr lang="en-US" alt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Continue </a:t>
            </a:r>
            <a:r>
              <a:rPr lang="en-GB" alt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maintaining </a:t>
            </a:r>
            <a:r>
              <a:rPr lang="en-US" alt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LabNet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core capacity building to meet the requirements of the Program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Few countries weak EPI and Lab coordination</a:t>
            </a:r>
          </a:p>
        </p:txBody>
      </p:sp>
    </p:spTree>
    <p:extLst>
      <p:ext uri="{BB962C8B-B14F-4D97-AF65-F5344CB8AC3E}">
        <p14:creationId xmlns:p14="http://schemas.microsoft.com/office/powerpoint/2010/main" val="125511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066800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Moving Forward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196753"/>
            <a:ext cx="7772400" cy="4665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ZW" sz="20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More efforts are needed to reach measles elimination goal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ZW" sz="20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Establishing measles validation commission and moving forward on documentation elimination to countries already reaching elimination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ZW" sz="20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Strengthen </a:t>
            </a:r>
            <a:r>
              <a:rPr lang="en-ZW" sz="2000" kern="0" dirty="0">
                <a:solidFill>
                  <a:schemeClr val="tx1"/>
                </a:solidFill>
                <a:latin typeface="Calibri" panose="020F0502020204030204" pitchFamily="34" charset="0"/>
              </a:rPr>
              <a:t>collaboration between lab &amp; surveillance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Improve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genotyping surveillance, particularly for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rubella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Ensure to sustain the high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quality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 the Lab Network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 algn="l"/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refresher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training, EQA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accreditation review,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genotyping capacity, reporting timeliness and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completeness and participation of EQCs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Filling the vacant post of Lab coordinator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Keeping annual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Inter-country EPI, Surveillance and Lab Net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meeting on Measles/Rubella elimination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 algn="l"/>
            <a:endParaRPr lang="en-GB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 algn="l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07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IMG_08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325" y="633413"/>
            <a:ext cx="5051425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IMG_066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-9906000" y="-4648200"/>
            <a:ext cx="29924376" cy="1936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81400" y="5791200"/>
            <a:ext cx="34996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THANK YOU</a:t>
            </a:r>
            <a:endParaRPr lang="en-US" sz="4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836613"/>
            <a:ext cx="8229600" cy="581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Acknowledgements</a:t>
            </a:r>
            <a:endParaRPr kumimoji="0" lang="en-GB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-228600" y="1524000"/>
            <a:ext cx="7239000" cy="505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0" dirty="0" smtClean="0">
                <a:solidFill>
                  <a:srgbClr val="66FF33"/>
                </a:solidFill>
              </a:rPr>
              <a:t>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66FF33"/>
                </a:solidFill>
              </a:rPr>
              <a:t>To all </a:t>
            </a:r>
            <a:r>
              <a:rPr lang="en-US" sz="2800" dirty="0" smtClean="0">
                <a:solidFill>
                  <a:srgbClr val="66FF33"/>
                </a:solidFill>
              </a:rPr>
              <a:t>EMR </a:t>
            </a:r>
            <a:r>
              <a:rPr lang="en-US" sz="2800" smtClean="0">
                <a:solidFill>
                  <a:srgbClr val="66FF33"/>
                </a:solidFill>
              </a:rPr>
              <a:t>national MR staff:EPI</a:t>
            </a:r>
            <a:r>
              <a:rPr lang="en-US" sz="2800" dirty="0" smtClean="0">
                <a:solidFill>
                  <a:srgbClr val="66FF33"/>
                </a:solidFill>
              </a:rPr>
              <a:t>/</a:t>
            </a:r>
            <a:r>
              <a:rPr lang="en-US" sz="2800" dirty="0" err="1" smtClean="0">
                <a:solidFill>
                  <a:srgbClr val="66FF33"/>
                </a:solidFill>
              </a:rPr>
              <a:t>LabNet</a:t>
            </a:r>
            <a:endParaRPr lang="en-US" sz="2800" dirty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0" dirty="0" smtClean="0">
                <a:solidFill>
                  <a:srgbClr val="66FF33"/>
                </a:solidFill>
              </a:rPr>
              <a:t>WHO/HQ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66FF33"/>
                </a:solidFill>
              </a:rPr>
              <a:t>UNICEF</a:t>
            </a:r>
            <a:endParaRPr lang="en-US" sz="2800" b="0" dirty="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0" dirty="0" smtClean="0">
                <a:solidFill>
                  <a:srgbClr val="66FF33"/>
                </a:solidFill>
              </a:rPr>
              <a:t>CDC Atlanta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66FF33"/>
                </a:solidFill>
              </a:rPr>
              <a:t>MRI</a:t>
            </a:r>
            <a:endParaRPr lang="en-US" sz="2800" b="0" dirty="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0" dirty="0" smtClean="0">
                <a:solidFill>
                  <a:srgbClr val="66FF33"/>
                </a:solidFill>
              </a:rPr>
              <a:t>EMR RRLs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0" dirty="0" smtClean="0">
                <a:solidFill>
                  <a:srgbClr val="66FF33"/>
                </a:solidFill>
              </a:rPr>
              <a:t>VIDRL Australia</a:t>
            </a:r>
          </a:p>
        </p:txBody>
      </p:sp>
    </p:spTree>
    <p:extLst>
      <p:ext uri="{BB962C8B-B14F-4D97-AF65-F5344CB8AC3E}">
        <p14:creationId xmlns:p14="http://schemas.microsoft.com/office/powerpoint/2010/main" val="64654386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2520"/>
          </a:xfrm>
          <a:noFill/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4F06BA"/>
                </a:solidFill>
                <a:latin typeface="Calibri" panose="020F0502020204030204" pitchFamily="34" charset="0"/>
              </a:rPr>
              <a:t>Regional </a:t>
            </a:r>
            <a:r>
              <a:rPr lang="en-GB" sz="3600" b="1" dirty="0">
                <a:solidFill>
                  <a:srgbClr val="4F06BA"/>
                </a:solidFill>
                <a:latin typeface="Calibri" panose="020F0502020204030204" pitchFamily="34" charset="0"/>
              </a:rPr>
              <a:t>Measles </a:t>
            </a:r>
            <a:r>
              <a:rPr lang="en-GB" sz="3600" b="1" dirty="0" smtClean="0">
                <a:solidFill>
                  <a:srgbClr val="4F06BA"/>
                </a:solidFill>
                <a:latin typeface="Calibri" panose="020F0502020204030204" pitchFamily="34" charset="0"/>
              </a:rPr>
              <a:t>Goals</a:t>
            </a:r>
            <a:endParaRPr lang="en-GB" sz="3600" b="1" dirty="0" smtClean="0">
              <a:solidFill>
                <a:srgbClr val="4F06BA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712968" cy="5369768"/>
          </a:xfrm>
        </p:spPr>
        <p:txBody>
          <a:bodyPr>
            <a:normAutofit/>
          </a:bodyPr>
          <a:lstStyle/>
          <a:p>
            <a:pPr marL="58738" indent="0" eaLnBrk="0" hangingPunct="0">
              <a:lnSpc>
                <a:spcPct val="150000"/>
              </a:lnSpc>
              <a:buNone/>
              <a:defRPr/>
            </a:pPr>
            <a:r>
              <a:rPr lang="en-US" sz="2400" b="1" dirty="0">
                <a:solidFill>
                  <a:srgbClr val="0033CC"/>
                </a:solidFill>
                <a:cs typeface="Times New Roman" pitchFamily="18" charset="0"/>
              </a:rPr>
              <a:t>Measles elimination from all countries </a:t>
            </a:r>
            <a:r>
              <a:rPr lang="en-US" sz="2400" b="1" dirty="0" smtClean="0">
                <a:solidFill>
                  <a:srgbClr val="0033CC"/>
                </a:solidFill>
                <a:cs typeface="Times New Roman" pitchFamily="18" charset="0"/>
              </a:rPr>
              <a:t>of the EMR</a:t>
            </a:r>
            <a:endParaRPr lang="en-US" sz="2400" b="1" dirty="0">
              <a:solidFill>
                <a:srgbClr val="0033CC"/>
              </a:solidFill>
              <a:cs typeface="Times New Roman" pitchFamily="18" charset="0"/>
            </a:endParaRPr>
          </a:p>
          <a:p>
            <a:pPr marL="228600" indent="-228600">
              <a:lnSpc>
                <a:spcPct val="150000"/>
              </a:lnSpc>
              <a:defRPr/>
            </a:pPr>
            <a:r>
              <a:rPr lang="en-GB" sz="2400" dirty="0" smtClean="0">
                <a:cs typeface="Times New Roman" pitchFamily="18" charset="0"/>
              </a:rPr>
              <a:t>Resolution EM/RC44/R.6 – 1997: elimination by 2010</a:t>
            </a:r>
          </a:p>
          <a:p>
            <a:pPr marL="228600" indent="-228600">
              <a:lnSpc>
                <a:spcPct val="150000"/>
              </a:lnSpc>
              <a:defRPr/>
            </a:pPr>
            <a:r>
              <a:rPr lang="en-GB" sz="2400" dirty="0" smtClean="0">
                <a:cs typeface="Times New Roman" pitchFamily="18" charset="0"/>
              </a:rPr>
              <a:t>Resolution EM/RC58/R.5 – 2011: elimination by 2015</a:t>
            </a:r>
          </a:p>
          <a:p>
            <a:pPr marL="228600" indent="-228600">
              <a:lnSpc>
                <a:spcPct val="150000"/>
              </a:lnSpc>
              <a:defRPr/>
            </a:pPr>
            <a:r>
              <a:rPr lang="en-GB" sz="2400" dirty="0" smtClean="0">
                <a:cs typeface="Times New Roman" pitchFamily="18" charset="0"/>
              </a:rPr>
              <a:t>Regional framework for implementation of GVAP-2015: </a:t>
            </a:r>
          </a:p>
          <a:p>
            <a:pPr marL="236538" lvl="1" indent="0">
              <a:lnSpc>
                <a:spcPct val="150000"/>
              </a:lnSpc>
              <a:buNone/>
              <a:defRPr/>
            </a:pPr>
            <a:r>
              <a:rPr lang="en-GB" sz="2400" dirty="0" smtClean="0">
                <a:cs typeface="Times New Roman" pitchFamily="18" charset="0"/>
              </a:rPr>
              <a:t>Proposing: interruption </a:t>
            </a:r>
            <a:r>
              <a:rPr lang="en-GB" sz="2400" dirty="0">
                <a:cs typeface="Times New Roman" pitchFamily="18" charset="0"/>
              </a:rPr>
              <a:t>of endemic transmission by 2017, verification of elimination by 2020</a:t>
            </a:r>
          </a:p>
          <a:p>
            <a:pPr marL="628650" lvl="1" indent="-228600" eaLnBrk="0" hangingPunct="0">
              <a:lnSpc>
                <a:spcPct val="150000"/>
              </a:lnSpc>
              <a:defRPr/>
            </a:pPr>
            <a:endParaRPr lang="en-GB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14400"/>
          </a:xfrm>
          <a:noFill/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4F06BA"/>
                </a:solidFill>
                <a:latin typeface="Calibri" panose="020F0502020204030204" pitchFamily="34" charset="0"/>
              </a:rPr>
              <a:t>Measles and Rubella Reported Cases and Coverage of MCV1 and MCV2, 1980-2014</a:t>
            </a:r>
            <a:endParaRPr lang="en-US" sz="2400" b="1" dirty="0">
              <a:solidFill>
                <a:srgbClr val="4F06BA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31147F-50C8-46BA-818D-839B56EF069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568609"/>
              </p:ext>
            </p:extLst>
          </p:nvPr>
        </p:nvGraphicFramePr>
        <p:xfrm>
          <a:off x="-83436" y="990599"/>
          <a:ext cx="9227436" cy="5480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150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076260"/>
              </p:ext>
            </p:extLst>
          </p:nvPr>
        </p:nvGraphicFramePr>
        <p:xfrm>
          <a:off x="-168763" y="404664"/>
          <a:ext cx="9205259" cy="608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095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60246"/>
              </p:ext>
            </p:extLst>
          </p:nvPr>
        </p:nvGraphicFramePr>
        <p:xfrm>
          <a:off x="-108520" y="404664"/>
          <a:ext cx="9145016" cy="608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408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85628"/>
              </p:ext>
            </p:extLst>
          </p:nvPr>
        </p:nvGraphicFramePr>
        <p:xfrm>
          <a:off x="398403" y="404664"/>
          <a:ext cx="7701988" cy="311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724553" y="1910663"/>
            <a:ext cx="1992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Number of Measles Cases</a:t>
            </a:r>
            <a:endParaRPr lang="en-US" sz="12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74179"/>
              </p:ext>
            </p:extLst>
          </p:nvPr>
        </p:nvGraphicFramePr>
        <p:xfrm>
          <a:off x="441679" y="3501008"/>
          <a:ext cx="7874738" cy="2898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693248" y="4574959"/>
            <a:ext cx="1992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Number of Measles Cases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572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30031"/>
              </p:ext>
            </p:extLst>
          </p:nvPr>
        </p:nvGraphicFramePr>
        <p:xfrm>
          <a:off x="611560" y="260648"/>
          <a:ext cx="7992888" cy="304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28698"/>
              </p:ext>
            </p:extLst>
          </p:nvPr>
        </p:nvGraphicFramePr>
        <p:xfrm>
          <a:off x="467544" y="3284984"/>
          <a:ext cx="824440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379389"/>
              </p:ext>
            </p:extLst>
          </p:nvPr>
        </p:nvGraphicFramePr>
        <p:xfrm>
          <a:off x="4139952" y="620688"/>
          <a:ext cx="457200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807868"/>
              </p:ext>
            </p:extLst>
          </p:nvPr>
        </p:nvGraphicFramePr>
        <p:xfrm>
          <a:off x="4139952" y="3717032"/>
          <a:ext cx="4572000" cy="169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1223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2"/>
          <p:cNvSpPr>
            <a:spLocks/>
          </p:cNvSpPr>
          <p:nvPr/>
        </p:nvSpPr>
        <p:spPr bwMode="auto">
          <a:xfrm>
            <a:off x="4144938" y="2157413"/>
            <a:ext cx="809625" cy="847725"/>
          </a:xfrm>
          <a:custGeom>
            <a:avLst/>
            <a:gdLst>
              <a:gd name="T0" fmla="*/ 2147483647 w 510"/>
              <a:gd name="T1" fmla="*/ 2147483647 h 534"/>
              <a:gd name="T2" fmla="*/ 2147483647 w 510"/>
              <a:gd name="T3" fmla="*/ 2147483647 h 534"/>
              <a:gd name="T4" fmla="*/ 2147483647 w 510"/>
              <a:gd name="T5" fmla="*/ 2147483647 h 534"/>
              <a:gd name="T6" fmla="*/ 2147483647 w 510"/>
              <a:gd name="T7" fmla="*/ 2147483647 h 534"/>
              <a:gd name="T8" fmla="*/ 2147483647 w 510"/>
              <a:gd name="T9" fmla="*/ 2147483647 h 534"/>
              <a:gd name="T10" fmla="*/ 2147483647 w 510"/>
              <a:gd name="T11" fmla="*/ 2147483647 h 534"/>
              <a:gd name="T12" fmla="*/ 2147483647 w 510"/>
              <a:gd name="T13" fmla="*/ 2147483647 h 534"/>
              <a:gd name="T14" fmla="*/ 2147483647 w 510"/>
              <a:gd name="T15" fmla="*/ 2147483647 h 534"/>
              <a:gd name="T16" fmla="*/ 2147483647 w 510"/>
              <a:gd name="T17" fmla="*/ 2147483647 h 534"/>
              <a:gd name="T18" fmla="*/ 2147483647 w 510"/>
              <a:gd name="T19" fmla="*/ 2147483647 h 534"/>
              <a:gd name="T20" fmla="*/ 2147483647 w 510"/>
              <a:gd name="T21" fmla="*/ 2147483647 h 534"/>
              <a:gd name="T22" fmla="*/ 2147483647 w 510"/>
              <a:gd name="T23" fmla="*/ 2147483647 h 534"/>
              <a:gd name="T24" fmla="*/ 2147483647 w 510"/>
              <a:gd name="T25" fmla="*/ 2147483647 h 534"/>
              <a:gd name="T26" fmla="*/ 2147483647 w 510"/>
              <a:gd name="T27" fmla="*/ 2147483647 h 534"/>
              <a:gd name="T28" fmla="*/ 2147483647 w 510"/>
              <a:gd name="T29" fmla="*/ 2147483647 h 534"/>
              <a:gd name="T30" fmla="*/ 2147483647 w 510"/>
              <a:gd name="T31" fmla="*/ 2147483647 h 534"/>
              <a:gd name="T32" fmla="*/ 2147483647 w 510"/>
              <a:gd name="T33" fmla="*/ 2147483647 h 534"/>
              <a:gd name="T34" fmla="*/ 2147483647 w 510"/>
              <a:gd name="T35" fmla="*/ 2147483647 h 534"/>
              <a:gd name="T36" fmla="*/ 2147483647 w 510"/>
              <a:gd name="T37" fmla="*/ 2147483647 h 534"/>
              <a:gd name="T38" fmla="*/ 2147483647 w 510"/>
              <a:gd name="T39" fmla="*/ 2147483647 h 534"/>
              <a:gd name="T40" fmla="*/ 2147483647 w 510"/>
              <a:gd name="T41" fmla="*/ 2147483647 h 534"/>
              <a:gd name="T42" fmla="*/ 2147483647 w 510"/>
              <a:gd name="T43" fmla="*/ 2147483647 h 534"/>
              <a:gd name="T44" fmla="*/ 2147483647 w 510"/>
              <a:gd name="T45" fmla="*/ 2147483647 h 534"/>
              <a:gd name="T46" fmla="*/ 2147483647 w 510"/>
              <a:gd name="T47" fmla="*/ 2147483647 h 534"/>
              <a:gd name="T48" fmla="*/ 2147483647 w 510"/>
              <a:gd name="T49" fmla="*/ 2147483647 h 534"/>
              <a:gd name="T50" fmla="*/ 2147483647 w 510"/>
              <a:gd name="T51" fmla="*/ 2147483647 h 534"/>
              <a:gd name="T52" fmla="*/ 2147483647 w 510"/>
              <a:gd name="T53" fmla="*/ 2147483647 h 534"/>
              <a:gd name="T54" fmla="*/ 2147483647 w 510"/>
              <a:gd name="T55" fmla="*/ 2147483647 h 534"/>
              <a:gd name="T56" fmla="*/ 2147483647 w 510"/>
              <a:gd name="T57" fmla="*/ 2147483647 h 534"/>
              <a:gd name="T58" fmla="*/ 2147483647 w 510"/>
              <a:gd name="T59" fmla="*/ 2147483647 h 534"/>
              <a:gd name="T60" fmla="*/ 2147483647 w 510"/>
              <a:gd name="T61" fmla="*/ 2147483647 h 534"/>
              <a:gd name="T62" fmla="*/ 2147483647 w 510"/>
              <a:gd name="T63" fmla="*/ 2147483647 h 534"/>
              <a:gd name="T64" fmla="*/ 2147483647 w 510"/>
              <a:gd name="T65" fmla="*/ 2147483647 h 534"/>
              <a:gd name="T66" fmla="*/ 2147483647 w 510"/>
              <a:gd name="T67" fmla="*/ 2147483647 h 534"/>
              <a:gd name="T68" fmla="*/ 2147483647 w 510"/>
              <a:gd name="T69" fmla="*/ 2147483647 h 534"/>
              <a:gd name="T70" fmla="*/ 2147483647 w 510"/>
              <a:gd name="T71" fmla="*/ 2147483647 h 534"/>
              <a:gd name="T72" fmla="*/ 2147483647 w 510"/>
              <a:gd name="T73" fmla="*/ 2147483647 h 534"/>
              <a:gd name="T74" fmla="*/ 2147483647 w 510"/>
              <a:gd name="T75" fmla="*/ 2147483647 h 534"/>
              <a:gd name="T76" fmla="*/ 2147483647 w 510"/>
              <a:gd name="T77" fmla="*/ 2147483647 h 534"/>
              <a:gd name="T78" fmla="*/ 2147483647 w 510"/>
              <a:gd name="T79" fmla="*/ 2147483647 h 534"/>
              <a:gd name="T80" fmla="*/ 2147483647 w 510"/>
              <a:gd name="T81" fmla="*/ 2147483647 h 534"/>
              <a:gd name="T82" fmla="*/ 2147483647 w 510"/>
              <a:gd name="T83" fmla="*/ 2147483647 h 534"/>
              <a:gd name="T84" fmla="*/ 2147483647 w 510"/>
              <a:gd name="T85" fmla="*/ 2147483647 h 534"/>
              <a:gd name="T86" fmla="*/ 2147483647 w 510"/>
              <a:gd name="T87" fmla="*/ 2147483647 h 534"/>
              <a:gd name="T88" fmla="*/ 2147483647 w 510"/>
              <a:gd name="T89" fmla="*/ 2147483647 h 534"/>
              <a:gd name="T90" fmla="*/ 2147483647 w 510"/>
              <a:gd name="T91" fmla="*/ 2147483647 h 534"/>
              <a:gd name="T92" fmla="*/ 2147483647 w 510"/>
              <a:gd name="T93" fmla="*/ 2147483647 h 534"/>
              <a:gd name="T94" fmla="*/ 2147483647 w 510"/>
              <a:gd name="T95" fmla="*/ 2147483647 h 534"/>
              <a:gd name="T96" fmla="*/ 2147483647 w 510"/>
              <a:gd name="T97" fmla="*/ 2147483647 h 534"/>
              <a:gd name="T98" fmla="*/ 2147483647 w 510"/>
              <a:gd name="T99" fmla="*/ 2147483647 h 534"/>
              <a:gd name="T100" fmla="*/ 2147483647 w 510"/>
              <a:gd name="T101" fmla="*/ 2147483647 h 534"/>
              <a:gd name="T102" fmla="*/ 2147483647 w 510"/>
              <a:gd name="T103" fmla="*/ 2147483647 h 534"/>
              <a:gd name="T104" fmla="*/ 2147483647 w 510"/>
              <a:gd name="T105" fmla="*/ 2147483647 h 534"/>
              <a:gd name="T106" fmla="*/ 2147483647 w 510"/>
              <a:gd name="T107" fmla="*/ 2147483647 h 5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10"/>
              <a:gd name="T163" fmla="*/ 0 h 534"/>
              <a:gd name="T164" fmla="*/ 510 w 510"/>
              <a:gd name="T165" fmla="*/ 534 h 5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10" h="534">
                <a:moveTo>
                  <a:pt x="14" y="3"/>
                </a:moveTo>
                <a:lnTo>
                  <a:pt x="14" y="11"/>
                </a:lnTo>
                <a:lnTo>
                  <a:pt x="9" y="14"/>
                </a:lnTo>
                <a:lnTo>
                  <a:pt x="12" y="74"/>
                </a:lnTo>
                <a:lnTo>
                  <a:pt x="0" y="81"/>
                </a:lnTo>
                <a:lnTo>
                  <a:pt x="2" y="102"/>
                </a:lnTo>
                <a:lnTo>
                  <a:pt x="9" y="109"/>
                </a:lnTo>
                <a:lnTo>
                  <a:pt x="9" y="127"/>
                </a:lnTo>
                <a:lnTo>
                  <a:pt x="20" y="141"/>
                </a:lnTo>
                <a:lnTo>
                  <a:pt x="20" y="519"/>
                </a:lnTo>
                <a:lnTo>
                  <a:pt x="20" y="522"/>
                </a:lnTo>
                <a:lnTo>
                  <a:pt x="307" y="522"/>
                </a:lnTo>
                <a:lnTo>
                  <a:pt x="313" y="508"/>
                </a:lnTo>
                <a:lnTo>
                  <a:pt x="316" y="512"/>
                </a:lnTo>
                <a:lnTo>
                  <a:pt x="319" y="512"/>
                </a:lnTo>
                <a:lnTo>
                  <a:pt x="316" y="522"/>
                </a:lnTo>
                <a:lnTo>
                  <a:pt x="402" y="526"/>
                </a:lnTo>
                <a:lnTo>
                  <a:pt x="408" y="533"/>
                </a:lnTo>
                <a:lnTo>
                  <a:pt x="432" y="533"/>
                </a:lnTo>
                <a:lnTo>
                  <a:pt x="438" y="508"/>
                </a:lnTo>
                <a:lnTo>
                  <a:pt x="465" y="504"/>
                </a:lnTo>
                <a:lnTo>
                  <a:pt x="474" y="476"/>
                </a:lnTo>
                <a:lnTo>
                  <a:pt x="486" y="480"/>
                </a:lnTo>
                <a:lnTo>
                  <a:pt x="488" y="476"/>
                </a:lnTo>
                <a:lnTo>
                  <a:pt x="488" y="473"/>
                </a:lnTo>
                <a:lnTo>
                  <a:pt x="503" y="462"/>
                </a:lnTo>
                <a:lnTo>
                  <a:pt x="497" y="416"/>
                </a:lnTo>
                <a:lnTo>
                  <a:pt x="509" y="420"/>
                </a:lnTo>
                <a:lnTo>
                  <a:pt x="509" y="416"/>
                </a:lnTo>
                <a:lnTo>
                  <a:pt x="503" y="409"/>
                </a:lnTo>
                <a:lnTo>
                  <a:pt x="494" y="402"/>
                </a:lnTo>
                <a:lnTo>
                  <a:pt x="488" y="395"/>
                </a:lnTo>
                <a:lnTo>
                  <a:pt x="486" y="392"/>
                </a:lnTo>
                <a:lnTo>
                  <a:pt x="486" y="388"/>
                </a:lnTo>
                <a:lnTo>
                  <a:pt x="482" y="388"/>
                </a:lnTo>
                <a:lnTo>
                  <a:pt x="476" y="371"/>
                </a:lnTo>
                <a:lnTo>
                  <a:pt x="474" y="371"/>
                </a:lnTo>
                <a:lnTo>
                  <a:pt x="474" y="367"/>
                </a:lnTo>
                <a:lnTo>
                  <a:pt x="474" y="363"/>
                </a:lnTo>
                <a:lnTo>
                  <a:pt x="471" y="363"/>
                </a:lnTo>
                <a:lnTo>
                  <a:pt x="471" y="360"/>
                </a:lnTo>
                <a:lnTo>
                  <a:pt x="471" y="356"/>
                </a:lnTo>
                <a:lnTo>
                  <a:pt x="467" y="356"/>
                </a:lnTo>
                <a:lnTo>
                  <a:pt x="467" y="353"/>
                </a:lnTo>
                <a:lnTo>
                  <a:pt x="465" y="353"/>
                </a:lnTo>
                <a:lnTo>
                  <a:pt x="462" y="342"/>
                </a:lnTo>
                <a:lnTo>
                  <a:pt x="450" y="318"/>
                </a:lnTo>
                <a:lnTo>
                  <a:pt x="450" y="314"/>
                </a:lnTo>
                <a:lnTo>
                  <a:pt x="447" y="314"/>
                </a:lnTo>
                <a:lnTo>
                  <a:pt x="444" y="300"/>
                </a:lnTo>
                <a:lnTo>
                  <a:pt x="441" y="296"/>
                </a:lnTo>
                <a:lnTo>
                  <a:pt x="435" y="286"/>
                </a:lnTo>
                <a:lnTo>
                  <a:pt x="435" y="282"/>
                </a:lnTo>
                <a:lnTo>
                  <a:pt x="432" y="282"/>
                </a:lnTo>
                <a:lnTo>
                  <a:pt x="420" y="240"/>
                </a:lnTo>
                <a:lnTo>
                  <a:pt x="420" y="236"/>
                </a:lnTo>
                <a:lnTo>
                  <a:pt x="417" y="236"/>
                </a:lnTo>
                <a:lnTo>
                  <a:pt x="417" y="233"/>
                </a:lnTo>
                <a:lnTo>
                  <a:pt x="414" y="229"/>
                </a:lnTo>
                <a:lnTo>
                  <a:pt x="414" y="226"/>
                </a:lnTo>
                <a:lnTo>
                  <a:pt x="408" y="201"/>
                </a:lnTo>
                <a:lnTo>
                  <a:pt x="405" y="197"/>
                </a:lnTo>
                <a:lnTo>
                  <a:pt x="396" y="190"/>
                </a:lnTo>
                <a:lnTo>
                  <a:pt x="388" y="183"/>
                </a:lnTo>
                <a:lnTo>
                  <a:pt x="388" y="180"/>
                </a:lnTo>
                <a:lnTo>
                  <a:pt x="373" y="155"/>
                </a:lnTo>
                <a:lnTo>
                  <a:pt x="367" y="123"/>
                </a:lnTo>
                <a:lnTo>
                  <a:pt x="363" y="123"/>
                </a:lnTo>
                <a:lnTo>
                  <a:pt x="363" y="120"/>
                </a:lnTo>
                <a:lnTo>
                  <a:pt x="361" y="117"/>
                </a:lnTo>
                <a:lnTo>
                  <a:pt x="357" y="113"/>
                </a:lnTo>
                <a:lnTo>
                  <a:pt x="357" y="99"/>
                </a:lnTo>
                <a:lnTo>
                  <a:pt x="361" y="99"/>
                </a:lnTo>
                <a:lnTo>
                  <a:pt x="361" y="95"/>
                </a:lnTo>
                <a:lnTo>
                  <a:pt x="361" y="91"/>
                </a:lnTo>
                <a:lnTo>
                  <a:pt x="363" y="91"/>
                </a:lnTo>
                <a:lnTo>
                  <a:pt x="363" y="88"/>
                </a:lnTo>
                <a:lnTo>
                  <a:pt x="367" y="88"/>
                </a:lnTo>
                <a:lnTo>
                  <a:pt x="367" y="95"/>
                </a:lnTo>
                <a:lnTo>
                  <a:pt x="369" y="99"/>
                </a:lnTo>
                <a:lnTo>
                  <a:pt x="373" y="117"/>
                </a:lnTo>
                <a:lnTo>
                  <a:pt x="382" y="131"/>
                </a:lnTo>
                <a:lnTo>
                  <a:pt x="385" y="134"/>
                </a:lnTo>
                <a:lnTo>
                  <a:pt x="388" y="134"/>
                </a:lnTo>
                <a:lnTo>
                  <a:pt x="388" y="137"/>
                </a:lnTo>
                <a:lnTo>
                  <a:pt x="390" y="141"/>
                </a:lnTo>
                <a:lnTo>
                  <a:pt x="393" y="148"/>
                </a:lnTo>
                <a:lnTo>
                  <a:pt x="396" y="165"/>
                </a:lnTo>
                <a:lnTo>
                  <a:pt x="399" y="165"/>
                </a:lnTo>
                <a:lnTo>
                  <a:pt x="405" y="176"/>
                </a:lnTo>
                <a:lnTo>
                  <a:pt x="408" y="180"/>
                </a:lnTo>
                <a:lnTo>
                  <a:pt x="417" y="190"/>
                </a:lnTo>
                <a:lnTo>
                  <a:pt x="420" y="194"/>
                </a:lnTo>
                <a:lnTo>
                  <a:pt x="423" y="197"/>
                </a:lnTo>
                <a:lnTo>
                  <a:pt x="432" y="208"/>
                </a:lnTo>
                <a:lnTo>
                  <a:pt x="441" y="208"/>
                </a:lnTo>
                <a:lnTo>
                  <a:pt x="447" y="205"/>
                </a:lnTo>
                <a:lnTo>
                  <a:pt x="450" y="180"/>
                </a:lnTo>
                <a:lnTo>
                  <a:pt x="453" y="176"/>
                </a:lnTo>
                <a:lnTo>
                  <a:pt x="467" y="123"/>
                </a:lnTo>
                <a:lnTo>
                  <a:pt x="467" y="120"/>
                </a:lnTo>
                <a:lnTo>
                  <a:pt x="462" y="109"/>
                </a:lnTo>
                <a:lnTo>
                  <a:pt x="456" y="88"/>
                </a:lnTo>
                <a:lnTo>
                  <a:pt x="456" y="85"/>
                </a:lnTo>
                <a:lnTo>
                  <a:pt x="450" y="70"/>
                </a:lnTo>
                <a:lnTo>
                  <a:pt x="435" y="21"/>
                </a:lnTo>
                <a:lnTo>
                  <a:pt x="435" y="18"/>
                </a:lnTo>
                <a:lnTo>
                  <a:pt x="411" y="32"/>
                </a:lnTo>
                <a:lnTo>
                  <a:pt x="390" y="35"/>
                </a:lnTo>
                <a:lnTo>
                  <a:pt x="388" y="28"/>
                </a:lnTo>
                <a:lnTo>
                  <a:pt x="385" y="32"/>
                </a:lnTo>
                <a:lnTo>
                  <a:pt x="382" y="35"/>
                </a:lnTo>
                <a:lnTo>
                  <a:pt x="363" y="35"/>
                </a:lnTo>
                <a:lnTo>
                  <a:pt x="355" y="25"/>
                </a:lnTo>
                <a:lnTo>
                  <a:pt x="349" y="21"/>
                </a:lnTo>
                <a:lnTo>
                  <a:pt x="349" y="32"/>
                </a:lnTo>
                <a:lnTo>
                  <a:pt x="340" y="35"/>
                </a:lnTo>
                <a:lnTo>
                  <a:pt x="340" y="25"/>
                </a:lnTo>
                <a:lnTo>
                  <a:pt x="343" y="25"/>
                </a:lnTo>
                <a:lnTo>
                  <a:pt x="340" y="21"/>
                </a:lnTo>
                <a:lnTo>
                  <a:pt x="331" y="21"/>
                </a:lnTo>
                <a:lnTo>
                  <a:pt x="331" y="18"/>
                </a:lnTo>
                <a:lnTo>
                  <a:pt x="331" y="14"/>
                </a:lnTo>
                <a:lnTo>
                  <a:pt x="337" y="14"/>
                </a:lnTo>
                <a:lnTo>
                  <a:pt x="340" y="14"/>
                </a:lnTo>
                <a:lnTo>
                  <a:pt x="340" y="18"/>
                </a:lnTo>
                <a:lnTo>
                  <a:pt x="343" y="18"/>
                </a:lnTo>
                <a:lnTo>
                  <a:pt x="346" y="21"/>
                </a:lnTo>
                <a:lnTo>
                  <a:pt x="349" y="25"/>
                </a:lnTo>
                <a:lnTo>
                  <a:pt x="349" y="21"/>
                </a:lnTo>
                <a:lnTo>
                  <a:pt x="343" y="14"/>
                </a:lnTo>
                <a:lnTo>
                  <a:pt x="340" y="14"/>
                </a:lnTo>
                <a:lnTo>
                  <a:pt x="334" y="7"/>
                </a:lnTo>
                <a:lnTo>
                  <a:pt x="331" y="7"/>
                </a:lnTo>
                <a:lnTo>
                  <a:pt x="295" y="7"/>
                </a:lnTo>
                <a:lnTo>
                  <a:pt x="295" y="11"/>
                </a:lnTo>
                <a:lnTo>
                  <a:pt x="292" y="11"/>
                </a:lnTo>
                <a:lnTo>
                  <a:pt x="289" y="11"/>
                </a:lnTo>
                <a:lnTo>
                  <a:pt x="286" y="14"/>
                </a:lnTo>
                <a:lnTo>
                  <a:pt x="268" y="18"/>
                </a:lnTo>
                <a:lnTo>
                  <a:pt x="271" y="14"/>
                </a:lnTo>
                <a:lnTo>
                  <a:pt x="280" y="11"/>
                </a:lnTo>
                <a:lnTo>
                  <a:pt x="283" y="7"/>
                </a:lnTo>
                <a:lnTo>
                  <a:pt x="259" y="11"/>
                </a:lnTo>
                <a:lnTo>
                  <a:pt x="259" y="14"/>
                </a:lnTo>
                <a:lnTo>
                  <a:pt x="256" y="14"/>
                </a:lnTo>
                <a:lnTo>
                  <a:pt x="253" y="18"/>
                </a:lnTo>
                <a:lnTo>
                  <a:pt x="250" y="18"/>
                </a:lnTo>
                <a:lnTo>
                  <a:pt x="241" y="21"/>
                </a:lnTo>
                <a:lnTo>
                  <a:pt x="241" y="25"/>
                </a:lnTo>
                <a:lnTo>
                  <a:pt x="235" y="28"/>
                </a:lnTo>
                <a:lnTo>
                  <a:pt x="232" y="28"/>
                </a:lnTo>
                <a:lnTo>
                  <a:pt x="217" y="39"/>
                </a:lnTo>
                <a:lnTo>
                  <a:pt x="196" y="42"/>
                </a:lnTo>
                <a:lnTo>
                  <a:pt x="152" y="28"/>
                </a:lnTo>
                <a:lnTo>
                  <a:pt x="128" y="25"/>
                </a:lnTo>
                <a:lnTo>
                  <a:pt x="125" y="21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0" y="0"/>
                </a:lnTo>
                <a:lnTo>
                  <a:pt x="14" y="3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Freeform 3" descr="Large checker board"/>
          <p:cNvSpPr>
            <a:spLocks/>
          </p:cNvSpPr>
          <p:nvPr/>
        </p:nvSpPr>
        <p:spPr bwMode="auto">
          <a:xfrm>
            <a:off x="3053771" y="2053168"/>
            <a:ext cx="1152525" cy="1173163"/>
          </a:xfrm>
          <a:custGeom>
            <a:avLst/>
            <a:gdLst>
              <a:gd name="T0" fmla="*/ 2147483647 w 726"/>
              <a:gd name="T1" fmla="*/ 2147483647 h 739"/>
              <a:gd name="T2" fmla="*/ 2147483647 w 726"/>
              <a:gd name="T3" fmla="*/ 2147483647 h 739"/>
              <a:gd name="T4" fmla="*/ 2147483647 w 726"/>
              <a:gd name="T5" fmla="*/ 2147483647 h 739"/>
              <a:gd name="T6" fmla="*/ 2147483647 w 726"/>
              <a:gd name="T7" fmla="*/ 2147483647 h 739"/>
              <a:gd name="T8" fmla="*/ 2147483647 w 726"/>
              <a:gd name="T9" fmla="*/ 2147483647 h 739"/>
              <a:gd name="T10" fmla="*/ 2147483647 w 726"/>
              <a:gd name="T11" fmla="*/ 2147483647 h 739"/>
              <a:gd name="T12" fmla="*/ 2147483647 w 726"/>
              <a:gd name="T13" fmla="*/ 2147483647 h 739"/>
              <a:gd name="T14" fmla="*/ 2147483647 w 726"/>
              <a:gd name="T15" fmla="*/ 2147483647 h 739"/>
              <a:gd name="T16" fmla="*/ 2147483647 w 726"/>
              <a:gd name="T17" fmla="*/ 2147483647 h 739"/>
              <a:gd name="T18" fmla="*/ 2147483647 w 726"/>
              <a:gd name="T19" fmla="*/ 2147483647 h 739"/>
              <a:gd name="T20" fmla="*/ 2147483647 w 726"/>
              <a:gd name="T21" fmla="*/ 2147483647 h 739"/>
              <a:gd name="T22" fmla="*/ 2147483647 w 726"/>
              <a:gd name="T23" fmla="*/ 2147483647 h 739"/>
              <a:gd name="T24" fmla="*/ 2147483647 w 726"/>
              <a:gd name="T25" fmla="*/ 2147483647 h 739"/>
              <a:gd name="T26" fmla="*/ 2147483647 w 726"/>
              <a:gd name="T27" fmla="*/ 2147483647 h 739"/>
              <a:gd name="T28" fmla="*/ 2147483647 w 726"/>
              <a:gd name="T29" fmla="*/ 2147483647 h 739"/>
              <a:gd name="T30" fmla="*/ 2147483647 w 726"/>
              <a:gd name="T31" fmla="*/ 2147483647 h 739"/>
              <a:gd name="T32" fmla="*/ 2147483647 w 726"/>
              <a:gd name="T33" fmla="*/ 2147483647 h 739"/>
              <a:gd name="T34" fmla="*/ 2147483647 w 726"/>
              <a:gd name="T35" fmla="*/ 2147483647 h 739"/>
              <a:gd name="T36" fmla="*/ 2147483647 w 726"/>
              <a:gd name="T37" fmla="*/ 2147483647 h 739"/>
              <a:gd name="T38" fmla="*/ 2147483647 w 726"/>
              <a:gd name="T39" fmla="*/ 2147483647 h 739"/>
              <a:gd name="T40" fmla="*/ 2147483647 w 726"/>
              <a:gd name="T41" fmla="*/ 2147483647 h 739"/>
              <a:gd name="T42" fmla="*/ 2147483647 w 726"/>
              <a:gd name="T43" fmla="*/ 2147483647 h 739"/>
              <a:gd name="T44" fmla="*/ 2147483647 w 726"/>
              <a:gd name="T45" fmla="*/ 2147483647 h 739"/>
              <a:gd name="T46" fmla="*/ 2147483647 w 726"/>
              <a:gd name="T47" fmla="*/ 2147483647 h 739"/>
              <a:gd name="T48" fmla="*/ 2147483647 w 726"/>
              <a:gd name="T49" fmla="*/ 2147483647 h 739"/>
              <a:gd name="T50" fmla="*/ 2147483647 w 726"/>
              <a:gd name="T51" fmla="*/ 2147483647 h 739"/>
              <a:gd name="T52" fmla="*/ 2147483647 w 726"/>
              <a:gd name="T53" fmla="*/ 2147483647 h 739"/>
              <a:gd name="T54" fmla="*/ 2147483647 w 726"/>
              <a:gd name="T55" fmla="*/ 2147483647 h 739"/>
              <a:gd name="T56" fmla="*/ 2147483647 w 726"/>
              <a:gd name="T57" fmla="*/ 2147483647 h 739"/>
              <a:gd name="T58" fmla="*/ 2147483647 w 726"/>
              <a:gd name="T59" fmla="*/ 2147483647 h 739"/>
              <a:gd name="T60" fmla="*/ 2147483647 w 726"/>
              <a:gd name="T61" fmla="*/ 2147483647 h 739"/>
              <a:gd name="T62" fmla="*/ 2147483647 w 726"/>
              <a:gd name="T63" fmla="*/ 2147483647 h 739"/>
              <a:gd name="T64" fmla="*/ 2147483647 w 726"/>
              <a:gd name="T65" fmla="*/ 2147483647 h 739"/>
              <a:gd name="T66" fmla="*/ 2147483647 w 726"/>
              <a:gd name="T67" fmla="*/ 2147483647 h 739"/>
              <a:gd name="T68" fmla="*/ 2147483647 w 726"/>
              <a:gd name="T69" fmla="*/ 2147483647 h 739"/>
              <a:gd name="T70" fmla="*/ 2147483647 w 726"/>
              <a:gd name="T71" fmla="*/ 2147483647 h 739"/>
              <a:gd name="T72" fmla="*/ 2147483647 w 726"/>
              <a:gd name="T73" fmla="*/ 2147483647 h 739"/>
              <a:gd name="T74" fmla="*/ 2147483647 w 726"/>
              <a:gd name="T75" fmla="*/ 2147483647 h 739"/>
              <a:gd name="T76" fmla="*/ 2147483647 w 726"/>
              <a:gd name="T77" fmla="*/ 2147483647 h 739"/>
              <a:gd name="T78" fmla="*/ 2147483647 w 726"/>
              <a:gd name="T79" fmla="*/ 2147483647 h 739"/>
              <a:gd name="T80" fmla="*/ 2147483647 w 726"/>
              <a:gd name="T81" fmla="*/ 2147483647 h 739"/>
              <a:gd name="T82" fmla="*/ 2147483647 w 726"/>
              <a:gd name="T83" fmla="*/ 2147483647 h 739"/>
              <a:gd name="T84" fmla="*/ 2147483647 w 726"/>
              <a:gd name="T85" fmla="*/ 2147483647 h 739"/>
              <a:gd name="T86" fmla="*/ 2147483647 w 726"/>
              <a:gd name="T87" fmla="*/ 2147483647 h 739"/>
              <a:gd name="T88" fmla="*/ 2147483647 w 726"/>
              <a:gd name="T89" fmla="*/ 2147483647 h 739"/>
              <a:gd name="T90" fmla="*/ 2147483647 w 726"/>
              <a:gd name="T91" fmla="*/ 2147483647 h 739"/>
              <a:gd name="T92" fmla="*/ 2147483647 w 726"/>
              <a:gd name="T93" fmla="*/ 2147483647 h 739"/>
              <a:gd name="T94" fmla="*/ 2147483647 w 726"/>
              <a:gd name="T95" fmla="*/ 2147483647 h 739"/>
              <a:gd name="T96" fmla="*/ 2147483647 w 726"/>
              <a:gd name="T97" fmla="*/ 2147483647 h 739"/>
              <a:gd name="T98" fmla="*/ 2147483647 w 726"/>
              <a:gd name="T99" fmla="*/ 2147483647 h 739"/>
              <a:gd name="T100" fmla="*/ 2147483647 w 726"/>
              <a:gd name="T101" fmla="*/ 2147483647 h 739"/>
              <a:gd name="T102" fmla="*/ 2147483647 w 726"/>
              <a:gd name="T103" fmla="*/ 2147483647 h 739"/>
              <a:gd name="T104" fmla="*/ 2147483647 w 726"/>
              <a:gd name="T105" fmla="*/ 2147483647 h 739"/>
              <a:gd name="T106" fmla="*/ 2147483647 w 726"/>
              <a:gd name="T107" fmla="*/ 2147483647 h 739"/>
              <a:gd name="T108" fmla="*/ 2147483647 w 726"/>
              <a:gd name="T109" fmla="*/ 2147483647 h 739"/>
              <a:gd name="T110" fmla="*/ 2147483647 w 726"/>
              <a:gd name="T111" fmla="*/ 2147483647 h 7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26"/>
              <a:gd name="T169" fmla="*/ 0 h 739"/>
              <a:gd name="T170" fmla="*/ 726 w 726"/>
              <a:gd name="T171" fmla="*/ 739 h 73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26" h="739">
                <a:moveTo>
                  <a:pt x="102" y="32"/>
                </a:moveTo>
                <a:lnTo>
                  <a:pt x="96" y="42"/>
                </a:lnTo>
                <a:lnTo>
                  <a:pt x="92" y="46"/>
                </a:lnTo>
                <a:lnTo>
                  <a:pt x="84" y="53"/>
                </a:lnTo>
                <a:lnTo>
                  <a:pt x="71" y="60"/>
                </a:lnTo>
                <a:lnTo>
                  <a:pt x="65" y="63"/>
                </a:lnTo>
                <a:lnTo>
                  <a:pt x="62" y="70"/>
                </a:lnTo>
                <a:lnTo>
                  <a:pt x="53" y="78"/>
                </a:lnTo>
                <a:lnTo>
                  <a:pt x="45" y="81"/>
                </a:lnTo>
                <a:lnTo>
                  <a:pt x="42" y="92"/>
                </a:lnTo>
                <a:lnTo>
                  <a:pt x="42" y="106"/>
                </a:lnTo>
                <a:lnTo>
                  <a:pt x="45" y="113"/>
                </a:lnTo>
                <a:lnTo>
                  <a:pt x="45" y="130"/>
                </a:lnTo>
                <a:lnTo>
                  <a:pt x="38" y="138"/>
                </a:lnTo>
                <a:lnTo>
                  <a:pt x="30" y="144"/>
                </a:lnTo>
                <a:lnTo>
                  <a:pt x="21" y="152"/>
                </a:lnTo>
                <a:lnTo>
                  <a:pt x="11" y="152"/>
                </a:lnTo>
                <a:lnTo>
                  <a:pt x="9" y="155"/>
                </a:lnTo>
                <a:lnTo>
                  <a:pt x="2" y="162"/>
                </a:lnTo>
                <a:lnTo>
                  <a:pt x="0" y="176"/>
                </a:lnTo>
                <a:lnTo>
                  <a:pt x="9" y="187"/>
                </a:lnTo>
                <a:lnTo>
                  <a:pt x="21" y="204"/>
                </a:lnTo>
                <a:lnTo>
                  <a:pt x="24" y="360"/>
                </a:lnTo>
                <a:lnTo>
                  <a:pt x="6" y="367"/>
                </a:lnTo>
                <a:lnTo>
                  <a:pt x="9" y="388"/>
                </a:lnTo>
                <a:lnTo>
                  <a:pt x="24" y="406"/>
                </a:lnTo>
                <a:lnTo>
                  <a:pt x="33" y="420"/>
                </a:lnTo>
                <a:lnTo>
                  <a:pt x="36" y="448"/>
                </a:lnTo>
                <a:lnTo>
                  <a:pt x="48" y="462"/>
                </a:lnTo>
                <a:lnTo>
                  <a:pt x="71" y="462"/>
                </a:lnTo>
                <a:lnTo>
                  <a:pt x="98" y="476"/>
                </a:lnTo>
                <a:lnTo>
                  <a:pt x="113" y="501"/>
                </a:lnTo>
                <a:lnTo>
                  <a:pt x="116" y="522"/>
                </a:lnTo>
                <a:lnTo>
                  <a:pt x="128" y="519"/>
                </a:lnTo>
                <a:lnTo>
                  <a:pt x="223" y="522"/>
                </a:lnTo>
                <a:lnTo>
                  <a:pt x="230" y="526"/>
                </a:lnTo>
                <a:lnTo>
                  <a:pt x="232" y="533"/>
                </a:lnTo>
                <a:lnTo>
                  <a:pt x="244" y="537"/>
                </a:lnTo>
                <a:lnTo>
                  <a:pt x="254" y="547"/>
                </a:lnTo>
                <a:lnTo>
                  <a:pt x="268" y="543"/>
                </a:lnTo>
                <a:lnTo>
                  <a:pt x="313" y="526"/>
                </a:lnTo>
                <a:lnTo>
                  <a:pt x="331" y="537"/>
                </a:lnTo>
                <a:lnTo>
                  <a:pt x="334" y="540"/>
                </a:lnTo>
                <a:lnTo>
                  <a:pt x="352" y="547"/>
                </a:lnTo>
                <a:lnTo>
                  <a:pt x="352" y="551"/>
                </a:lnTo>
                <a:lnTo>
                  <a:pt x="361" y="554"/>
                </a:lnTo>
                <a:lnTo>
                  <a:pt x="373" y="562"/>
                </a:lnTo>
                <a:lnTo>
                  <a:pt x="376" y="562"/>
                </a:lnTo>
                <a:lnTo>
                  <a:pt x="379" y="565"/>
                </a:lnTo>
                <a:lnTo>
                  <a:pt x="382" y="565"/>
                </a:lnTo>
                <a:lnTo>
                  <a:pt x="403" y="575"/>
                </a:lnTo>
                <a:lnTo>
                  <a:pt x="403" y="579"/>
                </a:lnTo>
                <a:lnTo>
                  <a:pt x="424" y="590"/>
                </a:lnTo>
                <a:lnTo>
                  <a:pt x="430" y="593"/>
                </a:lnTo>
                <a:lnTo>
                  <a:pt x="447" y="603"/>
                </a:lnTo>
                <a:lnTo>
                  <a:pt x="450" y="603"/>
                </a:lnTo>
                <a:lnTo>
                  <a:pt x="453" y="607"/>
                </a:lnTo>
                <a:lnTo>
                  <a:pt x="459" y="610"/>
                </a:lnTo>
                <a:lnTo>
                  <a:pt x="468" y="614"/>
                </a:lnTo>
                <a:lnTo>
                  <a:pt x="471" y="617"/>
                </a:lnTo>
                <a:lnTo>
                  <a:pt x="477" y="621"/>
                </a:lnTo>
                <a:lnTo>
                  <a:pt x="495" y="632"/>
                </a:lnTo>
                <a:lnTo>
                  <a:pt x="498" y="636"/>
                </a:lnTo>
                <a:lnTo>
                  <a:pt x="504" y="636"/>
                </a:lnTo>
                <a:lnTo>
                  <a:pt x="507" y="639"/>
                </a:lnTo>
                <a:lnTo>
                  <a:pt x="510" y="639"/>
                </a:lnTo>
                <a:lnTo>
                  <a:pt x="513" y="642"/>
                </a:lnTo>
                <a:lnTo>
                  <a:pt x="525" y="649"/>
                </a:lnTo>
                <a:lnTo>
                  <a:pt x="528" y="649"/>
                </a:lnTo>
                <a:lnTo>
                  <a:pt x="534" y="653"/>
                </a:lnTo>
                <a:lnTo>
                  <a:pt x="540" y="656"/>
                </a:lnTo>
                <a:lnTo>
                  <a:pt x="543" y="660"/>
                </a:lnTo>
                <a:lnTo>
                  <a:pt x="552" y="664"/>
                </a:lnTo>
                <a:lnTo>
                  <a:pt x="558" y="667"/>
                </a:lnTo>
                <a:lnTo>
                  <a:pt x="560" y="670"/>
                </a:lnTo>
                <a:lnTo>
                  <a:pt x="564" y="670"/>
                </a:lnTo>
                <a:lnTo>
                  <a:pt x="588" y="684"/>
                </a:lnTo>
                <a:lnTo>
                  <a:pt x="597" y="688"/>
                </a:lnTo>
                <a:lnTo>
                  <a:pt x="597" y="692"/>
                </a:lnTo>
                <a:lnTo>
                  <a:pt x="600" y="692"/>
                </a:lnTo>
                <a:lnTo>
                  <a:pt x="605" y="696"/>
                </a:lnTo>
                <a:lnTo>
                  <a:pt x="623" y="706"/>
                </a:lnTo>
                <a:lnTo>
                  <a:pt x="626" y="709"/>
                </a:lnTo>
                <a:lnTo>
                  <a:pt x="633" y="709"/>
                </a:lnTo>
                <a:lnTo>
                  <a:pt x="633" y="713"/>
                </a:lnTo>
                <a:lnTo>
                  <a:pt x="641" y="716"/>
                </a:lnTo>
                <a:lnTo>
                  <a:pt x="650" y="720"/>
                </a:lnTo>
                <a:lnTo>
                  <a:pt x="650" y="723"/>
                </a:lnTo>
                <a:lnTo>
                  <a:pt x="659" y="727"/>
                </a:lnTo>
                <a:lnTo>
                  <a:pt x="665" y="730"/>
                </a:lnTo>
                <a:lnTo>
                  <a:pt x="668" y="734"/>
                </a:lnTo>
                <a:lnTo>
                  <a:pt x="680" y="738"/>
                </a:lnTo>
                <a:lnTo>
                  <a:pt x="680" y="706"/>
                </a:lnTo>
                <a:lnTo>
                  <a:pt x="725" y="706"/>
                </a:lnTo>
                <a:lnTo>
                  <a:pt x="725" y="600"/>
                </a:lnTo>
                <a:lnTo>
                  <a:pt x="725" y="222"/>
                </a:lnTo>
                <a:lnTo>
                  <a:pt x="713" y="208"/>
                </a:lnTo>
                <a:lnTo>
                  <a:pt x="713" y="190"/>
                </a:lnTo>
                <a:lnTo>
                  <a:pt x="707" y="184"/>
                </a:lnTo>
                <a:lnTo>
                  <a:pt x="704" y="162"/>
                </a:lnTo>
                <a:lnTo>
                  <a:pt x="716" y="155"/>
                </a:lnTo>
                <a:lnTo>
                  <a:pt x="713" y="95"/>
                </a:lnTo>
                <a:lnTo>
                  <a:pt x="719" y="92"/>
                </a:lnTo>
                <a:lnTo>
                  <a:pt x="719" y="84"/>
                </a:lnTo>
                <a:lnTo>
                  <a:pt x="725" y="81"/>
                </a:lnTo>
                <a:lnTo>
                  <a:pt x="722" y="70"/>
                </a:lnTo>
                <a:lnTo>
                  <a:pt x="716" y="67"/>
                </a:lnTo>
                <a:lnTo>
                  <a:pt x="680" y="63"/>
                </a:lnTo>
                <a:lnTo>
                  <a:pt x="674" y="60"/>
                </a:lnTo>
                <a:lnTo>
                  <a:pt x="668" y="56"/>
                </a:lnTo>
                <a:lnTo>
                  <a:pt x="656" y="53"/>
                </a:lnTo>
                <a:lnTo>
                  <a:pt x="644" y="53"/>
                </a:lnTo>
                <a:lnTo>
                  <a:pt x="638" y="53"/>
                </a:lnTo>
                <a:lnTo>
                  <a:pt x="629" y="46"/>
                </a:lnTo>
                <a:lnTo>
                  <a:pt x="626" y="39"/>
                </a:lnTo>
                <a:lnTo>
                  <a:pt x="629" y="39"/>
                </a:lnTo>
                <a:lnTo>
                  <a:pt x="629" y="32"/>
                </a:lnTo>
                <a:lnTo>
                  <a:pt x="621" y="25"/>
                </a:lnTo>
                <a:lnTo>
                  <a:pt x="614" y="25"/>
                </a:lnTo>
                <a:lnTo>
                  <a:pt x="608" y="21"/>
                </a:lnTo>
                <a:lnTo>
                  <a:pt x="597" y="18"/>
                </a:lnTo>
                <a:lnTo>
                  <a:pt x="585" y="14"/>
                </a:lnTo>
                <a:lnTo>
                  <a:pt x="558" y="14"/>
                </a:lnTo>
                <a:lnTo>
                  <a:pt x="549" y="18"/>
                </a:lnTo>
                <a:lnTo>
                  <a:pt x="537" y="21"/>
                </a:lnTo>
                <a:lnTo>
                  <a:pt x="513" y="35"/>
                </a:lnTo>
                <a:lnTo>
                  <a:pt x="501" y="46"/>
                </a:lnTo>
                <a:lnTo>
                  <a:pt x="489" y="60"/>
                </a:lnTo>
                <a:lnTo>
                  <a:pt x="486" y="81"/>
                </a:lnTo>
                <a:lnTo>
                  <a:pt x="492" y="92"/>
                </a:lnTo>
                <a:lnTo>
                  <a:pt x="492" y="99"/>
                </a:lnTo>
                <a:lnTo>
                  <a:pt x="495" y="109"/>
                </a:lnTo>
                <a:lnTo>
                  <a:pt x="495" y="116"/>
                </a:lnTo>
                <a:lnTo>
                  <a:pt x="489" y="124"/>
                </a:lnTo>
                <a:lnTo>
                  <a:pt x="486" y="134"/>
                </a:lnTo>
                <a:lnTo>
                  <a:pt x="477" y="144"/>
                </a:lnTo>
                <a:lnTo>
                  <a:pt x="468" y="148"/>
                </a:lnTo>
                <a:lnTo>
                  <a:pt x="453" y="155"/>
                </a:lnTo>
                <a:lnTo>
                  <a:pt x="441" y="155"/>
                </a:lnTo>
                <a:lnTo>
                  <a:pt x="436" y="152"/>
                </a:lnTo>
                <a:lnTo>
                  <a:pt x="420" y="144"/>
                </a:lnTo>
                <a:lnTo>
                  <a:pt x="415" y="138"/>
                </a:lnTo>
                <a:lnTo>
                  <a:pt x="408" y="130"/>
                </a:lnTo>
                <a:lnTo>
                  <a:pt x="403" y="127"/>
                </a:lnTo>
                <a:lnTo>
                  <a:pt x="396" y="127"/>
                </a:lnTo>
                <a:lnTo>
                  <a:pt x="391" y="120"/>
                </a:lnTo>
                <a:lnTo>
                  <a:pt x="384" y="120"/>
                </a:lnTo>
                <a:lnTo>
                  <a:pt x="373" y="113"/>
                </a:lnTo>
                <a:lnTo>
                  <a:pt x="346" y="106"/>
                </a:lnTo>
                <a:lnTo>
                  <a:pt x="319" y="102"/>
                </a:lnTo>
                <a:lnTo>
                  <a:pt x="298" y="99"/>
                </a:lnTo>
                <a:lnTo>
                  <a:pt x="286" y="84"/>
                </a:lnTo>
                <a:lnTo>
                  <a:pt x="277" y="70"/>
                </a:lnTo>
                <a:lnTo>
                  <a:pt x="277" y="60"/>
                </a:lnTo>
                <a:lnTo>
                  <a:pt x="274" y="49"/>
                </a:lnTo>
                <a:lnTo>
                  <a:pt x="268" y="46"/>
                </a:lnTo>
                <a:lnTo>
                  <a:pt x="248" y="39"/>
                </a:lnTo>
                <a:lnTo>
                  <a:pt x="230" y="28"/>
                </a:lnTo>
                <a:lnTo>
                  <a:pt x="223" y="25"/>
                </a:lnTo>
                <a:lnTo>
                  <a:pt x="209" y="21"/>
                </a:lnTo>
                <a:lnTo>
                  <a:pt x="200" y="21"/>
                </a:lnTo>
                <a:lnTo>
                  <a:pt x="188" y="14"/>
                </a:lnTo>
                <a:lnTo>
                  <a:pt x="175" y="14"/>
                </a:lnTo>
                <a:lnTo>
                  <a:pt x="158" y="18"/>
                </a:lnTo>
                <a:lnTo>
                  <a:pt x="143" y="18"/>
                </a:lnTo>
                <a:lnTo>
                  <a:pt x="134" y="14"/>
                </a:lnTo>
                <a:lnTo>
                  <a:pt x="119" y="7"/>
                </a:lnTo>
                <a:lnTo>
                  <a:pt x="107" y="3"/>
                </a:lnTo>
                <a:lnTo>
                  <a:pt x="98" y="0"/>
                </a:lnTo>
                <a:lnTo>
                  <a:pt x="102" y="32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Freeform 4"/>
          <p:cNvSpPr>
            <a:spLocks/>
          </p:cNvSpPr>
          <p:nvPr/>
        </p:nvSpPr>
        <p:spPr bwMode="auto">
          <a:xfrm>
            <a:off x="5341913" y="3848100"/>
            <a:ext cx="744537" cy="1162050"/>
          </a:xfrm>
          <a:custGeom>
            <a:avLst/>
            <a:gdLst>
              <a:gd name="T0" fmla="*/ 0 w 469"/>
              <a:gd name="T1" fmla="*/ 2147483647 h 732"/>
              <a:gd name="T2" fmla="*/ 2147483647 w 469"/>
              <a:gd name="T3" fmla="*/ 2147483647 h 732"/>
              <a:gd name="T4" fmla="*/ 2147483647 w 469"/>
              <a:gd name="T5" fmla="*/ 2147483647 h 732"/>
              <a:gd name="T6" fmla="*/ 2147483647 w 469"/>
              <a:gd name="T7" fmla="*/ 2147483647 h 732"/>
              <a:gd name="T8" fmla="*/ 2147483647 w 469"/>
              <a:gd name="T9" fmla="*/ 2147483647 h 732"/>
              <a:gd name="T10" fmla="*/ 2147483647 w 469"/>
              <a:gd name="T11" fmla="*/ 2147483647 h 732"/>
              <a:gd name="T12" fmla="*/ 2147483647 w 469"/>
              <a:gd name="T13" fmla="*/ 2147483647 h 732"/>
              <a:gd name="T14" fmla="*/ 2147483647 w 469"/>
              <a:gd name="T15" fmla="*/ 2147483647 h 732"/>
              <a:gd name="T16" fmla="*/ 2147483647 w 469"/>
              <a:gd name="T17" fmla="*/ 2147483647 h 732"/>
              <a:gd name="T18" fmla="*/ 2147483647 w 469"/>
              <a:gd name="T19" fmla="*/ 2147483647 h 732"/>
              <a:gd name="T20" fmla="*/ 2147483647 w 469"/>
              <a:gd name="T21" fmla="*/ 2147483647 h 732"/>
              <a:gd name="T22" fmla="*/ 2147483647 w 469"/>
              <a:gd name="T23" fmla="*/ 2147483647 h 732"/>
              <a:gd name="T24" fmla="*/ 2147483647 w 469"/>
              <a:gd name="T25" fmla="*/ 2147483647 h 732"/>
              <a:gd name="T26" fmla="*/ 2147483647 w 469"/>
              <a:gd name="T27" fmla="*/ 2147483647 h 732"/>
              <a:gd name="T28" fmla="*/ 2147483647 w 469"/>
              <a:gd name="T29" fmla="*/ 2147483647 h 732"/>
              <a:gd name="T30" fmla="*/ 2147483647 w 469"/>
              <a:gd name="T31" fmla="*/ 2147483647 h 732"/>
              <a:gd name="T32" fmla="*/ 2147483647 w 469"/>
              <a:gd name="T33" fmla="*/ 2147483647 h 732"/>
              <a:gd name="T34" fmla="*/ 2147483647 w 469"/>
              <a:gd name="T35" fmla="*/ 2147483647 h 732"/>
              <a:gd name="T36" fmla="*/ 2147483647 w 469"/>
              <a:gd name="T37" fmla="*/ 2147483647 h 732"/>
              <a:gd name="T38" fmla="*/ 2147483647 w 469"/>
              <a:gd name="T39" fmla="*/ 2147483647 h 732"/>
              <a:gd name="T40" fmla="*/ 2147483647 w 469"/>
              <a:gd name="T41" fmla="*/ 2147483647 h 732"/>
              <a:gd name="T42" fmla="*/ 2147483647 w 469"/>
              <a:gd name="T43" fmla="*/ 2147483647 h 732"/>
              <a:gd name="T44" fmla="*/ 2147483647 w 469"/>
              <a:gd name="T45" fmla="*/ 2147483647 h 732"/>
              <a:gd name="T46" fmla="*/ 2147483647 w 469"/>
              <a:gd name="T47" fmla="*/ 2147483647 h 732"/>
              <a:gd name="T48" fmla="*/ 2147483647 w 469"/>
              <a:gd name="T49" fmla="*/ 2147483647 h 732"/>
              <a:gd name="T50" fmla="*/ 2147483647 w 469"/>
              <a:gd name="T51" fmla="*/ 2147483647 h 732"/>
              <a:gd name="T52" fmla="*/ 2147483647 w 469"/>
              <a:gd name="T53" fmla="*/ 2147483647 h 732"/>
              <a:gd name="T54" fmla="*/ 2147483647 w 469"/>
              <a:gd name="T55" fmla="*/ 0 h 732"/>
              <a:gd name="T56" fmla="*/ 2147483647 w 469"/>
              <a:gd name="T57" fmla="*/ 2147483647 h 732"/>
              <a:gd name="T58" fmla="*/ 2147483647 w 469"/>
              <a:gd name="T59" fmla="*/ 2147483647 h 732"/>
              <a:gd name="T60" fmla="*/ 2147483647 w 469"/>
              <a:gd name="T61" fmla="*/ 2147483647 h 732"/>
              <a:gd name="T62" fmla="*/ 2147483647 w 469"/>
              <a:gd name="T63" fmla="*/ 2147483647 h 732"/>
              <a:gd name="T64" fmla="*/ 2147483647 w 469"/>
              <a:gd name="T65" fmla="*/ 2147483647 h 732"/>
              <a:gd name="T66" fmla="*/ 2147483647 w 469"/>
              <a:gd name="T67" fmla="*/ 2147483647 h 732"/>
              <a:gd name="T68" fmla="*/ 2147483647 w 469"/>
              <a:gd name="T69" fmla="*/ 2147483647 h 732"/>
              <a:gd name="T70" fmla="*/ 2147483647 w 469"/>
              <a:gd name="T71" fmla="*/ 2147483647 h 732"/>
              <a:gd name="T72" fmla="*/ 2147483647 w 469"/>
              <a:gd name="T73" fmla="*/ 2147483647 h 732"/>
              <a:gd name="T74" fmla="*/ 2147483647 w 469"/>
              <a:gd name="T75" fmla="*/ 2147483647 h 732"/>
              <a:gd name="T76" fmla="*/ 2147483647 w 469"/>
              <a:gd name="T77" fmla="*/ 2147483647 h 732"/>
              <a:gd name="T78" fmla="*/ 2147483647 w 469"/>
              <a:gd name="T79" fmla="*/ 2147483647 h 732"/>
              <a:gd name="T80" fmla="*/ 2147483647 w 469"/>
              <a:gd name="T81" fmla="*/ 2147483647 h 732"/>
              <a:gd name="T82" fmla="*/ 2147483647 w 469"/>
              <a:gd name="T83" fmla="*/ 2147483647 h 732"/>
              <a:gd name="T84" fmla="*/ 2147483647 w 469"/>
              <a:gd name="T85" fmla="*/ 2147483647 h 732"/>
              <a:gd name="T86" fmla="*/ 2147483647 w 469"/>
              <a:gd name="T87" fmla="*/ 2147483647 h 732"/>
              <a:gd name="T88" fmla="*/ 2147483647 w 469"/>
              <a:gd name="T89" fmla="*/ 2147483647 h 732"/>
              <a:gd name="T90" fmla="*/ 2147483647 w 469"/>
              <a:gd name="T91" fmla="*/ 2147483647 h 732"/>
              <a:gd name="T92" fmla="*/ 2147483647 w 469"/>
              <a:gd name="T93" fmla="*/ 2147483647 h 732"/>
              <a:gd name="T94" fmla="*/ 2147483647 w 469"/>
              <a:gd name="T95" fmla="*/ 2147483647 h 732"/>
              <a:gd name="T96" fmla="*/ 2147483647 w 469"/>
              <a:gd name="T97" fmla="*/ 2147483647 h 732"/>
              <a:gd name="T98" fmla="*/ 2147483647 w 469"/>
              <a:gd name="T99" fmla="*/ 2147483647 h 732"/>
              <a:gd name="T100" fmla="*/ 2147483647 w 469"/>
              <a:gd name="T101" fmla="*/ 2147483647 h 732"/>
              <a:gd name="T102" fmla="*/ 2147483647 w 469"/>
              <a:gd name="T103" fmla="*/ 2147483647 h 732"/>
              <a:gd name="T104" fmla="*/ 2147483647 w 469"/>
              <a:gd name="T105" fmla="*/ 2147483647 h 732"/>
              <a:gd name="T106" fmla="*/ 2147483647 w 469"/>
              <a:gd name="T107" fmla="*/ 2147483647 h 732"/>
              <a:gd name="T108" fmla="*/ 2147483647 w 469"/>
              <a:gd name="T109" fmla="*/ 2147483647 h 732"/>
              <a:gd name="T110" fmla="*/ 2147483647 w 469"/>
              <a:gd name="T111" fmla="*/ 2147483647 h 732"/>
              <a:gd name="T112" fmla="*/ 2147483647 w 469"/>
              <a:gd name="T113" fmla="*/ 2147483647 h 732"/>
              <a:gd name="T114" fmla="*/ 2147483647 w 469"/>
              <a:gd name="T115" fmla="*/ 2147483647 h 732"/>
              <a:gd name="T116" fmla="*/ 2147483647 w 469"/>
              <a:gd name="T117" fmla="*/ 2147483647 h 732"/>
              <a:gd name="T118" fmla="*/ 2147483647 w 469"/>
              <a:gd name="T119" fmla="*/ 2147483647 h 732"/>
              <a:gd name="T120" fmla="*/ 2147483647 w 469"/>
              <a:gd name="T121" fmla="*/ 2147483647 h 732"/>
              <a:gd name="T122" fmla="*/ 2147483647 w 469"/>
              <a:gd name="T123" fmla="*/ 2147483647 h 7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69"/>
              <a:gd name="T187" fmla="*/ 0 h 732"/>
              <a:gd name="T188" fmla="*/ 469 w 469"/>
              <a:gd name="T189" fmla="*/ 732 h 7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69" h="732">
                <a:moveTo>
                  <a:pt x="33" y="448"/>
                </a:moveTo>
                <a:lnTo>
                  <a:pt x="0" y="491"/>
                </a:lnTo>
                <a:lnTo>
                  <a:pt x="3" y="696"/>
                </a:lnTo>
                <a:lnTo>
                  <a:pt x="23" y="727"/>
                </a:lnTo>
                <a:lnTo>
                  <a:pt x="23" y="731"/>
                </a:lnTo>
                <a:lnTo>
                  <a:pt x="29" y="724"/>
                </a:lnTo>
                <a:lnTo>
                  <a:pt x="65" y="674"/>
                </a:lnTo>
                <a:lnTo>
                  <a:pt x="68" y="664"/>
                </a:lnTo>
                <a:lnTo>
                  <a:pt x="71" y="664"/>
                </a:lnTo>
                <a:lnTo>
                  <a:pt x="71" y="657"/>
                </a:lnTo>
                <a:lnTo>
                  <a:pt x="68" y="657"/>
                </a:lnTo>
                <a:lnTo>
                  <a:pt x="71" y="653"/>
                </a:lnTo>
                <a:lnTo>
                  <a:pt x="83" y="653"/>
                </a:lnTo>
                <a:lnTo>
                  <a:pt x="113" y="611"/>
                </a:lnTo>
                <a:lnTo>
                  <a:pt x="161" y="561"/>
                </a:lnTo>
                <a:lnTo>
                  <a:pt x="185" y="544"/>
                </a:lnTo>
                <a:lnTo>
                  <a:pt x="203" y="537"/>
                </a:lnTo>
                <a:lnTo>
                  <a:pt x="229" y="512"/>
                </a:lnTo>
                <a:lnTo>
                  <a:pt x="241" y="498"/>
                </a:lnTo>
                <a:lnTo>
                  <a:pt x="247" y="484"/>
                </a:lnTo>
                <a:lnTo>
                  <a:pt x="262" y="473"/>
                </a:lnTo>
                <a:lnTo>
                  <a:pt x="301" y="427"/>
                </a:lnTo>
                <a:lnTo>
                  <a:pt x="319" y="398"/>
                </a:lnTo>
                <a:lnTo>
                  <a:pt x="322" y="381"/>
                </a:lnTo>
                <a:lnTo>
                  <a:pt x="349" y="346"/>
                </a:lnTo>
                <a:lnTo>
                  <a:pt x="352" y="346"/>
                </a:lnTo>
                <a:lnTo>
                  <a:pt x="358" y="339"/>
                </a:lnTo>
                <a:lnTo>
                  <a:pt x="370" y="293"/>
                </a:lnTo>
                <a:lnTo>
                  <a:pt x="373" y="286"/>
                </a:lnTo>
                <a:lnTo>
                  <a:pt x="388" y="254"/>
                </a:lnTo>
                <a:lnTo>
                  <a:pt x="393" y="244"/>
                </a:lnTo>
                <a:lnTo>
                  <a:pt x="403" y="216"/>
                </a:lnTo>
                <a:lnTo>
                  <a:pt x="415" y="201"/>
                </a:lnTo>
                <a:lnTo>
                  <a:pt x="415" y="194"/>
                </a:lnTo>
                <a:lnTo>
                  <a:pt x="423" y="180"/>
                </a:lnTo>
                <a:lnTo>
                  <a:pt x="429" y="169"/>
                </a:lnTo>
                <a:lnTo>
                  <a:pt x="432" y="166"/>
                </a:lnTo>
                <a:lnTo>
                  <a:pt x="432" y="162"/>
                </a:lnTo>
                <a:lnTo>
                  <a:pt x="441" y="152"/>
                </a:lnTo>
                <a:lnTo>
                  <a:pt x="447" y="92"/>
                </a:lnTo>
                <a:lnTo>
                  <a:pt x="450" y="92"/>
                </a:lnTo>
                <a:lnTo>
                  <a:pt x="462" y="88"/>
                </a:lnTo>
                <a:lnTo>
                  <a:pt x="465" y="92"/>
                </a:lnTo>
                <a:lnTo>
                  <a:pt x="468" y="84"/>
                </a:lnTo>
                <a:lnTo>
                  <a:pt x="462" y="84"/>
                </a:lnTo>
                <a:lnTo>
                  <a:pt x="462" y="81"/>
                </a:lnTo>
                <a:lnTo>
                  <a:pt x="453" y="84"/>
                </a:lnTo>
                <a:lnTo>
                  <a:pt x="453" y="81"/>
                </a:lnTo>
                <a:lnTo>
                  <a:pt x="459" y="78"/>
                </a:lnTo>
                <a:lnTo>
                  <a:pt x="459" y="46"/>
                </a:lnTo>
                <a:lnTo>
                  <a:pt x="456" y="42"/>
                </a:lnTo>
                <a:lnTo>
                  <a:pt x="459" y="25"/>
                </a:lnTo>
                <a:lnTo>
                  <a:pt x="462" y="21"/>
                </a:lnTo>
                <a:lnTo>
                  <a:pt x="462" y="11"/>
                </a:lnTo>
                <a:lnTo>
                  <a:pt x="453" y="11"/>
                </a:lnTo>
                <a:lnTo>
                  <a:pt x="447" y="0"/>
                </a:lnTo>
                <a:lnTo>
                  <a:pt x="432" y="3"/>
                </a:lnTo>
                <a:lnTo>
                  <a:pt x="429" y="14"/>
                </a:lnTo>
                <a:lnTo>
                  <a:pt x="384" y="25"/>
                </a:lnTo>
                <a:lnTo>
                  <a:pt x="381" y="28"/>
                </a:lnTo>
                <a:lnTo>
                  <a:pt x="331" y="42"/>
                </a:lnTo>
                <a:lnTo>
                  <a:pt x="301" y="46"/>
                </a:lnTo>
                <a:lnTo>
                  <a:pt x="298" y="46"/>
                </a:lnTo>
                <a:lnTo>
                  <a:pt x="283" y="46"/>
                </a:lnTo>
                <a:lnTo>
                  <a:pt x="280" y="50"/>
                </a:lnTo>
                <a:lnTo>
                  <a:pt x="277" y="50"/>
                </a:lnTo>
                <a:lnTo>
                  <a:pt x="277" y="53"/>
                </a:lnTo>
                <a:lnTo>
                  <a:pt x="274" y="53"/>
                </a:lnTo>
                <a:lnTo>
                  <a:pt x="265" y="56"/>
                </a:lnTo>
                <a:lnTo>
                  <a:pt x="265" y="60"/>
                </a:lnTo>
                <a:lnTo>
                  <a:pt x="262" y="60"/>
                </a:lnTo>
                <a:lnTo>
                  <a:pt x="262" y="64"/>
                </a:lnTo>
                <a:lnTo>
                  <a:pt x="241" y="67"/>
                </a:lnTo>
                <a:lnTo>
                  <a:pt x="239" y="64"/>
                </a:lnTo>
                <a:lnTo>
                  <a:pt x="220" y="60"/>
                </a:lnTo>
                <a:lnTo>
                  <a:pt x="217" y="60"/>
                </a:lnTo>
                <a:lnTo>
                  <a:pt x="211" y="60"/>
                </a:lnTo>
                <a:lnTo>
                  <a:pt x="211" y="64"/>
                </a:lnTo>
                <a:lnTo>
                  <a:pt x="203" y="67"/>
                </a:lnTo>
                <a:lnTo>
                  <a:pt x="200" y="67"/>
                </a:lnTo>
                <a:lnTo>
                  <a:pt x="200" y="70"/>
                </a:lnTo>
                <a:lnTo>
                  <a:pt x="188" y="74"/>
                </a:lnTo>
                <a:lnTo>
                  <a:pt x="185" y="78"/>
                </a:lnTo>
                <a:lnTo>
                  <a:pt x="182" y="81"/>
                </a:lnTo>
                <a:lnTo>
                  <a:pt x="178" y="81"/>
                </a:lnTo>
                <a:lnTo>
                  <a:pt x="143" y="78"/>
                </a:lnTo>
                <a:lnTo>
                  <a:pt x="140" y="78"/>
                </a:lnTo>
                <a:lnTo>
                  <a:pt x="140" y="74"/>
                </a:lnTo>
                <a:lnTo>
                  <a:pt x="137" y="74"/>
                </a:lnTo>
                <a:lnTo>
                  <a:pt x="137" y="70"/>
                </a:lnTo>
                <a:lnTo>
                  <a:pt x="134" y="70"/>
                </a:lnTo>
                <a:lnTo>
                  <a:pt x="134" y="67"/>
                </a:lnTo>
                <a:lnTo>
                  <a:pt x="131" y="67"/>
                </a:lnTo>
                <a:lnTo>
                  <a:pt x="125" y="60"/>
                </a:lnTo>
                <a:lnTo>
                  <a:pt x="122" y="53"/>
                </a:lnTo>
                <a:lnTo>
                  <a:pt x="113" y="39"/>
                </a:lnTo>
                <a:lnTo>
                  <a:pt x="107" y="32"/>
                </a:lnTo>
                <a:lnTo>
                  <a:pt x="104" y="28"/>
                </a:lnTo>
                <a:lnTo>
                  <a:pt x="101" y="28"/>
                </a:lnTo>
                <a:lnTo>
                  <a:pt x="101" y="25"/>
                </a:lnTo>
                <a:lnTo>
                  <a:pt x="95" y="39"/>
                </a:lnTo>
                <a:lnTo>
                  <a:pt x="93" y="39"/>
                </a:lnTo>
                <a:lnTo>
                  <a:pt x="93" y="42"/>
                </a:lnTo>
                <a:lnTo>
                  <a:pt x="89" y="46"/>
                </a:lnTo>
                <a:lnTo>
                  <a:pt x="89" y="50"/>
                </a:lnTo>
                <a:lnTo>
                  <a:pt x="86" y="50"/>
                </a:lnTo>
                <a:lnTo>
                  <a:pt x="86" y="53"/>
                </a:lnTo>
                <a:lnTo>
                  <a:pt x="86" y="56"/>
                </a:lnTo>
                <a:lnTo>
                  <a:pt x="83" y="88"/>
                </a:lnTo>
                <a:lnTo>
                  <a:pt x="93" y="96"/>
                </a:lnTo>
                <a:lnTo>
                  <a:pt x="95" y="102"/>
                </a:lnTo>
                <a:lnTo>
                  <a:pt x="137" y="152"/>
                </a:lnTo>
                <a:lnTo>
                  <a:pt x="319" y="208"/>
                </a:lnTo>
                <a:lnTo>
                  <a:pt x="185" y="374"/>
                </a:lnTo>
                <a:lnTo>
                  <a:pt x="128" y="374"/>
                </a:lnTo>
                <a:lnTo>
                  <a:pt x="104" y="388"/>
                </a:lnTo>
                <a:lnTo>
                  <a:pt x="98" y="396"/>
                </a:lnTo>
                <a:lnTo>
                  <a:pt x="95" y="396"/>
                </a:lnTo>
                <a:lnTo>
                  <a:pt x="83" y="410"/>
                </a:lnTo>
                <a:lnTo>
                  <a:pt x="50" y="420"/>
                </a:lnTo>
                <a:lnTo>
                  <a:pt x="50" y="424"/>
                </a:lnTo>
                <a:lnTo>
                  <a:pt x="41" y="427"/>
                </a:lnTo>
                <a:lnTo>
                  <a:pt x="41" y="431"/>
                </a:lnTo>
                <a:lnTo>
                  <a:pt x="39" y="431"/>
                </a:lnTo>
                <a:lnTo>
                  <a:pt x="33" y="448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Freeform 6"/>
          <p:cNvSpPr>
            <a:spLocks/>
          </p:cNvSpPr>
          <p:nvPr/>
        </p:nvSpPr>
        <p:spPr bwMode="auto">
          <a:xfrm>
            <a:off x="2898750" y="1668463"/>
            <a:ext cx="290513" cy="601662"/>
          </a:xfrm>
          <a:custGeom>
            <a:avLst/>
            <a:gdLst>
              <a:gd name="T0" fmla="*/ 2147483647 w 183"/>
              <a:gd name="T1" fmla="*/ 2147483647 h 379"/>
              <a:gd name="T2" fmla="*/ 2147483647 w 183"/>
              <a:gd name="T3" fmla="*/ 2147483647 h 379"/>
              <a:gd name="T4" fmla="*/ 2147483647 w 183"/>
              <a:gd name="T5" fmla="*/ 2147483647 h 379"/>
              <a:gd name="T6" fmla="*/ 2147483647 w 183"/>
              <a:gd name="T7" fmla="*/ 2147483647 h 379"/>
              <a:gd name="T8" fmla="*/ 0 w 183"/>
              <a:gd name="T9" fmla="*/ 2147483647 h 379"/>
              <a:gd name="T10" fmla="*/ 2147483647 w 183"/>
              <a:gd name="T11" fmla="*/ 2147483647 h 379"/>
              <a:gd name="T12" fmla="*/ 2147483647 w 183"/>
              <a:gd name="T13" fmla="*/ 2147483647 h 379"/>
              <a:gd name="T14" fmla="*/ 2147483647 w 183"/>
              <a:gd name="T15" fmla="*/ 2147483647 h 379"/>
              <a:gd name="T16" fmla="*/ 2147483647 w 183"/>
              <a:gd name="T17" fmla="*/ 2147483647 h 379"/>
              <a:gd name="T18" fmla="*/ 2147483647 w 183"/>
              <a:gd name="T19" fmla="*/ 2147483647 h 379"/>
              <a:gd name="T20" fmla="*/ 2147483647 w 183"/>
              <a:gd name="T21" fmla="*/ 2147483647 h 379"/>
              <a:gd name="T22" fmla="*/ 2147483647 w 183"/>
              <a:gd name="T23" fmla="*/ 2147483647 h 379"/>
              <a:gd name="T24" fmla="*/ 2147483647 w 183"/>
              <a:gd name="T25" fmla="*/ 2147483647 h 379"/>
              <a:gd name="T26" fmla="*/ 2147483647 w 183"/>
              <a:gd name="T27" fmla="*/ 2147483647 h 379"/>
              <a:gd name="T28" fmla="*/ 2147483647 w 183"/>
              <a:gd name="T29" fmla="*/ 2147483647 h 379"/>
              <a:gd name="T30" fmla="*/ 2147483647 w 183"/>
              <a:gd name="T31" fmla="*/ 2147483647 h 379"/>
              <a:gd name="T32" fmla="*/ 2147483647 w 183"/>
              <a:gd name="T33" fmla="*/ 2147483647 h 379"/>
              <a:gd name="T34" fmla="*/ 2147483647 w 183"/>
              <a:gd name="T35" fmla="*/ 2147483647 h 379"/>
              <a:gd name="T36" fmla="*/ 2147483647 w 183"/>
              <a:gd name="T37" fmla="*/ 2147483647 h 379"/>
              <a:gd name="T38" fmla="*/ 2147483647 w 183"/>
              <a:gd name="T39" fmla="*/ 2147483647 h 379"/>
              <a:gd name="T40" fmla="*/ 2147483647 w 183"/>
              <a:gd name="T41" fmla="*/ 2147483647 h 379"/>
              <a:gd name="T42" fmla="*/ 2147483647 w 183"/>
              <a:gd name="T43" fmla="*/ 2147483647 h 379"/>
              <a:gd name="T44" fmla="*/ 2147483647 w 183"/>
              <a:gd name="T45" fmla="*/ 2147483647 h 379"/>
              <a:gd name="T46" fmla="*/ 2147483647 w 183"/>
              <a:gd name="T47" fmla="*/ 2147483647 h 379"/>
              <a:gd name="T48" fmla="*/ 2147483647 w 183"/>
              <a:gd name="T49" fmla="*/ 2147483647 h 379"/>
              <a:gd name="T50" fmla="*/ 2147483647 w 183"/>
              <a:gd name="T51" fmla="*/ 2147483647 h 379"/>
              <a:gd name="T52" fmla="*/ 2147483647 w 183"/>
              <a:gd name="T53" fmla="*/ 2147483647 h 379"/>
              <a:gd name="T54" fmla="*/ 2147483647 w 183"/>
              <a:gd name="T55" fmla="*/ 2147483647 h 379"/>
              <a:gd name="T56" fmla="*/ 2147483647 w 183"/>
              <a:gd name="T57" fmla="*/ 2147483647 h 379"/>
              <a:gd name="T58" fmla="*/ 2147483647 w 183"/>
              <a:gd name="T59" fmla="*/ 2147483647 h 379"/>
              <a:gd name="T60" fmla="*/ 2147483647 w 183"/>
              <a:gd name="T61" fmla="*/ 2147483647 h 379"/>
              <a:gd name="T62" fmla="*/ 2147483647 w 183"/>
              <a:gd name="T63" fmla="*/ 2147483647 h 379"/>
              <a:gd name="T64" fmla="*/ 2147483647 w 183"/>
              <a:gd name="T65" fmla="*/ 2147483647 h 379"/>
              <a:gd name="T66" fmla="*/ 2147483647 w 183"/>
              <a:gd name="T67" fmla="*/ 2147483647 h 379"/>
              <a:gd name="T68" fmla="*/ 2147483647 w 183"/>
              <a:gd name="T69" fmla="*/ 2147483647 h 379"/>
              <a:gd name="T70" fmla="*/ 2147483647 w 183"/>
              <a:gd name="T71" fmla="*/ 2147483647 h 379"/>
              <a:gd name="T72" fmla="*/ 2147483647 w 183"/>
              <a:gd name="T73" fmla="*/ 2147483647 h 379"/>
              <a:gd name="T74" fmla="*/ 2147483647 w 183"/>
              <a:gd name="T75" fmla="*/ 2147483647 h 379"/>
              <a:gd name="T76" fmla="*/ 2147483647 w 183"/>
              <a:gd name="T77" fmla="*/ 2147483647 h 379"/>
              <a:gd name="T78" fmla="*/ 2147483647 w 183"/>
              <a:gd name="T79" fmla="*/ 2147483647 h 379"/>
              <a:gd name="T80" fmla="*/ 2147483647 w 183"/>
              <a:gd name="T81" fmla="*/ 2147483647 h 379"/>
              <a:gd name="T82" fmla="*/ 2147483647 w 183"/>
              <a:gd name="T83" fmla="*/ 2147483647 h 379"/>
              <a:gd name="T84" fmla="*/ 2147483647 w 183"/>
              <a:gd name="T85" fmla="*/ 2147483647 h 379"/>
              <a:gd name="T86" fmla="*/ 2147483647 w 183"/>
              <a:gd name="T87" fmla="*/ 2147483647 h 379"/>
              <a:gd name="T88" fmla="*/ 2147483647 w 183"/>
              <a:gd name="T89" fmla="*/ 2147483647 h 379"/>
              <a:gd name="T90" fmla="*/ 2147483647 w 183"/>
              <a:gd name="T91" fmla="*/ 2147483647 h 379"/>
              <a:gd name="T92" fmla="*/ 2147483647 w 183"/>
              <a:gd name="T93" fmla="*/ 2147483647 h 379"/>
              <a:gd name="T94" fmla="*/ 2147483647 w 183"/>
              <a:gd name="T95" fmla="*/ 0 h 379"/>
              <a:gd name="T96" fmla="*/ 2147483647 w 183"/>
              <a:gd name="T97" fmla="*/ 0 h 379"/>
              <a:gd name="T98" fmla="*/ 2147483647 w 183"/>
              <a:gd name="T99" fmla="*/ 2147483647 h 379"/>
              <a:gd name="T100" fmla="*/ 2147483647 w 183"/>
              <a:gd name="T101" fmla="*/ 2147483647 h 379"/>
              <a:gd name="T102" fmla="*/ 2147483647 w 183"/>
              <a:gd name="T103" fmla="*/ 2147483647 h 3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3"/>
              <a:gd name="T157" fmla="*/ 0 h 379"/>
              <a:gd name="T158" fmla="*/ 183 w 183"/>
              <a:gd name="T159" fmla="*/ 379 h 3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3" h="379">
                <a:moveTo>
                  <a:pt x="41" y="43"/>
                </a:moveTo>
                <a:lnTo>
                  <a:pt x="48" y="46"/>
                </a:lnTo>
                <a:lnTo>
                  <a:pt x="48" y="50"/>
                </a:lnTo>
                <a:lnTo>
                  <a:pt x="48" y="116"/>
                </a:lnTo>
                <a:lnTo>
                  <a:pt x="41" y="148"/>
                </a:lnTo>
                <a:lnTo>
                  <a:pt x="24" y="159"/>
                </a:lnTo>
                <a:lnTo>
                  <a:pt x="21" y="167"/>
                </a:lnTo>
                <a:lnTo>
                  <a:pt x="15" y="170"/>
                </a:lnTo>
                <a:lnTo>
                  <a:pt x="0" y="184"/>
                </a:lnTo>
                <a:lnTo>
                  <a:pt x="0" y="188"/>
                </a:lnTo>
                <a:lnTo>
                  <a:pt x="9" y="209"/>
                </a:lnTo>
                <a:lnTo>
                  <a:pt x="9" y="219"/>
                </a:lnTo>
                <a:lnTo>
                  <a:pt x="12" y="219"/>
                </a:lnTo>
                <a:lnTo>
                  <a:pt x="27" y="227"/>
                </a:lnTo>
                <a:lnTo>
                  <a:pt x="35" y="244"/>
                </a:lnTo>
                <a:lnTo>
                  <a:pt x="35" y="262"/>
                </a:lnTo>
                <a:lnTo>
                  <a:pt x="41" y="265"/>
                </a:lnTo>
                <a:lnTo>
                  <a:pt x="69" y="283"/>
                </a:lnTo>
                <a:lnTo>
                  <a:pt x="75" y="283"/>
                </a:lnTo>
                <a:lnTo>
                  <a:pt x="81" y="318"/>
                </a:lnTo>
                <a:lnTo>
                  <a:pt x="92" y="378"/>
                </a:lnTo>
                <a:lnTo>
                  <a:pt x="101" y="378"/>
                </a:lnTo>
                <a:lnTo>
                  <a:pt x="110" y="371"/>
                </a:lnTo>
                <a:lnTo>
                  <a:pt x="119" y="365"/>
                </a:lnTo>
                <a:lnTo>
                  <a:pt x="126" y="357"/>
                </a:lnTo>
                <a:lnTo>
                  <a:pt x="126" y="339"/>
                </a:lnTo>
                <a:lnTo>
                  <a:pt x="122" y="332"/>
                </a:lnTo>
                <a:lnTo>
                  <a:pt x="122" y="318"/>
                </a:lnTo>
                <a:lnTo>
                  <a:pt x="126" y="308"/>
                </a:lnTo>
                <a:lnTo>
                  <a:pt x="134" y="304"/>
                </a:lnTo>
                <a:lnTo>
                  <a:pt x="143" y="297"/>
                </a:lnTo>
                <a:lnTo>
                  <a:pt x="146" y="290"/>
                </a:lnTo>
                <a:lnTo>
                  <a:pt x="152" y="287"/>
                </a:lnTo>
                <a:lnTo>
                  <a:pt x="164" y="279"/>
                </a:lnTo>
                <a:lnTo>
                  <a:pt x="173" y="273"/>
                </a:lnTo>
                <a:lnTo>
                  <a:pt x="176" y="269"/>
                </a:lnTo>
                <a:lnTo>
                  <a:pt x="182" y="258"/>
                </a:lnTo>
                <a:lnTo>
                  <a:pt x="179" y="227"/>
                </a:lnTo>
                <a:lnTo>
                  <a:pt x="176" y="223"/>
                </a:lnTo>
                <a:lnTo>
                  <a:pt x="173" y="223"/>
                </a:lnTo>
                <a:lnTo>
                  <a:pt x="167" y="223"/>
                </a:lnTo>
                <a:lnTo>
                  <a:pt x="164" y="219"/>
                </a:lnTo>
                <a:lnTo>
                  <a:pt x="161" y="209"/>
                </a:lnTo>
                <a:lnTo>
                  <a:pt x="158" y="201"/>
                </a:lnTo>
                <a:lnTo>
                  <a:pt x="155" y="201"/>
                </a:lnTo>
                <a:lnTo>
                  <a:pt x="146" y="209"/>
                </a:lnTo>
                <a:lnTo>
                  <a:pt x="143" y="205"/>
                </a:lnTo>
                <a:lnTo>
                  <a:pt x="140" y="198"/>
                </a:lnTo>
                <a:lnTo>
                  <a:pt x="134" y="198"/>
                </a:lnTo>
                <a:lnTo>
                  <a:pt x="131" y="198"/>
                </a:lnTo>
                <a:lnTo>
                  <a:pt x="126" y="198"/>
                </a:lnTo>
                <a:lnTo>
                  <a:pt x="122" y="195"/>
                </a:lnTo>
                <a:lnTo>
                  <a:pt x="116" y="191"/>
                </a:lnTo>
                <a:lnTo>
                  <a:pt x="114" y="188"/>
                </a:lnTo>
                <a:lnTo>
                  <a:pt x="114" y="184"/>
                </a:lnTo>
                <a:lnTo>
                  <a:pt x="114" y="177"/>
                </a:lnTo>
                <a:lnTo>
                  <a:pt x="114" y="174"/>
                </a:lnTo>
                <a:lnTo>
                  <a:pt x="126" y="177"/>
                </a:lnTo>
                <a:lnTo>
                  <a:pt x="126" y="174"/>
                </a:lnTo>
                <a:lnTo>
                  <a:pt x="126" y="170"/>
                </a:lnTo>
                <a:lnTo>
                  <a:pt x="126" y="163"/>
                </a:lnTo>
                <a:lnTo>
                  <a:pt x="134" y="159"/>
                </a:lnTo>
                <a:lnTo>
                  <a:pt x="137" y="156"/>
                </a:lnTo>
                <a:lnTo>
                  <a:pt x="143" y="153"/>
                </a:lnTo>
                <a:lnTo>
                  <a:pt x="149" y="148"/>
                </a:lnTo>
                <a:lnTo>
                  <a:pt x="152" y="145"/>
                </a:lnTo>
                <a:lnTo>
                  <a:pt x="158" y="138"/>
                </a:lnTo>
                <a:lnTo>
                  <a:pt x="164" y="131"/>
                </a:lnTo>
                <a:lnTo>
                  <a:pt x="167" y="120"/>
                </a:lnTo>
                <a:lnTo>
                  <a:pt x="173" y="113"/>
                </a:lnTo>
                <a:lnTo>
                  <a:pt x="170" y="106"/>
                </a:lnTo>
                <a:lnTo>
                  <a:pt x="167" y="99"/>
                </a:lnTo>
                <a:lnTo>
                  <a:pt x="167" y="92"/>
                </a:lnTo>
                <a:lnTo>
                  <a:pt x="161" y="88"/>
                </a:lnTo>
                <a:lnTo>
                  <a:pt x="158" y="82"/>
                </a:lnTo>
                <a:lnTo>
                  <a:pt x="149" y="82"/>
                </a:lnTo>
                <a:lnTo>
                  <a:pt x="146" y="74"/>
                </a:lnTo>
                <a:lnTo>
                  <a:pt x="143" y="64"/>
                </a:lnTo>
                <a:lnTo>
                  <a:pt x="146" y="54"/>
                </a:lnTo>
                <a:lnTo>
                  <a:pt x="152" y="46"/>
                </a:lnTo>
                <a:lnTo>
                  <a:pt x="161" y="43"/>
                </a:lnTo>
                <a:lnTo>
                  <a:pt x="167" y="32"/>
                </a:lnTo>
                <a:lnTo>
                  <a:pt x="170" y="25"/>
                </a:lnTo>
                <a:lnTo>
                  <a:pt x="167" y="14"/>
                </a:lnTo>
                <a:lnTo>
                  <a:pt x="161" y="14"/>
                </a:lnTo>
                <a:lnTo>
                  <a:pt x="155" y="21"/>
                </a:lnTo>
                <a:lnTo>
                  <a:pt x="152" y="25"/>
                </a:lnTo>
                <a:lnTo>
                  <a:pt x="146" y="28"/>
                </a:lnTo>
                <a:lnTo>
                  <a:pt x="140" y="32"/>
                </a:lnTo>
                <a:lnTo>
                  <a:pt x="134" y="28"/>
                </a:lnTo>
                <a:lnTo>
                  <a:pt x="134" y="25"/>
                </a:lnTo>
                <a:lnTo>
                  <a:pt x="134" y="18"/>
                </a:lnTo>
                <a:lnTo>
                  <a:pt x="131" y="11"/>
                </a:lnTo>
                <a:lnTo>
                  <a:pt x="128" y="7"/>
                </a:lnTo>
                <a:lnTo>
                  <a:pt x="122" y="4"/>
                </a:lnTo>
                <a:lnTo>
                  <a:pt x="114" y="0"/>
                </a:lnTo>
                <a:lnTo>
                  <a:pt x="104" y="0"/>
                </a:lnTo>
                <a:lnTo>
                  <a:pt x="92" y="0"/>
                </a:lnTo>
                <a:lnTo>
                  <a:pt x="83" y="4"/>
                </a:lnTo>
                <a:lnTo>
                  <a:pt x="75" y="11"/>
                </a:lnTo>
                <a:lnTo>
                  <a:pt x="65" y="14"/>
                </a:lnTo>
                <a:lnTo>
                  <a:pt x="65" y="18"/>
                </a:lnTo>
                <a:lnTo>
                  <a:pt x="63" y="21"/>
                </a:lnTo>
                <a:lnTo>
                  <a:pt x="41" y="43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Freeform 7"/>
          <p:cNvSpPr>
            <a:spLocks/>
          </p:cNvSpPr>
          <p:nvPr/>
        </p:nvSpPr>
        <p:spPr bwMode="auto">
          <a:xfrm>
            <a:off x="6753200" y="1592263"/>
            <a:ext cx="1039813" cy="750887"/>
          </a:xfrm>
          <a:custGeom>
            <a:avLst/>
            <a:gdLst>
              <a:gd name="T0" fmla="*/ 2147483647 w 655"/>
              <a:gd name="T1" fmla="*/ 2147483647 h 473"/>
              <a:gd name="T2" fmla="*/ 2147483647 w 655"/>
              <a:gd name="T3" fmla="*/ 2147483647 h 473"/>
              <a:gd name="T4" fmla="*/ 2147483647 w 655"/>
              <a:gd name="T5" fmla="*/ 2147483647 h 473"/>
              <a:gd name="T6" fmla="*/ 2147483647 w 655"/>
              <a:gd name="T7" fmla="*/ 2147483647 h 473"/>
              <a:gd name="T8" fmla="*/ 2147483647 w 655"/>
              <a:gd name="T9" fmla="*/ 2147483647 h 473"/>
              <a:gd name="T10" fmla="*/ 2147483647 w 655"/>
              <a:gd name="T11" fmla="*/ 2147483647 h 473"/>
              <a:gd name="T12" fmla="*/ 2147483647 w 655"/>
              <a:gd name="T13" fmla="*/ 2147483647 h 473"/>
              <a:gd name="T14" fmla="*/ 0 w 655"/>
              <a:gd name="T15" fmla="*/ 2147483647 h 473"/>
              <a:gd name="T16" fmla="*/ 2147483647 w 655"/>
              <a:gd name="T17" fmla="*/ 2147483647 h 473"/>
              <a:gd name="T18" fmla="*/ 2147483647 w 655"/>
              <a:gd name="T19" fmla="*/ 2147483647 h 473"/>
              <a:gd name="T20" fmla="*/ 2147483647 w 655"/>
              <a:gd name="T21" fmla="*/ 2147483647 h 473"/>
              <a:gd name="T22" fmla="*/ 2147483647 w 655"/>
              <a:gd name="T23" fmla="*/ 2147483647 h 473"/>
              <a:gd name="T24" fmla="*/ 2147483647 w 655"/>
              <a:gd name="T25" fmla="*/ 2147483647 h 473"/>
              <a:gd name="T26" fmla="*/ 2147483647 w 655"/>
              <a:gd name="T27" fmla="*/ 2147483647 h 473"/>
              <a:gd name="T28" fmla="*/ 2147483647 w 655"/>
              <a:gd name="T29" fmla="*/ 2147483647 h 473"/>
              <a:gd name="T30" fmla="*/ 2147483647 w 655"/>
              <a:gd name="T31" fmla="*/ 2147483647 h 473"/>
              <a:gd name="T32" fmla="*/ 2147483647 w 655"/>
              <a:gd name="T33" fmla="*/ 2147483647 h 473"/>
              <a:gd name="T34" fmla="*/ 2147483647 w 655"/>
              <a:gd name="T35" fmla="*/ 2147483647 h 473"/>
              <a:gd name="T36" fmla="*/ 2147483647 w 655"/>
              <a:gd name="T37" fmla="*/ 2147483647 h 473"/>
              <a:gd name="T38" fmla="*/ 2147483647 w 655"/>
              <a:gd name="T39" fmla="*/ 2147483647 h 473"/>
              <a:gd name="T40" fmla="*/ 2147483647 w 655"/>
              <a:gd name="T41" fmla="*/ 2147483647 h 473"/>
              <a:gd name="T42" fmla="*/ 2147483647 w 655"/>
              <a:gd name="T43" fmla="*/ 2147483647 h 473"/>
              <a:gd name="T44" fmla="*/ 2147483647 w 655"/>
              <a:gd name="T45" fmla="*/ 2147483647 h 473"/>
              <a:gd name="T46" fmla="*/ 2147483647 w 655"/>
              <a:gd name="T47" fmla="*/ 2147483647 h 473"/>
              <a:gd name="T48" fmla="*/ 2147483647 w 655"/>
              <a:gd name="T49" fmla="*/ 2147483647 h 473"/>
              <a:gd name="T50" fmla="*/ 2147483647 w 655"/>
              <a:gd name="T51" fmla="*/ 2147483647 h 473"/>
              <a:gd name="T52" fmla="*/ 2147483647 w 655"/>
              <a:gd name="T53" fmla="*/ 2147483647 h 473"/>
              <a:gd name="T54" fmla="*/ 2147483647 w 655"/>
              <a:gd name="T55" fmla="*/ 2147483647 h 473"/>
              <a:gd name="T56" fmla="*/ 2147483647 w 655"/>
              <a:gd name="T57" fmla="*/ 2147483647 h 473"/>
              <a:gd name="T58" fmla="*/ 2147483647 w 655"/>
              <a:gd name="T59" fmla="*/ 2147483647 h 473"/>
              <a:gd name="T60" fmla="*/ 2147483647 w 655"/>
              <a:gd name="T61" fmla="*/ 2147483647 h 473"/>
              <a:gd name="T62" fmla="*/ 2147483647 w 655"/>
              <a:gd name="T63" fmla="*/ 2147483647 h 473"/>
              <a:gd name="T64" fmla="*/ 2147483647 w 655"/>
              <a:gd name="T65" fmla="*/ 2147483647 h 473"/>
              <a:gd name="T66" fmla="*/ 2147483647 w 655"/>
              <a:gd name="T67" fmla="*/ 2147483647 h 473"/>
              <a:gd name="T68" fmla="*/ 2147483647 w 655"/>
              <a:gd name="T69" fmla="*/ 2147483647 h 473"/>
              <a:gd name="T70" fmla="*/ 2147483647 w 655"/>
              <a:gd name="T71" fmla="*/ 2147483647 h 473"/>
              <a:gd name="T72" fmla="*/ 2147483647 w 655"/>
              <a:gd name="T73" fmla="*/ 2147483647 h 473"/>
              <a:gd name="T74" fmla="*/ 2147483647 w 655"/>
              <a:gd name="T75" fmla="*/ 2147483647 h 473"/>
              <a:gd name="T76" fmla="*/ 2147483647 w 655"/>
              <a:gd name="T77" fmla="*/ 2147483647 h 473"/>
              <a:gd name="T78" fmla="*/ 2147483647 w 655"/>
              <a:gd name="T79" fmla="*/ 2147483647 h 473"/>
              <a:gd name="T80" fmla="*/ 2147483647 w 655"/>
              <a:gd name="T81" fmla="*/ 2147483647 h 473"/>
              <a:gd name="T82" fmla="*/ 2147483647 w 655"/>
              <a:gd name="T83" fmla="*/ 2147483647 h 473"/>
              <a:gd name="T84" fmla="*/ 2147483647 w 655"/>
              <a:gd name="T85" fmla="*/ 2147483647 h 473"/>
              <a:gd name="T86" fmla="*/ 2147483647 w 655"/>
              <a:gd name="T87" fmla="*/ 2147483647 h 4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5"/>
              <a:gd name="T133" fmla="*/ 0 h 473"/>
              <a:gd name="T134" fmla="*/ 655 w 655"/>
              <a:gd name="T135" fmla="*/ 473 h 47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5" h="473">
                <a:moveTo>
                  <a:pt x="30" y="433"/>
                </a:moveTo>
                <a:lnTo>
                  <a:pt x="48" y="409"/>
                </a:lnTo>
                <a:lnTo>
                  <a:pt x="54" y="395"/>
                </a:lnTo>
                <a:lnTo>
                  <a:pt x="54" y="384"/>
                </a:lnTo>
                <a:lnTo>
                  <a:pt x="48" y="366"/>
                </a:lnTo>
                <a:lnTo>
                  <a:pt x="42" y="359"/>
                </a:lnTo>
                <a:lnTo>
                  <a:pt x="30" y="359"/>
                </a:lnTo>
                <a:lnTo>
                  <a:pt x="18" y="356"/>
                </a:lnTo>
                <a:lnTo>
                  <a:pt x="12" y="349"/>
                </a:lnTo>
                <a:lnTo>
                  <a:pt x="12" y="306"/>
                </a:lnTo>
                <a:lnTo>
                  <a:pt x="6" y="296"/>
                </a:lnTo>
                <a:lnTo>
                  <a:pt x="3" y="285"/>
                </a:lnTo>
                <a:lnTo>
                  <a:pt x="6" y="271"/>
                </a:lnTo>
                <a:lnTo>
                  <a:pt x="12" y="253"/>
                </a:lnTo>
                <a:lnTo>
                  <a:pt x="12" y="246"/>
                </a:lnTo>
                <a:lnTo>
                  <a:pt x="0" y="243"/>
                </a:lnTo>
                <a:lnTo>
                  <a:pt x="0" y="218"/>
                </a:lnTo>
                <a:lnTo>
                  <a:pt x="18" y="211"/>
                </a:lnTo>
                <a:lnTo>
                  <a:pt x="18" y="196"/>
                </a:lnTo>
                <a:lnTo>
                  <a:pt x="30" y="179"/>
                </a:lnTo>
                <a:lnTo>
                  <a:pt x="33" y="161"/>
                </a:lnTo>
                <a:lnTo>
                  <a:pt x="36" y="126"/>
                </a:lnTo>
                <a:lnTo>
                  <a:pt x="36" y="140"/>
                </a:lnTo>
                <a:lnTo>
                  <a:pt x="197" y="59"/>
                </a:lnTo>
                <a:lnTo>
                  <a:pt x="496" y="0"/>
                </a:lnTo>
                <a:lnTo>
                  <a:pt x="510" y="84"/>
                </a:lnTo>
                <a:lnTo>
                  <a:pt x="654" y="52"/>
                </a:lnTo>
                <a:lnTo>
                  <a:pt x="638" y="59"/>
                </a:lnTo>
                <a:lnTo>
                  <a:pt x="648" y="69"/>
                </a:lnTo>
                <a:lnTo>
                  <a:pt x="636" y="69"/>
                </a:lnTo>
                <a:lnTo>
                  <a:pt x="532" y="84"/>
                </a:lnTo>
                <a:lnTo>
                  <a:pt x="532" y="88"/>
                </a:lnTo>
                <a:lnTo>
                  <a:pt x="522" y="91"/>
                </a:lnTo>
                <a:lnTo>
                  <a:pt x="522" y="94"/>
                </a:lnTo>
                <a:lnTo>
                  <a:pt x="510" y="94"/>
                </a:lnTo>
                <a:lnTo>
                  <a:pt x="510" y="102"/>
                </a:lnTo>
                <a:lnTo>
                  <a:pt x="502" y="105"/>
                </a:lnTo>
                <a:lnTo>
                  <a:pt x="493" y="116"/>
                </a:lnTo>
                <a:lnTo>
                  <a:pt x="493" y="119"/>
                </a:lnTo>
                <a:lnTo>
                  <a:pt x="505" y="130"/>
                </a:lnTo>
                <a:lnTo>
                  <a:pt x="510" y="168"/>
                </a:lnTo>
                <a:lnTo>
                  <a:pt x="484" y="196"/>
                </a:lnTo>
                <a:lnTo>
                  <a:pt x="484" y="201"/>
                </a:lnTo>
                <a:lnTo>
                  <a:pt x="484" y="207"/>
                </a:lnTo>
                <a:lnTo>
                  <a:pt x="489" y="207"/>
                </a:lnTo>
                <a:lnTo>
                  <a:pt x="487" y="211"/>
                </a:lnTo>
                <a:lnTo>
                  <a:pt x="487" y="218"/>
                </a:lnTo>
                <a:lnTo>
                  <a:pt x="477" y="229"/>
                </a:lnTo>
                <a:lnTo>
                  <a:pt x="433" y="229"/>
                </a:lnTo>
                <a:lnTo>
                  <a:pt x="436" y="243"/>
                </a:lnTo>
                <a:lnTo>
                  <a:pt x="442" y="243"/>
                </a:lnTo>
                <a:lnTo>
                  <a:pt x="445" y="257"/>
                </a:lnTo>
                <a:lnTo>
                  <a:pt x="451" y="257"/>
                </a:lnTo>
                <a:lnTo>
                  <a:pt x="448" y="267"/>
                </a:lnTo>
                <a:lnTo>
                  <a:pt x="415" y="278"/>
                </a:lnTo>
                <a:lnTo>
                  <a:pt x="415" y="289"/>
                </a:lnTo>
                <a:lnTo>
                  <a:pt x="409" y="292"/>
                </a:lnTo>
                <a:lnTo>
                  <a:pt x="409" y="303"/>
                </a:lnTo>
                <a:lnTo>
                  <a:pt x="400" y="310"/>
                </a:lnTo>
                <a:lnTo>
                  <a:pt x="403" y="342"/>
                </a:lnTo>
                <a:lnTo>
                  <a:pt x="385" y="359"/>
                </a:lnTo>
                <a:lnTo>
                  <a:pt x="382" y="359"/>
                </a:lnTo>
                <a:lnTo>
                  <a:pt x="376" y="352"/>
                </a:lnTo>
                <a:lnTo>
                  <a:pt x="368" y="345"/>
                </a:lnTo>
                <a:lnTo>
                  <a:pt x="364" y="349"/>
                </a:lnTo>
                <a:lnTo>
                  <a:pt x="368" y="352"/>
                </a:lnTo>
                <a:lnTo>
                  <a:pt x="346" y="352"/>
                </a:lnTo>
                <a:lnTo>
                  <a:pt x="344" y="356"/>
                </a:lnTo>
                <a:lnTo>
                  <a:pt x="328" y="363"/>
                </a:lnTo>
                <a:lnTo>
                  <a:pt x="325" y="366"/>
                </a:lnTo>
                <a:lnTo>
                  <a:pt x="334" y="370"/>
                </a:lnTo>
                <a:lnTo>
                  <a:pt x="334" y="373"/>
                </a:lnTo>
                <a:lnTo>
                  <a:pt x="332" y="373"/>
                </a:lnTo>
                <a:lnTo>
                  <a:pt x="298" y="377"/>
                </a:lnTo>
                <a:lnTo>
                  <a:pt x="298" y="373"/>
                </a:lnTo>
                <a:lnTo>
                  <a:pt x="287" y="377"/>
                </a:lnTo>
                <a:lnTo>
                  <a:pt x="284" y="384"/>
                </a:lnTo>
                <a:lnTo>
                  <a:pt x="269" y="398"/>
                </a:lnTo>
                <a:lnTo>
                  <a:pt x="269" y="447"/>
                </a:lnTo>
                <a:lnTo>
                  <a:pt x="266" y="451"/>
                </a:lnTo>
                <a:lnTo>
                  <a:pt x="233" y="461"/>
                </a:lnTo>
                <a:lnTo>
                  <a:pt x="173" y="469"/>
                </a:lnTo>
                <a:lnTo>
                  <a:pt x="167" y="472"/>
                </a:lnTo>
                <a:lnTo>
                  <a:pt x="75" y="472"/>
                </a:lnTo>
                <a:lnTo>
                  <a:pt x="42" y="461"/>
                </a:lnTo>
                <a:lnTo>
                  <a:pt x="21" y="455"/>
                </a:lnTo>
                <a:lnTo>
                  <a:pt x="18" y="455"/>
                </a:lnTo>
                <a:lnTo>
                  <a:pt x="30" y="433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Freeform 8"/>
          <p:cNvSpPr>
            <a:spLocks/>
          </p:cNvSpPr>
          <p:nvPr/>
        </p:nvSpPr>
        <p:spPr bwMode="auto">
          <a:xfrm>
            <a:off x="6254725" y="2058988"/>
            <a:ext cx="26988" cy="30162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0 h 19"/>
              <a:gd name="T4" fmla="*/ 0 w 17"/>
              <a:gd name="T5" fmla="*/ 2147483647 h 19"/>
              <a:gd name="T6" fmla="*/ 0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9"/>
              <a:gd name="T23" fmla="*/ 17 w 17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9">
                <a:moveTo>
                  <a:pt x="8" y="4"/>
                </a:moveTo>
                <a:lnTo>
                  <a:pt x="0" y="0"/>
                </a:lnTo>
                <a:lnTo>
                  <a:pt x="0" y="11"/>
                </a:lnTo>
                <a:lnTo>
                  <a:pt x="0" y="18"/>
                </a:lnTo>
                <a:lnTo>
                  <a:pt x="8" y="18"/>
                </a:lnTo>
                <a:lnTo>
                  <a:pt x="16" y="4"/>
                </a:lnTo>
                <a:lnTo>
                  <a:pt x="8" y="4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Freeform 9"/>
          <p:cNvSpPr>
            <a:spLocks/>
          </p:cNvSpPr>
          <p:nvPr/>
        </p:nvSpPr>
        <p:spPr bwMode="auto">
          <a:xfrm>
            <a:off x="5568925" y="1450975"/>
            <a:ext cx="1390650" cy="1268413"/>
          </a:xfrm>
          <a:custGeom>
            <a:avLst/>
            <a:gdLst>
              <a:gd name="T0" fmla="*/ 2147483647 w 876"/>
              <a:gd name="T1" fmla="*/ 2147483647 h 799"/>
              <a:gd name="T2" fmla="*/ 0 w 876"/>
              <a:gd name="T3" fmla="*/ 2147483647 h 799"/>
              <a:gd name="T4" fmla="*/ 2147483647 w 876"/>
              <a:gd name="T5" fmla="*/ 0 h 799"/>
              <a:gd name="T6" fmla="*/ 2147483647 w 876"/>
              <a:gd name="T7" fmla="*/ 2147483647 h 799"/>
              <a:gd name="T8" fmla="*/ 2147483647 w 876"/>
              <a:gd name="T9" fmla="*/ 2147483647 h 799"/>
              <a:gd name="T10" fmla="*/ 2147483647 w 876"/>
              <a:gd name="T11" fmla="*/ 2147483647 h 799"/>
              <a:gd name="T12" fmla="*/ 2147483647 w 876"/>
              <a:gd name="T13" fmla="*/ 2147483647 h 799"/>
              <a:gd name="T14" fmla="*/ 2147483647 w 876"/>
              <a:gd name="T15" fmla="*/ 2147483647 h 799"/>
              <a:gd name="T16" fmla="*/ 2147483647 w 876"/>
              <a:gd name="T17" fmla="*/ 2147483647 h 799"/>
              <a:gd name="T18" fmla="*/ 2147483647 w 876"/>
              <a:gd name="T19" fmla="*/ 2147483647 h 799"/>
              <a:gd name="T20" fmla="*/ 2147483647 w 876"/>
              <a:gd name="T21" fmla="*/ 2147483647 h 799"/>
              <a:gd name="T22" fmla="*/ 2147483647 w 876"/>
              <a:gd name="T23" fmla="*/ 2147483647 h 799"/>
              <a:gd name="T24" fmla="*/ 2147483647 w 876"/>
              <a:gd name="T25" fmla="*/ 2147483647 h 799"/>
              <a:gd name="T26" fmla="*/ 2147483647 w 876"/>
              <a:gd name="T27" fmla="*/ 2147483647 h 799"/>
              <a:gd name="T28" fmla="*/ 2147483647 w 876"/>
              <a:gd name="T29" fmla="*/ 2147483647 h 799"/>
              <a:gd name="T30" fmla="*/ 2147483647 w 876"/>
              <a:gd name="T31" fmla="*/ 2147483647 h 799"/>
              <a:gd name="T32" fmla="*/ 2147483647 w 876"/>
              <a:gd name="T33" fmla="*/ 2147483647 h 799"/>
              <a:gd name="T34" fmla="*/ 2147483647 w 876"/>
              <a:gd name="T35" fmla="*/ 2147483647 h 799"/>
              <a:gd name="T36" fmla="*/ 2147483647 w 876"/>
              <a:gd name="T37" fmla="*/ 2147483647 h 799"/>
              <a:gd name="T38" fmla="*/ 2147483647 w 876"/>
              <a:gd name="T39" fmla="*/ 2147483647 h 799"/>
              <a:gd name="T40" fmla="*/ 2147483647 w 876"/>
              <a:gd name="T41" fmla="*/ 2147483647 h 799"/>
              <a:gd name="T42" fmla="*/ 2147483647 w 876"/>
              <a:gd name="T43" fmla="*/ 2147483647 h 799"/>
              <a:gd name="T44" fmla="*/ 2147483647 w 876"/>
              <a:gd name="T45" fmla="*/ 2147483647 h 799"/>
              <a:gd name="T46" fmla="*/ 2147483647 w 876"/>
              <a:gd name="T47" fmla="*/ 2147483647 h 799"/>
              <a:gd name="T48" fmla="*/ 2147483647 w 876"/>
              <a:gd name="T49" fmla="*/ 2147483647 h 799"/>
              <a:gd name="T50" fmla="*/ 2147483647 w 876"/>
              <a:gd name="T51" fmla="*/ 2147483647 h 799"/>
              <a:gd name="T52" fmla="*/ 2147483647 w 876"/>
              <a:gd name="T53" fmla="*/ 2147483647 h 799"/>
              <a:gd name="T54" fmla="*/ 2147483647 w 876"/>
              <a:gd name="T55" fmla="*/ 2147483647 h 799"/>
              <a:gd name="T56" fmla="*/ 2147483647 w 876"/>
              <a:gd name="T57" fmla="*/ 2147483647 h 799"/>
              <a:gd name="T58" fmla="*/ 2147483647 w 876"/>
              <a:gd name="T59" fmla="*/ 2147483647 h 799"/>
              <a:gd name="T60" fmla="*/ 2147483647 w 876"/>
              <a:gd name="T61" fmla="*/ 2147483647 h 799"/>
              <a:gd name="T62" fmla="*/ 2147483647 w 876"/>
              <a:gd name="T63" fmla="*/ 2147483647 h 799"/>
              <a:gd name="T64" fmla="*/ 2147483647 w 876"/>
              <a:gd name="T65" fmla="*/ 2147483647 h 799"/>
              <a:gd name="T66" fmla="*/ 2147483647 w 876"/>
              <a:gd name="T67" fmla="*/ 2147483647 h 799"/>
              <a:gd name="T68" fmla="*/ 2147483647 w 876"/>
              <a:gd name="T69" fmla="*/ 2147483647 h 799"/>
              <a:gd name="T70" fmla="*/ 2147483647 w 876"/>
              <a:gd name="T71" fmla="*/ 2147483647 h 799"/>
              <a:gd name="T72" fmla="*/ 2147483647 w 876"/>
              <a:gd name="T73" fmla="*/ 2147483647 h 799"/>
              <a:gd name="T74" fmla="*/ 2147483647 w 876"/>
              <a:gd name="T75" fmla="*/ 2147483647 h 799"/>
              <a:gd name="T76" fmla="*/ 2147483647 w 876"/>
              <a:gd name="T77" fmla="*/ 2147483647 h 799"/>
              <a:gd name="T78" fmla="*/ 2147483647 w 876"/>
              <a:gd name="T79" fmla="*/ 2147483647 h 799"/>
              <a:gd name="T80" fmla="*/ 2147483647 w 876"/>
              <a:gd name="T81" fmla="*/ 2147483647 h 799"/>
              <a:gd name="T82" fmla="*/ 2147483647 w 876"/>
              <a:gd name="T83" fmla="*/ 2147483647 h 799"/>
              <a:gd name="T84" fmla="*/ 2147483647 w 876"/>
              <a:gd name="T85" fmla="*/ 2147483647 h 799"/>
              <a:gd name="T86" fmla="*/ 2147483647 w 876"/>
              <a:gd name="T87" fmla="*/ 2147483647 h 799"/>
              <a:gd name="T88" fmla="*/ 2147483647 w 876"/>
              <a:gd name="T89" fmla="*/ 2147483647 h 799"/>
              <a:gd name="T90" fmla="*/ 2147483647 w 876"/>
              <a:gd name="T91" fmla="*/ 2147483647 h 799"/>
              <a:gd name="T92" fmla="*/ 2147483647 w 876"/>
              <a:gd name="T93" fmla="*/ 2147483647 h 799"/>
              <a:gd name="T94" fmla="*/ 2147483647 w 876"/>
              <a:gd name="T95" fmla="*/ 2147483647 h 799"/>
              <a:gd name="T96" fmla="*/ 2147483647 w 876"/>
              <a:gd name="T97" fmla="*/ 2147483647 h 799"/>
              <a:gd name="T98" fmla="*/ 2147483647 w 876"/>
              <a:gd name="T99" fmla="*/ 2147483647 h 799"/>
              <a:gd name="T100" fmla="*/ 2147483647 w 876"/>
              <a:gd name="T101" fmla="*/ 2147483647 h 799"/>
              <a:gd name="T102" fmla="*/ 2147483647 w 876"/>
              <a:gd name="T103" fmla="*/ 2147483647 h 799"/>
              <a:gd name="T104" fmla="*/ 2147483647 w 876"/>
              <a:gd name="T105" fmla="*/ 2147483647 h 799"/>
              <a:gd name="T106" fmla="*/ 2147483647 w 876"/>
              <a:gd name="T107" fmla="*/ 2147483647 h 799"/>
              <a:gd name="T108" fmla="*/ 2147483647 w 876"/>
              <a:gd name="T109" fmla="*/ 2147483647 h 799"/>
              <a:gd name="T110" fmla="*/ 2147483647 w 876"/>
              <a:gd name="T111" fmla="*/ 2147483647 h 799"/>
              <a:gd name="T112" fmla="*/ 2147483647 w 876"/>
              <a:gd name="T113" fmla="*/ 2147483647 h 799"/>
              <a:gd name="T114" fmla="*/ 2147483647 w 876"/>
              <a:gd name="T115" fmla="*/ 2147483647 h 799"/>
              <a:gd name="T116" fmla="*/ 2147483647 w 876"/>
              <a:gd name="T117" fmla="*/ 2147483647 h 799"/>
              <a:gd name="T118" fmla="*/ 2147483647 w 876"/>
              <a:gd name="T119" fmla="*/ 2147483647 h 7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76"/>
              <a:gd name="T181" fmla="*/ 0 h 799"/>
              <a:gd name="T182" fmla="*/ 876 w 876"/>
              <a:gd name="T183" fmla="*/ 799 h 7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76" h="799">
                <a:moveTo>
                  <a:pt x="28" y="127"/>
                </a:moveTo>
                <a:lnTo>
                  <a:pt x="18" y="113"/>
                </a:lnTo>
                <a:lnTo>
                  <a:pt x="6" y="106"/>
                </a:lnTo>
                <a:lnTo>
                  <a:pt x="6" y="46"/>
                </a:lnTo>
                <a:lnTo>
                  <a:pt x="0" y="32"/>
                </a:lnTo>
                <a:lnTo>
                  <a:pt x="0" y="25"/>
                </a:lnTo>
                <a:lnTo>
                  <a:pt x="12" y="18"/>
                </a:lnTo>
                <a:lnTo>
                  <a:pt x="12" y="14"/>
                </a:lnTo>
                <a:lnTo>
                  <a:pt x="21" y="0"/>
                </a:lnTo>
                <a:lnTo>
                  <a:pt x="57" y="46"/>
                </a:lnTo>
                <a:lnTo>
                  <a:pt x="216" y="71"/>
                </a:lnTo>
                <a:lnTo>
                  <a:pt x="218" y="95"/>
                </a:lnTo>
                <a:lnTo>
                  <a:pt x="221" y="109"/>
                </a:lnTo>
                <a:lnTo>
                  <a:pt x="224" y="120"/>
                </a:lnTo>
                <a:lnTo>
                  <a:pt x="236" y="127"/>
                </a:lnTo>
                <a:lnTo>
                  <a:pt x="245" y="127"/>
                </a:lnTo>
                <a:lnTo>
                  <a:pt x="254" y="130"/>
                </a:lnTo>
                <a:lnTo>
                  <a:pt x="275" y="130"/>
                </a:lnTo>
                <a:lnTo>
                  <a:pt x="281" y="137"/>
                </a:lnTo>
                <a:lnTo>
                  <a:pt x="287" y="148"/>
                </a:lnTo>
                <a:lnTo>
                  <a:pt x="299" y="159"/>
                </a:lnTo>
                <a:lnTo>
                  <a:pt x="314" y="165"/>
                </a:lnTo>
                <a:lnTo>
                  <a:pt x="344" y="177"/>
                </a:lnTo>
                <a:lnTo>
                  <a:pt x="376" y="169"/>
                </a:lnTo>
                <a:lnTo>
                  <a:pt x="400" y="163"/>
                </a:lnTo>
                <a:lnTo>
                  <a:pt x="415" y="159"/>
                </a:lnTo>
                <a:lnTo>
                  <a:pt x="424" y="159"/>
                </a:lnTo>
                <a:lnTo>
                  <a:pt x="433" y="155"/>
                </a:lnTo>
                <a:lnTo>
                  <a:pt x="430" y="159"/>
                </a:lnTo>
                <a:lnTo>
                  <a:pt x="418" y="163"/>
                </a:lnTo>
                <a:lnTo>
                  <a:pt x="451" y="159"/>
                </a:lnTo>
                <a:lnTo>
                  <a:pt x="451" y="145"/>
                </a:lnTo>
                <a:lnTo>
                  <a:pt x="448" y="134"/>
                </a:lnTo>
                <a:lnTo>
                  <a:pt x="445" y="127"/>
                </a:lnTo>
                <a:lnTo>
                  <a:pt x="782" y="215"/>
                </a:lnTo>
                <a:lnTo>
                  <a:pt x="780" y="251"/>
                </a:lnTo>
                <a:lnTo>
                  <a:pt x="776" y="268"/>
                </a:lnTo>
                <a:lnTo>
                  <a:pt x="764" y="285"/>
                </a:lnTo>
                <a:lnTo>
                  <a:pt x="764" y="300"/>
                </a:lnTo>
                <a:lnTo>
                  <a:pt x="747" y="307"/>
                </a:lnTo>
                <a:lnTo>
                  <a:pt x="747" y="332"/>
                </a:lnTo>
                <a:lnTo>
                  <a:pt x="759" y="335"/>
                </a:lnTo>
                <a:lnTo>
                  <a:pt x="759" y="342"/>
                </a:lnTo>
                <a:lnTo>
                  <a:pt x="753" y="360"/>
                </a:lnTo>
                <a:lnTo>
                  <a:pt x="749" y="374"/>
                </a:lnTo>
                <a:lnTo>
                  <a:pt x="753" y="385"/>
                </a:lnTo>
                <a:lnTo>
                  <a:pt x="759" y="395"/>
                </a:lnTo>
                <a:lnTo>
                  <a:pt x="759" y="438"/>
                </a:lnTo>
                <a:lnTo>
                  <a:pt x="764" y="445"/>
                </a:lnTo>
                <a:lnTo>
                  <a:pt x="776" y="448"/>
                </a:lnTo>
                <a:lnTo>
                  <a:pt x="788" y="448"/>
                </a:lnTo>
                <a:lnTo>
                  <a:pt x="794" y="456"/>
                </a:lnTo>
                <a:lnTo>
                  <a:pt x="800" y="473"/>
                </a:lnTo>
                <a:lnTo>
                  <a:pt x="800" y="484"/>
                </a:lnTo>
                <a:lnTo>
                  <a:pt x="794" y="498"/>
                </a:lnTo>
                <a:lnTo>
                  <a:pt x="776" y="522"/>
                </a:lnTo>
                <a:lnTo>
                  <a:pt x="764" y="544"/>
                </a:lnTo>
                <a:lnTo>
                  <a:pt x="764" y="547"/>
                </a:lnTo>
                <a:lnTo>
                  <a:pt x="782" y="565"/>
                </a:lnTo>
                <a:lnTo>
                  <a:pt x="800" y="604"/>
                </a:lnTo>
                <a:lnTo>
                  <a:pt x="821" y="621"/>
                </a:lnTo>
                <a:lnTo>
                  <a:pt x="845" y="628"/>
                </a:lnTo>
                <a:lnTo>
                  <a:pt x="851" y="632"/>
                </a:lnTo>
                <a:lnTo>
                  <a:pt x="854" y="681"/>
                </a:lnTo>
                <a:lnTo>
                  <a:pt x="875" y="689"/>
                </a:lnTo>
                <a:lnTo>
                  <a:pt x="872" y="703"/>
                </a:lnTo>
                <a:lnTo>
                  <a:pt x="860" y="713"/>
                </a:lnTo>
                <a:lnTo>
                  <a:pt x="827" y="724"/>
                </a:lnTo>
                <a:lnTo>
                  <a:pt x="809" y="745"/>
                </a:lnTo>
                <a:lnTo>
                  <a:pt x="800" y="770"/>
                </a:lnTo>
                <a:lnTo>
                  <a:pt x="797" y="794"/>
                </a:lnTo>
                <a:lnTo>
                  <a:pt x="776" y="798"/>
                </a:lnTo>
                <a:lnTo>
                  <a:pt x="768" y="794"/>
                </a:lnTo>
                <a:lnTo>
                  <a:pt x="753" y="791"/>
                </a:lnTo>
                <a:lnTo>
                  <a:pt x="747" y="784"/>
                </a:lnTo>
                <a:lnTo>
                  <a:pt x="741" y="787"/>
                </a:lnTo>
                <a:lnTo>
                  <a:pt x="714" y="787"/>
                </a:lnTo>
                <a:lnTo>
                  <a:pt x="699" y="784"/>
                </a:lnTo>
                <a:lnTo>
                  <a:pt x="687" y="780"/>
                </a:lnTo>
                <a:lnTo>
                  <a:pt x="684" y="780"/>
                </a:lnTo>
                <a:lnTo>
                  <a:pt x="681" y="784"/>
                </a:lnTo>
                <a:lnTo>
                  <a:pt x="672" y="777"/>
                </a:lnTo>
                <a:lnTo>
                  <a:pt x="660" y="774"/>
                </a:lnTo>
                <a:lnTo>
                  <a:pt x="630" y="770"/>
                </a:lnTo>
                <a:lnTo>
                  <a:pt x="621" y="766"/>
                </a:lnTo>
                <a:lnTo>
                  <a:pt x="606" y="766"/>
                </a:lnTo>
                <a:lnTo>
                  <a:pt x="597" y="755"/>
                </a:lnTo>
                <a:lnTo>
                  <a:pt x="592" y="738"/>
                </a:lnTo>
                <a:lnTo>
                  <a:pt x="588" y="717"/>
                </a:lnTo>
                <a:lnTo>
                  <a:pt x="585" y="713"/>
                </a:lnTo>
                <a:lnTo>
                  <a:pt x="583" y="703"/>
                </a:lnTo>
                <a:lnTo>
                  <a:pt x="571" y="692"/>
                </a:lnTo>
                <a:lnTo>
                  <a:pt x="561" y="689"/>
                </a:lnTo>
                <a:lnTo>
                  <a:pt x="555" y="689"/>
                </a:lnTo>
                <a:lnTo>
                  <a:pt x="550" y="692"/>
                </a:lnTo>
                <a:lnTo>
                  <a:pt x="538" y="696"/>
                </a:lnTo>
                <a:lnTo>
                  <a:pt x="520" y="703"/>
                </a:lnTo>
                <a:lnTo>
                  <a:pt x="517" y="710"/>
                </a:lnTo>
                <a:lnTo>
                  <a:pt x="511" y="713"/>
                </a:lnTo>
                <a:lnTo>
                  <a:pt x="502" y="713"/>
                </a:lnTo>
                <a:lnTo>
                  <a:pt x="487" y="720"/>
                </a:lnTo>
                <a:lnTo>
                  <a:pt x="478" y="724"/>
                </a:lnTo>
                <a:lnTo>
                  <a:pt x="466" y="720"/>
                </a:lnTo>
                <a:lnTo>
                  <a:pt x="460" y="717"/>
                </a:lnTo>
                <a:lnTo>
                  <a:pt x="448" y="713"/>
                </a:lnTo>
                <a:lnTo>
                  <a:pt x="430" y="713"/>
                </a:lnTo>
                <a:lnTo>
                  <a:pt x="421" y="706"/>
                </a:lnTo>
                <a:lnTo>
                  <a:pt x="424" y="706"/>
                </a:lnTo>
                <a:lnTo>
                  <a:pt x="424" y="703"/>
                </a:lnTo>
                <a:lnTo>
                  <a:pt x="391" y="689"/>
                </a:lnTo>
                <a:lnTo>
                  <a:pt x="386" y="678"/>
                </a:lnTo>
                <a:lnTo>
                  <a:pt x="386" y="674"/>
                </a:lnTo>
                <a:lnTo>
                  <a:pt x="376" y="667"/>
                </a:lnTo>
                <a:lnTo>
                  <a:pt x="364" y="660"/>
                </a:lnTo>
                <a:lnTo>
                  <a:pt x="356" y="657"/>
                </a:lnTo>
                <a:lnTo>
                  <a:pt x="341" y="653"/>
                </a:lnTo>
                <a:lnTo>
                  <a:pt x="332" y="650"/>
                </a:lnTo>
                <a:lnTo>
                  <a:pt x="326" y="642"/>
                </a:lnTo>
                <a:lnTo>
                  <a:pt x="320" y="621"/>
                </a:lnTo>
                <a:lnTo>
                  <a:pt x="314" y="607"/>
                </a:lnTo>
                <a:lnTo>
                  <a:pt x="311" y="593"/>
                </a:lnTo>
                <a:lnTo>
                  <a:pt x="293" y="579"/>
                </a:lnTo>
                <a:lnTo>
                  <a:pt x="290" y="568"/>
                </a:lnTo>
                <a:lnTo>
                  <a:pt x="287" y="558"/>
                </a:lnTo>
                <a:lnTo>
                  <a:pt x="278" y="554"/>
                </a:lnTo>
                <a:lnTo>
                  <a:pt x="269" y="540"/>
                </a:lnTo>
                <a:lnTo>
                  <a:pt x="269" y="536"/>
                </a:lnTo>
                <a:lnTo>
                  <a:pt x="260" y="526"/>
                </a:lnTo>
                <a:lnTo>
                  <a:pt x="251" y="530"/>
                </a:lnTo>
                <a:lnTo>
                  <a:pt x="245" y="536"/>
                </a:lnTo>
                <a:lnTo>
                  <a:pt x="242" y="533"/>
                </a:lnTo>
                <a:lnTo>
                  <a:pt x="239" y="533"/>
                </a:lnTo>
                <a:lnTo>
                  <a:pt x="236" y="530"/>
                </a:lnTo>
                <a:lnTo>
                  <a:pt x="230" y="526"/>
                </a:lnTo>
                <a:lnTo>
                  <a:pt x="227" y="519"/>
                </a:lnTo>
                <a:lnTo>
                  <a:pt x="224" y="508"/>
                </a:lnTo>
                <a:lnTo>
                  <a:pt x="221" y="505"/>
                </a:lnTo>
                <a:lnTo>
                  <a:pt x="210" y="505"/>
                </a:lnTo>
                <a:lnTo>
                  <a:pt x="210" y="522"/>
                </a:lnTo>
                <a:lnTo>
                  <a:pt x="204" y="522"/>
                </a:lnTo>
                <a:lnTo>
                  <a:pt x="204" y="530"/>
                </a:lnTo>
                <a:lnTo>
                  <a:pt x="198" y="530"/>
                </a:lnTo>
                <a:lnTo>
                  <a:pt x="173" y="508"/>
                </a:lnTo>
                <a:lnTo>
                  <a:pt x="171" y="502"/>
                </a:lnTo>
                <a:lnTo>
                  <a:pt x="167" y="484"/>
                </a:lnTo>
                <a:lnTo>
                  <a:pt x="162" y="484"/>
                </a:lnTo>
                <a:lnTo>
                  <a:pt x="156" y="480"/>
                </a:lnTo>
                <a:lnTo>
                  <a:pt x="162" y="438"/>
                </a:lnTo>
                <a:lnTo>
                  <a:pt x="156" y="427"/>
                </a:lnTo>
                <a:lnTo>
                  <a:pt x="144" y="402"/>
                </a:lnTo>
                <a:lnTo>
                  <a:pt x="138" y="395"/>
                </a:lnTo>
                <a:lnTo>
                  <a:pt x="126" y="392"/>
                </a:lnTo>
                <a:lnTo>
                  <a:pt x="116" y="388"/>
                </a:lnTo>
                <a:lnTo>
                  <a:pt x="105" y="378"/>
                </a:lnTo>
                <a:lnTo>
                  <a:pt x="84" y="367"/>
                </a:lnTo>
                <a:lnTo>
                  <a:pt x="84" y="357"/>
                </a:lnTo>
                <a:lnTo>
                  <a:pt x="78" y="346"/>
                </a:lnTo>
                <a:lnTo>
                  <a:pt x="72" y="338"/>
                </a:lnTo>
                <a:lnTo>
                  <a:pt x="69" y="332"/>
                </a:lnTo>
                <a:lnTo>
                  <a:pt x="60" y="335"/>
                </a:lnTo>
                <a:lnTo>
                  <a:pt x="57" y="328"/>
                </a:lnTo>
                <a:lnTo>
                  <a:pt x="54" y="318"/>
                </a:lnTo>
                <a:lnTo>
                  <a:pt x="57" y="314"/>
                </a:lnTo>
                <a:lnTo>
                  <a:pt x="63" y="290"/>
                </a:lnTo>
                <a:lnTo>
                  <a:pt x="66" y="282"/>
                </a:lnTo>
                <a:lnTo>
                  <a:pt x="72" y="282"/>
                </a:lnTo>
                <a:lnTo>
                  <a:pt x="72" y="275"/>
                </a:lnTo>
                <a:lnTo>
                  <a:pt x="84" y="257"/>
                </a:lnTo>
                <a:lnTo>
                  <a:pt x="90" y="247"/>
                </a:lnTo>
                <a:lnTo>
                  <a:pt x="87" y="233"/>
                </a:lnTo>
                <a:lnTo>
                  <a:pt x="93" y="222"/>
                </a:lnTo>
                <a:lnTo>
                  <a:pt x="96" y="219"/>
                </a:lnTo>
                <a:lnTo>
                  <a:pt x="84" y="215"/>
                </a:lnTo>
                <a:lnTo>
                  <a:pt x="66" y="211"/>
                </a:lnTo>
                <a:lnTo>
                  <a:pt x="57" y="205"/>
                </a:lnTo>
                <a:lnTo>
                  <a:pt x="51" y="187"/>
                </a:lnTo>
                <a:lnTo>
                  <a:pt x="42" y="180"/>
                </a:lnTo>
                <a:lnTo>
                  <a:pt x="34" y="165"/>
                </a:lnTo>
                <a:lnTo>
                  <a:pt x="30" y="148"/>
                </a:lnTo>
                <a:lnTo>
                  <a:pt x="30" y="137"/>
                </a:lnTo>
                <a:lnTo>
                  <a:pt x="28" y="127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Freeform 10" descr="Large checker board"/>
          <p:cNvSpPr>
            <a:spLocks/>
          </p:cNvSpPr>
          <p:nvPr/>
        </p:nvSpPr>
        <p:spPr bwMode="auto">
          <a:xfrm>
            <a:off x="5167288" y="1652588"/>
            <a:ext cx="725487" cy="758825"/>
          </a:xfrm>
          <a:custGeom>
            <a:avLst/>
            <a:gdLst>
              <a:gd name="T0" fmla="*/ 2147483647 w 457"/>
              <a:gd name="T1" fmla="*/ 2147483647 h 478"/>
              <a:gd name="T2" fmla="*/ 2147483647 w 457"/>
              <a:gd name="T3" fmla="*/ 2147483647 h 478"/>
              <a:gd name="T4" fmla="*/ 2147483647 w 457"/>
              <a:gd name="T5" fmla="*/ 2147483647 h 478"/>
              <a:gd name="T6" fmla="*/ 2147483647 w 457"/>
              <a:gd name="T7" fmla="*/ 2147483647 h 478"/>
              <a:gd name="T8" fmla="*/ 2147483647 w 457"/>
              <a:gd name="T9" fmla="*/ 2147483647 h 478"/>
              <a:gd name="T10" fmla="*/ 2147483647 w 457"/>
              <a:gd name="T11" fmla="*/ 2147483647 h 478"/>
              <a:gd name="T12" fmla="*/ 2147483647 w 457"/>
              <a:gd name="T13" fmla="*/ 2147483647 h 478"/>
              <a:gd name="T14" fmla="*/ 2147483647 w 457"/>
              <a:gd name="T15" fmla="*/ 2147483647 h 478"/>
              <a:gd name="T16" fmla="*/ 2147483647 w 457"/>
              <a:gd name="T17" fmla="*/ 2147483647 h 478"/>
              <a:gd name="T18" fmla="*/ 0 w 457"/>
              <a:gd name="T19" fmla="*/ 2147483647 h 478"/>
              <a:gd name="T20" fmla="*/ 2147483647 w 457"/>
              <a:gd name="T21" fmla="*/ 2147483647 h 478"/>
              <a:gd name="T22" fmla="*/ 2147483647 w 457"/>
              <a:gd name="T23" fmla="*/ 2147483647 h 478"/>
              <a:gd name="T24" fmla="*/ 2147483647 w 457"/>
              <a:gd name="T25" fmla="*/ 2147483647 h 478"/>
              <a:gd name="T26" fmla="*/ 2147483647 w 457"/>
              <a:gd name="T27" fmla="*/ 2147483647 h 478"/>
              <a:gd name="T28" fmla="*/ 2147483647 w 457"/>
              <a:gd name="T29" fmla="*/ 2147483647 h 478"/>
              <a:gd name="T30" fmla="*/ 2147483647 w 457"/>
              <a:gd name="T31" fmla="*/ 2147483647 h 478"/>
              <a:gd name="T32" fmla="*/ 2147483647 w 457"/>
              <a:gd name="T33" fmla="*/ 2147483647 h 478"/>
              <a:gd name="T34" fmla="*/ 2147483647 w 457"/>
              <a:gd name="T35" fmla="*/ 2147483647 h 478"/>
              <a:gd name="T36" fmla="*/ 2147483647 w 457"/>
              <a:gd name="T37" fmla="*/ 2147483647 h 478"/>
              <a:gd name="T38" fmla="*/ 2147483647 w 457"/>
              <a:gd name="T39" fmla="*/ 2147483647 h 478"/>
              <a:gd name="T40" fmla="*/ 2147483647 w 457"/>
              <a:gd name="T41" fmla="*/ 2147483647 h 478"/>
              <a:gd name="T42" fmla="*/ 2147483647 w 457"/>
              <a:gd name="T43" fmla="*/ 2147483647 h 478"/>
              <a:gd name="T44" fmla="*/ 2147483647 w 457"/>
              <a:gd name="T45" fmla="*/ 2147483647 h 478"/>
              <a:gd name="T46" fmla="*/ 2147483647 w 457"/>
              <a:gd name="T47" fmla="*/ 2147483647 h 478"/>
              <a:gd name="T48" fmla="*/ 2147483647 w 457"/>
              <a:gd name="T49" fmla="*/ 2147483647 h 478"/>
              <a:gd name="T50" fmla="*/ 2147483647 w 457"/>
              <a:gd name="T51" fmla="*/ 2147483647 h 478"/>
              <a:gd name="T52" fmla="*/ 2147483647 w 457"/>
              <a:gd name="T53" fmla="*/ 2147483647 h 478"/>
              <a:gd name="T54" fmla="*/ 2147483647 w 457"/>
              <a:gd name="T55" fmla="*/ 2147483647 h 478"/>
              <a:gd name="T56" fmla="*/ 2147483647 w 457"/>
              <a:gd name="T57" fmla="*/ 2147483647 h 478"/>
              <a:gd name="T58" fmla="*/ 2147483647 w 457"/>
              <a:gd name="T59" fmla="*/ 2147483647 h 478"/>
              <a:gd name="T60" fmla="*/ 2147483647 w 457"/>
              <a:gd name="T61" fmla="*/ 2147483647 h 478"/>
              <a:gd name="T62" fmla="*/ 2147483647 w 457"/>
              <a:gd name="T63" fmla="*/ 2147483647 h 478"/>
              <a:gd name="T64" fmla="*/ 2147483647 w 457"/>
              <a:gd name="T65" fmla="*/ 2147483647 h 478"/>
              <a:gd name="T66" fmla="*/ 2147483647 w 457"/>
              <a:gd name="T67" fmla="*/ 2147483647 h 478"/>
              <a:gd name="T68" fmla="*/ 2147483647 w 457"/>
              <a:gd name="T69" fmla="*/ 2147483647 h 478"/>
              <a:gd name="T70" fmla="*/ 2147483647 w 457"/>
              <a:gd name="T71" fmla="*/ 2147483647 h 478"/>
              <a:gd name="T72" fmla="*/ 2147483647 w 457"/>
              <a:gd name="T73" fmla="*/ 2147483647 h 478"/>
              <a:gd name="T74" fmla="*/ 2147483647 w 457"/>
              <a:gd name="T75" fmla="*/ 2147483647 h 478"/>
              <a:gd name="T76" fmla="*/ 2147483647 w 457"/>
              <a:gd name="T77" fmla="*/ 2147483647 h 478"/>
              <a:gd name="T78" fmla="*/ 2147483647 w 457"/>
              <a:gd name="T79" fmla="*/ 2147483647 h 478"/>
              <a:gd name="T80" fmla="*/ 2147483647 w 457"/>
              <a:gd name="T81" fmla="*/ 2147483647 h 478"/>
              <a:gd name="T82" fmla="*/ 2147483647 w 457"/>
              <a:gd name="T83" fmla="*/ 2147483647 h 478"/>
              <a:gd name="T84" fmla="*/ 2147483647 w 457"/>
              <a:gd name="T85" fmla="*/ 2147483647 h 478"/>
              <a:gd name="T86" fmla="*/ 2147483647 w 457"/>
              <a:gd name="T87" fmla="*/ 2147483647 h 478"/>
              <a:gd name="T88" fmla="*/ 2147483647 w 457"/>
              <a:gd name="T89" fmla="*/ 2147483647 h 478"/>
              <a:gd name="T90" fmla="*/ 2147483647 w 457"/>
              <a:gd name="T91" fmla="*/ 2147483647 h 478"/>
              <a:gd name="T92" fmla="*/ 2147483647 w 457"/>
              <a:gd name="T93" fmla="*/ 2147483647 h 478"/>
              <a:gd name="T94" fmla="*/ 2147483647 w 457"/>
              <a:gd name="T95" fmla="*/ 2147483647 h 478"/>
              <a:gd name="T96" fmla="*/ 2147483647 w 457"/>
              <a:gd name="T97" fmla="*/ 2147483647 h 478"/>
              <a:gd name="T98" fmla="*/ 2147483647 w 457"/>
              <a:gd name="T99" fmla="*/ 2147483647 h 478"/>
              <a:gd name="T100" fmla="*/ 2147483647 w 457"/>
              <a:gd name="T101" fmla="*/ 2147483647 h 478"/>
              <a:gd name="T102" fmla="*/ 2147483647 w 457"/>
              <a:gd name="T103" fmla="*/ 2147483647 h 478"/>
              <a:gd name="T104" fmla="*/ 2147483647 w 457"/>
              <a:gd name="T105" fmla="*/ 2147483647 h 478"/>
              <a:gd name="T106" fmla="*/ 2147483647 w 457"/>
              <a:gd name="T107" fmla="*/ 2147483647 h 478"/>
              <a:gd name="T108" fmla="*/ 2147483647 w 457"/>
              <a:gd name="T109" fmla="*/ 2147483647 h 478"/>
              <a:gd name="T110" fmla="*/ 2147483647 w 457"/>
              <a:gd name="T111" fmla="*/ 2147483647 h 478"/>
              <a:gd name="T112" fmla="*/ 2147483647 w 457"/>
              <a:gd name="T113" fmla="*/ 2147483647 h 478"/>
              <a:gd name="T114" fmla="*/ 2147483647 w 457"/>
              <a:gd name="T115" fmla="*/ 2147483647 h 478"/>
              <a:gd name="T116" fmla="*/ 2147483647 w 457"/>
              <a:gd name="T117" fmla="*/ 2147483647 h 478"/>
              <a:gd name="T118" fmla="*/ 2147483647 w 457"/>
              <a:gd name="T119" fmla="*/ 2147483647 h 4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7"/>
              <a:gd name="T181" fmla="*/ 0 h 478"/>
              <a:gd name="T182" fmla="*/ 457 w 457"/>
              <a:gd name="T183" fmla="*/ 478 h 47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7" h="478">
                <a:moveTo>
                  <a:pt x="21" y="286"/>
                </a:moveTo>
                <a:lnTo>
                  <a:pt x="21" y="283"/>
                </a:lnTo>
                <a:lnTo>
                  <a:pt x="21" y="279"/>
                </a:lnTo>
                <a:lnTo>
                  <a:pt x="18" y="279"/>
                </a:lnTo>
                <a:lnTo>
                  <a:pt x="18" y="276"/>
                </a:lnTo>
                <a:lnTo>
                  <a:pt x="18" y="269"/>
                </a:lnTo>
                <a:lnTo>
                  <a:pt x="15" y="269"/>
                </a:lnTo>
                <a:lnTo>
                  <a:pt x="15" y="265"/>
                </a:lnTo>
                <a:lnTo>
                  <a:pt x="15" y="262"/>
                </a:lnTo>
                <a:lnTo>
                  <a:pt x="15" y="258"/>
                </a:lnTo>
                <a:lnTo>
                  <a:pt x="11" y="255"/>
                </a:lnTo>
                <a:lnTo>
                  <a:pt x="11" y="251"/>
                </a:lnTo>
                <a:lnTo>
                  <a:pt x="8" y="248"/>
                </a:lnTo>
                <a:lnTo>
                  <a:pt x="8" y="244"/>
                </a:lnTo>
                <a:lnTo>
                  <a:pt x="6" y="237"/>
                </a:lnTo>
                <a:lnTo>
                  <a:pt x="6" y="233"/>
                </a:lnTo>
                <a:lnTo>
                  <a:pt x="6" y="230"/>
                </a:lnTo>
                <a:lnTo>
                  <a:pt x="3" y="230"/>
                </a:lnTo>
                <a:lnTo>
                  <a:pt x="3" y="226"/>
                </a:lnTo>
                <a:lnTo>
                  <a:pt x="0" y="230"/>
                </a:lnTo>
                <a:lnTo>
                  <a:pt x="6" y="223"/>
                </a:lnTo>
                <a:lnTo>
                  <a:pt x="29" y="209"/>
                </a:lnTo>
                <a:lnTo>
                  <a:pt x="50" y="195"/>
                </a:lnTo>
                <a:lnTo>
                  <a:pt x="56" y="191"/>
                </a:lnTo>
                <a:lnTo>
                  <a:pt x="68" y="188"/>
                </a:lnTo>
                <a:lnTo>
                  <a:pt x="77" y="184"/>
                </a:lnTo>
                <a:lnTo>
                  <a:pt x="87" y="177"/>
                </a:lnTo>
                <a:lnTo>
                  <a:pt x="95" y="170"/>
                </a:lnTo>
                <a:lnTo>
                  <a:pt x="110" y="166"/>
                </a:lnTo>
                <a:lnTo>
                  <a:pt x="119" y="145"/>
                </a:lnTo>
                <a:lnTo>
                  <a:pt x="122" y="113"/>
                </a:lnTo>
                <a:lnTo>
                  <a:pt x="125" y="57"/>
                </a:lnTo>
                <a:lnTo>
                  <a:pt x="149" y="50"/>
                </a:lnTo>
                <a:lnTo>
                  <a:pt x="164" y="25"/>
                </a:lnTo>
                <a:lnTo>
                  <a:pt x="179" y="18"/>
                </a:lnTo>
                <a:lnTo>
                  <a:pt x="185" y="15"/>
                </a:lnTo>
                <a:lnTo>
                  <a:pt x="197" y="0"/>
                </a:lnTo>
                <a:lnTo>
                  <a:pt x="217" y="7"/>
                </a:lnTo>
                <a:lnTo>
                  <a:pt x="256" y="7"/>
                </a:lnTo>
                <a:lnTo>
                  <a:pt x="262" y="18"/>
                </a:lnTo>
                <a:lnTo>
                  <a:pt x="277" y="18"/>
                </a:lnTo>
                <a:lnTo>
                  <a:pt x="283" y="11"/>
                </a:lnTo>
                <a:lnTo>
                  <a:pt x="283" y="22"/>
                </a:lnTo>
                <a:lnTo>
                  <a:pt x="286" y="39"/>
                </a:lnTo>
                <a:lnTo>
                  <a:pt x="295" y="53"/>
                </a:lnTo>
                <a:lnTo>
                  <a:pt x="304" y="60"/>
                </a:lnTo>
                <a:lnTo>
                  <a:pt x="310" y="78"/>
                </a:lnTo>
                <a:lnTo>
                  <a:pt x="319" y="85"/>
                </a:lnTo>
                <a:lnTo>
                  <a:pt x="337" y="89"/>
                </a:lnTo>
                <a:lnTo>
                  <a:pt x="349" y="92"/>
                </a:lnTo>
                <a:lnTo>
                  <a:pt x="345" y="96"/>
                </a:lnTo>
                <a:lnTo>
                  <a:pt x="340" y="106"/>
                </a:lnTo>
                <a:lnTo>
                  <a:pt x="343" y="120"/>
                </a:lnTo>
                <a:lnTo>
                  <a:pt x="337" y="131"/>
                </a:lnTo>
                <a:lnTo>
                  <a:pt x="325" y="149"/>
                </a:lnTo>
                <a:lnTo>
                  <a:pt x="325" y="156"/>
                </a:lnTo>
                <a:lnTo>
                  <a:pt x="319" y="156"/>
                </a:lnTo>
                <a:lnTo>
                  <a:pt x="316" y="163"/>
                </a:lnTo>
                <a:lnTo>
                  <a:pt x="310" y="188"/>
                </a:lnTo>
                <a:lnTo>
                  <a:pt x="307" y="191"/>
                </a:lnTo>
                <a:lnTo>
                  <a:pt x="310" y="202"/>
                </a:lnTo>
                <a:lnTo>
                  <a:pt x="313" y="209"/>
                </a:lnTo>
                <a:lnTo>
                  <a:pt x="322" y="205"/>
                </a:lnTo>
                <a:lnTo>
                  <a:pt x="325" y="212"/>
                </a:lnTo>
                <a:lnTo>
                  <a:pt x="331" y="219"/>
                </a:lnTo>
                <a:lnTo>
                  <a:pt x="337" y="230"/>
                </a:lnTo>
                <a:lnTo>
                  <a:pt x="337" y="241"/>
                </a:lnTo>
                <a:lnTo>
                  <a:pt x="357" y="251"/>
                </a:lnTo>
                <a:lnTo>
                  <a:pt x="369" y="262"/>
                </a:lnTo>
                <a:lnTo>
                  <a:pt x="379" y="265"/>
                </a:lnTo>
                <a:lnTo>
                  <a:pt x="390" y="269"/>
                </a:lnTo>
                <a:lnTo>
                  <a:pt x="397" y="276"/>
                </a:lnTo>
                <a:lnTo>
                  <a:pt x="409" y="301"/>
                </a:lnTo>
                <a:lnTo>
                  <a:pt x="415" y="311"/>
                </a:lnTo>
                <a:lnTo>
                  <a:pt x="409" y="353"/>
                </a:lnTo>
                <a:lnTo>
                  <a:pt x="415" y="357"/>
                </a:lnTo>
                <a:lnTo>
                  <a:pt x="420" y="357"/>
                </a:lnTo>
                <a:lnTo>
                  <a:pt x="423" y="375"/>
                </a:lnTo>
                <a:lnTo>
                  <a:pt x="426" y="381"/>
                </a:lnTo>
                <a:lnTo>
                  <a:pt x="450" y="403"/>
                </a:lnTo>
                <a:lnTo>
                  <a:pt x="456" y="403"/>
                </a:lnTo>
                <a:lnTo>
                  <a:pt x="453" y="403"/>
                </a:lnTo>
                <a:lnTo>
                  <a:pt x="453" y="407"/>
                </a:lnTo>
                <a:lnTo>
                  <a:pt x="450" y="407"/>
                </a:lnTo>
                <a:lnTo>
                  <a:pt x="450" y="410"/>
                </a:lnTo>
                <a:lnTo>
                  <a:pt x="447" y="410"/>
                </a:lnTo>
                <a:lnTo>
                  <a:pt x="447" y="414"/>
                </a:lnTo>
                <a:lnTo>
                  <a:pt x="447" y="410"/>
                </a:lnTo>
                <a:lnTo>
                  <a:pt x="444" y="410"/>
                </a:lnTo>
                <a:lnTo>
                  <a:pt x="441" y="410"/>
                </a:lnTo>
                <a:lnTo>
                  <a:pt x="441" y="407"/>
                </a:lnTo>
                <a:lnTo>
                  <a:pt x="438" y="407"/>
                </a:lnTo>
                <a:lnTo>
                  <a:pt x="435" y="407"/>
                </a:lnTo>
                <a:lnTo>
                  <a:pt x="432" y="407"/>
                </a:lnTo>
                <a:lnTo>
                  <a:pt x="429" y="407"/>
                </a:lnTo>
                <a:lnTo>
                  <a:pt x="417" y="407"/>
                </a:lnTo>
                <a:lnTo>
                  <a:pt x="406" y="403"/>
                </a:lnTo>
                <a:lnTo>
                  <a:pt x="393" y="407"/>
                </a:lnTo>
                <a:lnTo>
                  <a:pt x="385" y="424"/>
                </a:lnTo>
                <a:lnTo>
                  <a:pt x="375" y="442"/>
                </a:lnTo>
                <a:lnTo>
                  <a:pt x="364" y="456"/>
                </a:lnTo>
                <a:lnTo>
                  <a:pt x="319" y="477"/>
                </a:lnTo>
                <a:lnTo>
                  <a:pt x="280" y="449"/>
                </a:lnTo>
                <a:lnTo>
                  <a:pt x="271" y="445"/>
                </a:lnTo>
                <a:lnTo>
                  <a:pt x="229" y="424"/>
                </a:lnTo>
                <a:lnTo>
                  <a:pt x="226" y="421"/>
                </a:lnTo>
                <a:lnTo>
                  <a:pt x="226" y="389"/>
                </a:lnTo>
                <a:lnTo>
                  <a:pt x="226" y="385"/>
                </a:lnTo>
                <a:lnTo>
                  <a:pt x="203" y="385"/>
                </a:lnTo>
                <a:lnTo>
                  <a:pt x="193" y="367"/>
                </a:lnTo>
                <a:lnTo>
                  <a:pt x="191" y="364"/>
                </a:lnTo>
                <a:lnTo>
                  <a:pt x="176" y="357"/>
                </a:lnTo>
                <a:lnTo>
                  <a:pt x="143" y="347"/>
                </a:lnTo>
                <a:lnTo>
                  <a:pt x="137" y="339"/>
                </a:lnTo>
                <a:lnTo>
                  <a:pt x="104" y="319"/>
                </a:lnTo>
                <a:lnTo>
                  <a:pt x="92" y="307"/>
                </a:lnTo>
                <a:lnTo>
                  <a:pt x="71" y="301"/>
                </a:lnTo>
                <a:lnTo>
                  <a:pt x="29" y="290"/>
                </a:lnTo>
                <a:lnTo>
                  <a:pt x="23" y="290"/>
                </a:lnTo>
                <a:lnTo>
                  <a:pt x="21" y="286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Freeform 11"/>
          <p:cNvSpPr>
            <a:spLocks/>
          </p:cNvSpPr>
          <p:nvPr/>
        </p:nvSpPr>
        <p:spPr bwMode="auto">
          <a:xfrm>
            <a:off x="4902175" y="2024063"/>
            <a:ext cx="319088" cy="360362"/>
          </a:xfrm>
          <a:custGeom>
            <a:avLst/>
            <a:gdLst>
              <a:gd name="T0" fmla="*/ 2147483647 w 201"/>
              <a:gd name="T1" fmla="*/ 2147483647 h 227"/>
              <a:gd name="T2" fmla="*/ 2147483647 w 201"/>
              <a:gd name="T3" fmla="*/ 2147483647 h 227"/>
              <a:gd name="T4" fmla="*/ 2147483647 w 201"/>
              <a:gd name="T5" fmla="*/ 2147483647 h 227"/>
              <a:gd name="T6" fmla="*/ 2147483647 w 201"/>
              <a:gd name="T7" fmla="*/ 2147483647 h 227"/>
              <a:gd name="T8" fmla="*/ 2147483647 w 201"/>
              <a:gd name="T9" fmla="*/ 2147483647 h 227"/>
              <a:gd name="T10" fmla="*/ 2147483647 w 201"/>
              <a:gd name="T11" fmla="*/ 2147483647 h 227"/>
              <a:gd name="T12" fmla="*/ 2147483647 w 201"/>
              <a:gd name="T13" fmla="*/ 2147483647 h 227"/>
              <a:gd name="T14" fmla="*/ 2147483647 w 201"/>
              <a:gd name="T15" fmla="*/ 2147483647 h 227"/>
              <a:gd name="T16" fmla="*/ 2147483647 w 201"/>
              <a:gd name="T17" fmla="*/ 2147483647 h 227"/>
              <a:gd name="T18" fmla="*/ 2147483647 w 201"/>
              <a:gd name="T19" fmla="*/ 2147483647 h 227"/>
              <a:gd name="T20" fmla="*/ 2147483647 w 201"/>
              <a:gd name="T21" fmla="*/ 2147483647 h 227"/>
              <a:gd name="T22" fmla="*/ 2147483647 w 201"/>
              <a:gd name="T23" fmla="*/ 2147483647 h 227"/>
              <a:gd name="T24" fmla="*/ 2147483647 w 201"/>
              <a:gd name="T25" fmla="*/ 2147483647 h 227"/>
              <a:gd name="T26" fmla="*/ 2147483647 w 201"/>
              <a:gd name="T27" fmla="*/ 2147483647 h 227"/>
              <a:gd name="T28" fmla="*/ 2147483647 w 201"/>
              <a:gd name="T29" fmla="*/ 2147483647 h 227"/>
              <a:gd name="T30" fmla="*/ 2147483647 w 201"/>
              <a:gd name="T31" fmla="*/ 2147483647 h 227"/>
              <a:gd name="T32" fmla="*/ 2147483647 w 201"/>
              <a:gd name="T33" fmla="*/ 2147483647 h 227"/>
              <a:gd name="T34" fmla="*/ 2147483647 w 201"/>
              <a:gd name="T35" fmla="*/ 2147483647 h 227"/>
              <a:gd name="T36" fmla="*/ 0 w 201"/>
              <a:gd name="T37" fmla="*/ 2147483647 h 227"/>
              <a:gd name="T38" fmla="*/ 2147483647 w 201"/>
              <a:gd name="T39" fmla="*/ 2147483647 h 227"/>
              <a:gd name="T40" fmla="*/ 2147483647 w 201"/>
              <a:gd name="T41" fmla="*/ 2147483647 h 227"/>
              <a:gd name="T42" fmla="*/ 2147483647 w 201"/>
              <a:gd name="T43" fmla="*/ 2147483647 h 227"/>
              <a:gd name="T44" fmla="*/ 2147483647 w 201"/>
              <a:gd name="T45" fmla="*/ 2147483647 h 227"/>
              <a:gd name="T46" fmla="*/ 2147483647 w 201"/>
              <a:gd name="T47" fmla="*/ 2147483647 h 227"/>
              <a:gd name="T48" fmla="*/ 2147483647 w 201"/>
              <a:gd name="T49" fmla="*/ 2147483647 h 227"/>
              <a:gd name="T50" fmla="*/ 2147483647 w 201"/>
              <a:gd name="T51" fmla="*/ 2147483647 h 227"/>
              <a:gd name="T52" fmla="*/ 2147483647 w 201"/>
              <a:gd name="T53" fmla="*/ 2147483647 h 227"/>
              <a:gd name="T54" fmla="*/ 2147483647 w 201"/>
              <a:gd name="T55" fmla="*/ 2147483647 h 227"/>
              <a:gd name="T56" fmla="*/ 2147483647 w 201"/>
              <a:gd name="T57" fmla="*/ 2147483647 h 227"/>
              <a:gd name="T58" fmla="*/ 2147483647 w 201"/>
              <a:gd name="T59" fmla="*/ 2147483647 h 227"/>
              <a:gd name="T60" fmla="*/ 2147483647 w 201"/>
              <a:gd name="T61" fmla="*/ 2147483647 h 227"/>
              <a:gd name="T62" fmla="*/ 2147483647 w 201"/>
              <a:gd name="T63" fmla="*/ 2147483647 h 227"/>
              <a:gd name="T64" fmla="*/ 2147483647 w 201"/>
              <a:gd name="T65" fmla="*/ 2147483647 h 227"/>
              <a:gd name="T66" fmla="*/ 2147483647 w 201"/>
              <a:gd name="T67" fmla="*/ 2147483647 h 227"/>
              <a:gd name="T68" fmla="*/ 2147483647 w 201"/>
              <a:gd name="T69" fmla="*/ 2147483647 h 227"/>
              <a:gd name="T70" fmla="*/ 2147483647 w 201"/>
              <a:gd name="T71" fmla="*/ 2147483647 h 227"/>
              <a:gd name="T72" fmla="*/ 2147483647 w 201"/>
              <a:gd name="T73" fmla="*/ 2147483647 h 227"/>
              <a:gd name="T74" fmla="*/ 2147483647 w 201"/>
              <a:gd name="T75" fmla="*/ 2147483647 h 227"/>
              <a:gd name="T76" fmla="*/ 2147483647 w 201"/>
              <a:gd name="T77" fmla="*/ 2147483647 h 227"/>
              <a:gd name="T78" fmla="*/ 2147483647 w 201"/>
              <a:gd name="T79" fmla="*/ 2147483647 h 227"/>
              <a:gd name="T80" fmla="*/ 2147483647 w 201"/>
              <a:gd name="T81" fmla="*/ 2147483647 h 227"/>
              <a:gd name="T82" fmla="*/ 2147483647 w 201"/>
              <a:gd name="T83" fmla="*/ 2147483647 h 227"/>
              <a:gd name="T84" fmla="*/ 2147483647 w 201"/>
              <a:gd name="T85" fmla="*/ 2147483647 h 227"/>
              <a:gd name="T86" fmla="*/ 2147483647 w 201"/>
              <a:gd name="T87" fmla="*/ 2147483647 h 227"/>
              <a:gd name="T88" fmla="*/ 2147483647 w 201"/>
              <a:gd name="T89" fmla="*/ 2147483647 h 227"/>
              <a:gd name="T90" fmla="*/ 2147483647 w 201"/>
              <a:gd name="T91" fmla="*/ 2147483647 h 227"/>
              <a:gd name="T92" fmla="*/ 2147483647 w 201"/>
              <a:gd name="T93" fmla="*/ 2147483647 h 227"/>
              <a:gd name="T94" fmla="*/ 2147483647 w 201"/>
              <a:gd name="T95" fmla="*/ 2147483647 h 227"/>
              <a:gd name="T96" fmla="*/ 2147483647 w 201"/>
              <a:gd name="T97" fmla="*/ 2147483647 h 227"/>
              <a:gd name="T98" fmla="*/ 2147483647 w 201"/>
              <a:gd name="T99" fmla="*/ 2147483647 h 227"/>
              <a:gd name="T100" fmla="*/ 2147483647 w 201"/>
              <a:gd name="T101" fmla="*/ 2147483647 h 227"/>
              <a:gd name="T102" fmla="*/ 2147483647 w 201"/>
              <a:gd name="T103" fmla="*/ 2147483647 h 227"/>
              <a:gd name="T104" fmla="*/ 2147483647 w 201"/>
              <a:gd name="T105" fmla="*/ 2147483647 h 227"/>
              <a:gd name="T106" fmla="*/ 2147483647 w 201"/>
              <a:gd name="T107" fmla="*/ 2147483647 h 227"/>
              <a:gd name="T108" fmla="*/ 2147483647 w 201"/>
              <a:gd name="T109" fmla="*/ 2147483647 h 227"/>
              <a:gd name="T110" fmla="*/ 2147483647 w 201"/>
              <a:gd name="T111" fmla="*/ 2147483647 h 227"/>
              <a:gd name="T112" fmla="*/ 2147483647 w 201"/>
              <a:gd name="T113" fmla="*/ 0 h 227"/>
              <a:gd name="T114" fmla="*/ 2147483647 w 201"/>
              <a:gd name="T115" fmla="*/ 2147483647 h 227"/>
              <a:gd name="T116" fmla="*/ 2147483647 w 201"/>
              <a:gd name="T117" fmla="*/ 2147483647 h 227"/>
              <a:gd name="T118" fmla="*/ 2147483647 w 201"/>
              <a:gd name="T119" fmla="*/ 2147483647 h 227"/>
              <a:gd name="T120" fmla="*/ 2147483647 w 201"/>
              <a:gd name="T121" fmla="*/ 2147483647 h 227"/>
              <a:gd name="T122" fmla="*/ 2147483647 w 201"/>
              <a:gd name="T123" fmla="*/ 2147483647 h 2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227"/>
              <a:gd name="T188" fmla="*/ 201 w 201"/>
              <a:gd name="T189" fmla="*/ 227 h 2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227">
                <a:moveTo>
                  <a:pt x="33" y="43"/>
                </a:moveTo>
                <a:lnTo>
                  <a:pt x="30" y="43"/>
                </a:lnTo>
                <a:lnTo>
                  <a:pt x="30" y="53"/>
                </a:lnTo>
                <a:lnTo>
                  <a:pt x="27" y="53"/>
                </a:lnTo>
                <a:lnTo>
                  <a:pt x="27" y="50"/>
                </a:lnTo>
                <a:lnTo>
                  <a:pt x="24" y="50"/>
                </a:lnTo>
                <a:lnTo>
                  <a:pt x="24" y="43"/>
                </a:lnTo>
                <a:lnTo>
                  <a:pt x="21" y="46"/>
                </a:lnTo>
                <a:lnTo>
                  <a:pt x="18" y="46"/>
                </a:lnTo>
                <a:lnTo>
                  <a:pt x="18" y="43"/>
                </a:lnTo>
                <a:lnTo>
                  <a:pt x="15" y="43"/>
                </a:lnTo>
                <a:lnTo>
                  <a:pt x="11" y="46"/>
                </a:lnTo>
                <a:lnTo>
                  <a:pt x="9" y="46"/>
                </a:lnTo>
                <a:lnTo>
                  <a:pt x="9" y="53"/>
                </a:lnTo>
                <a:lnTo>
                  <a:pt x="9" y="57"/>
                </a:lnTo>
                <a:lnTo>
                  <a:pt x="6" y="57"/>
                </a:lnTo>
                <a:lnTo>
                  <a:pt x="3" y="60"/>
                </a:lnTo>
                <a:lnTo>
                  <a:pt x="3" y="71"/>
                </a:lnTo>
                <a:lnTo>
                  <a:pt x="3" y="74"/>
                </a:lnTo>
                <a:lnTo>
                  <a:pt x="6" y="74"/>
                </a:lnTo>
                <a:lnTo>
                  <a:pt x="6" y="78"/>
                </a:lnTo>
                <a:lnTo>
                  <a:pt x="3" y="82"/>
                </a:lnTo>
                <a:lnTo>
                  <a:pt x="9" y="82"/>
                </a:lnTo>
                <a:lnTo>
                  <a:pt x="11" y="82"/>
                </a:lnTo>
                <a:lnTo>
                  <a:pt x="15" y="82"/>
                </a:lnTo>
                <a:lnTo>
                  <a:pt x="18" y="82"/>
                </a:lnTo>
                <a:lnTo>
                  <a:pt x="18" y="85"/>
                </a:lnTo>
                <a:lnTo>
                  <a:pt x="15" y="85"/>
                </a:lnTo>
                <a:lnTo>
                  <a:pt x="11" y="85"/>
                </a:lnTo>
                <a:lnTo>
                  <a:pt x="9" y="85"/>
                </a:lnTo>
                <a:lnTo>
                  <a:pt x="9" y="89"/>
                </a:lnTo>
                <a:lnTo>
                  <a:pt x="6" y="89"/>
                </a:lnTo>
                <a:lnTo>
                  <a:pt x="6" y="92"/>
                </a:lnTo>
                <a:lnTo>
                  <a:pt x="3" y="96"/>
                </a:lnTo>
                <a:lnTo>
                  <a:pt x="3" y="99"/>
                </a:lnTo>
                <a:lnTo>
                  <a:pt x="3" y="103"/>
                </a:lnTo>
                <a:lnTo>
                  <a:pt x="0" y="103"/>
                </a:lnTo>
                <a:lnTo>
                  <a:pt x="0" y="106"/>
                </a:lnTo>
                <a:lnTo>
                  <a:pt x="3" y="110"/>
                </a:lnTo>
                <a:lnTo>
                  <a:pt x="9" y="106"/>
                </a:lnTo>
                <a:lnTo>
                  <a:pt x="15" y="106"/>
                </a:lnTo>
                <a:lnTo>
                  <a:pt x="18" y="103"/>
                </a:lnTo>
                <a:lnTo>
                  <a:pt x="21" y="103"/>
                </a:lnTo>
                <a:lnTo>
                  <a:pt x="24" y="99"/>
                </a:lnTo>
                <a:lnTo>
                  <a:pt x="27" y="99"/>
                </a:lnTo>
                <a:lnTo>
                  <a:pt x="27" y="103"/>
                </a:lnTo>
                <a:lnTo>
                  <a:pt x="27" y="106"/>
                </a:lnTo>
                <a:lnTo>
                  <a:pt x="27" y="110"/>
                </a:lnTo>
                <a:lnTo>
                  <a:pt x="24" y="114"/>
                </a:lnTo>
                <a:lnTo>
                  <a:pt x="27" y="117"/>
                </a:lnTo>
                <a:lnTo>
                  <a:pt x="27" y="120"/>
                </a:lnTo>
                <a:lnTo>
                  <a:pt x="24" y="124"/>
                </a:lnTo>
                <a:lnTo>
                  <a:pt x="24" y="128"/>
                </a:lnTo>
                <a:lnTo>
                  <a:pt x="21" y="131"/>
                </a:lnTo>
                <a:lnTo>
                  <a:pt x="21" y="134"/>
                </a:lnTo>
                <a:lnTo>
                  <a:pt x="18" y="134"/>
                </a:lnTo>
                <a:lnTo>
                  <a:pt x="18" y="138"/>
                </a:lnTo>
                <a:lnTo>
                  <a:pt x="18" y="142"/>
                </a:lnTo>
                <a:lnTo>
                  <a:pt x="18" y="145"/>
                </a:lnTo>
                <a:lnTo>
                  <a:pt x="15" y="145"/>
                </a:lnTo>
                <a:lnTo>
                  <a:pt x="15" y="149"/>
                </a:lnTo>
                <a:lnTo>
                  <a:pt x="15" y="152"/>
                </a:lnTo>
                <a:lnTo>
                  <a:pt x="15" y="156"/>
                </a:lnTo>
                <a:lnTo>
                  <a:pt x="11" y="156"/>
                </a:lnTo>
                <a:lnTo>
                  <a:pt x="11" y="159"/>
                </a:lnTo>
                <a:lnTo>
                  <a:pt x="11" y="166"/>
                </a:lnTo>
                <a:lnTo>
                  <a:pt x="11" y="170"/>
                </a:lnTo>
                <a:lnTo>
                  <a:pt x="11" y="184"/>
                </a:lnTo>
                <a:lnTo>
                  <a:pt x="11" y="188"/>
                </a:lnTo>
                <a:lnTo>
                  <a:pt x="9" y="188"/>
                </a:lnTo>
                <a:lnTo>
                  <a:pt x="9" y="191"/>
                </a:lnTo>
                <a:lnTo>
                  <a:pt x="9" y="198"/>
                </a:lnTo>
                <a:lnTo>
                  <a:pt x="9" y="202"/>
                </a:lnTo>
                <a:lnTo>
                  <a:pt x="6" y="205"/>
                </a:lnTo>
                <a:lnTo>
                  <a:pt x="6" y="209"/>
                </a:lnTo>
                <a:lnTo>
                  <a:pt x="6" y="212"/>
                </a:lnTo>
                <a:lnTo>
                  <a:pt x="6" y="219"/>
                </a:lnTo>
                <a:lnTo>
                  <a:pt x="59" y="226"/>
                </a:lnTo>
                <a:lnTo>
                  <a:pt x="71" y="212"/>
                </a:lnTo>
                <a:lnTo>
                  <a:pt x="81" y="198"/>
                </a:lnTo>
                <a:lnTo>
                  <a:pt x="87" y="188"/>
                </a:lnTo>
                <a:lnTo>
                  <a:pt x="119" y="181"/>
                </a:lnTo>
                <a:lnTo>
                  <a:pt x="122" y="174"/>
                </a:lnTo>
                <a:lnTo>
                  <a:pt x="125" y="159"/>
                </a:lnTo>
                <a:lnTo>
                  <a:pt x="131" y="156"/>
                </a:lnTo>
                <a:lnTo>
                  <a:pt x="143" y="152"/>
                </a:lnTo>
                <a:lnTo>
                  <a:pt x="146" y="149"/>
                </a:lnTo>
                <a:lnTo>
                  <a:pt x="101" y="103"/>
                </a:lnTo>
                <a:lnTo>
                  <a:pt x="95" y="99"/>
                </a:lnTo>
                <a:lnTo>
                  <a:pt x="107" y="96"/>
                </a:lnTo>
                <a:lnTo>
                  <a:pt x="128" y="89"/>
                </a:lnTo>
                <a:lnTo>
                  <a:pt x="158" y="85"/>
                </a:lnTo>
                <a:lnTo>
                  <a:pt x="185" y="78"/>
                </a:lnTo>
                <a:lnTo>
                  <a:pt x="197" y="60"/>
                </a:lnTo>
                <a:lnTo>
                  <a:pt x="200" y="64"/>
                </a:lnTo>
                <a:lnTo>
                  <a:pt x="197" y="60"/>
                </a:lnTo>
                <a:lnTo>
                  <a:pt x="197" y="57"/>
                </a:lnTo>
                <a:lnTo>
                  <a:pt x="197" y="53"/>
                </a:lnTo>
                <a:lnTo>
                  <a:pt x="194" y="53"/>
                </a:lnTo>
                <a:lnTo>
                  <a:pt x="194" y="50"/>
                </a:lnTo>
                <a:lnTo>
                  <a:pt x="194" y="43"/>
                </a:lnTo>
                <a:lnTo>
                  <a:pt x="191" y="43"/>
                </a:lnTo>
                <a:lnTo>
                  <a:pt x="191" y="39"/>
                </a:lnTo>
                <a:lnTo>
                  <a:pt x="191" y="36"/>
                </a:lnTo>
                <a:lnTo>
                  <a:pt x="191" y="32"/>
                </a:lnTo>
                <a:lnTo>
                  <a:pt x="188" y="29"/>
                </a:lnTo>
                <a:lnTo>
                  <a:pt x="188" y="25"/>
                </a:lnTo>
                <a:lnTo>
                  <a:pt x="185" y="22"/>
                </a:lnTo>
                <a:lnTo>
                  <a:pt x="185" y="18"/>
                </a:lnTo>
                <a:lnTo>
                  <a:pt x="182" y="11"/>
                </a:lnTo>
                <a:lnTo>
                  <a:pt x="182" y="7"/>
                </a:lnTo>
                <a:lnTo>
                  <a:pt x="182" y="4"/>
                </a:lnTo>
                <a:lnTo>
                  <a:pt x="179" y="4"/>
                </a:lnTo>
                <a:lnTo>
                  <a:pt x="179" y="0"/>
                </a:lnTo>
                <a:lnTo>
                  <a:pt x="176" y="4"/>
                </a:lnTo>
                <a:lnTo>
                  <a:pt x="143" y="22"/>
                </a:lnTo>
                <a:lnTo>
                  <a:pt x="128" y="29"/>
                </a:lnTo>
                <a:lnTo>
                  <a:pt x="116" y="36"/>
                </a:lnTo>
                <a:lnTo>
                  <a:pt x="98" y="46"/>
                </a:lnTo>
                <a:lnTo>
                  <a:pt x="95" y="50"/>
                </a:lnTo>
                <a:lnTo>
                  <a:pt x="90" y="53"/>
                </a:lnTo>
                <a:lnTo>
                  <a:pt x="59" y="50"/>
                </a:lnTo>
                <a:lnTo>
                  <a:pt x="45" y="36"/>
                </a:lnTo>
                <a:lnTo>
                  <a:pt x="33" y="36"/>
                </a:lnTo>
                <a:lnTo>
                  <a:pt x="33" y="43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Freeform 12"/>
          <p:cNvSpPr>
            <a:spLocks/>
          </p:cNvSpPr>
          <p:nvPr/>
        </p:nvSpPr>
        <p:spPr bwMode="auto">
          <a:xfrm>
            <a:off x="5745138" y="2292350"/>
            <a:ext cx="123825" cy="128588"/>
          </a:xfrm>
          <a:custGeom>
            <a:avLst/>
            <a:gdLst>
              <a:gd name="T0" fmla="*/ 2147483647 w 78"/>
              <a:gd name="T1" fmla="*/ 2147483647 h 81"/>
              <a:gd name="T2" fmla="*/ 2147483647 w 78"/>
              <a:gd name="T3" fmla="*/ 0 h 81"/>
              <a:gd name="T4" fmla="*/ 2147483647 w 78"/>
              <a:gd name="T5" fmla="*/ 2147483647 h 81"/>
              <a:gd name="T6" fmla="*/ 2147483647 w 78"/>
              <a:gd name="T7" fmla="*/ 2147483647 h 81"/>
              <a:gd name="T8" fmla="*/ 2147483647 w 78"/>
              <a:gd name="T9" fmla="*/ 2147483647 h 81"/>
              <a:gd name="T10" fmla="*/ 0 w 78"/>
              <a:gd name="T11" fmla="*/ 2147483647 h 81"/>
              <a:gd name="T12" fmla="*/ 2147483647 w 78"/>
              <a:gd name="T13" fmla="*/ 2147483647 h 81"/>
              <a:gd name="T14" fmla="*/ 2147483647 w 78"/>
              <a:gd name="T15" fmla="*/ 2147483647 h 81"/>
              <a:gd name="T16" fmla="*/ 2147483647 w 78"/>
              <a:gd name="T17" fmla="*/ 2147483647 h 81"/>
              <a:gd name="T18" fmla="*/ 2147483647 w 78"/>
              <a:gd name="T19" fmla="*/ 2147483647 h 81"/>
              <a:gd name="T20" fmla="*/ 2147483647 w 78"/>
              <a:gd name="T21" fmla="*/ 2147483647 h 81"/>
              <a:gd name="T22" fmla="*/ 2147483647 w 78"/>
              <a:gd name="T23" fmla="*/ 2147483647 h 81"/>
              <a:gd name="T24" fmla="*/ 2147483647 w 78"/>
              <a:gd name="T25" fmla="*/ 2147483647 h 81"/>
              <a:gd name="T26" fmla="*/ 2147483647 w 78"/>
              <a:gd name="T27" fmla="*/ 2147483647 h 81"/>
              <a:gd name="T28" fmla="*/ 2147483647 w 78"/>
              <a:gd name="T29" fmla="*/ 2147483647 h 81"/>
              <a:gd name="T30" fmla="*/ 2147483647 w 78"/>
              <a:gd name="T31" fmla="*/ 2147483647 h 81"/>
              <a:gd name="T32" fmla="*/ 2147483647 w 78"/>
              <a:gd name="T33" fmla="*/ 2147483647 h 81"/>
              <a:gd name="T34" fmla="*/ 2147483647 w 78"/>
              <a:gd name="T35" fmla="*/ 2147483647 h 81"/>
              <a:gd name="T36" fmla="*/ 2147483647 w 78"/>
              <a:gd name="T37" fmla="*/ 2147483647 h 81"/>
              <a:gd name="T38" fmla="*/ 2147483647 w 78"/>
              <a:gd name="T39" fmla="*/ 2147483647 h 81"/>
              <a:gd name="T40" fmla="*/ 2147483647 w 78"/>
              <a:gd name="T41" fmla="*/ 2147483647 h 81"/>
              <a:gd name="T42" fmla="*/ 2147483647 w 78"/>
              <a:gd name="T43" fmla="*/ 2147483647 h 81"/>
              <a:gd name="T44" fmla="*/ 2147483647 w 78"/>
              <a:gd name="T45" fmla="*/ 2147483647 h 81"/>
              <a:gd name="T46" fmla="*/ 2147483647 w 78"/>
              <a:gd name="T47" fmla="*/ 2147483647 h 81"/>
              <a:gd name="T48" fmla="*/ 2147483647 w 78"/>
              <a:gd name="T49" fmla="*/ 2147483647 h 81"/>
              <a:gd name="T50" fmla="*/ 2147483647 w 78"/>
              <a:gd name="T51" fmla="*/ 2147483647 h 81"/>
              <a:gd name="T52" fmla="*/ 2147483647 w 78"/>
              <a:gd name="T53" fmla="*/ 2147483647 h 81"/>
              <a:gd name="T54" fmla="*/ 2147483647 w 78"/>
              <a:gd name="T55" fmla="*/ 2147483647 h 81"/>
              <a:gd name="T56" fmla="*/ 2147483647 w 78"/>
              <a:gd name="T57" fmla="*/ 2147483647 h 81"/>
              <a:gd name="T58" fmla="*/ 2147483647 w 78"/>
              <a:gd name="T59" fmla="*/ 2147483647 h 81"/>
              <a:gd name="T60" fmla="*/ 2147483647 w 78"/>
              <a:gd name="T61" fmla="*/ 2147483647 h 81"/>
              <a:gd name="T62" fmla="*/ 2147483647 w 78"/>
              <a:gd name="T63" fmla="*/ 2147483647 h 81"/>
              <a:gd name="T64" fmla="*/ 2147483647 w 78"/>
              <a:gd name="T65" fmla="*/ 2147483647 h 81"/>
              <a:gd name="T66" fmla="*/ 2147483647 w 78"/>
              <a:gd name="T67" fmla="*/ 2147483647 h 81"/>
              <a:gd name="T68" fmla="*/ 2147483647 w 78"/>
              <a:gd name="T69" fmla="*/ 2147483647 h 81"/>
              <a:gd name="T70" fmla="*/ 2147483647 w 78"/>
              <a:gd name="T71" fmla="*/ 2147483647 h 81"/>
              <a:gd name="T72" fmla="*/ 2147483647 w 78"/>
              <a:gd name="T73" fmla="*/ 2147483647 h 81"/>
              <a:gd name="T74" fmla="*/ 2147483647 w 78"/>
              <a:gd name="T75" fmla="*/ 2147483647 h 81"/>
              <a:gd name="T76" fmla="*/ 2147483647 w 78"/>
              <a:gd name="T77" fmla="*/ 2147483647 h 81"/>
              <a:gd name="T78" fmla="*/ 2147483647 w 78"/>
              <a:gd name="T79" fmla="*/ 2147483647 h 81"/>
              <a:gd name="T80" fmla="*/ 2147483647 w 78"/>
              <a:gd name="T81" fmla="*/ 2147483647 h 81"/>
              <a:gd name="T82" fmla="*/ 2147483647 w 78"/>
              <a:gd name="T83" fmla="*/ 2147483647 h 81"/>
              <a:gd name="T84" fmla="*/ 2147483647 w 78"/>
              <a:gd name="T85" fmla="*/ 2147483647 h 81"/>
              <a:gd name="T86" fmla="*/ 2147483647 w 78"/>
              <a:gd name="T87" fmla="*/ 2147483647 h 81"/>
              <a:gd name="T88" fmla="*/ 2147483647 w 78"/>
              <a:gd name="T89" fmla="*/ 2147483647 h 81"/>
              <a:gd name="T90" fmla="*/ 2147483647 w 78"/>
              <a:gd name="T91" fmla="*/ 2147483647 h 81"/>
              <a:gd name="T92" fmla="*/ 2147483647 w 78"/>
              <a:gd name="T93" fmla="*/ 2147483647 h 81"/>
              <a:gd name="T94" fmla="*/ 2147483647 w 78"/>
              <a:gd name="T95" fmla="*/ 2147483647 h 81"/>
              <a:gd name="T96" fmla="*/ 2147483647 w 78"/>
              <a:gd name="T97" fmla="*/ 2147483647 h 81"/>
              <a:gd name="T98" fmla="*/ 2147483647 w 78"/>
              <a:gd name="T99" fmla="*/ 2147483647 h 81"/>
              <a:gd name="T100" fmla="*/ 2147483647 w 78"/>
              <a:gd name="T101" fmla="*/ 2147483647 h 81"/>
              <a:gd name="T102" fmla="*/ 2147483647 w 78"/>
              <a:gd name="T103" fmla="*/ 2147483647 h 81"/>
              <a:gd name="T104" fmla="*/ 2147483647 w 78"/>
              <a:gd name="T105" fmla="*/ 2147483647 h 81"/>
              <a:gd name="T106" fmla="*/ 2147483647 w 78"/>
              <a:gd name="T107" fmla="*/ 2147483647 h 81"/>
              <a:gd name="T108" fmla="*/ 2147483647 w 78"/>
              <a:gd name="T109" fmla="*/ 2147483647 h 81"/>
              <a:gd name="T110" fmla="*/ 2147483647 w 78"/>
              <a:gd name="T111" fmla="*/ 2147483647 h 81"/>
              <a:gd name="T112" fmla="*/ 2147483647 w 78"/>
              <a:gd name="T113" fmla="*/ 2147483647 h 81"/>
              <a:gd name="T114" fmla="*/ 2147483647 w 78"/>
              <a:gd name="T115" fmla="*/ 2147483647 h 81"/>
              <a:gd name="T116" fmla="*/ 2147483647 w 78"/>
              <a:gd name="T117" fmla="*/ 2147483647 h 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"/>
              <a:gd name="T178" fmla="*/ 0 h 81"/>
              <a:gd name="T179" fmla="*/ 78 w 78"/>
              <a:gd name="T180" fmla="*/ 81 h 8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" h="81">
                <a:moveTo>
                  <a:pt x="53" y="4"/>
                </a:moveTo>
                <a:lnTo>
                  <a:pt x="42" y="0"/>
                </a:lnTo>
                <a:lnTo>
                  <a:pt x="29" y="4"/>
                </a:lnTo>
                <a:lnTo>
                  <a:pt x="21" y="21"/>
                </a:lnTo>
                <a:lnTo>
                  <a:pt x="11" y="38"/>
                </a:lnTo>
                <a:lnTo>
                  <a:pt x="0" y="52"/>
                </a:lnTo>
                <a:lnTo>
                  <a:pt x="21" y="56"/>
                </a:lnTo>
                <a:lnTo>
                  <a:pt x="38" y="63"/>
                </a:lnTo>
                <a:lnTo>
                  <a:pt x="42" y="66"/>
                </a:lnTo>
                <a:lnTo>
                  <a:pt x="45" y="70"/>
                </a:lnTo>
                <a:lnTo>
                  <a:pt x="45" y="74"/>
                </a:lnTo>
                <a:lnTo>
                  <a:pt x="48" y="77"/>
                </a:lnTo>
                <a:lnTo>
                  <a:pt x="50" y="80"/>
                </a:lnTo>
                <a:lnTo>
                  <a:pt x="77" y="80"/>
                </a:lnTo>
                <a:lnTo>
                  <a:pt x="77" y="77"/>
                </a:lnTo>
                <a:lnTo>
                  <a:pt x="77" y="74"/>
                </a:lnTo>
                <a:lnTo>
                  <a:pt x="77" y="70"/>
                </a:lnTo>
                <a:lnTo>
                  <a:pt x="74" y="70"/>
                </a:lnTo>
                <a:lnTo>
                  <a:pt x="74" y="66"/>
                </a:lnTo>
                <a:lnTo>
                  <a:pt x="71" y="66"/>
                </a:lnTo>
                <a:lnTo>
                  <a:pt x="71" y="63"/>
                </a:lnTo>
                <a:lnTo>
                  <a:pt x="71" y="60"/>
                </a:lnTo>
                <a:lnTo>
                  <a:pt x="68" y="56"/>
                </a:lnTo>
                <a:lnTo>
                  <a:pt x="68" y="52"/>
                </a:lnTo>
                <a:lnTo>
                  <a:pt x="68" y="49"/>
                </a:lnTo>
                <a:lnTo>
                  <a:pt x="68" y="46"/>
                </a:lnTo>
                <a:lnTo>
                  <a:pt x="65" y="42"/>
                </a:lnTo>
                <a:lnTo>
                  <a:pt x="62" y="42"/>
                </a:lnTo>
                <a:lnTo>
                  <a:pt x="59" y="42"/>
                </a:lnTo>
                <a:lnTo>
                  <a:pt x="56" y="42"/>
                </a:lnTo>
                <a:lnTo>
                  <a:pt x="53" y="42"/>
                </a:lnTo>
                <a:lnTo>
                  <a:pt x="50" y="42"/>
                </a:lnTo>
                <a:lnTo>
                  <a:pt x="50" y="38"/>
                </a:lnTo>
                <a:lnTo>
                  <a:pt x="50" y="35"/>
                </a:lnTo>
                <a:lnTo>
                  <a:pt x="53" y="35"/>
                </a:lnTo>
                <a:lnTo>
                  <a:pt x="53" y="32"/>
                </a:lnTo>
                <a:lnTo>
                  <a:pt x="56" y="32"/>
                </a:lnTo>
                <a:lnTo>
                  <a:pt x="59" y="32"/>
                </a:lnTo>
                <a:lnTo>
                  <a:pt x="62" y="32"/>
                </a:lnTo>
                <a:lnTo>
                  <a:pt x="62" y="28"/>
                </a:lnTo>
                <a:lnTo>
                  <a:pt x="65" y="28"/>
                </a:lnTo>
                <a:lnTo>
                  <a:pt x="68" y="28"/>
                </a:lnTo>
                <a:lnTo>
                  <a:pt x="71" y="28"/>
                </a:lnTo>
                <a:lnTo>
                  <a:pt x="71" y="24"/>
                </a:lnTo>
                <a:lnTo>
                  <a:pt x="74" y="24"/>
                </a:lnTo>
                <a:lnTo>
                  <a:pt x="77" y="24"/>
                </a:lnTo>
                <a:lnTo>
                  <a:pt x="77" y="21"/>
                </a:lnTo>
                <a:lnTo>
                  <a:pt x="77" y="18"/>
                </a:lnTo>
                <a:lnTo>
                  <a:pt x="74" y="18"/>
                </a:lnTo>
                <a:lnTo>
                  <a:pt x="74" y="14"/>
                </a:lnTo>
                <a:lnTo>
                  <a:pt x="71" y="14"/>
                </a:lnTo>
                <a:lnTo>
                  <a:pt x="68" y="14"/>
                </a:lnTo>
                <a:lnTo>
                  <a:pt x="68" y="10"/>
                </a:lnTo>
                <a:lnTo>
                  <a:pt x="65" y="10"/>
                </a:lnTo>
                <a:lnTo>
                  <a:pt x="65" y="7"/>
                </a:lnTo>
                <a:lnTo>
                  <a:pt x="62" y="7"/>
                </a:lnTo>
                <a:lnTo>
                  <a:pt x="62" y="4"/>
                </a:lnTo>
                <a:lnTo>
                  <a:pt x="65" y="4"/>
                </a:lnTo>
                <a:lnTo>
                  <a:pt x="53" y="4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Freeform 13"/>
          <p:cNvSpPr>
            <a:spLocks/>
          </p:cNvSpPr>
          <p:nvPr/>
        </p:nvSpPr>
        <p:spPr bwMode="auto">
          <a:xfrm>
            <a:off x="4900588" y="1900238"/>
            <a:ext cx="125412" cy="152400"/>
          </a:xfrm>
          <a:custGeom>
            <a:avLst/>
            <a:gdLst>
              <a:gd name="T0" fmla="*/ 2147483647 w 79"/>
              <a:gd name="T1" fmla="*/ 2147483647 h 96"/>
              <a:gd name="T2" fmla="*/ 2147483647 w 79"/>
              <a:gd name="T3" fmla="*/ 2147483647 h 96"/>
              <a:gd name="T4" fmla="*/ 2147483647 w 79"/>
              <a:gd name="T5" fmla="*/ 2147483647 h 96"/>
              <a:gd name="T6" fmla="*/ 0 w 79"/>
              <a:gd name="T7" fmla="*/ 2147483647 h 96"/>
              <a:gd name="T8" fmla="*/ 2147483647 w 79"/>
              <a:gd name="T9" fmla="*/ 2147483647 h 96"/>
              <a:gd name="T10" fmla="*/ 2147483647 w 79"/>
              <a:gd name="T11" fmla="*/ 2147483647 h 96"/>
              <a:gd name="T12" fmla="*/ 2147483647 w 79"/>
              <a:gd name="T13" fmla="*/ 2147483647 h 96"/>
              <a:gd name="T14" fmla="*/ 2147483647 w 79"/>
              <a:gd name="T15" fmla="*/ 2147483647 h 96"/>
              <a:gd name="T16" fmla="*/ 2147483647 w 79"/>
              <a:gd name="T17" fmla="*/ 2147483647 h 96"/>
              <a:gd name="T18" fmla="*/ 2147483647 w 79"/>
              <a:gd name="T19" fmla="*/ 2147483647 h 96"/>
              <a:gd name="T20" fmla="*/ 2147483647 w 79"/>
              <a:gd name="T21" fmla="*/ 2147483647 h 96"/>
              <a:gd name="T22" fmla="*/ 2147483647 w 79"/>
              <a:gd name="T23" fmla="*/ 2147483647 h 96"/>
              <a:gd name="T24" fmla="*/ 2147483647 w 79"/>
              <a:gd name="T25" fmla="*/ 2147483647 h 96"/>
              <a:gd name="T26" fmla="*/ 2147483647 w 79"/>
              <a:gd name="T27" fmla="*/ 2147483647 h 96"/>
              <a:gd name="T28" fmla="*/ 2147483647 w 79"/>
              <a:gd name="T29" fmla="*/ 2147483647 h 96"/>
              <a:gd name="T30" fmla="*/ 2147483647 w 79"/>
              <a:gd name="T31" fmla="*/ 0 h 96"/>
              <a:gd name="T32" fmla="*/ 2147483647 w 79"/>
              <a:gd name="T33" fmla="*/ 2147483647 h 96"/>
              <a:gd name="T34" fmla="*/ 2147483647 w 79"/>
              <a:gd name="T35" fmla="*/ 2147483647 h 96"/>
              <a:gd name="T36" fmla="*/ 2147483647 w 79"/>
              <a:gd name="T37" fmla="*/ 2147483647 h 96"/>
              <a:gd name="T38" fmla="*/ 2147483647 w 79"/>
              <a:gd name="T39" fmla="*/ 2147483647 h 96"/>
              <a:gd name="T40" fmla="*/ 2147483647 w 79"/>
              <a:gd name="T41" fmla="*/ 2147483647 h 96"/>
              <a:gd name="T42" fmla="*/ 2147483647 w 79"/>
              <a:gd name="T43" fmla="*/ 2147483647 h 96"/>
              <a:gd name="T44" fmla="*/ 2147483647 w 79"/>
              <a:gd name="T45" fmla="*/ 2147483647 h 96"/>
              <a:gd name="T46" fmla="*/ 2147483647 w 79"/>
              <a:gd name="T47" fmla="*/ 2147483647 h 96"/>
              <a:gd name="T48" fmla="*/ 2147483647 w 79"/>
              <a:gd name="T49" fmla="*/ 2147483647 h 96"/>
              <a:gd name="T50" fmla="*/ 2147483647 w 79"/>
              <a:gd name="T51" fmla="*/ 2147483647 h 96"/>
              <a:gd name="T52" fmla="*/ 2147483647 w 79"/>
              <a:gd name="T53" fmla="*/ 2147483647 h 96"/>
              <a:gd name="T54" fmla="*/ 2147483647 w 79"/>
              <a:gd name="T55" fmla="*/ 2147483647 h 96"/>
              <a:gd name="T56" fmla="*/ 2147483647 w 79"/>
              <a:gd name="T57" fmla="*/ 2147483647 h 96"/>
              <a:gd name="T58" fmla="*/ 2147483647 w 79"/>
              <a:gd name="T59" fmla="*/ 2147483647 h 96"/>
              <a:gd name="T60" fmla="*/ 2147483647 w 79"/>
              <a:gd name="T61" fmla="*/ 2147483647 h 96"/>
              <a:gd name="T62" fmla="*/ 2147483647 w 79"/>
              <a:gd name="T63" fmla="*/ 2147483647 h 96"/>
              <a:gd name="T64" fmla="*/ 2147483647 w 79"/>
              <a:gd name="T65" fmla="*/ 2147483647 h 96"/>
              <a:gd name="T66" fmla="*/ 2147483647 w 79"/>
              <a:gd name="T67" fmla="*/ 2147483647 h 96"/>
              <a:gd name="T68" fmla="*/ 2147483647 w 79"/>
              <a:gd name="T69" fmla="*/ 2147483647 h 96"/>
              <a:gd name="T70" fmla="*/ 2147483647 w 79"/>
              <a:gd name="T71" fmla="*/ 2147483647 h 96"/>
              <a:gd name="T72" fmla="*/ 2147483647 w 79"/>
              <a:gd name="T73" fmla="*/ 2147483647 h 96"/>
              <a:gd name="T74" fmla="*/ 2147483647 w 79"/>
              <a:gd name="T75" fmla="*/ 2147483647 h 9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"/>
              <a:gd name="T115" fmla="*/ 0 h 96"/>
              <a:gd name="T116" fmla="*/ 79 w 79"/>
              <a:gd name="T117" fmla="*/ 96 h 9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" h="96">
                <a:moveTo>
                  <a:pt x="27" y="81"/>
                </a:moveTo>
                <a:lnTo>
                  <a:pt x="24" y="81"/>
                </a:lnTo>
                <a:lnTo>
                  <a:pt x="21" y="81"/>
                </a:lnTo>
                <a:lnTo>
                  <a:pt x="21" y="91"/>
                </a:lnTo>
                <a:lnTo>
                  <a:pt x="18" y="91"/>
                </a:lnTo>
                <a:lnTo>
                  <a:pt x="15" y="95"/>
                </a:lnTo>
                <a:lnTo>
                  <a:pt x="12" y="91"/>
                </a:lnTo>
                <a:lnTo>
                  <a:pt x="0" y="91"/>
                </a:lnTo>
                <a:lnTo>
                  <a:pt x="0" y="88"/>
                </a:lnTo>
                <a:lnTo>
                  <a:pt x="3" y="84"/>
                </a:lnTo>
                <a:lnTo>
                  <a:pt x="3" y="81"/>
                </a:lnTo>
                <a:lnTo>
                  <a:pt x="6" y="81"/>
                </a:lnTo>
                <a:lnTo>
                  <a:pt x="6" y="77"/>
                </a:lnTo>
                <a:lnTo>
                  <a:pt x="6" y="74"/>
                </a:lnTo>
                <a:lnTo>
                  <a:pt x="9" y="70"/>
                </a:lnTo>
                <a:lnTo>
                  <a:pt x="12" y="63"/>
                </a:lnTo>
                <a:lnTo>
                  <a:pt x="15" y="63"/>
                </a:lnTo>
                <a:lnTo>
                  <a:pt x="15" y="60"/>
                </a:lnTo>
                <a:lnTo>
                  <a:pt x="18" y="57"/>
                </a:lnTo>
                <a:lnTo>
                  <a:pt x="18" y="49"/>
                </a:lnTo>
                <a:lnTo>
                  <a:pt x="21" y="49"/>
                </a:lnTo>
                <a:lnTo>
                  <a:pt x="21" y="46"/>
                </a:lnTo>
                <a:lnTo>
                  <a:pt x="24" y="46"/>
                </a:lnTo>
                <a:lnTo>
                  <a:pt x="27" y="42"/>
                </a:lnTo>
                <a:lnTo>
                  <a:pt x="30" y="32"/>
                </a:lnTo>
                <a:lnTo>
                  <a:pt x="33" y="21"/>
                </a:lnTo>
                <a:lnTo>
                  <a:pt x="39" y="18"/>
                </a:lnTo>
                <a:lnTo>
                  <a:pt x="48" y="10"/>
                </a:lnTo>
                <a:lnTo>
                  <a:pt x="48" y="4"/>
                </a:lnTo>
                <a:lnTo>
                  <a:pt x="60" y="4"/>
                </a:lnTo>
                <a:lnTo>
                  <a:pt x="62" y="4"/>
                </a:lnTo>
                <a:lnTo>
                  <a:pt x="62" y="0"/>
                </a:lnTo>
                <a:lnTo>
                  <a:pt x="66" y="0"/>
                </a:lnTo>
                <a:lnTo>
                  <a:pt x="66" y="4"/>
                </a:lnTo>
                <a:lnTo>
                  <a:pt x="69" y="4"/>
                </a:lnTo>
                <a:lnTo>
                  <a:pt x="72" y="4"/>
                </a:lnTo>
                <a:lnTo>
                  <a:pt x="72" y="7"/>
                </a:lnTo>
                <a:lnTo>
                  <a:pt x="66" y="7"/>
                </a:lnTo>
                <a:lnTo>
                  <a:pt x="66" y="10"/>
                </a:lnTo>
                <a:lnTo>
                  <a:pt x="69" y="10"/>
                </a:lnTo>
                <a:lnTo>
                  <a:pt x="72" y="14"/>
                </a:lnTo>
                <a:lnTo>
                  <a:pt x="75" y="14"/>
                </a:lnTo>
                <a:lnTo>
                  <a:pt x="75" y="18"/>
                </a:lnTo>
                <a:lnTo>
                  <a:pt x="75" y="21"/>
                </a:lnTo>
                <a:lnTo>
                  <a:pt x="78" y="21"/>
                </a:lnTo>
                <a:lnTo>
                  <a:pt x="78" y="25"/>
                </a:lnTo>
                <a:lnTo>
                  <a:pt x="78" y="29"/>
                </a:lnTo>
                <a:lnTo>
                  <a:pt x="75" y="29"/>
                </a:lnTo>
                <a:lnTo>
                  <a:pt x="78" y="29"/>
                </a:lnTo>
                <a:lnTo>
                  <a:pt x="78" y="32"/>
                </a:lnTo>
                <a:lnTo>
                  <a:pt x="75" y="35"/>
                </a:lnTo>
                <a:lnTo>
                  <a:pt x="72" y="35"/>
                </a:lnTo>
                <a:lnTo>
                  <a:pt x="72" y="39"/>
                </a:lnTo>
                <a:lnTo>
                  <a:pt x="66" y="39"/>
                </a:lnTo>
                <a:lnTo>
                  <a:pt x="66" y="42"/>
                </a:lnTo>
                <a:lnTo>
                  <a:pt x="62" y="42"/>
                </a:lnTo>
                <a:lnTo>
                  <a:pt x="60" y="46"/>
                </a:lnTo>
                <a:lnTo>
                  <a:pt x="62" y="46"/>
                </a:lnTo>
                <a:lnTo>
                  <a:pt x="62" y="49"/>
                </a:lnTo>
                <a:lnTo>
                  <a:pt x="66" y="49"/>
                </a:lnTo>
                <a:lnTo>
                  <a:pt x="62" y="49"/>
                </a:lnTo>
                <a:lnTo>
                  <a:pt x="57" y="49"/>
                </a:lnTo>
                <a:lnTo>
                  <a:pt x="54" y="49"/>
                </a:lnTo>
                <a:lnTo>
                  <a:pt x="48" y="49"/>
                </a:lnTo>
                <a:lnTo>
                  <a:pt x="48" y="53"/>
                </a:lnTo>
                <a:lnTo>
                  <a:pt x="48" y="57"/>
                </a:lnTo>
                <a:lnTo>
                  <a:pt x="45" y="57"/>
                </a:lnTo>
                <a:lnTo>
                  <a:pt x="45" y="60"/>
                </a:lnTo>
                <a:lnTo>
                  <a:pt x="48" y="63"/>
                </a:lnTo>
                <a:lnTo>
                  <a:pt x="48" y="67"/>
                </a:lnTo>
                <a:lnTo>
                  <a:pt x="45" y="70"/>
                </a:lnTo>
                <a:lnTo>
                  <a:pt x="39" y="74"/>
                </a:lnTo>
                <a:lnTo>
                  <a:pt x="36" y="77"/>
                </a:lnTo>
                <a:lnTo>
                  <a:pt x="30" y="81"/>
                </a:lnTo>
                <a:lnTo>
                  <a:pt x="27" y="81"/>
                </a:lnTo>
                <a:lnTo>
                  <a:pt x="27" y="84"/>
                </a:lnTo>
                <a:lnTo>
                  <a:pt x="27" y="81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Freeform 14"/>
          <p:cNvSpPr>
            <a:spLocks/>
          </p:cNvSpPr>
          <p:nvPr/>
        </p:nvSpPr>
        <p:spPr bwMode="auto">
          <a:xfrm>
            <a:off x="6137250" y="2735263"/>
            <a:ext cx="566738" cy="712787"/>
          </a:xfrm>
          <a:custGeom>
            <a:avLst/>
            <a:gdLst>
              <a:gd name="T0" fmla="*/ 2147483647 w 357"/>
              <a:gd name="T1" fmla="*/ 2147483647 h 449"/>
              <a:gd name="T2" fmla="*/ 2147483647 w 357"/>
              <a:gd name="T3" fmla="*/ 2147483647 h 449"/>
              <a:gd name="T4" fmla="*/ 2147483647 w 357"/>
              <a:gd name="T5" fmla="*/ 2147483647 h 449"/>
              <a:gd name="T6" fmla="*/ 2147483647 w 357"/>
              <a:gd name="T7" fmla="*/ 0 h 449"/>
              <a:gd name="T8" fmla="*/ 2147483647 w 357"/>
              <a:gd name="T9" fmla="*/ 2147483647 h 449"/>
              <a:gd name="T10" fmla="*/ 2147483647 w 357"/>
              <a:gd name="T11" fmla="*/ 2147483647 h 449"/>
              <a:gd name="T12" fmla="*/ 2147483647 w 357"/>
              <a:gd name="T13" fmla="*/ 2147483647 h 449"/>
              <a:gd name="T14" fmla="*/ 2147483647 w 357"/>
              <a:gd name="T15" fmla="*/ 2147483647 h 449"/>
              <a:gd name="T16" fmla="*/ 2147483647 w 357"/>
              <a:gd name="T17" fmla="*/ 2147483647 h 449"/>
              <a:gd name="T18" fmla="*/ 2147483647 w 357"/>
              <a:gd name="T19" fmla="*/ 2147483647 h 449"/>
              <a:gd name="T20" fmla="*/ 2147483647 w 357"/>
              <a:gd name="T21" fmla="*/ 2147483647 h 449"/>
              <a:gd name="T22" fmla="*/ 2147483647 w 357"/>
              <a:gd name="T23" fmla="*/ 2147483647 h 449"/>
              <a:gd name="T24" fmla="*/ 2147483647 w 357"/>
              <a:gd name="T25" fmla="*/ 2147483647 h 449"/>
              <a:gd name="T26" fmla="*/ 2147483647 w 357"/>
              <a:gd name="T27" fmla="*/ 2147483647 h 449"/>
              <a:gd name="T28" fmla="*/ 2147483647 w 357"/>
              <a:gd name="T29" fmla="*/ 2147483647 h 449"/>
              <a:gd name="T30" fmla="*/ 2147483647 w 357"/>
              <a:gd name="T31" fmla="*/ 2147483647 h 449"/>
              <a:gd name="T32" fmla="*/ 2147483647 w 357"/>
              <a:gd name="T33" fmla="*/ 2147483647 h 449"/>
              <a:gd name="T34" fmla="*/ 2147483647 w 357"/>
              <a:gd name="T35" fmla="*/ 2147483647 h 449"/>
              <a:gd name="T36" fmla="*/ 2147483647 w 357"/>
              <a:gd name="T37" fmla="*/ 2147483647 h 449"/>
              <a:gd name="T38" fmla="*/ 2147483647 w 357"/>
              <a:gd name="T39" fmla="*/ 2147483647 h 449"/>
              <a:gd name="T40" fmla="*/ 2147483647 w 357"/>
              <a:gd name="T41" fmla="*/ 2147483647 h 449"/>
              <a:gd name="T42" fmla="*/ 2147483647 w 357"/>
              <a:gd name="T43" fmla="*/ 2147483647 h 449"/>
              <a:gd name="T44" fmla="*/ 2147483647 w 357"/>
              <a:gd name="T45" fmla="*/ 2147483647 h 449"/>
              <a:gd name="T46" fmla="*/ 2147483647 w 357"/>
              <a:gd name="T47" fmla="*/ 2147483647 h 449"/>
              <a:gd name="T48" fmla="*/ 2147483647 w 357"/>
              <a:gd name="T49" fmla="*/ 2147483647 h 449"/>
              <a:gd name="T50" fmla="*/ 2147483647 w 357"/>
              <a:gd name="T51" fmla="*/ 2147483647 h 449"/>
              <a:gd name="T52" fmla="*/ 2147483647 w 357"/>
              <a:gd name="T53" fmla="*/ 2147483647 h 449"/>
              <a:gd name="T54" fmla="*/ 2147483647 w 357"/>
              <a:gd name="T55" fmla="*/ 2147483647 h 449"/>
              <a:gd name="T56" fmla="*/ 2147483647 w 357"/>
              <a:gd name="T57" fmla="*/ 2147483647 h 449"/>
              <a:gd name="T58" fmla="*/ 2147483647 w 357"/>
              <a:gd name="T59" fmla="*/ 2147483647 h 449"/>
              <a:gd name="T60" fmla="*/ 2147483647 w 357"/>
              <a:gd name="T61" fmla="*/ 2147483647 h 449"/>
              <a:gd name="T62" fmla="*/ 2147483647 w 357"/>
              <a:gd name="T63" fmla="*/ 2147483647 h 449"/>
              <a:gd name="T64" fmla="*/ 2147483647 w 357"/>
              <a:gd name="T65" fmla="*/ 2147483647 h 449"/>
              <a:gd name="T66" fmla="*/ 2147483647 w 357"/>
              <a:gd name="T67" fmla="*/ 2147483647 h 449"/>
              <a:gd name="T68" fmla="*/ 2147483647 w 357"/>
              <a:gd name="T69" fmla="*/ 2147483647 h 449"/>
              <a:gd name="T70" fmla="*/ 2147483647 w 357"/>
              <a:gd name="T71" fmla="*/ 2147483647 h 449"/>
              <a:gd name="T72" fmla="*/ 2147483647 w 357"/>
              <a:gd name="T73" fmla="*/ 2147483647 h 449"/>
              <a:gd name="T74" fmla="*/ 2147483647 w 357"/>
              <a:gd name="T75" fmla="*/ 2147483647 h 449"/>
              <a:gd name="T76" fmla="*/ 2147483647 w 357"/>
              <a:gd name="T77" fmla="*/ 2147483647 h 449"/>
              <a:gd name="T78" fmla="*/ 2147483647 w 357"/>
              <a:gd name="T79" fmla="*/ 2147483647 h 449"/>
              <a:gd name="T80" fmla="*/ 2147483647 w 357"/>
              <a:gd name="T81" fmla="*/ 2147483647 h 449"/>
              <a:gd name="T82" fmla="*/ 2147483647 w 357"/>
              <a:gd name="T83" fmla="*/ 2147483647 h 449"/>
              <a:gd name="T84" fmla="*/ 2147483647 w 357"/>
              <a:gd name="T85" fmla="*/ 2147483647 h 449"/>
              <a:gd name="T86" fmla="*/ 2147483647 w 357"/>
              <a:gd name="T87" fmla="*/ 2147483647 h 449"/>
              <a:gd name="T88" fmla="*/ 2147483647 w 357"/>
              <a:gd name="T89" fmla="*/ 2147483647 h 4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57"/>
              <a:gd name="T136" fmla="*/ 0 h 449"/>
              <a:gd name="T137" fmla="*/ 357 w 357"/>
              <a:gd name="T138" fmla="*/ 449 h 4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57" h="449">
                <a:moveTo>
                  <a:pt x="42" y="434"/>
                </a:moveTo>
                <a:lnTo>
                  <a:pt x="39" y="430"/>
                </a:lnTo>
                <a:lnTo>
                  <a:pt x="36" y="416"/>
                </a:lnTo>
                <a:lnTo>
                  <a:pt x="33" y="416"/>
                </a:lnTo>
                <a:lnTo>
                  <a:pt x="0" y="321"/>
                </a:lnTo>
                <a:lnTo>
                  <a:pt x="135" y="264"/>
                </a:lnTo>
                <a:lnTo>
                  <a:pt x="168" y="158"/>
                </a:lnTo>
                <a:lnTo>
                  <a:pt x="147" y="120"/>
                </a:lnTo>
                <a:lnTo>
                  <a:pt x="156" y="56"/>
                </a:lnTo>
                <a:lnTo>
                  <a:pt x="182" y="45"/>
                </a:lnTo>
                <a:lnTo>
                  <a:pt x="168" y="3"/>
                </a:lnTo>
                <a:lnTo>
                  <a:pt x="194" y="0"/>
                </a:lnTo>
                <a:lnTo>
                  <a:pt x="197" y="10"/>
                </a:lnTo>
                <a:lnTo>
                  <a:pt x="203" y="17"/>
                </a:lnTo>
                <a:lnTo>
                  <a:pt x="206" y="21"/>
                </a:lnTo>
                <a:lnTo>
                  <a:pt x="209" y="21"/>
                </a:lnTo>
                <a:lnTo>
                  <a:pt x="209" y="24"/>
                </a:lnTo>
                <a:lnTo>
                  <a:pt x="213" y="24"/>
                </a:lnTo>
                <a:lnTo>
                  <a:pt x="213" y="28"/>
                </a:lnTo>
                <a:lnTo>
                  <a:pt x="215" y="31"/>
                </a:lnTo>
                <a:lnTo>
                  <a:pt x="218" y="35"/>
                </a:lnTo>
                <a:lnTo>
                  <a:pt x="218" y="39"/>
                </a:lnTo>
                <a:lnTo>
                  <a:pt x="221" y="39"/>
                </a:lnTo>
                <a:lnTo>
                  <a:pt x="230" y="42"/>
                </a:lnTo>
                <a:lnTo>
                  <a:pt x="230" y="45"/>
                </a:lnTo>
                <a:lnTo>
                  <a:pt x="234" y="45"/>
                </a:lnTo>
                <a:lnTo>
                  <a:pt x="234" y="49"/>
                </a:lnTo>
                <a:lnTo>
                  <a:pt x="278" y="63"/>
                </a:lnTo>
                <a:lnTo>
                  <a:pt x="281" y="63"/>
                </a:lnTo>
                <a:lnTo>
                  <a:pt x="284" y="67"/>
                </a:lnTo>
                <a:lnTo>
                  <a:pt x="302" y="70"/>
                </a:lnTo>
                <a:lnTo>
                  <a:pt x="308" y="78"/>
                </a:lnTo>
                <a:lnTo>
                  <a:pt x="311" y="85"/>
                </a:lnTo>
                <a:lnTo>
                  <a:pt x="317" y="92"/>
                </a:lnTo>
                <a:lnTo>
                  <a:pt x="317" y="95"/>
                </a:lnTo>
                <a:lnTo>
                  <a:pt x="320" y="98"/>
                </a:lnTo>
                <a:lnTo>
                  <a:pt x="323" y="98"/>
                </a:lnTo>
                <a:lnTo>
                  <a:pt x="326" y="102"/>
                </a:lnTo>
                <a:lnTo>
                  <a:pt x="326" y="106"/>
                </a:lnTo>
                <a:lnTo>
                  <a:pt x="329" y="113"/>
                </a:lnTo>
                <a:lnTo>
                  <a:pt x="332" y="117"/>
                </a:lnTo>
                <a:lnTo>
                  <a:pt x="335" y="120"/>
                </a:lnTo>
                <a:lnTo>
                  <a:pt x="347" y="123"/>
                </a:lnTo>
                <a:lnTo>
                  <a:pt x="350" y="127"/>
                </a:lnTo>
                <a:lnTo>
                  <a:pt x="352" y="130"/>
                </a:lnTo>
                <a:lnTo>
                  <a:pt x="356" y="130"/>
                </a:lnTo>
                <a:lnTo>
                  <a:pt x="347" y="162"/>
                </a:lnTo>
                <a:lnTo>
                  <a:pt x="341" y="173"/>
                </a:lnTo>
                <a:lnTo>
                  <a:pt x="335" y="180"/>
                </a:lnTo>
                <a:lnTo>
                  <a:pt x="335" y="183"/>
                </a:lnTo>
                <a:lnTo>
                  <a:pt x="332" y="187"/>
                </a:lnTo>
                <a:lnTo>
                  <a:pt x="326" y="194"/>
                </a:lnTo>
                <a:lnTo>
                  <a:pt x="323" y="194"/>
                </a:lnTo>
                <a:lnTo>
                  <a:pt x="323" y="197"/>
                </a:lnTo>
                <a:lnTo>
                  <a:pt x="320" y="197"/>
                </a:lnTo>
                <a:lnTo>
                  <a:pt x="317" y="201"/>
                </a:lnTo>
                <a:lnTo>
                  <a:pt x="314" y="204"/>
                </a:lnTo>
                <a:lnTo>
                  <a:pt x="314" y="208"/>
                </a:lnTo>
                <a:lnTo>
                  <a:pt x="311" y="211"/>
                </a:lnTo>
                <a:lnTo>
                  <a:pt x="305" y="222"/>
                </a:lnTo>
                <a:lnTo>
                  <a:pt x="302" y="225"/>
                </a:lnTo>
                <a:lnTo>
                  <a:pt x="302" y="229"/>
                </a:lnTo>
                <a:lnTo>
                  <a:pt x="299" y="236"/>
                </a:lnTo>
                <a:lnTo>
                  <a:pt x="296" y="239"/>
                </a:lnTo>
                <a:lnTo>
                  <a:pt x="293" y="243"/>
                </a:lnTo>
                <a:lnTo>
                  <a:pt x="287" y="243"/>
                </a:lnTo>
                <a:lnTo>
                  <a:pt x="287" y="239"/>
                </a:lnTo>
                <a:lnTo>
                  <a:pt x="284" y="239"/>
                </a:lnTo>
                <a:lnTo>
                  <a:pt x="284" y="236"/>
                </a:lnTo>
                <a:lnTo>
                  <a:pt x="281" y="233"/>
                </a:lnTo>
                <a:lnTo>
                  <a:pt x="281" y="236"/>
                </a:lnTo>
                <a:lnTo>
                  <a:pt x="275" y="239"/>
                </a:lnTo>
                <a:lnTo>
                  <a:pt x="275" y="243"/>
                </a:lnTo>
                <a:lnTo>
                  <a:pt x="272" y="243"/>
                </a:lnTo>
                <a:lnTo>
                  <a:pt x="269" y="247"/>
                </a:lnTo>
                <a:lnTo>
                  <a:pt x="269" y="253"/>
                </a:lnTo>
                <a:lnTo>
                  <a:pt x="266" y="253"/>
                </a:lnTo>
                <a:lnTo>
                  <a:pt x="263" y="257"/>
                </a:lnTo>
                <a:lnTo>
                  <a:pt x="260" y="261"/>
                </a:lnTo>
                <a:lnTo>
                  <a:pt x="260" y="303"/>
                </a:lnTo>
                <a:lnTo>
                  <a:pt x="263" y="303"/>
                </a:lnTo>
                <a:lnTo>
                  <a:pt x="263" y="314"/>
                </a:lnTo>
                <a:lnTo>
                  <a:pt x="263" y="317"/>
                </a:lnTo>
                <a:lnTo>
                  <a:pt x="234" y="321"/>
                </a:lnTo>
                <a:lnTo>
                  <a:pt x="234" y="324"/>
                </a:lnTo>
                <a:lnTo>
                  <a:pt x="230" y="328"/>
                </a:lnTo>
                <a:lnTo>
                  <a:pt x="225" y="328"/>
                </a:lnTo>
                <a:lnTo>
                  <a:pt x="221" y="331"/>
                </a:lnTo>
                <a:lnTo>
                  <a:pt x="218" y="331"/>
                </a:lnTo>
                <a:lnTo>
                  <a:pt x="218" y="335"/>
                </a:lnTo>
                <a:lnTo>
                  <a:pt x="215" y="335"/>
                </a:lnTo>
                <a:lnTo>
                  <a:pt x="213" y="338"/>
                </a:lnTo>
                <a:lnTo>
                  <a:pt x="213" y="342"/>
                </a:lnTo>
                <a:lnTo>
                  <a:pt x="206" y="367"/>
                </a:lnTo>
                <a:lnTo>
                  <a:pt x="203" y="370"/>
                </a:lnTo>
                <a:lnTo>
                  <a:pt x="203" y="373"/>
                </a:lnTo>
                <a:lnTo>
                  <a:pt x="201" y="373"/>
                </a:lnTo>
                <a:lnTo>
                  <a:pt x="162" y="385"/>
                </a:lnTo>
                <a:lnTo>
                  <a:pt x="153" y="395"/>
                </a:lnTo>
                <a:lnTo>
                  <a:pt x="150" y="398"/>
                </a:lnTo>
                <a:lnTo>
                  <a:pt x="150" y="413"/>
                </a:lnTo>
                <a:lnTo>
                  <a:pt x="147" y="416"/>
                </a:lnTo>
                <a:lnTo>
                  <a:pt x="144" y="419"/>
                </a:lnTo>
                <a:lnTo>
                  <a:pt x="141" y="423"/>
                </a:lnTo>
                <a:lnTo>
                  <a:pt x="141" y="427"/>
                </a:lnTo>
                <a:lnTo>
                  <a:pt x="138" y="427"/>
                </a:lnTo>
                <a:lnTo>
                  <a:pt x="135" y="430"/>
                </a:lnTo>
                <a:lnTo>
                  <a:pt x="105" y="427"/>
                </a:lnTo>
                <a:lnTo>
                  <a:pt x="102" y="427"/>
                </a:lnTo>
                <a:lnTo>
                  <a:pt x="99" y="427"/>
                </a:lnTo>
                <a:lnTo>
                  <a:pt x="96" y="427"/>
                </a:lnTo>
                <a:lnTo>
                  <a:pt x="96" y="430"/>
                </a:lnTo>
                <a:lnTo>
                  <a:pt x="93" y="430"/>
                </a:lnTo>
                <a:lnTo>
                  <a:pt x="93" y="434"/>
                </a:lnTo>
                <a:lnTo>
                  <a:pt x="90" y="434"/>
                </a:lnTo>
                <a:lnTo>
                  <a:pt x="87" y="434"/>
                </a:lnTo>
                <a:lnTo>
                  <a:pt x="84" y="434"/>
                </a:lnTo>
                <a:lnTo>
                  <a:pt x="84" y="437"/>
                </a:lnTo>
                <a:lnTo>
                  <a:pt x="81" y="437"/>
                </a:lnTo>
                <a:lnTo>
                  <a:pt x="78" y="437"/>
                </a:lnTo>
                <a:lnTo>
                  <a:pt x="78" y="441"/>
                </a:lnTo>
                <a:lnTo>
                  <a:pt x="75" y="441"/>
                </a:lnTo>
                <a:lnTo>
                  <a:pt x="72" y="441"/>
                </a:lnTo>
                <a:lnTo>
                  <a:pt x="69" y="441"/>
                </a:lnTo>
                <a:lnTo>
                  <a:pt x="66" y="441"/>
                </a:lnTo>
                <a:lnTo>
                  <a:pt x="64" y="441"/>
                </a:lnTo>
                <a:lnTo>
                  <a:pt x="64" y="445"/>
                </a:lnTo>
                <a:lnTo>
                  <a:pt x="60" y="445"/>
                </a:lnTo>
                <a:lnTo>
                  <a:pt x="57" y="445"/>
                </a:lnTo>
                <a:lnTo>
                  <a:pt x="54" y="445"/>
                </a:lnTo>
                <a:lnTo>
                  <a:pt x="54" y="448"/>
                </a:lnTo>
                <a:lnTo>
                  <a:pt x="51" y="448"/>
                </a:lnTo>
                <a:lnTo>
                  <a:pt x="48" y="448"/>
                </a:lnTo>
                <a:lnTo>
                  <a:pt x="45" y="448"/>
                </a:lnTo>
                <a:lnTo>
                  <a:pt x="42" y="434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Freeform 15"/>
          <p:cNvSpPr>
            <a:spLocks/>
          </p:cNvSpPr>
          <p:nvPr/>
        </p:nvSpPr>
        <p:spPr bwMode="auto">
          <a:xfrm>
            <a:off x="6616675" y="3098800"/>
            <a:ext cx="26988" cy="39688"/>
          </a:xfrm>
          <a:custGeom>
            <a:avLst/>
            <a:gdLst>
              <a:gd name="T0" fmla="*/ 2147483647 w 17"/>
              <a:gd name="T1" fmla="*/ 2147483647 h 25"/>
              <a:gd name="T2" fmla="*/ 2147483647 w 17"/>
              <a:gd name="T3" fmla="*/ 0 h 25"/>
              <a:gd name="T4" fmla="*/ 2147483647 w 17"/>
              <a:gd name="T5" fmla="*/ 0 h 25"/>
              <a:gd name="T6" fmla="*/ 2147483647 w 17"/>
              <a:gd name="T7" fmla="*/ 2147483647 h 25"/>
              <a:gd name="T8" fmla="*/ 2147483647 w 17"/>
              <a:gd name="T9" fmla="*/ 2147483647 h 25"/>
              <a:gd name="T10" fmla="*/ 2147483647 w 17"/>
              <a:gd name="T11" fmla="*/ 2147483647 h 25"/>
              <a:gd name="T12" fmla="*/ 2147483647 w 17"/>
              <a:gd name="T13" fmla="*/ 2147483647 h 25"/>
              <a:gd name="T14" fmla="*/ 2147483647 w 17"/>
              <a:gd name="T15" fmla="*/ 2147483647 h 25"/>
              <a:gd name="T16" fmla="*/ 2147483647 w 17"/>
              <a:gd name="T17" fmla="*/ 2147483647 h 25"/>
              <a:gd name="T18" fmla="*/ 0 w 17"/>
              <a:gd name="T19" fmla="*/ 2147483647 h 25"/>
              <a:gd name="T20" fmla="*/ 0 w 17"/>
              <a:gd name="T21" fmla="*/ 2147483647 h 25"/>
              <a:gd name="T22" fmla="*/ 0 w 17"/>
              <a:gd name="T23" fmla="*/ 2147483647 h 25"/>
              <a:gd name="T24" fmla="*/ 0 w 17"/>
              <a:gd name="T25" fmla="*/ 2147483647 h 25"/>
              <a:gd name="T26" fmla="*/ 0 w 17"/>
              <a:gd name="T27" fmla="*/ 2147483647 h 25"/>
              <a:gd name="T28" fmla="*/ 2147483647 w 17"/>
              <a:gd name="T29" fmla="*/ 2147483647 h 25"/>
              <a:gd name="T30" fmla="*/ 2147483647 w 17"/>
              <a:gd name="T31" fmla="*/ 2147483647 h 25"/>
              <a:gd name="T32" fmla="*/ 2147483647 w 17"/>
              <a:gd name="T33" fmla="*/ 2147483647 h 25"/>
              <a:gd name="T34" fmla="*/ 2147483647 w 17"/>
              <a:gd name="T35" fmla="*/ 2147483647 h 25"/>
              <a:gd name="T36" fmla="*/ 2147483647 w 17"/>
              <a:gd name="T37" fmla="*/ 2147483647 h 25"/>
              <a:gd name="T38" fmla="*/ 2147483647 w 17"/>
              <a:gd name="T39" fmla="*/ 2147483647 h 25"/>
              <a:gd name="T40" fmla="*/ 2147483647 w 17"/>
              <a:gd name="T41" fmla="*/ 2147483647 h 25"/>
              <a:gd name="T42" fmla="*/ 2147483647 w 17"/>
              <a:gd name="T43" fmla="*/ 2147483647 h 25"/>
              <a:gd name="T44" fmla="*/ 2147483647 w 17"/>
              <a:gd name="T45" fmla="*/ 2147483647 h 2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"/>
              <a:gd name="T70" fmla="*/ 0 h 25"/>
              <a:gd name="T71" fmla="*/ 17 w 17"/>
              <a:gd name="T72" fmla="*/ 25 h 2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" h="25">
                <a:moveTo>
                  <a:pt x="16" y="4"/>
                </a:moveTo>
                <a:lnTo>
                  <a:pt x="16" y="0"/>
                </a:lnTo>
                <a:lnTo>
                  <a:pt x="10" y="0"/>
                </a:lnTo>
                <a:lnTo>
                  <a:pt x="10" y="4"/>
                </a:lnTo>
                <a:lnTo>
                  <a:pt x="8" y="4"/>
                </a:lnTo>
                <a:lnTo>
                  <a:pt x="8" y="7"/>
                </a:lnTo>
                <a:lnTo>
                  <a:pt x="8" y="10"/>
                </a:lnTo>
                <a:lnTo>
                  <a:pt x="4" y="10"/>
                </a:lnTo>
                <a:lnTo>
                  <a:pt x="4" y="14"/>
                </a:lnTo>
                <a:lnTo>
                  <a:pt x="0" y="14"/>
                </a:lnTo>
                <a:lnTo>
                  <a:pt x="0" y="18"/>
                </a:lnTo>
                <a:lnTo>
                  <a:pt x="0" y="22"/>
                </a:lnTo>
                <a:lnTo>
                  <a:pt x="0" y="24"/>
                </a:lnTo>
                <a:lnTo>
                  <a:pt x="0" y="22"/>
                </a:lnTo>
                <a:lnTo>
                  <a:pt x="4" y="22"/>
                </a:lnTo>
                <a:lnTo>
                  <a:pt x="4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10" y="10"/>
                </a:lnTo>
                <a:lnTo>
                  <a:pt x="16" y="10"/>
                </a:lnTo>
                <a:lnTo>
                  <a:pt x="16" y="7"/>
                </a:lnTo>
                <a:lnTo>
                  <a:pt x="16" y="4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Freeform 16"/>
          <p:cNvSpPr>
            <a:spLocks/>
          </p:cNvSpPr>
          <p:nvPr/>
        </p:nvSpPr>
        <p:spPr bwMode="auto">
          <a:xfrm>
            <a:off x="6783363" y="1703388"/>
            <a:ext cx="1219200" cy="1133475"/>
          </a:xfrm>
          <a:custGeom>
            <a:avLst/>
            <a:gdLst>
              <a:gd name="T0" fmla="*/ 2147483647 w 768"/>
              <a:gd name="T1" fmla="*/ 2147483647 h 714"/>
              <a:gd name="T2" fmla="*/ 2147483647 w 768"/>
              <a:gd name="T3" fmla="*/ 2147483647 h 714"/>
              <a:gd name="T4" fmla="*/ 2147483647 w 768"/>
              <a:gd name="T5" fmla="*/ 2147483647 h 714"/>
              <a:gd name="T6" fmla="*/ 2147483647 w 768"/>
              <a:gd name="T7" fmla="*/ 2147483647 h 714"/>
              <a:gd name="T8" fmla="*/ 2147483647 w 768"/>
              <a:gd name="T9" fmla="*/ 2147483647 h 714"/>
              <a:gd name="T10" fmla="*/ 2147483647 w 768"/>
              <a:gd name="T11" fmla="*/ 2147483647 h 714"/>
              <a:gd name="T12" fmla="*/ 2147483647 w 768"/>
              <a:gd name="T13" fmla="*/ 2147483647 h 714"/>
              <a:gd name="T14" fmla="*/ 2147483647 w 768"/>
              <a:gd name="T15" fmla="*/ 2147483647 h 714"/>
              <a:gd name="T16" fmla="*/ 2147483647 w 768"/>
              <a:gd name="T17" fmla="*/ 2147483647 h 714"/>
              <a:gd name="T18" fmla="*/ 2147483647 w 768"/>
              <a:gd name="T19" fmla="*/ 2147483647 h 714"/>
              <a:gd name="T20" fmla="*/ 2147483647 w 768"/>
              <a:gd name="T21" fmla="*/ 2147483647 h 714"/>
              <a:gd name="T22" fmla="*/ 2147483647 w 768"/>
              <a:gd name="T23" fmla="*/ 2147483647 h 714"/>
              <a:gd name="T24" fmla="*/ 2147483647 w 768"/>
              <a:gd name="T25" fmla="*/ 2147483647 h 714"/>
              <a:gd name="T26" fmla="*/ 2147483647 w 768"/>
              <a:gd name="T27" fmla="*/ 2147483647 h 714"/>
              <a:gd name="T28" fmla="*/ 2147483647 w 768"/>
              <a:gd name="T29" fmla="*/ 2147483647 h 714"/>
              <a:gd name="T30" fmla="*/ 2147483647 w 768"/>
              <a:gd name="T31" fmla="*/ 2147483647 h 714"/>
              <a:gd name="T32" fmla="*/ 2147483647 w 768"/>
              <a:gd name="T33" fmla="*/ 2147483647 h 714"/>
              <a:gd name="T34" fmla="*/ 2147483647 w 768"/>
              <a:gd name="T35" fmla="*/ 2147483647 h 714"/>
              <a:gd name="T36" fmla="*/ 2147483647 w 768"/>
              <a:gd name="T37" fmla="*/ 2147483647 h 714"/>
              <a:gd name="T38" fmla="*/ 2147483647 w 768"/>
              <a:gd name="T39" fmla="*/ 2147483647 h 714"/>
              <a:gd name="T40" fmla="*/ 2147483647 w 768"/>
              <a:gd name="T41" fmla="*/ 2147483647 h 714"/>
              <a:gd name="T42" fmla="*/ 2147483647 w 768"/>
              <a:gd name="T43" fmla="*/ 2147483647 h 714"/>
              <a:gd name="T44" fmla="*/ 2147483647 w 768"/>
              <a:gd name="T45" fmla="*/ 2147483647 h 714"/>
              <a:gd name="T46" fmla="*/ 2147483647 w 768"/>
              <a:gd name="T47" fmla="*/ 0 h 714"/>
              <a:gd name="T48" fmla="*/ 2147483647 w 768"/>
              <a:gd name="T49" fmla="*/ 2147483647 h 714"/>
              <a:gd name="T50" fmla="*/ 2147483647 w 768"/>
              <a:gd name="T51" fmla="*/ 2147483647 h 714"/>
              <a:gd name="T52" fmla="*/ 2147483647 w 768"/>
              <a:gd name="T53" fmla="*/ 2147483647 h 714"/>
              <a:gd name="T54" fmla="*/ 2147483647 w 768"/>
              <a:gd name="T55" fmla="*/ 2147483647 h 714"/>
              <a:gd name="T56" fmla="*/ 2147483647 w 768"/>
              <a:gd name="T57" fmla="*/ 2147483647 h 714"/>
              <a:gd name="T58" fmla="*/ 2147483647 w 768"/>
              <a:gd name="T59" fmla="*/ 2147483647 h 714"/>
              <a:gd name="T60" fmla="*/ 2147483647 w 768"/>
              <a:gd name="T61" fmla="*/ 2147483647 h 714"/>
              <a:gd name="T62" fmla="*/ 2147483647 w 768"/>
              <a:gd name="T63" fmla="*/ 2147483647 h 714"/>
              <a:gd name="T64" fmla="*/ 2147483647 w 768"/>
              <a:gd name="T65" fmla="*/ 2147483647 h 714"/>
              <a:gd name="T66" fmla="*/ 2147483647 w 768"/>
              <a:gd name="T67" fmla="*/ 2147483647 h 714"/>
              <a:gd name="T68" fmla="*/ 2147483647 w 768"/>
              <a:gd name="T69" fmla="*/ 2147483647 h 714"/>
              <a:gd name="T70" fmla="*/ 2147483647 w 768"/>
              <a:gd name="T71" fmla="*/ 2147483647 h 714"/>
              <a:gd name="T72" fmla="*/ 2147483647 w 768"/>
              <a:gd name="T73" fmla="*/ 2147483647 h 714"/>
              <a:gd name="T74" fmla="*/ 2147483647 w 768"/>
              <a:gd name="T75" fmla="*/ 2147483647 h 714"/>
              <a:gd name="T76" fmla="*/ 2147483647 w 768"/>
              <a:gd name="T77" fmla="*/ 2147483647 h 714"/>
              <a:gd name="T78" fmla="*/ 2147483647 w 768"/>
              <a:gd name="T79" fmla="*/ 2147483647 h 714"/>
              <a:gd name="T80" fmla="*/ 2147483647 w 768"/>
              <a:gd name="T81" fmla="*/ 2147483647 h 714"/>
              <a:gd name="T82" fmla="*/ 2147483647 w 768"/>
              <a:gd name="T83" fmla="*/ 2147483647 h 714"/>
              <a:gd name="T84" fmla="*/ 2147483647 w 768"/>
              <a:gd name="T85" fmla="*/ 2147483647 h 714"/>
              <a:gd name="T86" fmla="*/ 2147483647 w 768"/>
              <a:gd name="T87" fmla="*/ 2147483647 h 714"/>
              <a:gd name="T88" fmla="*/ 2147483647 w 768"/>
              <a:gd name="T89" fmla="*/ 2147483647 h 714"/>
              <a:gd name="T90" fmla="*/ 2147483647 w 768"/>
              <a:gd name="T91" fmla="*/ 2147483647 h 714"/>
              <a:gd name="T92" fmla="*/ 2147483647 w 768"/>
              <a:gd name="T93" fmla="*/ 2147483647 h 7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68"/>
              <a:gd name="T142" fmla="*/ 0 h 714"/>
              <a:gd name="T143" fmla="*/ 768 w 768"/>
              <a:gd name="T144" fmla="*/ 714 h 71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68" h="714">
                <a:moveTo>
                  <a:pt x="36" y="610"/>
                </a:moveTo>
                <a:lnTo>
                  <a:pt x="45" y="586"/>
                </a:lnTo>
                <a:lnTo>
                  <a:pt x="63" y="565"/>
                </a:lnTo>
                <a:lnTo>
                  <a:pt x="95" y="554"/>
                </a:lnTo>
                <a:lnTo>
                  <a:pt x="107" y="544"/>
                </a:lnTo>
                <a:lnTo>
                  <a:pt x="110" y="530"/>
                </a:lnTo>
                <a:lnTo>
                  <a:pt x="90" y="522"/>
                </a:lnTo>
                <a:lnTo>
                  <a:pt x="86" y="473"/>
                </a:lnTo>
                <a:lnTo>
                  <a:pt x="81" y="469"/>
                </a:lnTo>
                <a:lnTo>
                  <a:pt x="57" y="462"/>
                </a:lnTo>
                <a:lnTo>
                  <a:pt x="36" y="445"/>
                </a:lnTo>
                <a:lnTo>
                  <a:pt x="18" y="405"/>
                </a:lnTo>
                <a:lnTo>
                  <a:pt x="0" y="388"/>
                </a:lnTo>
                <a:lnTo>
                  <a:pt x="0" y="385"/>
                </a:lnTo>
                <a:lnTo>
                  <a:pt x="3" y="385"/>
                </a:lnTo>
                <a:lnTo>
                  <a:pt x="24" y="391"/>
                </a:lnTo>
                <a:lnTo>
                  <a:pt x="57" y="402"/>
                </a:lnTo>
                <a:lnTo>
                  <a:pt x="149" y="402"/>
                </a:lnTo>
                <a:lnTo>
                  <a:pt x="155" y="399"/>
                </a:lnTo>
                <a:lnTo>
                  <a:pt x="215" y="391"/>
                </a:lnTo>
                <a:lnTo>
                  <a:pt x="248" y="381"/>
                </a:lnTo>
                <a:lnTo>
                  <a:pt x="251" y="377"/>
                </a:lnTo>
                <a:lnTo>
                  <a:pt x="251" y="328"/>
                </a:lnTo>
                <a:lnTo>
                  <a:pt x="265" y="314"/>
                </a:lnTo>
                <a:lnTo>
                  <a:pt x="269" y="307"/>
                </a:lnTo>
                <a:lnTo>
                  <a:pt x="281" y="303"/>
                </a:lnTo>
                <a:lnTo>
                  <a:pt x="281" y="307"/>
                </a:lnTo>
                <a:lnTo>
                  <a:pt x="313" y="303"/>
                </a:lnTo>
                <a:lnTo>
                  <a:pt x="316" y="303"/>
                </a:lnTo>
                <a:lnTo>
                  <a:pt x="316" y="300"/>
                </a:lnTo>
                <a:lnTo>
                  <a:pt x="307" y="296"/>
                </a:lnTo>
                <a:lnTo>
                  <a:pt x="310" y="293"/>
                </a:lnTo>
                <a:lnTo>
                  <a:pt x="325" y="286"/>
                </a:lnTo>
                <a:lnTo>
                  <a:pt x="328" y="282"/>
                </a:lnTo>
                <a:lnTo>
                  <a:pt x="349" y="282"/>
                </a:lnTo>
                <a:lnTo>
                  <a:pt x="346" y="279"/>
                </a:lnTo>
                <a:lnTo>
                  <a:pt x="349" y="275"/>
                </a:lnTo>
                <a:lnTo>
                  <a:pt x="358" y="282"/>
                </a:lnTo>
                <a:lnTo>
                  <a:pt x="364" y="289"/>
                </a:lnTo>
                <a:lnTo>
                  <a:pt x="367" y="289"/>
                </a:lnTo>
                <a:lnTo>
                  <a:pt x="385" y="272"/>
                </a:lnTo>
                <a:lnTo>
                  <a:pt x="382" y="240"/>
                </a:lnTo>
                <a:lnTo>
                  <a:pt x="391" y="233"/>
                </a:lnTo>
                <a:lnTo>
                  <a:pt x="391" y="222"/>
                </a:lnTo>
                <a:lnTo>
                  <a:pt x="397" y="219"/>
                </a:lnTo>
                <a:lnTo>
                  <a:pt x="397" y="208"/>
                </a:lnTo>
                <a:lnTo>
                  <a:pt x="429" y="197"/>
                </a:lnTo>
                <a:lnTo>
                  <a:pt x="432" y="187"/>
                </a:lnTo>
                <a:lnTo>
                  <a:pt x="427" y="187"/>
                </a:lnTo>
                <a:lnTo>
                  <a:pt x="424" y="173"/>
                </a:lnTo>
                <a:lnTo>
                  <a:pt x="418" y="173"/>
                </a:lnTo>
                <a:lnTo>
                  <a:pt x="415" y="159"/>
                </a:lnTo>
                <a:lnTo>
                  <a:pt x="459" y="159"/>
                </a:lnTo>
                <a:lnTo>
                  <a:pt x="469" y="148"/>
                </a:lnTo>
                <a:lnTo>
                  <a:pt x="469" y="141"/>
                </a:lnTo>
                <a:lnTo>
                  <a:pt x="471" y="137"/>
                </a:lnTo>
                <a:lnTo>
                  <a:pt x="465" y="137"/>
                </a:lnTo>
                <a:lnTo>
                  <a:pt x="465" y="131"/>
                </a:lnTo>
                <a:lnTo>
                  <a:pt x="465" y="126"/>
                </a:lnTo>
                <a:lnTo>
                  <a:pt x="492" y="98"/>
                </a:lnTo>
                <a:lnTo>
                  <a:pt x="486" y="60"/>
                </a:lnTo>
                <a:lnTo>
                  <a:pt x="475" y="49"/>
                </a:lnTo>
                <a:lnTo>
                  <a:pt x="475" y="46"/>
                </a:lnTo>
                <a:lnTo>
                  <a:pt x="483" y="35"/>
                </a:lnTo>
                <a:lnTo>
                  <a:pt x="492" y="32"/>
                </a:lnTo>
                <a:lnTo>
                  <a:pt x="492" y="24"/>
                </a:lnTo>
                <a:lnTo>
                  <a:pt x="504" y="24"/>
                </a:lnTo>
                <a:lnTo>
                  <a:pt x="504" y="21"/>
                </a:lnTo>
                <a:lnTo>
                  <a:pt x="513" y="18"/>
                </a:lnTo>
                <a:lnTo>
                  <a:pt x="513" y="14"/>
                </a:lnTo>
                <a:lnTo>
                  <a:pt x="617" y="0"/>
                </a:lnTo>
                <a:lnTo>
                  <a:pt x="629" y="0"/>
                </a:lnTo>
                <a:lnTo>
                  <a:pt x="662" y="0"/>
                </a:lnTo>
                <a:lnTo>
                  <a:pt x="665" y="10"/>
                </a:lnTo>
                <a:lnTo>
                  <a:pt x="689" y="24"/>
                </a:lnTo>
                <a:lnTo>
                  <a:pt x="698" y="60"/>
                </a:lnTo>
                <a:lnTo>
                  <a:pt x="767" y="80"/>
                </a:lnTo>
                <a:lnTo>
                  <a:pt x="734" y="116"/>
                </a:lnTo>
                <a:lnTo>
                  <a:pt x="687" y="123"/>
                </a:lnTo>
                <a:lnTo>
                  <a:pt x="681" y="126"/>
                </a:lnTo>
                <a:lnTo>
                  <a:pt x="609" y="113"/>
                </a:lnTo>
                <a:lnTo>
                  <a:pt x="588" y="137"/>
                </a:lnTo>
                <a:lnTo>
                  <a:pt x="596" y="137"/>
                </a:lnTo>
                <a:lnTo>
                  <a:pt x="596" y="145"/>
                </a:lnTo>
                <a:lnTo>
                  <a:pt x="593" y="148"/>
                </a:lnTo>
                <a:lnTo>
                  <a:pt x="609" y="155"/>
                </a:lnTo>
                <a:lnTo>
                  <a:pt x="609" y="162"/>
                </a:lnTo>
                <a:lnTo>
                  <a:pt x="600" y="166"/>
                </a:lnTo>
                <a:lnTo>
                  <a:pt x="609" y="179"/>
                </a:lnTo>
                <a:lnTo>
                  <a:pt x="609" y="191"/>
                </a:lnTo>
                <a:lnTo>
                  <a:pt x="596" y="197"/>
                </a:lnTo>
                <a:lnTo>
                  <a:pt x="615" y="215"/>
                </a:lnTo>
                <a:lnTo>
                  <a:pt x="615" y="222"/>
                </a:lnTo>
                <a:lnTo>
                  <a:pt x="629" y="226"/>
                </a:lnTo>
                <a:lnTo>
                  <a:pt x="633" y="240"/>
                </a:lnTo>
                <a:lnTo>
                  <a:pt x="656" y="243"/>
                </a:lnTo>
                <a:lnTo>
                  <a:pt x="662" y="257"/>
                </a:lnTo>
                <a:lnTo>
                  <a:pt x="656" y="265"/>
                </a:lnTo>
                <a:lnTo>
                  <a:pt x="629" y="272"/>
                </a:lnTo>
                <a:lnTo>
                  <a:pt x="627" y="314"/>
                </a:lnTo>
                <a:lnTo>
                  <a:pt x="636" y="314"/>
                </a:lnTo>
                <a:lnTo>
                  <a:pt x="639" y="321"/>
                </a:lnTo>
                <a:lnTo>
                  <a:pt x="627" y="321"/>
                </a:lnTo>
                <a:lnTo>
                  <a:pt x="593" y="353"/>
                </a:lnTo>
                <a:lnTo>
                  <a:pt x="591" y="374"/>
                </a:lnTo>
                <a:lnTo>
                  <a:pt x="498" y="487"/>
                </a:lnTo>
                <a:lnTo>
                  <a:pt x="463" y="494"/>
                </a:lnTo>
                <a:lnTo>
                  <a:pt x="459" y="501"/>
                </a:lnTo>
                <a:lnTo>
                  <a:pt x="453" y="501"/>
                </a:lnTo>
                <a:lnTo>
                  <a:pt x="445" y="483"/>
                </a:lnTo>
                <a:lnTo>
                  <a:pt x="439" y="483"/>
                </a:lnTo>
                <a:lnTo>
                  <a:pt x="400" y="526"/>
                </a:lnTo>
                <a:lnTo>
                  <a:pt x="397" y="558"/>
                </a:lnTo>
                <a:lnTo>
                  <a:pt x="424" y="561"/>
                </a:lnTo>
                <a:lnTo>
                  <a:pt x="424" y="600"/>
                </a:lnTo>
                <a:lnTo>
                  <a:pt x="429" y="607"/>
                </a:lnTo>
                <a:lnTo>
                  <a:pt x="445" y="607"/>
                </a:lnTo>
                <a:lnTo>
                  <a:pt x="465" y="660"/>
                </a:lnTo>
                <a:lnTo>
                  <a:pt x="459" y="678"/>
                </a:lnTo>
                <a:lnTo>
                  <a:pt x="465" y="678"/>
                </a:lnTo>
                <a:lnTo>
                  <a:pt x="445" y="685"/>
                </a:lnTo>
                <a:lnTo>
                  <a:pt x="445" y="678"/>
                </a:lnTo>
                <a:lnTo>
                  <a:pt x="424" y="681"/>
                </a:lnTo>
                <a:lnTo>
                  <a:pt x="421" y="688"/>
                </a:lnTo>
                <a:lnTo>
                  <a:pt x="367" y="685"/>
                </a:lnTo>
                <a:lnTo>
                  <a:pt x="361" y="699"/>
                </a:lnTo>
                <a:lnTo>
                  <a:pt x="337" y="699"/>
                </a:lnTo>
                <a:lnTo>
                  <a:pt x="328" y="713"/>
                </a:lnTo>
                <a:lnTo>
                  <a:pt x="305" y="709"/>
                </a:lnTo>
                <a:lnTo>
                  <a:pt x="295" y="692"/>
                </a:lnTo>
                <a:lnTo>
                  <a:pt x="287" y="660"/>
                </a:lnTo>
                <a:lnTo>
                  <a:pt x="265" y="653"/>
                </a:lnTo>
                <a:lnTo>
                  <a:pt x="263" y="632"/>
                </a:lnTo>
                <a:lnTo>
                  <a:pt x="251" y="621"/>
                </a:lnTo>
                <a:lnTo>
                  <a:pt x="176" y="628"/>
                </a:lnTo>
                <a:lnTo>
                  <a:pt x="170" y="639"/>
                </a:lnTo>
                <a:lnTo>
                  <a:pt x="164" y="632"/>
                </a:lnTo>
                <a:lnTo>
                  <a:pt x="119" y="632"/>
                </a:lnTo>
                <a:lnTo>
                  <a:pt x="39" y="642"/>
                </a:lnTo>
                <a:lnTo>
                  <a:pt x="33" y="635"/>
                </a:lnTo>
                <a:lnTo>
                  <a:pt x="36" y="61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Freeform 17"/>
          <p:cNvSpPr>
            <a:spLocks/>
          </p:cNvSpPr>
          <p:nvPr/>
        </p:nvSpPr>
        <p:spPr bwMode="auto">
          <a:xfrm>
            <a:off x="6043588" y="2627313"/>
            <a:ext cx="63500" cy="141287"/>
          </a:xfrm>
          <a:custGeom>
            <a:avLst/>
            <a:gdLst>
              <a:gd name="T0" fmla="*/ 2147483647 w 40"/>
              <a:gd name="T1" fmla="*/ 2147483647 h 89"/>
              <a:gd name="T2" fmla="*/ 2147483647 w 40"/>
              <a:gd name="T3" fmla="*/ 2147483647 h 89"/>
              <a:gd name="T4" fmla="*/ 2147483647 w 40"/>
              <a:gd name="T5" fmla="*/ 2147483647 h 89"/>
              <a:gd name="T6" fmla="*/ 2147483647 w 40"/>
              <a:gd name="T7" fmla="*/ 2147483647 h 89"/>
              <a:gd name="T8" fmla="*/ 2147483647 w 40"/>
              <a:gd name="T9" fmla="*/ 2147483647 h 89"/>
              <a:gd name="T10" fmla="*/ 2147483647 w 40"/>
              <a:gd name="T11" fmla="*/ 2147483647 h 89"/>
              <a:gd name="T12" fmla="*/ 2147483647 w 40"/>
              <a:gd name="T13" fmla="*/ 2147483647 h 89"/>
              <a:gd name="T14" fmla="*/ 2147483647 w 40"/>
              <a:gd name="T15" fmla="*/ 2147483647 h 89"/>
              <a:gd name="T16" fmla="*/ 2147483647 w 40"/>
              <a:gd name="T17" fmla="*/ 2147483647 h 89"/>
              <a:gd name="T18" fmla="*/ 2147483647 w 40"/>
              <a:gd name="T19" fmla="*/ 2147483647 h 89"/>
              <a:gd name="T20" fmla="*/ 2147483647 w 40"/>
              <a:gd name="T21" fmla="*/ 2147483647 h 89"/>
              <a:gd name="T22" fmla="*/ 2147483647 w 40"/>
              <a:gd name="T23" fmla="*/ 2147483647 h 89"/>
              <a:gd name="T24" fmla="*/ 2147483647 w 40"/>
              <a:gd name="T25" fmla="*/ 2147483647 h 89"/>
              <a:gd name="T26" fmla="*/ 2147483647 w 40"/>
              <a:gd name="T27" fmla="*/ 2147483647 h 89"/>
              <a:gd name="T28" fmla="*/ 2147483647 w 40"/>
              <a:gd name="T29" fmla="*/ 0 h 89"/>
              <a:gd name="T30" fmla="*/ 2147483647 w 40"/>
              <a:gd name="T31" fmla="*/ 0 h 89"/>
              <a:gd name="T32" fmla="*/ 2147483647 w 40"/>
              <a:gd name="T33" fmla="*/ 2147483647 h 89"/>
              <a:gd name="T34" fmla="*/ 2147483647 w 40"/>
              <a:gd name="T35" fmla="*/ 2147483647 h 89"/>
              <a:gd name="T36" fmla="*/ 2147483647 w 40"/>
              <a:gd name="T37" fmla="*/ 2147483647 h 89"/>
              <a:gd name="T38" fmla="*/ 2147483647 w 40"/>
              <a:gd name="T39" fmla="*/ 2147483647 h 89"/>
              <a:gd name="T40" fmla="*/ 2147483647 w 40"/>
              <a:gd name="T41" fmla="*/ 2147483647 h 89"/>
              <a:gd name="T42" fmla="*/ 2147483647 w 40"/>
              <a:gd name="T43" fmla="*/ 2147483647 h 89"/>
              <a:gd name="T44" fmla="*/ 2147483647 w 40"/>
              <a:gd name="T45" fmla="*/ 2147483647 h 89"/>
              <a:gd name="T46" fmla="*/ 2147483647 w 40"/>
              <a:gd name="T47" fmla="*/ 2147483647 h 89"/>
              <a:gd name="T48" fmla="*/ 0 w 40"/>
              <a:gd name="T49" fmla="*/ 2147483647 h 89"/>
              <a:gd name="T50" fmla="*/ 2147483647 w 40"/>
              <a:gd name="T51" fmla="*/ 2147483647 h 89"/>
              <a:gd name="T52" fmla="*/ 0 w 40"/>
              <a:gd name="T53" fmla="*/ 2147483647 h 89"/>
              <a:gd name="T54" fmla="*/ 2147483647 w 40"/>
              <a:gd name="T55" fmla="*/ 2147483647 h 89"/>
              <a:gd name="T56" fmla="*/ 2147483647 w 40"/>
              <a:gd name="T57" fmla="*/ 2147483647 h 89"/>
              <a:gd name="T58" fmla="*/ 2147483647 w 40"/>
              <a:gd name="T59" fmla="*/ 2147483647 h 89"/>
              <a:gd name="T60" fmla="*/ 2147483647 w 40"/>
              <a:gd name="T61" fmla="*/ 2147483647 h 89"/>
              <a:gd name="T62" fmla="*/ 2147483647 w 40"/>
              <a:gd name="T63" fmla="*/ 2147483647 h 89"/>
              <a:gd name="T64" fmla="*/ 2147483647 w 40"/>
              <a:gd name="T65" fmla="*/ 2147483647 h 89"/>
              <a:gd name="T66" fmla="*/ 2147483647 w 40"/>
              <a:gd name="T67" fmla="*/ 2147483647 h 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"/>
              <a:gd name="T103" fmla="*/ 0 h 89"/>
              <a:gd name="T104" fmla="*/ 40 w 40"/>
              <a:gd name="T105" fmla="*/ 89 h 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" h="89">
                <a:moveTo>
                  <a:pt x="9" y="84"/>
                </a:moveTo>
                <a:lnTo>
                  <a:pt x="9" y="88"/>
                </a:lnTo>
                <a:lnTo>
                  <a:pt x="15" y="88"/>
                </a:lnTo>
                <a:lnTo>
                  <a:pt x="33" y="81"/>
                </a:lnTo>
                <a:lnTo>
                  <a:pt x="33" y="77"/>
                </a:lnTo>
                <a:lnTo>
                  <a:pt x="33" y="74"/>
                </a:lnTo>
                <a:lnTo>
                  <a:pt x="33" y="70"/>
                </a:lnTo>
                <a:lnTo>
                  <a:pt x="36" y="70"/>
                </a:lnTo>
                <a:lnTo>
                  <a:pt x="36" y="67"/>
                </a:lnTo>
                <a:lnTo>
                  <a:pt x="39" y="67"/>
                </a:lnTo>
                <a:lnTo>
                  <a:pt x="39" y="63"/>
                </a:lnTo>
                <a:lnTo>
                  <a:pt x="39" y="59"/>
                </a:lnTo>
                <a:lnTo>
                  <a:pt x="39" y="56"/>
                </a:lnTo>
                <a:lnTo>
                  <a:pt x="39" y="49"/>
                </a:lnTo>
                <a:lnTo>
                  <a:pt x="39" y="45"/>
                </a:lnTo>
                <a:lnTo>
                  <a:pt x="36" y="45"/>
                </a:lnTo>
                <a:lnTo>
                  <a:pt x="36" y="42"/>
                </a:lnTo>
                <a:lnTo>
                  <a:pt x="36" y="28"/>
                </a:lnTo>
                <a:lnTo>
                  <a:pt x="36" y="25"/>
                </a:lnTo>
                <a:lnTo>
                  <a:pt x="39" y="21"/>
                </a:lnTo>
                <a:lnTo>
                  <a:pt x="39" y="17"/>
                </a:lnTo>
                <a:lnTo>
                  <a:pt x="39" y="14"/>
                </a:lnTo>
                <a:lnTo>
                  <a:pt x="36" y="10"/>
                </a:lnTo>
                <a:lnTo>
                  <a:pt x="33" y="10"/>
                </a:lnTo>
                <a:lnTo>
                  <a:pt x="29" y="10"/>
                </a:lnTo>
                <a:lnTo>
                  <a:pt x="29" y="7"/>
                </a:lnTo>
                <a:lnTo>
                  <a:pt x="29" y="3"/>
                </a:lnTo>
                <a:lnTo>
                  <a:pt x="27" y="3"/>
                </a:lnTo>
                <a:lnTo>
                  <a:pt x="27" y="0"/>
                </a:lnTo>
                <a:lnTo>
                  <a:pt x="24" y="0"/>
                </a:lnTo>
                <a:lnTo>
                  <a:pt x="21" y="0"/>
                </a:lnTo>
                <a:lnTo>
                  <a:pt x="18" y="0"/>
                </a:lnTo>
                <a:lnTo>
                  <a:pt x="18" y="3"/>
                </a:lnTo>
                <a:lnTo>
                  <a:pt x="15" y="3"/>
                </a:lnTo>
                <a:lnTo>
                  <a:pt x="15" y="7"/>
                </a:lnTo>
                <a:lnTo>
                  <a:pt x="15" y="10"/>
                </a:lnTo>
                <a:lnTo>
                  <a:pt x="12" y="10"/>
                </a:lnTo>
                <a:lnTo>
                  <a:pt x="12" y="14"/>
                </a:lnTo>
                <a:lnTo>
                  <a:pt x="12" y="17"/>
                </a:lnTo>
                <a:lnTo>
                  <a:pt x="12" y="21"/>
                </a:lnTo>
                <a:lnTo>
                  <a:pt x="9" y="21"/>
                </a:lnTo>
                <a:lnTo>
                  <a:pt x="9" y="25"/>
                </a:lnTo>
                <a:lnTo>
                  <a:pt x="9" y="28"/>
                </a:lnTo>
                <a:lnTo>
                  <a:pt x="9" y="32"/>
                </a:lnTo>
                <a:lnTo>
                  <a:pt x="7" y="32"/>
                </a:lnTo>
                <a:lnTo>
                  <a:pt x="7" y="35"/>
                </a:lnTo>
                <a:lnTo>
                  <a:pt x="3" y="35"/>
                </a:lnTo>
                <a:lnTo>
                  <a:pt x="3" y="39"/>
                </a:lnTo>
                <a:lnTo>
                  <a:pt x="3" y="42"/>
                </a:lnTo>
                <a:lnTo>
                  <a:pt x="0" y="42"/>
                </a:lnTo>
                <a:lnTo>
                  <a:pt x="3" y="42"/>
                </a:lnTo>
                <a:lnTo>
                  <a:pt x="3" y="45"/>
                </a:lnTo>
                <a:lnTo>
                  <a:pt x="0" y="45"/>
                </a:lnTo>
                <a:lnTo>
                  <a:pt x="0" y="49"/>
                </a:lnTo>
                <a:lnTo>
                  <a:pt x="3" y="49"/>
                </a:lnTo>
                <a:lnTo>
                  <a:pt x="3" y="53"/>
                </a:lnTo>
                <a:lnTo>
                  <a:pt x="0" y="56"/>
                </a:lnTo>
                <a:lnTo>
                  <a:pt x="3" y="56"/>
                </a:lnTo>
                <a:lnTo>
                  <a:pt x="3" y="59"/>
                </a:lnTo>
                <a:lnTo>
                  <a:pt x="3" y="63"/>
                </a:lnTo>
                <a:lnTo>
                  <a:pt x="7" y="63"/>
                </a:lnTo>
                <a:lnTo>
                  <a:pt x="7" y="67"/>
                </a:lnTo>
                <a:lnTo>
                  <a:pt x="3" y="67"/>
                </a:lnTo>
                <a:lnTo>
                  <a:pt x="3" y="70"/>
                </a:lnTo>
                <a:lnTo>
                  <a:pt x="7" y="70"/>
                </a:lnTo>
                <a:lnTo>
                  <a:pt x="7" y="74"/>
                </a:lnTo>
                <a:lnTo>
                  <a:pt x="3" y="74"/>
                </a:lnTo>
                <a:lnTo>
                  <a:pt x="3" y="77"/>
                </a:lnTo>
                <a:lnTo>
                  <a:pt x="9" y="84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Freeform 18"/>
          <p:cNvSpPr>
            <a:spLocks/>
          </p:cNvSpPr>
          <p:nvPr/>
        </p:nvSpPr>
        <p:spPr bwMode="auto">
          <a:xfrm>
            <a:off x="4886300" y="2114550"/>
            <a:ext cx="1530350" cy="1430338"/>
          </a:xfrm>
          <a:custGeom>
            <a:avLst/>
            <a:gdLst>
              <a:gd name="T0" fmla="*/ 2147483647 w 964"/>
              <a:gd name="T1" fmla="*/ 2147483647 h 901"/>
              <a:gd name="T2" fmla="*/ 2147483647 w 964"/>
              <a:gd name="T3" fmla="*/ 2147483647 h 901"/>
              <a:gd name="T4" fmla="*/ 2147483647 w 964"/>
              <a:gd name="T5" fmla="*/ 2147483647 h 901"/>
              <a:gd name="T6" fmla="*/ 2147483647 w 964"/>
              <a:gd name="T7" fmla="*/ 2147483647 h 901"/>
              <a:gd name="T8" fmla="*/ 2147483647 w 964"/>
              <a:gd name="T9" fmla="*/ 2147483647 h 901"/>
              <a:gd name="T10" fmla="*/ 2147483647 w 964"/>
              <a:gd name="T11" fmla="*/ 0 h 901"/>
              <a:gd name="T12" fmla="*/ 2147483647 w 964"/>
              <a:gd name="T13" fmla="*/ 2147483647 h 901"/>
              <a:gd name="T14" fmla="*/ 2147483647 w 964"/>
              <a:gd name="T15" fmla="*/ 2147483647 h 901"/>
              <a:gd name="T16" fmla="*/ 2147483647 w 964"/>
              <a:gd name="T17" fmla="*/ 2147483647 h 901"/>
              <a:gd name="T18" fmla="*/ 2147483647 w 964"/>
              <a:gd name="T19" fmla="*/ 2147483647 h 901"/>
              <a:gd name="T20" fmla="*/ 2147483647 w 964"/>
              <a:gd name="T21" fmla="*/ 2147483647 h 901"/>
              <a:gd name="T22" fmla="*/ 2147483647 w 964"/>
              <a:gd name="T23" fmla="*/ 2147483647 h 901"/>
              <a:gd name="T24" fmla="*/ 2147483647 w 964"/>
              <a:gd name="T25" fmla="*/ 2147483647 h 901"/>
              <a:gd name="T26" fmla="*/ 2147483647 w 964"/>
              <a:gd name="T27" fmla="*/ 2147483647 h 901"/>
              <a:gd name="T28" fmla="*/ 2147483647 w 964"/>
              <a:gd name="T29" fmla="*/ 2147483647 h 901"/>
              <a:gd name="T30" fmla="*/ 2147483647 w 964"/>
              <a:gd name="T31" fmla="*/ 2147483647 h 901"/>
              <a:gd name="T32" fmla="*/ 2147483647 w 964"/>
              <a:gd name="T33" fmla="*/ 2147483647 h 901"/>
              <a:gd name="T34" fmla="*/ 2147483647 w 964"/>
              <a:gd name="T35" fmla="*/ 2147483647 h 901"/>
              <a:gd name="T36" fmla="*/ 2147483647 w 964"/>
              <a:gd name="T37" fmla="*/ 2147483647 h 901"/>
              <a:gd name="T38" fmla="*/ 2147483647 w 964"/>
              <a:gd name="T39" fmla="*/ 2147483647 h 901"/>
              <a:gd name="T40" fmla="*/ 2147483647 w 964"/>
              <a:gd name="T41" fmla="*/ 2147483647 h 901"/>
              <a:gd name="T42" fmla="*/ 2147483647 w 964"/>
              <a:gd name="T43" fmla="*/ 2147483647 h 901"/>
              <a:gd name="T44" fmla="*/ 2147483647 w 964"/>
              <a:gd name="T45" fmla="*/ 2147483647 h 901"/>
              <a:gd name="T46" fmla="*/ 2147483647 w 964"/>
              <a:gd name="T47" fmla="*/ 2147483647 h 901"/>
              <a:gd name="T48" fmla="*/ 2147483647 w 964"/>
              <a:gd name="T49" fmla="*/ 2147483647 h 901"/>
              <a:gd name="T50" fmla="*/ 2147483647 w 964"/>
              <a:gd name="T51" fmla="*/ 2147483647 h 901"/>
              <a:gd name="T52" fmla="*/ 2147483647 w 964"/>
              <a:gd name="T53" fmla="*/ 2147483647 h 901"/>
              <a:gd name="T54" fmla="*/ 2147483647 w 964"/>
              <a:gd name="T55" fmla="*/ 2147483647 h 901"/>
              <a:gd name="T56" fmla="*/ 2147483647 w 964"/>
              <a:gd name="T57" fmla="*/ 2147483647 h 901"/>
              <a:gd name="T58" fmla="*/ 2147483647 w 964"/>
              <a:gd name="T59" fmla="*/ 2147483647 h 901"/>
              <a:gd name="T60" fmla="*/ 2147483647 w 964"/>
              <a:gd name="T61" fmla="*/ 2147483647 h 901"/>
              <a:gd name="T62" fmla="*/ 2147483647 w 964"/>
              <a:gd name="T63" fmla="*/ 2147483647 h 901"/>
              <a:gd name="T64" fmla="*/ 2147483647 w 964"/>
              <a:gd name="T65" fmla="*/ 2147483647 h 901"/>
              <a:gd name="T66" fmla="*/ 2147483647 w 964"/>
              <a:gd name="T67" fmla="*/ 2147483647 h 901"/>
              <a:gd name="T68" fmla="*/ 2147483647 w 964"/>
              <a:gd name="T69" fmla="*/ 2147483647 h 901"/>
              <a:gd name="T70" fmla="*/ 2147483647 w 964"/>
              <a:gd name="T71" fmla="*/ 2147483647 h 901"/>
              <a:gd name="T72" fmla="*/ 2147483647 w 964"/>
              <a:gd name="T73" fmla="*/ 2147483647 h 901"/>
              <a:gd name="T74" fmla="*/ 2147483647 w 964"/>
              <a:gd name="T75" fmla="*/ 2147483647 h 901"/>
              <a:gd name="T76" fmla="*/ 2147483647 w 964"/>
              <a:gd name="T77" fmla="*/ 2147483647 h 901"/>
              <a:gd name="T78" fmla="*/ 2147483647 w 964"/>
              <a:gd name="T79" fmla="*/ 2147483647 h 901"/>
              <a:gd name="T80" fmla="*/ 2147483647 w 964"/>
              <a:gd name="T81" fmla="*/ 2147483647 h 901"/>
              <a:gd name="T82" fmla="*/ 2147483647 w 964"/>
              <a:gd name="T83" fmla="*/ 2147483647 h 901"/>
              <a:gd name="T84" fmla="*/ 2147483647 w 964"/>
              <a:gd name="T85" fmla="*/ 2147483647 h 901"/>
              <a:gd name="T86" fmla="*/ 2147483647 w 964"/>
              <a:gd name="T87" fmla="*/ 2147483647 h 901"/>
              <a:gd name="T88" fmla="*/ 2147483647 w 964"/>
              <a:gd name="T89" fmla="*/ 2147483647 h 901"/>
              <a:gd name="T90" fmla="*/ 2147483647 w 964"/>
              <a:gd name="T91" fmla="*/ 2147483647 h 901"/>
              <a:gd name="T92" fmla="*/ 2147483647 w 964"/>
              <a:gd name="T93" fmla="*/ 2147483647 h 901"/>
              <a:gd name="T94" fmla="*/ 2147483647 w 964"/>
              <a:gd name="T95" fmla="*/ 2147483647 h 901"/>
              <a:gd name="T96" fmla="*/ 2147483647 w 964"/>
              <a:gd name="T97" fmla="*/ 2147483647 h 901"/>
              <a:gd name="T98" fmla="*/ 2147483647 w 964"/>
              <a:gd name="T99" fmla="*/ 2147483647 h 901"/>
              <a:gd name="T100" fmla="*/ 2147483647 w 964"/>
              <a:gd name="T101" fmla="*/ 2147483647 h 901"/>
              <a:gd name="T102" fmla="*/ 2147483647 w 964"/>
              <a:gd name="T103" fmla="*/ 2147483647 h 901"/>
              <a:gd name="T104" fmla="*/ 2147483647 w 964"/>
              <a:gd name="T105" fmla="*/ 2147483647 h 901"/>
              <a:gd name="T106" fmla="*/ 2147483647 w 964"/>
              <a:gd name="T107" fmla="*/ 2147483647 h 901"/>
              <a:gd name="T108" fmla="*/ 2147483647 w 964"/>
              <a:gd name="T109" fmla="*/ 2147483647 h 901"/>
              <a:gd name="T110" fmla="*/ 0 w 964"/>
              <a:gd name="T111" fmla="*/ 2147483647 h 901"/>
              <a:gd name="T112" fmla="*/ 2147483647 w 964"/>
              <a:gd name="T113" fmla="*/ 2147483647 h 9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4"/>
              <a:gd name="T172" fmla="*/ 0 h 901"/>
              <a:gd name="T173" fmla="*/ 964 w 964"/>
              <a:gd name="T174" fmla="*/ 901 h 9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4" h="901">
                <a:moveTo>
                  <a:pt x="15" y="159"/>
                </a:moveTo>
                <a:lnTo>
                  <a:pt x="68" y="166"/>
                </a:lnTo>
                <a:lnTo>
                  <a:pt x="80" y="152"/>
                </a:lnTo>
                <a:lnTo>
                  <a:pt x="89" y="138"/>
                </a:lnTo>
                <a:lnTo>
                  <a:pt x="95" y="127"/>
                </a:lnTo>
                <a:lnTo>
                  <a:pt x="128" y="121"/>
                </a:lnTo>
                <a:lnTo>
                  <a:pt x="130" y="113"/>
                </a:lnTo>
                <a:lnTo>
                  <a:pt x="134" y="99"/>
                </a:lnTo>
                <a:lnTo>
                  <a:pt x="140" y="95"/>
                </a:lnTo>
                <a:lnTo>
                  <a:pt x="152" y="92"/>
                </a:lnTo>
                <a:lnTo>
                  <a:pt x="155" y="89"/>
                </a:lnTo>
                <a:lnTo>
                  <a:pt x="110" y="43"/>
                </a:lnTo>
                <a:lnTo>
                  <a:pt x="104" y="39"/>
                </a:lnTo>
                <a:lnTo>
                  <a:pt x="116" y="35"/>
                </a:lnTo>
                <a:lnTo>
                  <a:pt x="137" y="29"/>
                </a:lnTo>
                <a:lnTo>
                  <a:pt x="167" y="25"/>
                </a:lnTo>
                <a:lnTo>
                  <a:pt x="193" y="18"/>
                </a:lnTo>
                <a:lnTo>
                  <a:pt x="205" y="0"/>
                </a:lnTo>
                <a:lnTo>
                  <a:pt x="208" y="4"/>
                </a:lnTo>
                <a:lnTo>
                  <a:pt x="214" y="4"/>
                </a:lnTo>
                <a:lnTo>
                  <a:pt x="256" y="14"/>
                </a:lnTo>
                <a:lnTo>
                  <a:pt x="277" y="21"/>
                </a:lnTo>
                <a:lnTo>
                  <a:pt x="288" y="32"/>
                </a:lnTo>
                <a:lnTo>
                  <a:pt x="322" y="53"/>
                </a:lnTo>
                <a:lnTo>
                  <a:pt x="328" y="60"/>
                </a:lnTo>
                <a:lnTo>
                  <a:pt x="360" y="71"/>
                </a:lnTo>
                <a:lnTo>
                  <a:pt x="376" y="78"/>
                </a:lnTo>
                <a:lnTo>
                  <a:pt x="378" y="81"/>
                </a:lnTo>
                <a:lnTo>
                  <a:pt x="388" y="99"/>
                </a:lnTo>
                <a:lnTo>
                  <a:pt x="411" y="99"/>
                </a:lnTo>
                <a:lnTo>
                  <a:pt x="411" y="103"/>
                </a:lnTo>
                <a:lnTo>
                  <a:pt x="411" y="135"/>
                </a:lnTo>
                <a:lnTo>
                  <a:pt x="414" y="138"/>
                </a:lnTo>
                <a:lnTo>
                  <a:pt x="456" y="159"/>
                </a:lnTo>
                <a:lnTo>
                  <a:pt x="465" y="163"/>
                </a:lnTo>
                <a:lnTo>
                  <a:pt x="504" y="191"/>
                </a:lnTo>
                <a:lnTo>
                  <a:pt x="549" y="169"/>
                </a:lnTo>
                <a:lnTo>
                  <a:pt x="570" y="173"/>
                </a:lnTo>
                <a:lnTo>
                  <a:pt x="587" y="180"/>
                </a:lnTo>
                <a:lnTo>
                  <a:pt x="590" y="183"/>
                </a:lnTo>
                <a:lnTo>
                  <a:pt x="594" y="187"/>
                </a:lnTo>
                <a:lnTo>
                  <a:pt x="594" y="191"/>
                </a:lnTo>
                <a:lnTo>
                  <a:pt x="596" y="194"/>
                </a:lnTo>
                <a:lnTo>
                  <a:pt x="599" y="198"/>
                </a:lnTo>
                <a:lnTo>
                  <a:pt x="626" y="198"/>
                </a:lnTo>
                <a:lnTo>
                  <a:pt x="629" y="198"/>
                </a:lnTo>
                <a:lnTo>
                  <a:pt x="629" y="202"/>
                </a:lnTo>
                <a:lnTo>
                  <a:pt x="635" y="212"/>
                </a:lnTo>
                <a:lnTo>
                  <a:pt x="638" y="216"/>
                </a:lnTo>
                <a:lnTo>
                  <a:pt x="638" y="223"/>
                </a:lnTo>
                <a:lnTo>
                  <a:pt x="641" y="230"/>
                </a:lnTo>
                <a:lnTo>
                  <a:pt x="644" y="233"/>
                </a:lnTo>
                <a:lnTo>
                  <a:pt x="647" y="237"/>
                </a:lnTo>
                <a:lnTo>
                  <a:pt x="653" y="240"/>
                </a:lnTo>
                <a:lnTo>
                  <a:pt x="656" y="247"/>
                </a:lnTo>
                <a:lnTo>
                  <a:pt x="659" y="247"/>
                </a:lnTo>
                <a:lnTo>
                  <a:pt x="659" y="251"/>
                </a:lnTo>
                <a:lnTo>
                  <a:pt x="662" y="251"/>
                </a:lnTo>
                <a:lnTo>
                  <a:pt x="668" y="258"/>
                </a:lnTo>
                <a:lnTo>
                  <a:pt x="671" y="258"/>
                </a:lnTo>
                <a:lnTo>
                  <a:pt x="668" y="261"/>
                </a:lnTo>
                <a:lnTo>
                  <a:pt x="668" y="265"/>
                </a:lnTo>
                <a:lnTo>
                  <a:pt x="671" y="265"/>
                </a:lnTo>
                <a:lnTo>
                  <a:pt x="671" y="276"/>
                </a:lnTo>
                <a:lnTo>
                  <a:pt x="680" y="276"/>
                </a:lnTo>
                <a:lnTo>
                  <a:pt x="683" y="279"/>
                </a:lnTo>
                <a:lnTo>
                  <a:pt x="692" y="286"/>
                </a:lnTo>
                <a:lnTo>
                  <a:pt x="695" y="290"/>
                </a:lnTo>
                <a:lnTo>
                  <a:pt x="698" y="290"/>
                </a:lnTo>
                <a:lnTo>
                  <a:pt x="698" y="293"/>
                </a:lnTo>
                <a:lnTo>
                  <a:pt x="701" y="293"/>
                </a:lnTo>
                <a:lnTo>
                  <a:pt x="704" y="297"/>
                </a:lnTo>
                <a:lnTo>
                  <a:pt x="704" y="307"/>
                </a:lnTo>
                <a:lnTo>
                  <a:pt x="707" y="311"/>
                </a:lnTo>
                <a:lnTo>
                  <a:pt x="707" y="315"/>
                </a:lnTo>
                <a:lnTo>
                  <a:pt x="710" y="315"/>
                </a:lnTo>
                <a:lnTo>
                  <a:pt x="710" y="318"/>
                </a:lnTo>
                <a:lnTo>
                  <a:pt x="713" y="332"/>
                </a:lnTo>
                <a:lnTo>
                  <a:pt x="710" y="332"/>
                </a:lnTo>
                <a:lnTo>
                  <a:pt x="710" y="335"/>
                </a:lnTo>
                <a:lnTo>
                  <a:pt x="707" y="346"/>
                </a:lnTo>
                <a:lnTo>
                  <a:pt x="710" y="346"/>
                </a:lnTo>
                <a:lnTo>
                  <a:pt x="710" y="350"/>
                </a:lnTo>
                <a:lnTo>
                  <a:pt x="713" y="353"/>
                </a:lnTo>
                <a:lnTo>
                  <a:pt x="716" y="357"/>
                </a:lnTo>
                <a:lnTo>
                  <a:pt x="719" y="361"/>
                </a:lnTo>
                <a:lnTo>
                  <a:pt x="722" y="364"/>
                </a:lnTo>
                <a:lnTo>
                  <a:pt x="724" y="367"/>
                </a:lnTo>
                <a:lnTo>
                  <a:pt x="731" y="388"/>
                </a:lnTo>
                <a:lnTo>
                  <a:pt x="731" y="392"/>
                </a:lnTo>
                <a:lnTo>
                  <a:pt x="734" y="392"/>
                </a:lnTo>
                <a:lnTo>
                  <a:pt x="734" y="395"/>
                </a:lnTo>
                <a:lnTo>
                  <a:pt x="736" y="399"/>
                </a:lnTo>
                <a:lnTo>
                  <a:pt x="736" y="403"/>
                </a:lnTo>
                <a:lnTo>
                  <a:pt x="740" y="406"/>
                </a:lnTo>
                <a:lnTo>
                  <a:pt x="746" y="413"/>
                </a:lnTo>
                <a:lnTo>
                  <a:pt x="746" y="417"/>
                </a:lnTo>
                <a:lnTo>
                  <a:pt x="752" y="417"/>
                </a:lnTo>
                <a:lnTo>
                  <a:pt x="754" y="431"/>
                </a:lnTo>
                <a:lnTo>
                  <a:pt x="781" y="456"/>
                </a:lnTo>
                <a:lnTo>
                  <a:pt x="796" y="498"/>
                </a:lnTo>
                <a:lnTo>
                  <a:pt x="934" y="526"/>
                </a:lnTo>
                <a:lnTo>
                  <a:pt x="942" y="516"/>
                </a:lnTo>
                <a:lnTo>
                  <a:pt x="963" y="554"/>
                </a:lnTo>
                <a:lnTo>
                  <a:pt x="930" y="660"/>
                </a:lnTo>
                <a:lnTo>
                  <a:pt x="796" y="717"/>
                </a:lnTo>
                <a:lnTo>
                  <a:pt x="650" y="752"/>
                </a:lnTo>
                <a:lnTo>
                  <a:pt x="534" y="900"/>
                </a:lnTo>
                <a:lnTo>
                  <a:pt x="534" y="841"/>
                </a:lnTo>
                <a:lnTo>
                  <a:pt x="450" y="808"/>
                </a:lnTo>
                <a:lnTo>
                  <a:pt x="423" y="819"/>
                </a:lnTo>
                <a:lnTo>
                  <a:pt x="405" y="819"/>
                </a:lnTo>
                <a:lnTo>
                  <a:pt x="396" y="830"/>
                </a:lnTo>
                <a:lnTo>
                  <a:pt x="385" y="841"/>
                </a:lnTo>
                <a:lnTo>
                  <a:pt x="381" y="847"/>
                </a:lnTo>
                <a:lnTo>
                  <a:pt x="378" y="851"/>
                </a:lnTo>
                <a:lnTo>
                  <a:pt x="370" y="854"/>
                </a:lnTo>
                <a:lnTo>
                  <a:pt x="367" y="841"/>
                </a:lnTo>
                <a:lnTo>
                  <a:pt x="364" y="830"/>
                </a:lnTo>
                <a:lnTo>
                  <a:pt x="360" y="830"/>
                </a:lnTo>
                <a:lnTo>
                  <a:pt x="358" y="819"/>
                </a:lnTo>
                <a:lnTo>
                  <a:pt x="352" y="815"/>
                </a:lnTo>
                <a:lnTo>
                  <a:pt x="348" y="794"/>
                </a:lnTo>
                <a:lnTo>
                  <a:pt x="334" y="780"/>
                </a:lnTo>
                <a:lnTo>
                  <a:pt x="325" y="773"/>
                </a:lnTo>
                <a:lnTo>
                  <a:pt x="313" y="755"/>
                </a:lnTo>
                <a:lnTo>
                  <a:pt x="310" y="749"/>
                </a:lnTo>
                <a:lnTo>
                  <a:pt x="307" y="741"/>
                </a:lnTo>
                <a:lnTo>
                  <a:pt x="301" y="731"/>
                </a:lnTo>
                <a:lnTo>
                  <a:pt x="295" y="706"/>
                </a:lnTo>
                <a:lnTo>
                  <a:pt x="286" y="688"/>
                </a:lnTo>
                <a:lnTo>
                  <a:pt x="280" y="681"/>
                </a:lnTo>
                <a:lnTo>
                  <a:pt x="277" y="674"/>
                </a:lnTo>
                <a:lnTo>
                  <a:pt x="250" y="647"/>
                </a:lnTo>
                <a:lnTo>
                  <a:pt x="241" y="643"/>
                </a:lnTo>
                <a:lnTo>
                  <a:pt x="232" y="639"/>
                </a:lnTo>
                <a:lnTo>
                  <a:pt x="220" y="629"/>
                </a:lnTo>
                <a:lnTo>
                  <a:pt x="214" y="618"/>
                </a:lnTo>
                <a:lnTo>
                  <a:pt x="208" y="600"/>
                </a:lnTo>
                <a:lnTo>
                  <a:pt x="203" y="568"/>
                </a:lnTo>
                <a:lnTo>
                  <a:pt x="200" y="554"/>
                </a:lnTo>
                <a:lnTo>
                  <a:pt x="200" y="551"/>
                </a:lnTo>
                <a:lnTo>
                  <a:pt x="203" y="526"/>
                </a:lnTo>
                <a:lnTo>
                  <a:pt x="200" y="513"/>
                </a:lnTo>
                <a:lnTo>
                  <a:pt x="193" y="509"/>
                </a:lnTo>
                <a:lnTo>
                  <a:pt x="190" y="491"/>
                </a:lnTo>
                <a:lnTo>
                  <a:pt x="172" y="456"/>
                </a:lnTo>
                <a:lnTo>
                  <a:pt x="149" y="435"/>
                </a:lnTo>
                <a:lnTo>
                  <a:pt x="146" y="431"/>
                </a:lnTo>
                <a:lnTo>
                  <a:pt x="128" y="427"/>
                </a:lnTo>
                <a:lnTo>
                  <a:pt x="128" y="420"/>
                </a:lnTo>
                <a:lnTo>
                  <a:pt x="116" y="406"/>
                </a:lnTo>
                <a:lnTo>
                  <a:pt x="113" y="378"/>
                </a:lnTo>
                <a:lnTo>
                  <a:pt x="101" y="350"/>
                </a:lnTo>
                <a:lnTo>
                  <a:pt x="92" y="346"/>
                </a:lnTo>
                <a:lnTo>
                  <a:pt x="89" y="343"/>
                </a:lnTo>
                <a:lnTo>
                  <a:pt x="89" y="339"/>
                </a:lnTo>
                <a:lnTo>
                  <a:pt x="80" y="325"/>
                </a:lnTo>
                <a:lnTo>
                  <a:pt x="71" y="304"/>
                </a:lnTo>
                <a:lnTo>
                  <a:pt x="50" y="276"/>
                </a:lnTo>
                <a:lnTo>
                  <a:pt x="50" y="272"/>
                </a:lnTo>
                <a:lnTo>
                  <a:pt x="47" y="268"/>
                </a:lnTo>
                <a:lnTo>
                  <a:pt x="29" y="237"/>
                </a:lnTo>
                <a:lnTo>
                  <a:pt x="26" y="226"/>
                </a:lnTo>
                <a:lnTo>
                  <a:pt x="20" y="223"/>
                </a:lnTo>
                <a:lnTo>
                  <a:pt x="3" y="223"/>
                </a:lnTo>
                <a:lnTo>
                  <a:pt x="0" y="226"/>
                </a:lnTo>
                <a:lnTo>
                  <a:pt x="0" y="223"/>
                </a:lnTo>
                <a:lnTo>
                  <a:pt x="8" y="202"/>
                </a:lnTo>
                <a:lnTo>
                  <a:pt x="15" y="152"/>
                </a:lnTo>
                <a:lnTo>
                  <a:pt x="15" y="159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Freeform 19"/>
          <p:cNvSpPr>
            <a:spLocks/>
          </p:cNvSpPr>
          <p:nvPr/>
        </p:nvSpPr>
        <p:spPr bwMode="auto">
          <a:xfrm>
            <a:off x="5408588" y="3433763"/>
            <a:ext cx="26987" cy="26987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0 w 17"/>
              <a:gd name="T7" fmla="*/ 0 h 17"/>
              <a:gd name="T8" fmla="*/ 0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6" y="6"/>
                </a:moveTo>
                <a:lnTo>
                  <a:pt x="8" y="6"/>
                </a:lnTo>
                <a:lnTo>
                  <a:pt x="8" y="0"/>
                </a:lnTo>
                <a:lnTo>
                  <a:pt x="0" y="0"/>
                </a:lnTo>
                <a:lnTo>
                  <a:pt x="0" y="6"/>
                </a:lnTo>
                <a:lnTo>
                  <a:pt x="8" y="6"/>
                </a:lnTo>
                <a:lnTo>
                  <a:pt x="8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Freeform 20"/>
          <p:cNvSpPr>
            <a:spLocks/>
          </p:cNvSpPr>
          <p:nvPr/>
        </p:nvSpPr>
        <p:spPr bwMode="auto">
          <a:xfrm>
            <a:off x="4940275" y="1684338"/>
            <a:ext cx="512763" cy="427037"/>
          </a:xfrm>
          <a:custGeom>
            <a:avLst/>
            <a:gdLst>
              <a:gd name="T0" fmla="*/ 0 w 323"/>
              <a:gd name="T1" fmla="*/ 2147483647 h 269"/>
              <a:gd name="T2" fmla="*/ 2147483647 w 323"/>
              <a:gd name="T3" fmla="*/ 2147483647 h 269"/>
              <a:gd name="T4" fmla="*/ 0 w 323"/>
              <a:gd name="T5" fmla="*/ 2147483647 h 269"/>
              <a:gd name="T6" fmla="*/ 2147483647 w 323"/>
              <a:gd name="T7" fmla="*/ 2147483647 h 269"/>
              <a:gd name="T8" fmla="*/ 2147483647 w 323"/>
              <a:gd name="T9" fmla="*/ 2147483647 h 269"/>
              <a:gd name="T10" fmla="*/ 2147483647 w 323"/>
              <a:gd name="T11" fmla="*/ 2147483647 h 269"/>
              <a:gd name="T12" fmla="*/ 2147483647 w 323"/>
              <a:gd name="T13" fmla="*/ 2147483647 h 269"/>
              <a:gd name="T14" fmla="*/ 2147483647 w 323"/>
              <a:gd name="T15" fmla="*/ 2147483647 h 269"/>
              <a:gd name="T16" fmla="*/ 2147483647 w 323"/>
              <a:gd name="T17" fmla="*/ 2147483647 h 269"/>
              <a:gd name="T18" fmla="*/ 2147483647 w 323"/>
              <a:gd name="T19" fmla="*/ 2147483647 h 269"/>
              <a:gd name="T20" fmla="*/ 2147483647 w 323"/>
              <a:gd name="T21" fmla="*/ 2147483647 h 269"/>
              <a:gd name="T22" fmla="*/ 2147483647 w 323"/>
              <a:gd name="T23" fmla="*/ 2147483647 h 269"/>
              <a:gd name="T24" fmla="*/ 2147483647 w 323"/>
              <a:gd name="T25" fmla="*/ 2147483647 h 269"/>
              <a:gd name="T26" fmla="*/ 2147483647 w 323"/>
              <a:gd name="T27" fmla="*/ 2147483647 h 269"/>
              <a:gd name="T28" fmla="*/ 2147483647 w 323"/>
              <a:gd name="T29" fmla="*/ 2147483647 h 269"/>
              <a:gd name="T30" fmla="*/ 2147483647 w 323"/>
              <a:gd name="T31" fmla="*/ 0 h 269"/>
              <a:gd name="T32" fmla="*/ 2147483647 w 323"/>
              <a:gd name="T33" fmla="*/ 0 h 269"/>
              <a:gd name="T34" fmla="*/ 2147483647 w 323"/>
              <a:gd name="T35" fmla="*/ 2147483647 h 269"/>
              <a:gd name="T36" fmla="*/ 2147483647 w 323"/>
              <a:gd name="T37" fmla="*/ 2147483647 h 269"/>
              <a:gd name="T38" fmla="*/ 2147483647 w 323"/>
              <a:gd name="T39" fmla="*/ 2147483647 h 269"/>
              <a:gd name="T40" fmla="*/ 2147483647 w 323"/>
              <a:gd name="T41" fmla="*/ 2147483647 h 269"/>
              <a:gd name="T42" fmla="*/ 2147483647 w 323"/>
              <a:gd name="T43" fmla="*/ 2147483647 h 269"/>
              <a:gd name="T44" fmla="*/ 2147483647 w 323"/>
              <a:gd name="T45" fmla="*/ 2147483647 h 269"/>
              <a:gd name="T46" fmla="*/ 2147483647 w 323"/>
              <a:gd name="T47" fmla="*/ 2147483647 h 269"/>
              <a:gd name="T48" fmla="*/ 2147483647 w 323"/>
              <a:gd name="T49" fmla="*/ 2147483647 h 269"/>
              <a:gd name="T50" fmla="*/ 2147483647 w 323"/>
              <a:gd name="T51" fmla="*/ 2147483647 h 269"/>
              <a:gd name="T52" fmla="*/ 2147483647 w 323"/>
              <a:gd name="T53" fmla="*/ 2147483647 h 269"/>
              <a:gd name="T54" fmla="*/ 2147483647 w 323"/>
              <a:gd name="T55" fmla="*/ 2147483647 h 269"/>
              <a:gd name="T56" fmla="*/ 2147483647 w 323"/>
              <a:gd name="T57" fmla="*/ 2147483647 h 269"/>
              <a:gd name="T58" fmla="*/ 2147483647 w 323"/>
              <a:gd name="T59" fmla="*/ 2147483647 h 269"/>
              <a:gd name="T60" fmla="*/ 2147483647 w 323"/>
              <a:gd name="T61" fmla="*/ 2147483647 h 269"/>
              <a:gd name="T62" fmla="*/ 2147483647 w 323"/>
              <a:gd name="T63" fmla="*/ 2147483647 h 269"/>
              <a:gd name="T64" fmla="*/ 2147483647 w 323"/>
              <a:gd name="T65" fmla="*/ 2147483647 h 269"/>
              <a:gd name="T66" fmla="*/ 2147483647 w 323"/>
              <a:gd name="T67" fmla="*/ 2147483647 h 269"/>
              <a:gd name="T68" fmla="*/ 2147483647 w 323"/>
              <a:gd name="T69" fmla="*/ 2147483647 h 269"/>
              <a:gd name="T70" fmla="*/ 2147483647 w 323"/>
              <a:gd name="T71" fmla="*/ 2147483647 h 269"/>
              <a:gd name="T72" fmla="*/ 2147483647 w 323"/>
              <a:gd name="T73" fmla="*/ 2147483647 h 269"/>
              <a:gd name="T74" fmla="*/ 2147483647 w 323"/>
              <a:gd name="T75" fmla="*/ 2147483647 h 269"/>
              <a:gd name="T76" fmla="*/ 2147483647 w 323"/>
              <a:gd name="T77" fmla="*/ 2147483647 h 269"/>
              <a:gd name="T78" fmla="*/ 2147483647 w 323"/>
              <a:gd name="T79" fmla="*/ 2147483647 h 269"/>
              <a:gd name="T80" fmla="*/ 2147483647 w 323"/>
              <a:gd name="T81" fmla="*/ 2147483647 h 269"/>
              <a:gd name="T82" fmla="*/ 2147483647 w 323"/>
              <a:gd name="T83" fmla="*/ 2147483647 h 269"/>
              <a:gd name="T84" fmla="*/ 2147483647 w 323"/>
              <a:gd name="T85" fmla="*/ 2147483647 h 269"/>
              <a:gd name="T86" fmla="*/ 2147483647 w 323"/>
              <a:gd name="T87" fmla="*/ 2147483647 h 269"/>
              <a:gd name="T88" fmla="*/ 2147483647 w 323"/>
              <a:gd name="T89" fmla="*/ 2147483647 h 269"/>
              <a:gd name="T90" fmla="*/ 2147483647 w 323"/>
              <a:gd name="T91" fmla="*/ 2147483647 h 269"/>
              <a:gd name="T92" fmla="*/ 2147483647 w 323"/>
              <a:gd name="T93" fmla="*/ 2147483647 h 269"/>
              <a:gd name="T94" fmla="*/ 2147483647 w 323"/>
              <a:gd name="T95" fmla="*/ 2147483647 h 269"/>
              <a:gd name="T96" fmla="*/ 2147483647 w 323"/>
              <a:gd name="T97" fmla="*/ 2147483647 h 269"/>
              <a:gd name="T98" fmla="*/ 2147483647 w 323"/>
              <a:gd name="T99" fmla="*/ 2147483647 h 269"/>
              <a:gd name="T100" fmla="*/ 2147483647 w 323"/>
              <a:gd name="T101" fmla="*/ 2147483647 h 269"/>
              <a:gd name="T102" fmla="*/ 2147483647 w 323"/>
              <a:gd name="T103" fmla="*/ 2147483647 h 269"/>
              <a:gd name="T104" fmla="*/ 2147483647 w 323"/>
              <a:gd name="T105" fmla="*/ 2147483647 h 269"/>
              <a:gd name="T106" fmla="*/ 2147483647 w 323"/>
              <a:gd name="T107" fmla="*/ 2147483647 h 269"/>
              <a:gd name="T108" fmla="*/ 2147483647 w 323"/>
              <a:gd name="T109" fmla="*/ 2147483647 h 269"/>
              <a:gd name="T110" fmla="*/ 2147483647 w 323"/>
              <a:gd name="T111" fmla="*/ 2147483647 h 269"/>
              <a:gd name="T112" fmla="*/ 2147483647 w 323"/>
              <a:gd name="T113" fmla="*/ 2147483647 h 269"/>
              <a:gd name="T114" fmla="*/ 2147483647 w 323"/>
              <a:gd name="T115" fmla="*/ 2147483647 h 269"/>
              <a:gd name="T116" fmla="*/ 2147483647 w 323"/>
              <a:gd name="T117" fmla="*/ 2147483647 h 269"/>
              <a:gd name="T118" fmla="*/ 2147483647 w 323"/>
              <a:gd name="T119" fmla="*/ 2147483647 h 269"/>
              <a:gd name="T120" fmla="*/ 2147483647 w 323"/>
              <a:gd name="T121" fmla="*/ 2147483647 h 269"/>
              <a:gd name="T122" fmla="*/ 2147483647 w 323"/>
              <a:gd name="T123" fmla="*/ 2147483647 h 2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3"/>
              <a:gd name="T187" fmla="*/ 0 h 269"/>
              <a:gd name="T188" fmla="*/ 323 w 323"/>
              <a:gd name="T189" fmla="*/ 269 h 2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3" h="269">
                <a:moveTo>
                  <a:pt x="2" y="229"/>
                </a:moveTo>
                <a:lnTo>
                  <a:pt x="0" y="233"/>
                </a:lnTo>
                <a:lnTo>
                  <a:pt x="2" y="243"/>
                </a:lnTo>
                <a:lnTo>
                  <a:pt x="2" y="247"/>
                </a:lnTo>
                <a:lnTo>
                  <a:pt x="0" y="247"/>
                </a:lnTo>
                <a:lnTo>
                  <a:pt x="0" y="250"/>
                </a:lnTo>
                <a:lnTo>
                  <a:pt x="12" y="250"/>
                </a:lnTo>
                <a:lnTo>
                  <a:pt x="26" y="264"/>
                </a:lnTo>
                <a:lnTo>
                  <a:pt x="56" y="268"/>
                </a:lnTo>
                <a:lnTo>
                  <a:pt x="62" y="264"/>
                </a:lnTo>
                <a:lnTo>
                  <a:pt x="65" y="261"/>
                </a:lnTo>
                <a:lnTo>
                  <a:pt x="83" y="250"/>
                </a:lnTo>
                <a:lnTo>
                  <a:pt x="95" y="243"/>
                </a:lnTo>
                <a:lnTo>
                  <a:pt x="110" y="236"/>
                </a:lnTo>
                <a:lnTo>
                  <a:pt x="143" y="219"/>
                </a:lnTo>
                <a:lnTo>
                  <a:pt x="149" y="212"/>
                </a:lnTo>
                <a:lnTo>
                  <a:pt x="172" y="198"/>
                </a:lnTo>
                <a:lnTo>
                  <a:pt x="193" y="183"/>
                </a:lnTo>
                <a:lnTo>
                  <a:pt x="199" y="180"/>
                </a:lnTo>
                <a:lnTo>
                  <a:pt x="211" y="176"/>
                </a:lnTo>
                <a:lnTo>
                  <a:pt x="220" y="173"/>
                </a:lnTo>
                <a:lnTo>
                  <a:pt x="229" y="166"/>
                </a:lnTo>
                <a:lnTo>
                  <a:pt x="238" y="158"/>
                </a:lnTo>
                <a:lnTo>
                  <a:pt x="253" y="155"/>
                </a:lnTo>
                <a:lnTo>
                  <a:pt x="262" y="134"/>
                </a:lnTo>
                <a:lnTo>
                  <a:pt x="265" y="102"/>
                </a:lnTo>
                <a:lnTo>
                  <a:pt x="268" y="45"/>
                </a:lnTo>
                <a:lnTo>
                  <a:pt x="292" y="39"/>
                </a:lnTo>
                <a:lnTo>
                  <a:pt x="307" y="13"/>
                </a:lnTo>
                <a:lnTo>
                  <a:pt x="322" y="7"/>
                </a:lnTo>
                <a:lnTo>
                  <a:pt x="313" y="7"/>
                </a:lnTo>
                <a:lnTo>
                  <a:pt x="313" y="0"/>
                </a:lnTo>
                <a:lnTo>
                  <a:pt x="310" y="0"/>
                </a:lnTo>
                <a:lnTo>
                  <a:pt x="307" y="0"/>
                </a:lnTo>
                <a:lnTo>
                  <a:pt x="304" y="0"/>
                </a:lnTo>
                <a:lnTo>
                  <a:pt x="226" y="13"/>
                </a:lnTo>
                <a:lnTo>
                  <a:pt x="220" y="17"/>
                </a:lnTo>
                <a:lnTo>
                  <a:pt x="202" y="25"/>
                </a:lnTo>
                <a:lnTo>
                  <a:pt x="146" y="27"/>
                </a:lnTo>
                <a:lnTo>
                  <a:pt x="139" y="21"/>
                </a:lnTo>
                <a:lnTo>
                  <a:pt x="116" y="21"/>
                </a:lnTo>
                <a:lnTo>
                  <a:pt x="116" y="25"/>
                </a:lnTo>
                <a:lnTo>
                  <a:pt x="104" y="27"/>
                </a:lnTo>
                <a:lnTo>
                  <a:pt x="92" y="31"/>
                </a:lnTo>
                <a:lnTo>
                  <a:pt x="92" y="35"/>
                </a:lnTo>
                <a:lnTo>
                  <a:pt x="74" y="31"/>
                </a:lnTo>
                <a:lnTo>
                  <a:pt x="74" y="35"/>
                </a:lnTo>
                <a:lnTo>
                  <a:pt x="71" y="35"/>
                </a:lnTo>
                <a:lnTo>
                  <a:pt x="71" y="27"/>
                </a:lnTo>
                <a:lnTo>
                  <a:pt x="56" y="25"/>
                </a:lnTo>
                <a:lnTo>
                  <a:pt x="53" y="27"/>
                </a:lnTo>
                <a:lnTo>
                  <a:pt x="50" y="31"/>
                </a:lnTo>
                <a:lnTo>
                  <a:pt x="50" y="35"/>
                </a:lnTo>
                <a:lnTo>
                  <a:pt x="50" y="39"/>
                </a:lnTo>
                <a:lnTo>
                  <a:pt x="47" y="42"/>
                </a:lnTo>
                <a:lnTo>
                  <a:pt x="47" y="45"/>
                </a:lnTo>
                <a:lnTo>
                  <a:pt x="56" y="56"/>
                </a:lnTo>
                <a:lnTo>
                  <a:pt x="44" y="56"/>
                </a:lnTo>
                <a:lnTo>
                  <a:pt x="44" y="59"/>
                </a:lnTo>
                <a:lnTo>
                  <a:pt x="41" y="59"/>
                </a:lnTo>
                <a:lnTo>
                  <a:pt x="38" y="59"/>
                </a:lnTo>
                <a:lnTo>
                  <a:pt x="38" y="70"/>
                </a:lnTo>
                <a:lnTo>
                  <a:pt x="35" y="70"/>
                </a:lnTo>
                <a:lnTo>
                  <a:pt x="35" y="73"/>
                </a:lnTo>
                <a:lnTo>
                  <a:pt x="32" y="73"/>
                </a:lnTo>
                <a:lnTo>
                  <a:pt x="29" y="81"/>
                </a:lnTo>
                <a:lnTo>
                  <a:pt x="29" y="77"/>
                </a:lnTo>
                <a:lnTo>
                  <a:pt x="26" y="77"/>
                </a:lnTo>
                <a:lnTo>
                  <a:pt x="20" y="70"/>
                </a:lnTo>
                <a:lnTo>
                  <a:pt x="20" y="73"/>
                </a:lnTo>
                <a:lnTo>
                  <a:pt x="14" y="92"/>
                </a:lnTo>
                <a:lnTo>
                  <a:pt x="17" y="95"/>
                </a:lnTo>
                <a:lnTo>
                  <a:pt x="23" y="106"/>
                </a:lnTo>
                <a:lnTo>
                  <a:pt x="23" y="119"/>
                </a:lnTo>
                <a:lnTo>
                  <a:pt x="20" y="130"/>
                </a:lnTo>
                <a:lnTo>
                  <a:pt x="23" y="141"/>
                </a:lnTo>
                <a:lnTo>
                  <a:pt x="35" y="141"/>
                </a:lnTo>
                <a:lnTo>
                  <a:pt x="38" y="141"/>
                </a:lnTo>
                <a:lnTo>
                  <a:pt x="38" y="137"/>
                </a:lnTo>
                <a:lnTo>
                  <a:pt x="41" y="137"/>
                </a:lnTo>
                <a:lnTo>
                  <a:pt x="41" y="141"/>
                </a:lnTo>
                <a:lnTo>
                  <a:pt x="44" y="141"/>
                </a:lnTo>
                <a:lnTo>
                  <a:pt x="47" y="141"/>
                </a:lnTo>
                <a:lnTo>
                  <a:pt x="47" y="144"/>
                </a:lnTo>
                <a:lnTo>
                  <a:pt x="41" y="144"/>
                </a:lnTo>
                <a:lnTo>
                  <a:pt x="41" y="147"/>
                </a:lnTo>
                <a:lnTo>
                  <a:pt x="44" y="147"/>
                </a:lnTo>
                <a:lnTo>
                  <a:pt x="47" y="152"/>
                </a:lnTo>
                <a:lnTo>
                  <a:pt x="50" y="152"/>
                </a:lnTo>
                <a:lnTo>
                  <a:pt x="50" y="155"/>
                </a:lnTo>
                <a:lnTo>
                  <a:pt x="50" y="158"/>
                </a:lnTo>
                <a:lnTo>
                  <a:pt x="53" y="158"/>
                </a:lnTo>
                <a:lnTo>
                  <a:pt x="53" y="162"/>
                </a:lnTo>
                <a:lnTo>
                  <a:pt x="53" y="166"/>
                </a:lnTo>
                <a:lnTo>
                  <a:pt x="50" y="166"/>
                </a:lnTo>
                <a:lnTo>
                  <a:pt x="53" y="166"/>
                </a:lnTo>
                <a:lnTo>
                  <a:pt x="53" y="169"/>
                </a:lnTo>
                <a:lnTo>
                  <a:pt x="50" y="173"/>
                </a:lnTo>
                <a:lnTo>
                  <a:pt x="47" y="173"/>
                </a:lnTo>
                <a:lnTo>
                  <a:pt x="47" y="176"/>
                </a:lnTo>
                <a:lnTo>
                  <a:pt x="41" y="176"/>
                </a:lnTo>
                <a:lnTo>
                  <a:pt x="41" y="180"/>
                </a:lnTo>
                <a:lnTo>
                  <a:pt x="38" y="180"/>
                </a:lnTo>
                <a:lnTo>
                  <a:pt x="35" y="183"/>
                </a:lnTo>
                <a:lnTo>
                  <a:pt x="38" y="183"/>
                </a:lnTo>
                <a:lnTo>
                  <a:pt x="38" y="187"/>
                </a:lnTo>
                <a:lnTo>
                  <a:pt x="41" y="187"/>
                </a:lnTo>
                <a:lnTo>
                  <a:pt x="38" y="187"/>
                </a:lnTo>
                <a:lnTo>
                  <a:pt x="32" y="187"/>
                </a:lnTo>
                <a:lnTo>
                  <a:pt x="29" y="187"/>
                </a:lnTo>
                <a:lnTo>
                  <a:pt x="23" y="187"/>
                </a:lnTo>
                <a:lnTo>
                  <a:pt x="23" y="190"/>
                </a:lnTo>
                <a:lnTo>
                  <a:pt x="23" y="194"/>
                </a:lnTo>
                <a:lnTo>
                  <a:pt x="20" y="194"/>
                </a:lnTo>
                <a:lnTo>
                  <a:pt x="20" y="198"/>
                </a:lnTo>
                <a:lnTo>
                  <a:pt x="23" y="201"/>
                </a:lnTo>
                <a:lnTo>
                  <a:pt x="23" y="205"/>
                </a:lnTo>
                <a:lnTo>
                  <a:pt x="20" y="208"/>
                </a:lnTo>
                <a:lnTo>
                  <a:pt x="14" y="212"/>
                </a:lnTo>
                <a:lnTo>
                  <a:pt x="12" y="215"/>
                </a:lnTo>
                <a:lnTo>
                  <a:pt x="6" y="219"/>
                </a:lnTo>
                <a:lnTo>
                  <a:pt x="2" y="219"/>
                </a:lnTo>
                <a:lnTo>
                  <a:pt x="2" y="222"/>
                </a:lnTo>
                <a:lnTo>
                  <a:pt x="2" y="229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Freeform 21"/>
          <p:cNvSpPr>
            <a:spLocks/>
          </p:cNvSpPr>
          <p:nvPr/>
        </p:nvSpPr>
        <p:spPr bwMode="auto">
          <a:xfrm>
            <a:off x="6067400" y="2633663"/>
            <a:ext cx="379413" cy="309562"/>
          </a:xfrm>
          <a:custGeom>
            <a:avLst/>
            <a:gdLst>
              <a:gd name="T0" fmla="*/ 2147483647 w 239"/>
              <a:gd name="T1" fmla="*/ 2147483647 h 195"/>
              <a:gd name="T2" fmla="*/ 2147483647 w 239"/>
              <a:gd name="T3" fmla="*/ 2147483647 h 195"/>
              <a:gd name="T4" fmla="*/ 2147483647 w 239"/>
              <a:gd name="T5" fmla="*/ 2147483647 h 195"/>
              <a:gd name="T6" fmla="*/ 2147483647 w 239"/>
              <a:gd name="T7" fmla="*/ 2147483647 h 195"/>
              <a:gd name="T8" fmla="*/ 2147483647 w 239"/>
              <a:gd name="T9" fmla="*/ 2147483647 h 195"/>
              <a:gd name="T10" fmla="*/ 2147483647 w 239"/>
              <a:gd name="T11" fmla="*/ 2147483647 h 195"/>
              <a:gd name="T12" fmla="*/ 2147483647 w 239"/>
              <a:gd name="T13" fmla="*/ 2147483647 h 195"/>
              <a:gd name="T14" fmla="*/ 2147483647 w 239"/>
              <a:gd name="T15" fmla="*/ 2147483647 h 195"/>
              <a:gd name="T16" fmla="*/ 2147483647 w 239"/>
              <a:gd name="T17" fmla="*/ 2147483647 h 195"/>
              <a:gd name="T18" fmla="*/ 2147483647 w 239"/>
              <a:gd name="T19" fmla="*/ 2147483647 h 195"/>
              <a:gd name="T20" fmla="*/ 2147483647 w 239"/>
              <a:gd name="T21" fmla="*/ 2147483647 h 195"/>
              <a:gd name="T22" fmla="*/ 2147483647 w 239"/>
              <a:gd name="T23" fmla="*/ 2147483647 h 195"/>
              <a:gd name="T24" fmla="*/ 2147483647 w 239"/>
              <a:gd name="T25" fmla="*/ 2147483647 h 195"/>
              <a:gd name="T26" fmla="*/ 2147483647 w 239"/>
              <a:gd name="T27" fmla="*/ 2147483647 h 195"/>
              <a:gd name="T28" fmla="*/ 2147483647 w 239"/>
              <a:gd name="T29" fmla="*/ 2147483647 h 195"/>
              <a:gd name="T30" fmla="*/ 2147483647 w 239"/>
              <a:gd name="T31" fmla="*/ 2147483647 h 195"/>
              <a:gd name="T32" fmla="*/ 2147483647 w 239"/>
              <a:gd name="T33" fmla="*/ 2147483647 h 195"/>
              <a:gd name="T34" fmla="*/ 2147483647 w 239"/>
              <a:gd name="T35" fmla="*/ 2147483647 h 195"/>
              <a:gd name="T36" fmla="*/ 2147483647 w 239"/>
              <a:gd name="T37" fmla="*/ 2147483647 h 195"/>
              <a:gd name="T38" fmla="*/ 2147483647 w 239"/>
              <a:gd name="T39" fmla="*/ 2147483647 h 195"/>
              <a:gd name="T40" fmla="*/ 2147483647 w 239"/>
              <a:gd name="T41" fmla="*/ 2147483647 h 195"/>
              <a:gd name="T42" fmla="*/ 2147483647 w 239"/>
              <a:gd name="T43" fmla="*/ 2147483647 h 195"/>
              <a:gd name="T44" fmla="*/ 2147483647 w 239"/>
              <a:gd name="T45" fmla="*/ 2147483647 h 195"/>
              <a:gd name="T46" fmla="*/ 2147483647 w 239"/>
              <a:gd name="T47" fmla="*/ 2147483647 h 195"/>
              <a:gd name="T48" fmla="*/ 2147483647 w 239"/>
              <a:gd name="T49" fmla="*/ 2147483647 h 195"/>
              <a:gd name="T50" fmla="*/ 2147483647 w 239"/>
              <a:gd name="T51" fmla="*/ 2147483647 h 195"/>
              <a:gd name="T52" fmla="*/ 2147483647 w 239"/>
              <a:gd name="T53" fmla="*/ 2147483647 h 195"/>
              <a:gd name="T54" fmla="*/ 2147483647 w 239"/>
              <a:gd name="T55" fmla="*/ 2147483647 h 195"/>
              <a:gd name="T56" fmla="*/ 2147483647 w 239"/>
              <a:gd name="T57" fmla="*/ 2147483647 h 195"/>
              <a:gd name="T58" fmla="*/ 2147483647 w 239"/>
              <a:gd name="T59" fmla="*/ 2147483647 h 195"/>
              <a:gd name="T60" fmla="*/ 2147483647 w 239"/>
              <a:gd name="T61" fmla="*/ 2147483647 h 195"/>
              <a:gd name="T62" fmla="*/ 2147483647 w 239"/>
              <a:gd name="T63" fmla="*/ 2147483647 h 195"/>
              <a:gd name="T64" fmla="*/ 2147483647 w 239"/>
              <a:gd name="T65" fmla="*/ 2147483647 h 195"/>
              <a:gd name="T66" fmla="*/ 2147483647 w 239"/>
              <a:gd name="T67" fmla="*/ 2147483647 h 195"/>
              <a:gd name="T68" fmla="*/ 2147483647 w 239"/>
              <a:gd name="T69" fmla="*/ 2147483647 h 195"/>
              <a:gd name="T70" fmla="*/ 2147483647 w 239"/>
              <a:gd name="T71" fmla="*/ 2147483647 h 195"/>
              <a:gd name="T72" fmla="*/ 2147483647 w 239"/>
              <a:gd name="T73" fmla="*/ 2147483647 h 195"/>
              <a:gd name="T74" fmla="*/ 2147483647 w 239"/>
              <a:gd name="T75" fmla="*/ 2147483647 h 195"/>
              <a:gd name="T76" fmla="*/ 2147483647 w 239"/>
              <a:gd name="T77" fmla="*/ 2147483647 h 195"/>
              <a:gd name="T78" fmla="*/ 2147483647 w 239"/>
              <a:gd name="T79" fmla="*/ 2147483647 h 195"/>
              <a:gd name="T80" fmla="*/ 2147483647 w 239"/>
              <a:gd name="T81" fmla="*/ 2147483647 h 195"/>
              <a:gd name="T82" fmla="*/ 2147483647 w 239"/>
              <a:gd name="T83" fmla="*/ 2147483647 h 195"/>
              <a:gd name="T84" fmla="*/ 2147483647 w 239"/>
              <a:gd name="T85" fmla="*/ 2147483647 h 195"/>
              <a:gd name="T86" fmla="*/ 2147483647 w 239"/>
              <a:gd name="T87" fmla="*/ 2147483647 h 195"/>
              <a:gd name="T88" fmla="*/ 2147483647 w 239"/>
              <a:gd name="T89" fmla="*/ 2147483647 h 195"/>
              <a:gd name="T90" fmla="*/ 2147483647 w 239"/>
              <a:gd name="T91" fmla="*/ 2147483647 h 195"/>
              <a:gd name="T92" fmla="*/ 2147483647 w 239"/>
              <a:gd name="T93" fmla="*/ 2147483647 h 195"/>
              <a:gd name="T94" fmla="*/ 2147483647 w 239"/>
              <a:gd name="T95" fmla="*/ 2147483647 h 195"/>
              <a:gd name="T96" fmla="*/ 2147483647 w 239"/>
              <a:gd name="T97" fmla="*/ 2147483647 h 195"/>
              <a:gd name="T98" fmla="*/ 2147483647 w 239"/>
              <a:gd name="T99" fmla="*/ 2147483647 h 195"/>
              <a:gd name="T100" fmla="*/ 0 w 239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9"/>
              <a:gd name="T154" fmla="*/ 0 h 195"/>
              <a:gd name="T155" fmla="*/ 239 w 239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9" h="195">
                <a:moveTo>
                  <a:pt x="18" y="78"/>
                </a:moveTo>
                <a:lnTo>
                  <a:pt x="15" y="78"/>
                </a:lnTo>
                <a:lnTo>
                  <a:pt x="15" y="85"/>
                </a:lnTo>
                <a:lnTo>
                  <a:pt x="18" y="85"/>
                </a:lnTo>
                <a:lnTo>
                  <a:pt x="18" y="88"/>
                </a:lnTo>
                <a:lnTo>
                  <a:pt x="15" y="88"/>
                </a:lnTo>
                <a:lnTo>
                  <a:pt x="12" y="99"/>
                </a:lnTo>
                <a:lnTo>
                  <a:pt x="27" y="99"/>
                </a:lnTo>
                <a:lnTo>
                  <a:pt x="27" y="95"/>
                </a:lnTo>
                <a:lnTo>
                  <a:pt x="30" y="99"/>
                </a:lnTo>
                <a:lnTo>
                  <a:pt x="30" y="106"/>
                </a:lnTo>
                <a:lnTo>
                  <a:pt x="32" y="106"/>
                </a:lnTo>
                <a:lnTo>
                  <a:pt x="32" y="109"/>
                </a:lnTo>
                <a:lnTo>
                  <a:pt x="63" y="113"/>
                </a:lnTo>
                <a:lnTo>
                  <a:pt x="63" y="109"/>
                </a:lnTo>
                <a:lnTo>
                  <a:pt x="68" y="106"/>
                </a:lnTo>
                <a:lnTo>
                  <a:pt x="134" y="109"/>
                </a:lnTo>
                <a:lnTo>
                  <a:pt x="134" y="106"/>
                </a:lnTo>
                <a:lnTo>
                  <a:pt x="137" y="106"/>
                </a:lnTo>
                <a:lnTo>
                  <a:pt x="140" y="99"/>
                </a:lnTo>
                <a:lnTo>
                  <a:pt x="149" y="99"/>
                </a:lnTo>
                <a:lnTo>
                  <a:pt x="149" y="95"/>
                </a:lnTo>
                <a:lnTo>
                  <a:pt x="155" y="95"/>
                </a:lnTo>
                <a:lnTo>
                  <a:pt x="155" y="92"/>
                </a:lnTo>
                <a:lnTo>
                  <a:pt x="155" y="88"/>
                </a:lnTo>
                <a:lnTo>
                  <a:pt x="152" y="88"/>
                </a:lnTo>
                <a:lnTo>
                  <a:pt x="158" y="88"/>
                </a:lnTo>
                <a:lnTo>
                  <a:pt x="158" y="85"/>
                </a:lnTo>
                <a:lnTo>
                  <a:pt x="161" y="85"/>
                </a:lnTo>
                <a:lnTo>
                  <a:pt x="158" y="85"/>
                </a:lnTo>
                <a:lnTo>
                  <a:pt x="161" y="85"/>
                </a:lnTo>
                <a:lnTo>
                  <a:pt x="164" y="81"/>
                </a:lnTo>
                <a:lnTo>
                  <a:pt x="161" y="81"/>
                </a:lnTo>
                <a:lnTo>
                  <a:pt x="161" y="78"/>
                </a:lnTo>
                <a:lnTo>
                  <a:pt x="164" y="78"/>
                </a:lnTo>
                <a:lnTo>
                  <a:pt x="164" y="74"/>
                </a:lnTo>
                <a:lnTo>
                  <a:pt x="164" y="71"/>
                </a:lnTo>
                <a:lnTo>
                  <a:pt x="167" y="71"/>
                </a:lnTo>
                <a:lnTo>
                  <a:pt x="170" y="71"/>
                </a:lnTo>
                <a:lnTo>
                  <a:pt x="170" y="67"/>
                </a:lnTo>
                <a:lnTo>
                  <a:pt x="173" y="67"/>
                </a:lnTo>
                <a:lnTo>
                  <a:pt x="176" y="67"/>
                </a:lnTo>
                <a:lnTo>
                  <a:pt x="176" y="64"/>
                </a:lnTo>
                <a:lnTo>
                  <a:pt x="176" y="60"/>
                </a:lnTo>
                <a:lnTo>
                  <a:pt x="179" y="60"/>
                </a:lnTo>
                <a:lnTo>
                  <a:pt x="179" y="57"/>
                </a:lnTo>
                <a:lnTo>
                  <a:pt x="182" y="57"/>
                </a:lnTo>
                <a:lnTo>
                  <a:pt x="182" y="53"/>
                </a:lnTo>
                <a:lnTo>
                  <a:pt x="185" y="53"/>
                </a:lnTo>
                <a:lnTo>
                  <a:pt x="188" y="53"/>
                </a:lnTo>
                <a:lnTo>
                  <a:pt x="188" y="50"/>
                </a:lnTo>
                <a:lnTo>
                  <a:pt x="194" y="46"/>
                </a:lnTo>
                <a:lnTo>
                  <a:pt x="194" y="42"/>
                </a:lnTo>
                <a:lnTo>
                  <a:pt x="197" y="42"/>
                </a:lnTo>
                <a:lnTo>
                  <a:pt x="197" y="39"/>
                </a:lnTo>
                <a:lnTo>
                  <a:pt x="200" y="39"/>
                </a:lnTo>
                <a:lnTo>
                  <a:pt x="200" y="35"/>
                </a:lnTo>
                <a:lnTo>
                  <a:pt x="203" y="35"/>
                </a:lnTo>
                <a:lnTo>
                  <a:pt x="203" y="32"/>
                </a:lnTo>
                <a:lnTo>
                  <a:pt x="206" y="32"/>
                </a:lnTo>
                <a:lnTo>
                  <a:pt x="206" y="29"/>
                </a:lnTo>
                <a:lnTo>
                  <a:pt x="206" y="25"/>
                </a:lnTo>
                <a:lnTo>
                  <a:pt x="209" y="25"/>
                </a:lnTo>
                <a:lnTo>
                  <a:pt x="212" y="25"/>
                </a:lnTo>
                <a:lnTo>
                  <a:pt x="212" y="21"/>
                </a:lnTo>
                <a:lnTo>
                  <a:pt x="215" y="21"/>
                </a:lnTo>
                <a:lnTo>
                  <a:pt x="218" y="18"/>
                </a:lnTo>
                <a:lnTo>
                  <a:pt x="218" y="14"/>
                </a:lnTo>
                <a:lnTo>
                  <a:pt x="221" y="14"/>
                </a:lnTo>
                <a:lnTo>
                  <a:pt x="224" y="14"/>
                </a:lnTo>
                <a:lnTo>
                  <a:pt x="224" y="11"/>
                </a:lnTo>
                <a:lnTo>
                  <a:pt x="224" y="7"/>
                </a:lnTo>
                <a:lnTo>
                  <a:pt x="227" y="7"/>
                </a:lnTo>
                <a:lnTo>
                  <a:pt x="227" y="3"/>
                </a:lnTo>
                <a:lnTo>
                  <a:pt x="227" y="0"/>
                </a:lnTo>
                <a:lnTo>
                  <a:pt x="227" y="3"/>
                </a:lnTo>
                <a:lnTo>
                  <a:pt x="230" y="3"/>
                </a:lnTo>
                <a:lnTo>
                  <a:pt x="230" y="7"/>
                </a:lnTo>
                <a:lnTo>
                  <a:pt x="230" y="11"/>
                </a:lnTo>
                <a:lnTo>
                  <a:pt x="230" y="14"/>
                </a:lnTo>
                <a:lnTo>
                  <a:pt x="230" y="18"/>
                </a:lnTo>
                <a:lnTo>
                  <a:pt x="230" y="21"/>
                </a:lnTo>
                <a:lnTo>
                  <a:pt x="233" y="21"/>
                </a:lnTo>
                <a:lnTo>
                  <a:pt x="236" y="21"/>
                </a:lnTo>
                <a:lnTo>
                  <a:pt x="236" y="25"/>
                </a:lnTo>
                <a:lnTo>
                  <a:pt x="238" y="25"/>
                </a:lnTo>
                <a:lnTo>
                  <a:pt x="238" y="29"/>
                </a:lnTo>
                <a:lnTo>
                  <a:pt x="238" y="35"/>
                </a:lnTo>
                <a:lnTo>
                  <a:pt x="238" y="39"/>
                </a:lnTo>
                <a:lnTo>
                  <a:pt x="238" y="53"/>
                </a:lnTo>
                <a:lnTo>
                  <a:pt x="238" y="57"/>
                </a:lnTo>
                <a:lnTo>
                  <a:pt x="238" y="60"/>
                </a:lnTo>
                <a:lnTo>
                  <a:pt x="238" y="64"/>
                </a:lnTo>
                <a:lnTo>
                  <a:pt x="212" y="67"/>
                </a:lnTo>
                <a:lnTo>
                  <a:pt x="227" y="109"/>
                </a:lnTo>
                <a:lnTo>
                  <a:pt x="200" y="120"/>
                </a:lnTo>
                <a:lnTo>
                  <a:pt x="191" y="184"/>
                </a:lnTo>
                <a:lnTo>
                  <a:pt x="182" y="194"/>
                </a:lnTo>
                <a:lnTo>
                  <a:pt x="44" y="166"/>
                </a:lnTo>
                <a:lnTo>
                  <a:pt x="30" y="124"/>
                </a:lnTo>
                <a:lnTo>
                  <a:pt x="3" y="99"/>
                </a:lnTo>
                <a:lnTo>
                  <a:pt x="0" y="85"/>
                </a:lnTo>
                <a:lnTo>
                  <a:pt x="18" y="78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Freeform 22"/>
          <p:cNvSpPr>
            <a:spLocks/>
          </p:cNvSpPr>
          <p:nvPr/>
        </p:nvSpPr>
        <p:spPr bwMode="auto">
          <a:xfrm>
            <a:off x="6256313" y="2790825"/>
            <a:ext cx="26987" cy="26988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0 w 17"/>
              <a:gd name="T11" fmla="*/ 0 h 17"/>
              <a:gd name="T12" fmla="*/ 0 w 17"/>
              <a:gd name="T13" fmla="*/ 2147483647 h 17"/>
              <a:gd name="T14" fmla="*/ 0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6" y="6"/>
                </a:moveTo>
                <a:lnTo>
                  <a:pt x="12" y="6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  <a:lnTo>
                  <a:pt x="4" y="16"/>
                </a:lnTo>
                <a:lnTo>
                  <a:pt x="8" y="16"/>
                </a:lnTo>
                <a:lnTo>
                  <a:pt x="12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Freeform 23"/>
          <p:cNvSpPr>
            <a:spLocks/>
          </p:cNvSpPr>
          <p:nvPr/>
        </p:nvSpPr>
        <p:spPr bwMode="auto">
          <a:xfrm>
            <a:off x="5460975" y="3697288"/>
            <a:ext cx="26988" cy="26987"/>
          </a:xfrm>
          <a:custGeom>
            <a:avLst/>
            <a:gdLst>
              <a:gd name="T0" fmla="*/ 2147483647 w 17"/>
              <a:gd name="T1" fmla="*/ 0 h 17"/>
              <a:gd name="T2" fmla="*/ 0 w 17"/>
              <a:gd name="T3" fmla="*/ 0 h 17"/>
              <a:gd name="T4" fmla="*/ 0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Freeform 24"/>
          <p:cNvSpPr>
            <a:spLocks/>
          </p:cNvSpPr>
          <p:nvPr/>
        </p:nvSpPr>
        <p:spPr bwMode="auto">
          <a:xfrm>
            <a:off x="5456213" y="3241675"/>
            <a:ext cx="754062" cy="546100"/>
          </a:xfrm>
          <a:custGeom>
            <a:avLst/>
            <a:gdLst>
              <a:gd name="T0" fmla="*/ 2147483647 w 475"/>
              <a:gd name="T1" fmla="*/ 2147483647 h 344"/>
              <a:gd name="T2" fmla="*/ 2147483647 w 475"/>
              <a:gd name="T3" fmla="*/ 2147483647 h 344"/>
              <a:gd name="T4" fmla="*/ 2147483647 w 475"/>
              <a:gd name="T5" fmla="*/ 2147483647 h 344"/>
              <a:gd name="T6" fmla="*/ 2147483647 w 475"/>
              <a:gd name="T7" fmla="*/ 2147483647 h 344"/>
              <a:gd name="T8" fmla="*/ 0 w 475"/>
              <a:gd name="T9" fmla="*/ 2147483647 h 344"/>
              <a:gd name="T10" fmla="*/ 0 w 475"/>
              <a:gd name="T11" fmla="*/ 2147483647 h 344"/>
              <a:gd name="T12" fmla="*/ 2147483647 w 475"/>
              <a:gd name="T13" fmla="*/ 2147483647 h 344"/>
              <a:gd name="T14" fmla="*/ 2147483647 w 475"/>
              <a:gd name="T15" fmla="*/ 2147483647 h 344"/>
              <a:gd name="T16" fmla="*/ 2147483647 w 475"/>
              <a:gd name="T17" fmla="*/ 2147483647 h 344"/>
              <a:gd name="T18" fmla="*/ 2147483647 w 475"/>
              <a:gd name="T19" fmla="*/ 2147483647 h 344"/>
              <a:gd name="T20" fmla="*/ 2147483647 w 475"/>
              <a:gd name="T21" fmla="*/ 2147483647 h 344"/>
              <a:gd name="T22" fmla="*/ 2147483647 w 475"/>
              <a:gd name="T23" fmla="*/ 2147483647 h 344"/>
              <a:gd name="T24" fmla="*/ 2147483647 w 475"/>
              <a:gd name="T25" fmla="*/ 0 h 344"/>
              <a:gd name="T26" fmla="*/ 2147483647 w 475"/>
              <a:gd name="T27" fmla="*/ 2147483647 h 344"/>
              <a:gd name="T28" fmla="*/ 2147483647 w 475"/>
              <a:gd name="T29" fmla="*/ 2147483647 h 344"/>
              <a:gd name="T30" fmla="*/ 2147483647 w 475"/>
              <a:gd name="T31" fmla="*/ 2147483647 h 344"/>
              <a:gd name="T32" fmla="*/ 2147483647 w 475"/>
              <a:gd name="T33" fmla="*/ 2147483647 h 344"/>
              <a:gd name="T34" fmla="*/ 2147483647 w 475"/>
              <a:gd name="T35" fmla="*/ 2147483647 h 344"/>
              <a:gd name="T36" fmla="*/ 2147483647 w 475"/>
              <a:gd name="T37" fmla="*/ 2147483647 h 344"/>
              <a:gd name="T38" fmla="*/ 2147483647 w 475"/>
              <a:gd name="T39" fmla="*/ 2147483647 h 344"/>
              <a:gd name="T40" fmla="*/ 2147483647 w 475"/>
              <a:gd name="T41" fmla="*/ 2147483647 h 344"/>
              <a:gd name="T42" fmla="*/ 2147483647 w 475"/>
              <a:gd name="T43" fmla="*/ 2147483647 h 344"/>
              <a:gd name="T44" fmla="*/ 2147483647 w 475"/>
              <a:gd name="T45" fmla="*/ 2147483647 h 344"/>
              <a:gd name="T46" fmla="*/ 2147483647 w 475"/>
              <a:gd name="T47" fmla="*/ 2147483647 h 344"/>
              <a:gd name="T48" fmla="*/ 2147483647 w 475"/>
              <a:gd name="T49" fmla="*/ 2147483647 h 344"/>
              <a:gd name="T50" fmla="*/ 2147483647 w 475"/>
              <a:gd name="T51" fmla="*/ 2147483647 h 344"/>
              <a:gd name="T52" fmla="*/ 2147483647 w 475"/>
              <a:gd name="T53" fmla="*/ 2147483647 h 344"/>
              <a:gd name="T54" fmla="*/ 2147483647 w 475"/>
              <a:gd name="T55" fmla="*/ 2147483647 h 344"/>
              <a:gd name="T56" fmla="*/ 2147483647 w 475"/>
              <a:gd name="T57" fmla="*/ 2147483647 h 344"/>
              <a:gd name="T58" fmla="*/ 2147483647 w 475"/>
              <a:gd name="T59" fmla="*/ 2147483647 h 344"/>
              <a:gd name="T60" fmla="*/ 2147483647 w 475"/>
              <a:gd name="T61" fmla="*/ 2147483647 h 344"/>
              <a:gd name="T62" fmla="*/ 2147483647 w 475"/>
              <a:gd name="T63" fmla="*/ 2147483647 h 344"/>
              <a:gd name="T64" fmla="*/ 2147483647 w 475"/>
              <a:gd name="T65" fmla="*/ 2147483647 h 344"/>
              <a:gd name="T66" fmla="*/ 2147483647 w 475"/>
              <a:gd name="T67" fmla="*/ 2147483647 h 344"/>
              <a:gd name="T68" fmla="*/ 2147483647 w 475"/>
              <a:gd name="T69" fmla="*/ 2147483647 h 344"/>
              <a:gd name="T70" fmla="*/ 2147483647 w 475"/>
              <a:gd name="T71" fmla="*/ 2147483647 h 344"/>
              <a:gd name="T72" fmla="*/ 2147483647 w 475"/>
              <a:gd name="T73" fmla="*/ 2147483647 h 344"/>
              <a:gd name="T74" fmla="*/ 2147483647 w 475"/>
              <a:gd name="T75" fmla="*/ 2147483647 h 344"/>
              <a:gd name="T76" fmla="*/ 2147483647 w 475"/>
              <a:gd name="T77" fmla="*/ 2147483647 h 344"/>
              <a:gd name="T78" fmla="*/ 2147483647 w 475"/>
              <a:gd name="T79" fmla="*/ 2147483647 h 344"/>
              <a:gd name="T80" fmla="*/ 2147483647 w 475"/>
              <a:gd name="T81" fmla="*/ 2147483647 h 344"/>
              <a:gd name="T82" fmla="*/ 2147483647 w 475"/>
              <a:gd name="T83" fmla="*/ 2147483647 h 344"/>
              <a:gd name="T84" fmla="*/ 2147483647 w 475"/>
              <a:gd name="T85" fmla="*/ 2147483647 h 344"/>
              <a:gd name="T86" fmla="*/ 2147483647 w 475"/>
              <a:gd name="T87" fmla="*/ 2147483647 h 344"/>
              <a:gd name="T88" fmla="*/ 2147483647 w 475"/>
              <a:gd name="T89" fmla="*/ 2147483647 h 344"/>
              <a:gd name="T90" fmla="*/ 2147483647 w 475"/>
              <a:gd name="T91" fmla="*/ 2147483647 h 344"/>
              <a:gd name="T92" fmla="*/ 2147483647 w 475"/>
              <a:gd name="T93" fmla="*/ 2147483647 h 344"/>
              <a:gd name="T94" fmla="*/ 2147483647 w 475"/>
              <a:gd name="T95" fmla="*/ 2147483647 h 344"/>
              <a:gd name="T96" fmla="*/ 2147483647 w 475"/>
              <a:gd name="T97" fmla="*/ 2147483647 h 344"/>
              <a:gd name="T98" fmla="*/ 2147483647 w 475"/>
              <a:gd name="T99" fmla="*/ 2147483647 h 344"/>
              <a:gd name="T100" fmla="*/ 2147483647 w 475"/>
              <a:gd name="T101" fmla="*/ 2147483647 h 344"/>
              <a:gd name="T102" fmla="*/ 2147483647 w 475"/>
              <a:gd name="T103" fmla="*/ 2147483647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5"/>
              <a:gd name="T157" fmla="*/ 0 h 344"/>
              <a:gd name="T158" fmla="*/ 475 w 475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5" h="344">
                <a:moveTo>
                  <a:pt x="35" y="325"/>
                </a:moveTo>
                <a:lnTo>
                  <a:pt x="33" y="322"/>
                </a:lnTo>
                <a:lnTo>
                  <a:pt x="30" y="318"/>
                </a:lnTo>
                <a:lnTo>
                  <a:pt x="26" y="315"/>
                </a:lnTo>
                <a:lnTo>
                  <a:pt x="26" y="280"/>
                </a:lnTo>
                <a:lnTo>
                  <a:pt x="21" y="272"/>
                </a:lnTo>
                <a:lnTo>
                  <a:pt x="15" y="230"/>
                </a:lnTo>
                <a:lnTo>
                  <a:pt x="9" y="223"/>
                </a:lnTo>
                <a:lnTo>
                  <a:pt x="9" y="212"/>
                </a:lnTo>
                <a:lnTo>
                  <a:pt x="0" y="198"/>
                </a:lnTo>
                <a:lnTo>
                  <a:pt x="3" y="198"/>
                </a:lnTo>
                <a:lnTo>
                  <a:pt x="0" y="177"/>
                </a:lnTo>
                <a:lnTo>
                  <a:pt x="6" y="170"/>
                </a:lnTo>
                <a:lnTo>
                  <a:pt x="3" y="142"/>
                </a:lnTo>
                <a:lnTo>
                  <a:pt x="3" y="138"/>
                </a:lnTo>
                <a:lnTo>
                  <a:pt x="11" y="135"/>
                </a:lnTo>
                <a:lnTo>
                  <a:pt x="15" y="131"/>
                </a:lnTo>
                <a:lnTo>
                  <a:pt x="18" y="124"/>
                </a:lnTo>
                <a:lnTo>
                  <a:pt x="30" y="113"/>
                </a:lnTo>
                <a:lnTo>
                  <a:pt x="38" y="103"/>
                </a:lnTo>
                <a:lnTo>
                  <a:pt x="57" y="103"/>
                </a:lnTo>
                <a:lnTo>
                  <a:pt x="83" y="92"/>
                </a:lnTo>
                <a:lnTo>
                  <a:pt x="167" y="124"/>
                </a:lnTo>
                <a:lnTo>
                  <a:pt x="167" y="184"/>
                </a:lnTo>
                <a:lnTo>
                  <a:pt x="283" y="36"/>
                </a:lnTo>
                <a:lnTo>
                  <a:pt x="429" y="0"/>
                </a:lnTo>
                <a:lnTo>
                  <a:pt x="462" y="96"/>
                </a:lnTo>
                <a:lnTo>
                  <a:pt x="465" y="96"/>
                </a:lnTo>
                <a:lnTo>
                  <a:pt x="468" y="110"/>
                </a:lnTo>
                <a:lnTo>
                  <a:pt x="471" y="113"/>
                </a:lnTo>
                <a:lnTo>
                  <a:pt x="474" y="128"/>
                </a:lnTo>
                <a:lnTo>
                  <a:pt x="462" y="135"/>
                </a:lnTo>
                <a:lnTo>
                  <a:pt x="459" y="135"/>
                </a:lnTo>
                <a:lnTo>
                  <a:pt x="457" y="138"/>
                </a:lnTo>
                <a:lnTo>
                  <a:pt x="453" y="142"/>
                </a:lnTo>
                <a:lnTo>
                  <a:pt x="451" y="145"/>
                </a:lnTo>
                <a:lnTo>
                  <a:pt x="447" y="145"/>
                </a:lnTo>
                <a:lnTo>
                  <a:pt x="447" y="149"/>
                </a:lnTo>
                <a:lnTo>
                  <a:pt x="445" y="149"/>
                </a:lnTo>
                <a:lnTo>
                  <a:pt x="445" y="152"/>
                </a:lnTo>
                <a:lnTo>
                  <a:pt x="441" y="184"/>
                </a:lnTo>
                <a:lnTo>
                  <a:pt x="439" y="184"/>
                </a:lnTo>
                <a:lnTo>
                  <a:pt x="415" y="191"/>
                </a:lnTo>
                <a:lnTo>
                  <a:pt x="411" y="191"/>
                </a:lnTo>
                <a:lnTo>
                  <a:pt x="411" y="195"/>
                </a:lnTo>
                <a:lnTo>
                  <a:pt x="409" y="198"/>
                </a:lnTo>
                <a:lnTo>
                  <a:pt x="405" y="202"/>
                </a:lnTo>
                <a:lnTo>
                  <a:pt x="385" y="205"/>
                </a:lnTo>
                <a:lnTo>
                  <a:pt x="370" y="212"/>
                </a:lnTo>
                <a:lnTo>
                  <a:pt x="367" y="212"/>
                </a:lnTo>
                <a:lnTo>
                  <a:pt x="358" y="216"/>
                </a:lnTo>
                <a:lnTo>
                  <a:pt x="355" y="219"/>
                </a:lnTo>
                <a:lnTo>
                  <a:pt x="313" y="234"/>
                </a:lnTo>
                <a:lnTo>
                  <a:pt x="307" y="234"/>
                </a:lnTo>
                <a:lnTo>
                  <a:pt x="304" y="237"/>
                </a:lnTo>
                <a:lnTo>
                  <a:pt x="298" y="240"/>
                </a:lnTo>
                <a:lnTo>
                  <a:pt x="295" y="244"/>
                </a:lnTo>
                <a:lnTo>
                  <a:pt x="292" y="251"/>
                </a:lnTo>
                <a:lnTo>
                  <a:pt x="289" y="255"/>
                </a:lnTo>
                <a:lnTo>
                  <a:pt x="286" y="262"/>
                </a:lnTo>
                <a:lnTo>
                  <a:pt x="283" y="262"/>
                </a:lnTo>
                <a:lnTo>
                  <a:pt x="280" y="266"/>
                </a:lnTo>
                <a:lnTo>
                  <a:pt x="277" y="266"/>
                </a:lnTo>
                <a:lnTo>
                  <a:pt x="277" y="269"/>
                </a:lnTo>
                <a:lnTo>
                  <a:pt x="274" y="269"/>
                </a:lnTo>
                <a:lnTo>
                  <a:pt x="271" y="272"/>
                </a:lnTo>
                <a:lnTo>
                  <a:pt x="235" y="276"/>
                </a:lnTo>
                <a:lnTo>
                  <a:pt x="230" y="280"/>
                </a:lnTo>
                <a:lnTo>
                  <a:pt x="227" y="283"/>
                </a:lnTo>
                <a:lnTo>
                  <a:pt x="227" y="286"/>
                </a:lnTo>
                <a:lnTo>
                  <a:pt x="224" y="290"/>
                </a:lnTo>
                <a:lnTo>
                  <a:pt x="221" y="290"/>
                </a:lnTo>
                <a:lnTo>
                  <a:pt x="215" y="294"/>
                </a:lnTo>
                <a:lnTo>
                  <a:pt x="211" y="297"/>
                </a:lnTo>
                <a:lnTo>
                  <a:pt x="143" y="304"/>
                </a:lnTo>
                <a:lnTo>
                  <a:pt x="140" y="308"/>
                </a:lnTo>
                <a:lnTo>
                  <a:pt x="137" y="311"/>
                </a:lnTo>
                <a:lnTo>
                  <a:pt x="134" y="315"/>
                </a:lnTo>
                <a:lnTo>
                  <a:pt x="131" y="322"/>
                </a:lnTo>
                <a:lnTo>
                  <a:pt x="125" y="325"/>
                </a:lnTo>
                <a:lnTo>
                  <a:pt x="122" y="325"/>
                </a:lnTo>
                <a:lnTo>
                  <a:pt x="113" y="332"/>
                </a:lnTo>
                <a:lnTo>
                  <a:pt x="110" y="332"/>
                </a:lnTo>
                <a:lnTo>
                  <a:pt x="107" y="332"/>
                </a:lnTo>
                <a:lnTo>
                  <a:pt x="107" y="336"/>
                </a:lnTo>
                <a:lnTo>
                  <a:pt x="104" y="336"/>
                </a:lnTo>
                <a:lnTo>
                  <a:pt x="104" y="339"/>
                </a:lnTo>
                <a:lnTo>
                  <a:pt x="98" y="339"/>
                </a:lnTo>
                <a:lnTo>
                  <a:pt x="89" y="339"/>
                </a:lnTo>
                <a:lnTo>
                  <a:pt x="83" y="339"/>
                </a:lnTo>
                <a:lnTo>
                  <a:pt x="80" y="339"/>
                </a:lnTo>
                <a:lnTo>
                  <a:pt x="77" y="339"/>
                </a:lnTo>
                <a:lnTo>
                  <a:pt x="77" y="343"/>
                </a:lnTo>
                <a:lnTo>
                  <a:pt x="74" y="343"/>
                </a:lnTo>
                <a:lnTo>
                  <a:pt x="71" y="343"/>
                </a:lnTo>
                <a:lnTo>
                  <a:pt x="69" y="343"/>
                </a:lnTo>
                <a:lnTo>
                  <a:pt x="63" y="343"/>
                </a:lnTo>
                <a:lnTo>
                  <a:pt x="59" y="343"/>
                </a:lnTo>
                <a:lnTo>
                  <a:pt x="57" y="343"/>
                </a:lnTo>
                <a:lnTo>
                  <a:pt x="54" y="343"/>
                </a:lnTo>
                <a:lnTo>
                  <a:pt x="54" y="339"/>
                </a:lnTo>
                <a:lnTo>
                  <a:pt x="50" y="339"/>
                </a:lnTo>
                <a:lnTo>
                  <a:pt x="42" y="339"/>
                </a:lnTo>
                <a:lnTo>
                  <a:pt x="38" y="339"/>
                </a:lnTo>
                <a:lnTo>
                  <a:pt x="35" y="325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2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70" name="Freeform 25"/>
          <p:cNvSpPr>
            <a:spLocks/>
          </p:cNvSpPr>
          <p:nvPr/>
        </p:nvSpPr>
        <p:spPr bwMode="auto">
          <a:xfrm>
            <a:off x="6146775" y="3819525"/>
            <a:ext cx="26988" cy="26988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0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2147483647 h 17"/>
              <a:gd name="T16" fmla="*/ 2147483647 w 17"/>
              <a:gd name="T17" fmla="*/ 0 h 17"/>
              <a:gd name="T18" fmla="*/ 0 w 17"/>
              <a:gd name="T19" fmla="*/ 0 h 17"/>
              <a:gd name="T20" fmla="*/ 0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2147483647 w 17"/>
              <a:gd name="T37" fmla="*/ 2147483647 h 17"/>
              <a:gd name="T38" fmla="*/ 2147483647 w 17"/>
              <a:gd name="T39" fmla="*/ 2147483647 h 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"/>
              <a:gd name="T61" fmla="*/ 0 h 17"/>
              <a:gd name="T62" fmla="*/ 17 w 17"/>
              <a:gd name="T63" fmla="*/ 17 h 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" h="17">
                <a:moveTo>
                  <a:pt x="16" y="8"/>
                </a:moveTo>
                <a:lnTo>
                  <a:pt x="12" y="0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0"/>
                </a:lnTo>
                <a:lnTo>
                  <a:pt x="4" y="0"/>
                </a:lnTo>
                <a:lnTo>
                  <a:pt x="4" y="8"/>
                </a:ln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  <a:lnTo>
                  <a:pt x="4" y="8"/>
                </a:lnTo>
                <a:lnTo>
                  <a:pt x="6" y="8"/>
                </a:lnTo>
                <a:lnTo>
                  <a:pt x="6" y="16"/>
                </a:lnTo>
                <a:lnTo>
                  <a:pt x="10" y="16"/>
                </a:lnTo>
                <a:lnTo>
                  <a:pt x="10" y="8"/>
                </a:lnTo>
                <a:lnTo>
                  <a:pt x="10" y="16"/>
                </a:lnTo>
                <a:lnTo>
                  <a:pt x="12" y="16"/>
                </a:lnTo>
                <a:lnTo>
                  <a:pt x="16" y="16"/>
                </a:lnTo>
                <a:lnTo>
                  <a:pt x="16" y="8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6030887" y="2598738"/>
            <a:ext cx="1093821" cy="47466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6978659" y="3021806"/>
            <a:ext cx="292100" cy="139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4200500" y="1809750"/>
            <a:ext cx="684213" cy="25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3971900" y="1657350"/>
            <a:ext cx="292100" cy="139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3514700" y="1276350"/>
            <a:ext cx="119904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99"/>
                </a:solidFill>
              </a:rPr>
              <a:t>Palestine</a:t>
            </a:r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5399063" y="3768725"/>
            <a:ext cx="114300" cy="169863"/>
          </a:xfrm>
          <a:custGeom>
            <a:avLst/>
            <a:gdLst>
              <a:gd name="T0" fmla="*/ 2147483647 w 72"/>
              <a:gd name="T1" fmla="*/ 2147483647 h 107"/>
              <a:gd name="T2" fmla="*/ 2147483647 w 72"/>
              <a:gd name="T3" fmla="*/ 2147483647 h 107"/>
              <a:gd name="T4" fmla="*/ 2147483647 w 72"/>
              <a:gd name="T5" fmla="*/ 2147483647 h 107"/>
              <a:gd name="T6" fmla="*/ 2147483647 w 72"/>
              <a:gd name="T7" fmla="*/ 2147483647 h 107"/>
              <a:gd name="T8" fmla="*/ 2147483647 w 72"/>
              <a:gd name="T9" fmla="*/ 2147483647 h 107"/>
              <a:gd name="T10" fmla="*/ 0 w 72"/>
              <a:gd name="T11" fmla="*/ 2147483647 h 107"/>
              <a:gd name="T12" fmla="*/ 2147483647 w 72"/>
              <a:gd name="T13" fmla="*/ 2147483647 h 107"/>
              <a:gd name="T14" fmla="*/ 2147483647 w 72"/>
              <a:gd name="T15" fmla="*/ 2147483647 h 107"/>
              <a:gd name="T16" fmla="*/ 2147483647 w 72"/>
              <a:gd name="T17" fmla="*/ 2147483647 h 107"/>
              <a:gd name="T18" fmla="*/ 2147483647 w 72"/>
              <a:gd name="T19" fmla="*/ 2147483647 h 107"/>
              <a:gd name="T20" fmla="*/ 2147483647 w 72"/>
              <a:gd name="T21" fmla="*/ 2147483647 h 107"/>
              <a:gd name="T22" fmla="*/ 2147483647 w 72"/>
              <a:gd name="T23" fmla="*/ 2147483647 h 107"/>
              <a:gd name="T24" fmla="*/ 2147483647 w 72"/>
              <a:gd name="T25" fmla="*/ 2147483647 h 107"/>
              <a:gd name="T26" fmla="*/ 2147483647 w 72"/>
              <a:gd name="T27" fmla="*/ 2147483647 h 107"/>
              <a:gd name="T28" fmla="*/ 2147483647 w 72"/>
              <a:gd name="T29" fmla="*/ 2147483647 h 107"/>
              <a:gd name="T30" fmla="*/ 2147483647 w 72"/>
              <a:gd name="T31" fmla="*/ 2147483647 h 107"/>
              <a:gd name="T32" fmla="*/ 2147483647 w 72"/>
              <a:gd name="T33" fmla="*/ 2147483647 h 107"/>
              <a:gd name="T34" fmla="*/ 2147483647 w 72"/>
              <a:gd name="T35" fmla="*/ 2147483647 h 107"/>
              <a:gd name="T36" fmla="*/ 2147483647 w 72"/>
              <a:gd name="T37" fmla="*/ 2147483647 h 107"/>
              <a:gd name="T38" fmla="*/ 2147483647 w 72"/>
              <a:gd name="T39" fmla="*/ 2147483647 h 107"/>
              <a:gd name="T40" fmla="*/ 2147483647 w 72"/>
              <a:gd name="T41" fmla="*/ 2147483647 h 107"/>
              <a:gd name="T42" fmla="*/ 2147483647 w 72"/>
              <a:gd name="T43" fmla="*/ 2147483647 h 107"/>
              <a:gd name="T44" fmla="*/ 2147483647 w 72"/>
              <a:gd name="T45" fmla="*/ 2147483647 h 107"/>
              <a:gd name="T46" fmla="*/ 2147483647 w 72"/>
              <a:gd name="T47" fmla="*/ 2147483647 h 107"/>
              <a:gd name="T48" fmla="*/ 2147483647 w 72"/>
              <a:gd name="T49" fmla="*/ 2147483647 h 107"/>
              <a:gd name="T50" fmla="*/ 2147483647 w 72"/>
              <a:gd name="T51" fmla="*/ 2147483647 h 107"/>
              <a:gd name="T52" fmla="*/ 2147483647 w 72"/>
              <a:gd name="T53" fmla="*/ 2147483647 h 107"/>
              <a:gd name="T54" fmla="*/ 2147483647 w 72"/>
              <a:gd name="T55" fmla="*/ 2147483647 h 107"/>
              <a:gd name="T56" fmla="*/ 2147483647 w 72"/>
              <a:gd name="T57" fmla="*/ 2147483647 h 107"/>
              <a:gd name="T58" fmla="*/ 2147483647 w 72"/>
              <a:gd name="T59" fmla="*/ 2147483647 h 107"/>
              <a:gd name="T60" fmla="*/ 2147483647 w 72"/>
              <a:gd name="T61" fmla="*/ 2147483647 h 107"/>
              <a:gd name="T62" fmla="*/ 2147483647 w 72"/>
              <a:gd name="T63" fmla="*/ 2147483647 h 107"/>
              <a:gd name="T64" fmla="*/ 2147483647 w 72"/>
              <a:gd name="T65" fmla="*/ 2147483647 h 107"/>
              <a:gd name="T66" fmla="*/ 2147483647 w 72"/>
              <a:gd name="T67" fmla="*/ 2147483647 h 107"/>
              <a:gd name="T68" fmla="*/ 2147483647 w 72"/>
              <a:gd name="T69" fmla="*/ 2147483647 h 107"/>
              <a:gd name="T70" fmla="*/ 2147483647 w 72"/>
              <a:gd name="T71" fmla="*/ 2147483647 h 107"/>
              <a:gd name="T72" fmla="*/ 2147483647 w 72"/>
              <a:gd name="T73" fmla="*/ 2147483647 h 107"/>
              <a:gd name="T74" fmla="*/ 2147483647 w 72"/>
              <a:gd name="T75" fmla="*/ 2147483647 h 107"/>
              <a:gd name="T76" fmla="*/ 2147483647 w 72"/>
              <a:gd name="T77" fmla="*/ 2147483647 h 10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2"/>
              <a:gd name="T118" fmla="*/ 0 h 107"/>
              <a:gd name="T119" fmla="*/ 72 w 72"/>
              <a:gd name="T120" fmla="*/ 107 h 10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2" h="107">
                <a:moveTo>
                  <a:pt x="47" y="7"/>
                </a:moveTo>
                <a:lnTo>
                  <a:pt x="47" y="11"/>
                </a:lnTo>
                <a:lnTo>
                  <a:pt x="42" y="15"/>
                </a:lnTo>
                <a:lnTo>
                  <a:pt x="30" y="21"/>
                </a:lnTo>
                <a:lnTo>
                  <a:pt x="24" y="25"/>
                </a:lnTo>
                <a:lnTo>
                  <a:pt x="21" y="29"/>
                </a:lnTo>
                <a:lnTo>
                  <a:pt x="18" y="32"/>
                </a:lnTo>
                <a:lnTo>
                  <a:pt x="9" y="74"/>
                </a:lnTo>
                <a:lnTo>
                  <a:pt x="6" y="81"/>
                </a:lnTo>
                <a:lnTo>
                  <a:pt x="3" y="81"/>
                </a:lnTo>
                <a:lnTo>
                  <a:pt x="0" y="85"/>
                </a:lnTo>
                <a:lnTo>
                  <a:pt x="0" y="95"/>
                </a:lnTo>
                <a:lnTo>
                  <a:pt x="6" y="99"/>
                </a:lnTo>
                <a:lnTo>
                  <a:pt x="6" y="103"/>
                </a:lnTo>
                <a:lnTo>
                  <a:pt x="27" y="103"/>
                </a:lnTo>
                <a:lnTo>
                  <a:pt x="30" y="99"/>
                </a:lnTo>
                <a:lnTo>
                  <a:pt x="36" y="99"/>
                </a:lnTo>
                <a:lnTo>
                  <a:pt x="36" y="95"/>
                </a:lnTo>
                <a:lnTo>
                  <a:pt x="42" y="95"/>
                </a:lnTo>
                <a:lnTo>
                  <a:pt x="42" y="99"/>
                </a:lnTo>
                <a:lnTo>
                  <a:pt x="45" y="99"/>
                </a:lnTo>
                <a:lnTo>
                  <a:pt x="47" y="103"/>
                </a:lnTo>
                <a:lnTo>
                  <a:pt x="51" y="106"/>
                </a:lnTo>
                <a:lnTo>
                  <a:pt x="51" y="103"/>
                </a:lnTo>
                <a:lnTo>
                  <a:pt x="51" y="99"/>
                </a:lnTo>
                <a:lnTo>
                  <a:pt x="54" y="99"/>
                </a:lnTo>
                <a:lnTo>
                  <a:pt x="54" y="95"/>
                </a:lnTo>
                <a:lnTo>
                  <a:pt x="57" y="92"/>
                </a:lnTo>
                <a:lnTo>
                  <a:pt x="57" y="88"/>
                </a:lnTo>
                <a:lnTo>
                  <a:pt x="59" y="88"/>
                </a:lnTo>
                <a:lnTo>
                  <a:pt x="65" y="74"/>
                </a:lnTo>
                <a:lnTo>
                  <a:pt x="65" y="71"/>
                </a:lnTo>
                <a:lnTo>
                  <a:pt x="62" y="71"/>
                </a:lnTo>
                <a:lnTo>
                  <a:pt x="59" y="71"/>
                </a:lnTo>
                <a:lnTo>
                  <a:pt x="57" y="71"/>
                </a:lnTo>
                <a:lnTo>
                  <a:pt x="54" y="71"/>
                </a:lnTo>
                <a:lnTo>
                  <a:pt x="45" y="71"/>
                </a:lnTo>
                <a:lnTo>
                  <a:pt x="42" y="71"/>
                </a:lnTo>
                <a:lnTo>
                  <a:pt x="39" y="71"/>
                </a:lnTo>
                <a:lnTo>
                  <a:pt x="39" y="74"/>
                </a:lnTo>
                <a:lnTo>
                  <a:pt x="36" y="74"/>
                </a:lnTo>
                <a:lnTo>
                  <a:pt x="33" y="74"/>
                </a:lnTo>
                <a:lnTo>
                  <a:pt x="33" y="71"/>
                </a:lnTo>
                <a:lnTo>
                  <a:pt x="36" y="71"/>
                </a:lnTo>
                <a:lnTo>
                  <a:pt x="39" y="71"/>
                </a:lnTo>
                <a:lnTo>
                  <a:pt x="39" y="67"/>
                </a:lnTo>
                <a:lnTo>
                  <a:pt x="42" y="64"/>
                </a:lnTo>
                <a:lnTo>
                  <a:pt x="42" y="60"/>
                </a:lnTo>
                <a:lnTo>
                  <a:pt x="45" y="60"/>
                </a:lnTo>
                <a:lnTo>
                  <a:pt x="47" y="60"/>
                </a:lnTo>
                <a:lnTo>
                  <a:pt x="47" y="57"/>
                </a:lnTo>
                <a:lnTo>
                  <a:pt x="51" y="57"/>
                </a:lnTo>
                <a:lnTo>
                  <a:pt x="54" y="57"/>
                </a:lnTo>
                <a:lnTo>
                  <a:pt x="54" y="53"/>
                </a:lnTo>
                <a:lnTo>
                  <a:pt x="57" y="50"/>
                </a:lnTo>
                <a:lnTo>
                  <a:pt x="62" y="50"/>
                </a:lnTo>
                <a:lnTo>
                  <a:pt x="65" y="50"/>
                </a:lnTo>
                <a:lnTo>
                  <a:pt x="65" y="46"/>
                </a:lnTo>
                <a:lnTo>
                  <a:pt x="69" y="46"/>
                </a:lnTo>
                <a:lnTo>
                  <a:pt x="69" y="43"/>
                </a:lnTo>
                <a:lnTo>
                  <a:pt x="71" y="43"/>
                </a:lnTo>
                <a:lnTo>
                  <a:pt x="71" y="39"/>
                </a:lnTo>
                <a:lnTo>
                  <a:pt x="69" y="39"/>
                </a:lnTo>
                <a:lnTo>
                  <a:pt x="69" y="35"/>
                </a:lnTo>
                <a:lnTo>
                  <a:pt x="69" y="29"/>
                </a:lnTo>
                <a:lnTo>
                  <a:pt x="69" y="25"/>
                </a:lnTo>
                <a:lnTo>
                  <a:pt x="69" y="21"/>
                </a:lnTo>
                <a:lnTo>
                  <a:pt x="65" y="21"/>
                </a:lnTo>
                <a:lnTo>
                  <a:pt x="65" y="18"/>
                </a:lnTo>
                <a:lnTo>
                  <a:pt x="62" y="18"/>
                </a:lnTo>
                <a:lnTo>
                  <a:pt x="62" y="15"/>
                </a:lnTo>
                <a:lnTo>
                  <a:pt x="59" y="15"/>
                </a:lnTo>
                <a:lnTo>
                  <a:pt x="59" y="11"/>
                </a:lnTo>
                <a:lnTo>
                  <a:pt x="57" y="11"/>
                </a:lnTo>
                <a:lnTo>
                  <a:pt x="57" y="7"/>
                </a:lnTo>
                <a:lnTo>
                  <a:pt x="57" y="4"/>
                </a:lnTo>
                <a:lnTo>
                  <a:pt x="57" y="0"/>
                </a:lnTo>
                <a:lnTo>
                  <a:pt x="47" y="7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6715100" y="3073400"/>
            <a:ext cx="104515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99"/>
                </a:solidFill>
              </a:rPr>
              <a:t>Bahrain</a:t>
            </a:r>
          </a:p>
        </p:txBody>
      </p:sp>
      <p:sp>
        <p:nvSpPr>
          <p:cNvPr id="6178" name="Freeform 35"/>
          <p:cNvSpPr>
            <a:spLocks/>
          </p:cNvSpPr>
          <p:nvPr/>
        </p:nvSpPr>
        <p:spPr bwMode="auto">
          <a:xfrm>
            <a:off x="5162525" y="3314700"/>
            <a:ext cx="323850" cy="473075"/>
          </a:xfrm>
          <a:custGeom>
            <a:avLst/>
            <a:gdLst>
              <a:gd name="T0" fmla="*/ 0 w 204"/>
              <a:gd name="T1" fmla="*/ 0 h 298"/>
              <a:gd name="T2" fmla="*/ 2147483647 w 204"/>
              <a:gd name="T3" fmla="*/ 2147483647 h 298"/>
              <a:gd name="T4" fmla="*/ 2147483647 w 204"/>
              <a:gd name="T5" fmla="*/ 2147483647 h 298"/>
              <a:gd name="T6" fmla="*/ 2147483647 w 204"/>
              <a:gd name="T7" fmla="*/ 2147483647 h 298"/>
              <a:gd name="T8" fmla="*/ 2147483647 w 204"/>
              <a:gd name="T9" fmla="*/ 2147483647 h 298"/>
              <a:gd name="T10" fmla="*/ 2147483647 w 204"/>
              <a:gd name="T11" fmla="*/ 2147483647 h 298"/>
              <a:gd name="T12" fmla="*/ 2147483647 w 204"/>
              <a:gd name="T13" fmla="*/ 2147483647 h 298"/>
              <a:gd name="T14" fmla="*/ 2147483647 w 204"/>
              <a:gd name="T15" fmla="*/ 2147483647 h 298"/>
              <a:gd name="T16" fmla="*/ 2147483647 w 204"/>
              <a:gd name="T17" fmla="*/ 2147483647 h 298"/>
              <a:gd name="T18" fmla="*/ 2147483647 w 204"/>
              <a:gd name="T19" fmla="*/ 2147483647 h 298"/>
              <a:gd name="T20" fmla="*/ 2147483647 w 204"/>
              <a:gd name="T21" fmla="*/ 2147483647 h 2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4"/>
              <a:gd name="T34" fmla="*/ 0 h 298"/>
              <a:gd name="T35" fmla="*/ 204 w 204"/>
              <a:gd name="T36" fmla="*/ 298 h 2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4" h="298">
                <a:moveTo>
                  <a:pt x="0" y="0"/>
                </a:moveTo>
                <a:cubicBezTo>
                  <a:pt x="5" y="25"/>
                  <a:pt x="22" y="40"/>
                  <a:pt x="30" y="63"/>
                </a:cubicBezTo>
                <a:cubicBezTo>
                  <a:pt x="34" y="99"/>
                  <a:pt x="36" y="93"/>
                  <a:pt x="57" y="117"/>
                </a:cubicBezTo>
                <a:cubicBezTo>
                  <a:pt x="63" y="123"/>
                  <a:pt x="68" y="130"/>
                  <a:pt x="75" y="135"/>
                </a:cubicBezTo>
                <a:cubicBezTo>
                  <a:pt x="81" y="139"/>
                  <a:pt x="93" y="147"/>
                  <a:pt x="93" y="147"/>
                </a:cubicBezTo>
                <a:cubicBezTo>
                  <a:pt x="94" y="164"/>
                  <a:pt x="94" y="181"/>
                  <a:pt x="96" y="198"/>
                </a:cubicBezTo>
                <a:cubicBezTo>
                  <a:pt x="97" y="211"/>
                  <a:pt x="118" y="214"/>
                  <a:pt x="126" y="225"/>
                </a:cubicBezTo>
                <a:cubicBezTo>
                  <a:pt x="130" y="231"/>
                  <a:pt x="132" y="239"/>
                  <a:pt x="138" y="243"/>
                </a:cubicBezTo>
                <a:cubicBezTo>
                  <a:pt x="164" y="261"/>
                  <a:pt x="123" y="232"/>
                  <a:pt x="162" y="261"/>
                </a:cubicBezTo>
                <a:cubicBezTo>
                  <a:pt x="171" y="267"/>
                  <a:pt x="189" y="279"/>
                  <a:pt x="189" y="279"/>
                </a:cubicBezTo>
                <a:cubicBezTo>
                  <a:pt x="202" y="298"/>
                  <a:pt x="194" y="297"/>
                  <a:pt x="204" y="297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49675" y="2889250"/>
            <a:ext cx="1204913" cy="1697038"/>
            <a:chOff x="3949675" y="2889250"/>
            <a:chExt cx="1204913" cy="1697038"/>
          </a:xfrm>
          <a:solidFill>
            <a:schemeClr val="bg1">
              <a:lumMod val="85000"/>
            </a:schemeClr>
          </a:solidFill>
        </p:grpSpPr>
        <p:sp>
          <p:nvSpPr>
            <p:cNvPr id="6150" name="Freeform 5" descr="Large checker board"/>
            <p:cNvSpPr>
              <a:spLocks/>
            </p:cNvSpPr>
            <p:nvPr/>
          </p:nvSpPr>
          <p:spPr bwMode="auto">
            <a:xfrm>
              <a:off x="3949675" y="2889250"/>
              <a:ext cx="1204913" cy="1671638"/>
            </a:xfrm>
            <a:custGeom>
              <a:avLst/>
              <a:gdLst>
                <a:gd name="T0" fmla="*/ 2147483647 w 759"/>
                <a:gd name="T1" fmla="*/ 2147483647 h 1053"/>
                <a:gd name="T2" fmla="*/ 2147483647 w 759"/>
                <a:gd name="T3" fmla="*/ 2147483647 h 1053"/>
                <a:gd name="T4" fmla="*/ 2147483647 w 759"/>
                <a:gd name="T5" fmla="*/ 2147483647 h 1053"/>
                <a:gd name="T6" fmla="*/ 2147483647 w 759"/>
                <a:gd name="T7" fmla="*/ 2147483647 h 1053"/>
                <a:gd name="T8" fmla="*/ 2147483647 w 759"/>
                <a:gd name="T9" fmla="*/ 2147483647 h 1053"/>
                <a:gd name="T10" fmla="*/ 2147483647 w 759"/>
                <a:gd name="T11" fmla="*/ 2147483647 h 1053"/>
                <a:gd name="T12" fmla="*/ 2147483647 w 759"/>
                <a:gd name="T13" fmla="*/ 2147483647 h 1053"/>
                <a:gd name="T14" fmla="*/ 2147483647 w 759"/>
                <a:gd name="T15" fmla="*/ 2147483647 h 1053"/>
                <a:gd name="T16" fmla="*/ 2147483647 w 759"/>
                <a:gd name="T17" fmla="*/ 2147483647 h 1053"/>
                <a:gd name="T18" fmla="*/ 2147483647 w 759"/>
                <a:gd name="T19" fmla="*/ 2147483647 h 1053"/>
                <a:gd name="T20" fmla="*/ 2147483647 w 759"/>
                <a:gd name="T21" fmla="*/ 2147483647 h 1053"/>
                <a:gd name="T22" fmla="*/ 2147483647 w 759"/>
                <a:gd name="T23" fmla="*/ 2147483647 h 1053"/>
                <a:gd name="T24" fmla="*/ 2147483647 w 759"/>
                <a:gd name="T25" fmla="*/ 2147483647 h 1053"/>
                <a:gd name="T26" fmla="*/ 2147483647 w 759"/>
                <a:gd name="T27" fmla="*/ 2147483647 h 1053"/>
                <a:gd name="T28" fmla="*/ 2147483647 w 759"/>
                <a:gd name="T29" fmla="*/ 2147483647 h 1053"/>
                <a:gd name="T30" fmla="*/ 2147483647 w 759"/>
                <a:gd name="T31" fmla="*/ 2147483647 h 1053"/>
                <a:gd name="T32" fmla="*/ 2147483647 w 759"/>
                <a:gd name="T33" fmla="*/ 2147483647 h 1053"/>
                <a:gd name="T34" fmla="*/ 2147483647 w 759"/>
                <a:gd name="T35" fmla="*/ 2147483647 h 1053"/>
                <a:gd name="T36" fmla="*/ 2147483647 w 759"/>
                <a:gd name="T37" fmla="*/ 2147483647 h 1053"/>
                <a:gd name="T38" fmla="*/ 2147483647 w 759"/>
                <a:gd name="T39" fmla="*/ 2147483647 h 1053"/>
                <a:gd name="T40" fmla="*/ 2147483647 w 759"/>
                <a:gd name="T41" fmla="*/ 2147483647 h 1053"/>
                <a:gd name="T42" fmla="*/ 2147483647 w 759"/>
                <a:gd name="T43" fmla="*/ 2147483647 h 1053"/>
                <a:gd name="T44" fmla="*/ 2147483647 w 759"/>
                <a:gd name="T45" fmla="*/ 2147483647 h 1053"/>
                <a:gd name="T46" fmla="*/ 2147483647 w 759"/>
                <a:gd name="T47" fmla="*/ 2147483647 h 1053"/>
                <a:gd name="T48" fmla="*/ 2147483647 w 759"/>
                <a:gd name="T49" fmla="*/ 2147483647 h 1053"/>
                <a:gd name="T50" fmla="*/ 2147483647 w 759"/>
                <a:gd name="T51" fmla="*/ 2147483647 h 1053"/>
                <a:gd name="T52" fmla="*/ 2147483647 w 759"/>
                <a:gd name="T53" fmla="*/ 2147483647 h 1053"/>
                <a:gd name="T54" fmla="*/ 2147483647 w 759"/>
                <a:gd name="T55" fmla="*/ 2147483647 h 1053"/>
                <a:gd name="T56" fmla="*/ 2147483647 w 759"/>
                <a:gd name="T57" fmla="*/ 2147483647 h 1053"/>
                <a:gd name="T58" fmla="*/ 2147483647 w 759"/>
                <a:gd name="T59" fmla="*/ 2147483647 h 1053"/>
                <a:gd name="T60" fmla="*/ 2147483647 w 759"/>
                <a:gd name="T61" fmla="*/ 2147483647 h 1053"/>
                <a:gd name="T62" fmla="*/ 2147483647 w 759"/>
                <a:gd name="T63" fmla="*/ 2147483647 h 1053"/>
                <a:gd name="T64" fmla="*/ 2147483647 w 759"/>
                <a:gd name="T65" fmla="*/ 2147483647 h 1053"/>
                <a:gd name="T66" fmla="*/ 2147483647 w 759"/>
                <a:gd name="T67" fmla="*/ 2147483647 h 1053"/>
                <a:gd name="T68" fmla="*/ 2147483647 w 759"/>
                <a:gd name="T69" fmla="*/ 2147483647 h 1053"/>
                <a:gd name="T70" fmla="*/ 2147483647 w 759"/>
                <a:gd name="T71" fmla="*/ 2147483647 h 1053"/>
                <a:gd name="T72" fmla="*/ 2147483647 w 759"/>
                <a:gd name="T73" fmla="*/ 2147483647 h 1053"/>
                <a:gd name="T74" fmla="*/ 2147483647 w 759"/>
                <a:gd name="T75" fmla="*/ 2147483647 h 1053"/>
                <a:gd name="T76" fmla="*/ 2147483647 w 759"/>
                <a:gd name="T77" fmla="*/ 2147483647 h 1053"/>
                <a:gd name="T78" fmla="*/ 2147483647 w 759"/>
                <a:gd name="T79" fmla="*/ 2147483647 h 1053"/>
                <a:gd name="T80" fmla="*/ 2147483647 w 759"/>
                <a:gd name="T81" fmla="*/ 2147483647 h 1053"/>
                <a:gd name="T82" fmla="*/ 2147483647 w 759"/>
                <a:gd name="T83" fmla="*/ 2147483647 h 1053"/>
                <a:gd name="T84" fmla="*/ 2147483647 w 759"/>
                <a:gd name="T85" fmla="*/ 2147483647 h 1053"/>
                <a:gd name="T86" fmla="*/ 2147483647 w 759"/>
                <a:gd name="T87" fmla="*/ 2147483647 h 1053"/>
                <a:gd name="T88" fmla="*/ 2147483647 w 759"/>
                <a:gd name="T89" fmla="*/ 2147483647 h 1053"/>
                <a:gd name="T90" fmla="*/ 2147483647 w 759"/>
                <a:gd name="T91" fmla="*/ 2147483647 h 1053"/>
                <a:gd name="T92" fmla="*/ 2147483647 w 759"/>
                <a:gd name="T93" fmla="*/ 2147483647 h 1053"/>
                <a:gd name="T94" fmla="*/ 2147483647 w 759"/>
                <a:gd name="T95" fmla="*/ 2147483647 h 1053"/>
                <a:gd name="T96" fmla="*/ 2147483647 w 759"/>
                <a:gd name="T97" fmla="*/ 2147483647 h 1053"/>
                <a:gd name="T98" fmla="*/ 2147483647 w 759"/>
                <a:gd name="T99" fmla="*/ 2147483647 h 1053"/>
                <a:gd name="T100" fmla="*/ 2147483647 w 759"/>
                <a:gd name="T101" fmla="*/ 2147483647 h 1053"/>
                <a:gd name="T102" fmla="*/ 2147483647 w 759"/>
                <a:gd name="T103" fmla="*/ 2147483647 h 1053"/>
                <a:gd name="T104" fmla="*/ 2147483647 w 759"/>
                <a:gd name="T105" fmla="*/ 2147483647 h 1053"/>
                <a:gd name="T106" fmla="*/ 2147483647 w 759"/>
                <a:gd name="T107" fmla="*/ 2147483647 h 1053"/>
                <a:gd name="T108" fmla="*/ 2147483647 w 759"/>
                <a:gd name="T109" fmla="*/ 2147483647 h 1053"/>
                <a:gd name="T110" fmla="*/ 2147483647 w 759"/>
                <a:gd name="T111" fmla="*/ 2147483647 h 1053"/>
                <a:gd name="T112" fmla="*/ 2147483647 w 759"/>
                <a:gd name="T113" fmla="*/ 2147483647 h 1053"/>
                <a:gd name="T114" fmla="*/ 2147483647 w 759"/>
                <a:gd name="T115" fmla="*/ 2147483647 h 1053"/>
                <a:gd name="T116" fmla="*/ 2147483647 w 759"/>
                <a:gd name="T117" fmla="*/ 2147483647 h 1053"/>
                <a:gd name="T118" fmla="*/ 2147483647 w 759"/>
                <a:gd name="T119" fmla="*/ 2147483647 h 1053"/>
                <a:gd name="T120" fmla="*/ 2147483647 w 759"/>
                <a:gd name="T121" fmla="*/ 2147483647 h 1053"/>
                <a:gd name="T122" fmla="*/ 2147483647 w 759"/>
                <a:gd name="T123" fmla="*/ 2147483647 h 10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9"/>
                <a:gd name="T187" fmla="*/ 0 h 1053"/>
                <a:gd name="T188" fmla="*/ 759 w 759"/>
                <a:gd name="T189" fmla="*/ 1053 h 10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9" h="1053">
                  <a:moveTo>
                    <a:pt x="99" y="396"/>
                  </a:moveTo>
                  <a:lnTo>
                    <a:pt x="51" y="400"/>
                  </a:lnTo>
                  <a:lnTo>
                    <a:pt x="47" y="420"/>
                  </a:lnTo>
                  <a:lnTo>
                    <a:pt x="41" y="431"/>
                  </a:lnTo>
                  <a:lnTo>
                    <a:pt x="39" y="434"/>
                  </a:lnTo>
                  <a:lnTo>
                    <a:pt x="33" y="445"/>
                  </a:lnTo>
                  <a:lnTo>
                    <a:pt x="21" y="462"/>
                  </a:lnTo>
                  <a:lnTo>
                    <a:pt x="21" y="488"/>
                  </a:lnTo>
                  <a:lnTo>
                    <a:pt x="18" y="491"/>
                  </a:lnTo>
                  <a:lnTo>
                    <a:pt x="12" y="495"/>
                  </a:lnTo>
                  <a:lnTo>
                    <a:pt x="9" y="530"/>
                  </a:lnTo>
                  <a:lnTo>
                    <a:pt x="3" y="537"/>
                  </a:lnTo>
                  <a:lnTo>
                    <a:pt x="0" y="561"/>
                  </a:lnTo>
                  <a:lnTo>
                    <a:pt x="21" y="554"/>
                  </a:lnTo>
                  <a:lnTo>
                    <a:pt x="24" y="583"/>
                  </a:lnTo>
                  <a:lnTo>
                    <a:pt x="27" y="597"/>
                  </a:lnTo>
                  <a:lnTo>
                    <a:pt x="33" y="615"/>
                  </a:lnTo>
                  <a:lnTo>
                    <a:pt x="35" y="622"/>
                  </a:lnTo>
                  <a:lnTo>
                    <a:pt x="41" y="629"/>
                  </a:lnTo>
                  <a:lnTo>
                    <a:pt x="47" y="646"/>
                  </a:lnTo>
                  <a:lnTo>
                    <a:pt x="45" y="646"/>
                  </a:lnTo>
                  <a:lnTo>
                    <a:pt x="41" y="650"/>
                  </a:lnTo>
                  <a:lnTo>
                    <a:pt x="39" y="650"/>
                  </a:lnTo>
                  <a:lnTo>
                    <a:pt x="47" y="664"/>
                  </a:lnTo>
                  <a:lnTo>
                    <a:pt x="57" y="674"/>
                  </a:lnTo>
                  <a:lnTo>
                    <a:pt x="63" y="682"/>
                  </a:lnTo>
                  <a:lnTo>
                    <a:pt x="68" y="692"/>
                  </a:lnTo>
                  <a:lnTo>
                    <a:pt x="75" y="703"/>
                  </a:lnTo>
                  <a:lnTo>
                    <a:pt x="81" y="720"/>
                  </a:lnTo>
                  <a:lnTo>
                    <a:pt x="75" y="735"/>
                  </a:lnTo>
                  <a:lnTo>
                    <a:pt x="75" y="752"/>
                  </a:lnTo>
                  <a:lnTo>
                    <a:pt x="75" y="766"/>
                  </a:lnTo>
                  <a:lnTo>
                    <a:pt x="84" y="773"/>
                  </a:lnTo>
                  <a:lnTo>
                    <a:pt x="92" y="777"/>
                  </a:lnTo>
                  <a:lnTo>
                    <a:pt x="104" y="780"/>
                  </a:lnTo>
                  <a:lnTo>
                    <a:pt x="107" y="795"/>
                  </a:lnTo>
                  <a:lnTo>
                    <a:pt x="120" y="798"/>
                  </a:lnTo>
                  <a:lnTo>
                    <a:pt x="128" y="798"/>
                  </a:lnTo>
                  <a:lnTo>
                    <a:pt x="137" y="798"/>
                  </a:lnTo>
                  <a:lnTo>
                    <a:pt x="143" y="806"/>
                  </a:lnTo>
                  <a:lnTo>
                    <a:pt x="152" y="812"/>
                  </a:lnTo>
                  <a:lnTo>
                    <a:pt x="152" y="816"/>
                  </a:lnTo>
                  <a:lnTo>
                    <a:pt x="152" y="827"/>
                  </a:lnTo>
                  <a:lnTo>
                    <a:pt x="155" y="837"/>
                  </a:lnTo>
                  <a:lnTo>
                    <a:pt x="164" y="844"/>
                  </a:lnTo>
                  <a:lnTo>
                    <a:pt x="170" y="851"/>
                  </a:lnTo>
                  <a:lnTo>
                    <a:pt x="179" y="858"/>
                  </a:lnTo>
                  <a:lnTo>
                    <a:pt x="188" y="862"/>
                  </a:lnTo>
                  <a:lnTo>
                    <a:pt x="194" y="872"/>
                  </a:lnTo>
                  <a:lnTo>
                    <a:pt x="203" y="876"/>
                  </a:lnTo>
                  <a:lnTo>
                    <a:pt x="206" y="886"/>
                  </a:lnTo>
                  <a:lnTo>
                    <a:pt x="209" y="897"/>
                  </a:lnTo>
                  <a:lnTo>
                    <a:pt x="215" y="908"/>
                  </a:lnTo>
                  <a:lnTo>
                    <a:pt x="215" y="911"/>
                  </a:lnTo>
                  <a:lnTo>
                    <a:pt x="218" y="918"/>
                  </a:lnTo>
                  <a:lnTo>
                    <a:pt x="224" y="922"/>
                  </a:lnTo>
                  <a:lnTo>
                    <a:pt x="233" y="926"/>
                  </a:lnTo>
                  <a:lnTo>
                    <a:pt x="242" y="932"/>
                  </a:lnTo>
                  <a:lnTo>
                    <a:pt x="251" y="940"/>
                  </a:lnTo>
                  <a:lnTo>
                    <a:pt x="253" y="950"/>
                  </a:lnTo>
                  <a:lnTo>
                    <a:pt x="257" y="960"/>
                  </a:lnTo>
                  <a:lnTo>
                    <a:pt x="259" y="968"/>
                  </a:lnTo>
                  <a:lnTo>
                    <a:pt x="265" y="978"/>
                  </a:lnTo>
                  <a:lnTo>
                    <a:pt x="275" y="985"/>
                  </a:lnTo>
                  <a:lnTo>
                    <a:pt x="287" y="1007"/>
                  </a:lnTo>
                  <a:lnTo>
                    <a:pt x="310" y="1010"/>
                  </a:lnTo>
                  <a:lnTo>
                    <a:pt x="316" y="1003"/>
                  </a:lnTo>
                  <a:lnTo>
                    <a:pt x="346" y="1007"/>
                  </a:lnTo>
                  <a:lnTo>
                    <a:pt x="358" y="996"/>
                  </a:lnTo>
                  <a:lnTo>
                    <a:pt x="388" y="1028"/>
                  </a:lnTo>
                  <a:lnTo>
                    <a:pt x="397" y="1038"/>
                  </a:lnTo>
                  <a:lnTo>
                    <a:pt x="412" y="1052"/>
                  </a:lnTo>
                  <a:lnTo>
                    <a:pt x="415" y="1049"/>
                  </a:lnTo>
                  <a:lnTo>
                    <a:pt x="421" y="1045"/>
                  </a:lnTo>
                  <a:lnTo>
                    <a:pt x="433" y="1045"/>
                  </a:lnTo>
                  <a:lnTo>
                    <a:pt x="442" y="1049"/>
                  </a:lnTo>
                  <a:lnTo>
                    <a:pt x="451" y="1045"/>
                  </a:lnTo>
                  <a:lnTo>
                    <a:pt x="460" y="1045"/>
                  </a:lnTo>
                  <a:lnTo>
                    <a:pt x="466" y="1052"/>
                  </a:lnTo>
                  <a:lnTo>
                    <a:pt x="480" y="1049"/>
                  </a:lnTo>
                  <a:lnTo>
                    <a:pt x="493" y="1049"/>
                  </a:lnTo>
                  <a:lnTo>
                    <a:pt x="502" y="1042"/>
                  </a:lnTo>
                  <a:lnTo>
                    <a:pt x="516" y="1042"/>
                  </a:lnTo>
                  <a:lnTo>
                    <a:pt x="531" y="1042"/>
                  </a:lnTo>
                  <a:lnTo>
                    <a:pt x="543" y="1035"/>
                  </a:lnTo>
                  <a:lnTo>
                    <a:pt x="552" y="1028"/>
                  </a:lnTo>
                  <a:lnTo>
                    <a:pt x="561" y="1017"/>
                  </a:lnTo>
                  <a:lnTo>
                    <a:pt x="567" y="1007"/>
                  </a:lnTo>
                  <a:lnTo>
                    <a:pt x="576" y="1000"/>
                  </a:lnTo>
                  <a:lnTo>
                    <a:pt x="588" y="1000"/>
                  </a:lnTo>
                  <a:lnTo>
                    <a:pt x="597" y="1000"/>
                  </a:lnTo>
                  <a:lnTo>
                    <a:pt x="611" y="1000"/>
                  </a:lnTo>
                  <a:lnTo>
                    <a:pt x="632" y="1000"/>
                  </a:lnTo>
                  <a:lnTo>
                    <a:pt x="638" y="1000"/>
                  </a:lnTo>
                  <a:lnTo>
                    <a:pt x="641" y="960"/>
                  </a:lnTo>
                  <a:lnTo>
                    <a:pt x="614" y="950"/>
                  </a:lnTo>
                  <a:lnTo>
                    <a:pt x="609" y="943"/>
                  </a:lnTo>
                  <a:lnTo>
                    <a:pt x="594" y="911"/>
                  </a:lnTo>
                  <a:lnTo>
                    <a:pt x="588" y="886"/>
                  </a:lnTo>
                  <a:lnTo>
                    <a:pt x="570" y="872"/>
                  </a:lnTo>
                  <a:lnTo>
                    <a:pt x="558" y="858"/>
                  </a:lnTo>
                  <a:lnTo>
                    <a:pt x="558" y="848"/>
                  </a:lnTo>
                  <a:lnTo>
                    <a:pt x="543" y="834"/>
                  </a:lnTo>
                  <a:lnTo>
                    <a:pt x="511" y="823"/>
                  </a:lnTo>
                  <a:lnTo>
                    <a:pt x="513" y="812"/>
                  </a:lnTo>
                  <a:lnTo>
                    <a:pt x="520" y="809"/>
                  </a:lnTo>
                  <a:lnTo>
                    <a:pt x="520" y="795"/>
                  </a:lnTo>
                  <a:lnTo>
                    <a:pt x="555" y="788"/>
                  </a:lnTo>
                  <a:lnTo>
                    <a:pt x="561" y="780"/>
                  </a:lnTo>
                  <a:lnTo>
                    <a:pt x="567" y="682"/>
                  </a:lnTo>
                  <a:lnTo>
                    <a:pt x="570" y="682"/>
                  </a:lnTo>
                  <a:lnTo>
                    <a:pt x="570" y="674"/>
                  </a:lnTo>
                  <a:lnTo>
                    <a:pt x="576" y="664"/>
                  </a:lnTo>
                  <a:lnTo>
                    <a:pt x="594" y="657"/>
                  </a:lnTo>
                  <a:lnTo>
                    <a:pt x="599" y="640"/>
                  </a:lnTo>
                  <a:lnTo>
                    <a:pt x="605" y="615"/>
                  </a:lnTo>
                  <a:lnTo>
                    <a:pt x="632" y="565"/>
                  </a:lnTo>
                  <a:lnTo>
                    <a:pt x="641" y="558"/>
                  </a:lnTo>
                  <a:lnTo>
                    <a:pt x="647" y="554"/>
                  </a:lnTo>
                  <a:lnTo>
                    <a:pt x="653" y="547"/>
                  </a:lnTo>
                  <a:lnTo>
                    <a:pt x="662" y="523"/>
                  </a:lnTo>
                  <a:lnTo>
                    <a:pt x="671" y="428"/>
                  </a:lnTo>
                  <a:lnTo>
                    <a:pt x="677" y="414"/>
                  </a:lnTo>
                  <a:lnTo>
                    <a:pt x="683" y="382"/>
                  </a:lnTo>
                  <a:lnTo>
                    <a:pt x="692" y="325"/>
                  </a:lnTo>
                  <a:lnTo>
                    <a:pt x="704" y="321"/>
                  </a:lnTo>
                  <a:lnTo>
                    <a:pt x="716" y="311"/>
                  </a:lnTo>
                  <a:lnTo>
                    <a:pt x="725" y="307"/>
                  </a:lnTo>
                  <a:lnTo>
                    <a:pt x="740" y="300"/>
                  </a:lnTo>
                  <a:lnTo>
                    <a:pt x="752" y="294"/>
                  </a:lnTo>
                  <a:lnTo>
                    <a:pt x="758" y="280"/>
                  </a:lnTo>
                  <a:lnTo>
                    <a:pt x="758" y="268"/>
                  </a:lnTo>
                  <a:lnTo>
                    <a:pt x="755" y="261"/>
                  </a:lnTo>
                  <a:lnTo>
                    <a:pt x="752" y="261"/>
                  </a:lnTo>
                  <a:lnTo>
                    <a:pt x="749" y="258"/>
                  </a:lnTo>
                  <a:lnTo>
                    <a:pt x="746" y="261"/>
                  </a:lnTo>
                  <a:lnTo>
                    <a:pt x="743" y="258"/>
                  </a:lnTo>
                  <a:lnTo>
                    <a:pt x="740" y="247"/>
                  </a:lnTo>
                  <a:lnTo>
                    <a:pt x="737" y="244"/>
                  </a:lnTo>
                  <a:lnTo>
                    <a:pt x="731" y="244"/>
                  </a:lnTo>
                  <a:lnTo>
                    <a:pt x="725" y="240"/>
                  </a:lnTo>
                  <a:lnTo>
                    <a:pt x="719" y="237"/>
                  </a:lnTo>
                  <a:lnTo>
                    <a:pt x="713" y="233"/>
                  </a:lnTo>
                  <a:lnTo>
                    <a:pt x="707" y="226"/>
                  </a:lnTo>
                  <a:lnTo>
                    <a:pt x="704" y="209"/>
                  </a:lnTo>
                  <a:lnTo>
                    <a:pt x="701" y="198"/>
                  </a:lnTo>
                  <a:lnTo>
                    <a:pt x="701" y="184"/>
                  </a:lnTo>
                  <a:lnTo>
                    <a:pt x="701" y="174"/>
                  </a:lnTo>
                  <a:lnTo>
                    <a:pt x="701" y="159"/>
                  </a:lnTo>
                  <a:lnTo>
                    <a:pt x="701" y="145"/>
                  </a:lnTo>
                  <a:lnTo>
                    <a:pt x="698" y="124"/>
                  </a:lnTo>
                  <a:lnTo>
                    <a:pt x="698" y="106"/>
                  </a:lnTo>
                  <a:lnTo>
                    <a:pt x="701" y="106"/>
                  </a:lnTo>
                  <a:lnTo>
                    <a:pt x="698" y="103"/>
                  </a:lnTo>
                  <a:lnTo>
                    <a:pt x="695" y="96"/>
                  </a:lnTo>
                  <a:lnTo>
                    <a:pt x="686" y="85"/>
                  </a:lnTo>
                  <a:lnTo>
                    <a:pt x="686" y="74"/>
                  </a:lnTo>
                  <a:lnTo>
                    <a:pt x="686" y="68"/>
                  </a:lnTo>
                  <a:lnTo>
                    <a:pt x="683" y="60"/>
                  </a:lnTo>
                  <a:lnTo>
                    <a:pt x="674" y="43"/>
                  </a:lnTo>
                  <a:lnTo>
                    <a:pt x="668" y="40"/>
                  </a:lnTo>
                  <a:lnTo>
                    <a:pt x="659" y="29"/>
                  </a:lnTo>
                  <a:lnTo>
                    <a:pt x="647" y="22"/>
                  </a:lnTo>
                  <a:lnTo>
                    <a:pt x="638" y="18"/>
                  </a:lnTo>
                  <a:lnTo>
                    <a:pt x="630" y="8"/>
                  </a:lnTo>
                  <a:lnTo>
                    <a:pt x="626" y="0"/>
                  </a:lnTo>
                  <a:lnTo>
                    <a:pt x="611" y="11"/>
                  </a:lnTo>
                  <a:lnTo>
                    <a:pt x="611" y="15"/>
                  </a:lnTo>
                  <a:lnTo>
                    <a:pt x="609" y="18"/>
                  </a:lnTo>
                  <a:lnTo>
                    <a:pt x="597" y="15"/>
                  </a:lnTo>
                  <a:lnTo>
                    <a:pt x="588" y="43"/>
                  </a:lnTo>
                  <a:lnTo>
                    <a:pt x="561" y="46"/>
                  </a:lnTo>
                  <a:lnTo>
                    <a:pt x="555" y="71"/>
                  </a:lnTo>
                  <a:lnTo>
                    <a:pt x="531" y="71"/>
                  </a:lnTo>
                  <a:lnTo>
                    <a:pt x="525" y="64"/>
                  </a:lnTo>
                  <a:lnTo>
                    <a:pt x="439" y="60"/>
                  </a:lnTo>
                  <a:lnTo>
                    <a:pt x="442" y="50"/>
                  </a:lnTo>
                  <a:lnTo>
                    <a:pt x="439" y="50"/>
                  </a:lnTo>
                  <a:lnTo>
                    <a:pt x="436" y="46"/>
                  </a:lnTo>
                  <a:lnTo>
                    <a:pt x="430" y="60"/>
                  </a:lnTo>
                  <a:lnTo>
                    <a:pt x="143" y="60"/>
                  </a:lnTo>
                  <a:lnTo>
                    <a:pt x="143" y="57"/>
                  </a:lnTo>
                  <a:lnTo>
                    <a:pt x="143" y="162"/>
                  </a:lnTo>
                  <a:lnTo>
                    <a:pt x="99" y="162"/>
                  </a:lnTo>
                  <a:lnTo>
                    <a:pt x="99" y="194"/>
                  </a:lnTo>
                  <a:lnTo>
                    <a:pt x="99" y="396"/>
                  </a:lnTo>
                </a:path>
              </a:pathLst>
            </a:custGeom>
            <a:grpFill/>
            <a:ln w="12700" cap="rnd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49"/>
            <p:cNvSpPr>
              <a:spLocks/>
            </p:cNvSpPr>
            <p:nvPr/>
          </p:nvSpPr>
          <p:spPr bwMode="auto">
            <a:xfrm>
              <a:off x="4086564" y="3832225"/>
              <a:ext cx="939436" cy="754063"/>
            </a:xfrm>
            <a:custGeom>
              <a:avLst/>
              <a:gdLst>
                <a:gd name="T0" fmla="*/ 10794 w 983629"/>
                <a:gd name="T1" fmla="*/ 456252 h 712482"/>
                <a:gd name="T2" fmla="*/ 14203 w 983629"/>
                <a:gd name="T3" fmla="*/ 359931 h 712482"/>
                <a:gd name="T4" fmla="*/ 18179 w 983629"/>
                <a:gd name="T5" fmla="*/ 294028 h 712482"/>
                <a:gd name="T6" fmla="*/ 32951 w 983629"/>
                <a:gd name="T7" fmla="*/ 258542 h 712482"/>
                <a:gd name="T8" fmla="*/ 35791 w 983629"/>
                <a:gd name="T9" fmla="*/ 294028 h 712482"/>
                <a:gd name="T10" fmla="*/ 41472 w 983629"/>
                <a:gd name="T11" fmla="*/ 380209 h 712482"/>
                <a:gd name="T12" fmla="*/ 59084 w 983629"/>
                <a:gd name="T13" fmla="*/ 365004 h 712482"/>
                <a:gd name="T14" fmla="*/ 67606 w 983629"/>
                <a:gd name="T15" fmla="*/ 385280 h 712482"/>
                <a:gd name="T16" fmla="*/ 78967 w 983629"/>
                <a:gd name="T17" fmla="*/ 390348 h 712482"/>
                <a:gd name="T18" fmla="*/ 88058 w 983629"/>
                <a:gd name="T19" fmla="*/ 339655 h 712482"/>
                <a:gd name="T20" fmla="*/ 91467 w 983629"/>
                <a:gd name="T21" fmla="*/ 304169 h 712482"/>
                <a:gd name="T22" fmla="*/ 98852 w 983629"/>
                <a:gd name="T23" fmla="*/ 283889 h 712482"/>
                <a:gd name="T24" fmla="*/ 107374 w 983629"/>
                <a:gd name="T25" fmla="*/ 324444 h 712482"/>
                <a:gd name="T26" fmla="*/ 117600 w 983629"/>
                <a:gd name="T27" fmla="*/ 334584 h 712482"/>
                <a:gd name="T28" fmla="*/ 123282 w 983629"/>
                <a:gd name="T29" fmla="*/ 309238 h 712482"/>
                <a:gd name="T30" fmla="*/ 130665 w 983629"/>
                <a:gd name="T31" fmla="*/ 223055 h 712482"/>
                <a:gd name="T32" fmla="*/ 136347 w 983629"/>
                <a:gd name="T33" fmla="*/ 152087 h 712482"/>
                <a:gd name="T34" fmla="*/ 136347 w 983629"/>
                <a:gd name="T35" fmla="*/ 45623 h 712482"/>
                <a:gd name="T36" fmla="*/ 142595 w 983629"/>
                <a:gd name="T37" fmla="*/ 0 h 712482"/>
                <a:gd name="T38" fmla="*/ 146574 w 983629"/>
                <a:gd name="T39" fmla="*/ 157151 h 712482"/>
                <a:gd name="T40" fmla="*/ 150551 w 983629"/>
                <a:gd name="T41" fmla="*/ 233195 h 712482"/>
                <a:gd name="T42" fmla="*/ 160776 w 983629"/>
                <a:gd name="T43" fmla="*/ 273752 h 712482"/>
                <a:gd name="T44" fmla="*/ 160209 w 983629"/>
                <a:gd name="T45" fmla="*/ 319377 h 712482"/>
                <a:gd name="T46" fmla="*/ 163617 w 983629"/>
                <a:gd name="T47" fmla="*/ 456252 h 712482"/>
                <a:gd name="T48" fmla="*/ 158504 w 983629"/>
                <a:gd name="T49" fmla="*/ 537361 h 712482"/>
                <a:gd name="T50" fmla="*/ 149982 w 983629"/>
                <a:gd name="T51" fmla="*/ 532295 h 712482"/>
                <a:gd name="T52" fmla="*/ 147141 w 983629"/>
                <a:gd name="T53" fmla="*/ 598199 h 712482"/>
                <a:gd name="T54" fmla="*/ 157367 w 983629"/>
                <a:gd name="T55" fmla="*/ 648893 h 712482"/>
                <a:gd name="T56" fmla="*/ 163617 w 983629"/>
                <a:gd name="T57" fmla="*/ 704655 h 712482"/>
                <a:gd name="T58" fmla="*/ 169298 w 983629"/>
                <a:gd name="T59" fmla="*/ 760423 h 712482"/>
                <a:gd name="T60" fmla="*/ 174979 w 983629"/>
                <a:gd name="T61" fmla="*/ 831397 h 712482"/>
                <a:gd name="T62" fmla="*/ 178388 w 983629"/>
                <a:gd name="T63" fmla="*/ 892227 h 712482"/>
                <a:gd name="T64" fmla="*/ 186343 w 983629"/>
                <a:gd name="T65" fmla="*/ 947994 h 712482"/>
                <a:gd name="T66" fmla="*/ 191455 w 983629"/>
                <a:gd name="T67" fmla="*/ 988550 h 712482"/>
                <a:gd name="T68" fmla="*/ 192590 w 983629"/>
                <a:gd name="T69" fmla="*/ 1095006 h 712482"/>
                <a:gd name="T70" fmla="*/ 168162 w 983629"/>
                <a:gd name="T71" fmla="*/ 1100076 h 712482"/>
                <a:gd name="T72" fmla="*/ 160209 w 983629"/>
                <a:gd name="T73" fmla="*/ 1186255 h 712482"/>
                <a:gd name="T74" fmla="*/ 146574 w 983629"/>
                <a:gd name="T75" fmla="*/ 1206537 h 712482"/>
                <a:gd name="T76" fmla="*/ 135211 w 983629"/>
                <a:gd name="T77" fmla="*/ 1221745 h 712482"/>
                <a:gd name="T78" fmla="*/ 128394 w 983629"/>
                <a:gd name="T79" fmla="*/ 1231882 h 712482"/>
                <a:gd name="T80" fmla="*/ 123282 w 983629"/>
                <a:gd name="T81" fmla="*/ 1236952 h 712482"/>
                <a:gd name="T82" fmla="*/ 114759 w 983629"/>
                <a:gd name="T83" fmla="*/ 1226815 h 712482"/>
                <a:gd name="T84" fmla="*/ 106805 w 983629"/>
                <a:gd name="T85" fmla="*/ 1247089 h 712482"/>
                <a:gd name="T86" fmla="*/ 99988 w 983629"/>
                <a:gd name="T87" fmla="*/ 1191325 h 712482"/>
                <a:gd name="T88" fmla="*/ 94874 w 983629"/>
                <a:gd name="T89" fmla="*/ 1135563 h 712482"/>
                <a:gd name="T90" fmla="*/ 90331 w 983629"/>
                <a:gd name="T91" fmla="*/ 1105144 h 712482"/>
                <a:gd name="T92" fmla="*/ 79537 w 983629"/>
                <a:gd name="T93" fmla="*/ 1120352 h 712482"/>
                <a:gd name="T94" fmla="*/ 71014 w 983629"/>
                <a:gd name="T95" fmla="*/ 1150770 h 712482"/>
                <a:gd name="T96" fmla="*/ 64765 w 983629"/>
                <a:gd name="T97" fmla="*/ 1110216 h 712482"/>
                <a:gd name="T98" fmla="*/ 59084 w 983629"/>
                <a:gd name="T99" fmla="*/ 1074732 h 712482"/>
                <a:gd name="T100" fmla="*/ 53971 w 983629"/>
                <a:gd name="T101" fmla="*/ 998686 h 712482"/>
                <a:gd name="T102" fmla="*/ 49994 w 983629"/>
                <a:gd name="T103" fmla="*/ 932785 h 712482"/>
                <a:gd name="T104" fmla="*/ 42609 w 983629"/>
                <a:gd name="T105" fmla="*/ 892227 h 712482"/>
                <a:gd name="T106" fmla="*/ 36359 w 983629"/>
                <a:gd name="T107" fmla="*/ 816185 h 712482"/>
                <a:gd name="T108" fmla="*/ 30679 w 983629"/>
                <a:gd name="T109" fmla="*/ 740147 h 712482"/>
                <a:gd name="T110" fmla="*/ 21588 w 983629"/>
                <a:gd name="T111" fmla="*/ 699588 h 712482"/>
                <a:gd name="T112" fmla="*/ 15906 w 983629"/>
                <a:gd name="T113" fmla="*/ 628615 h 712482"/>
                <a:gd name="T114" fmla="*/ 11362 w 983629"/>
                <a:gd name="T115" fmla="*/ 577920 h 712482"/>
                <a:gd name="T116" fmla="*/ 0 w 983629"/>
                <a:gd name="T117" fmla="*/ 522154 h 7124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3629"/>
                <a:gd name="T178" fmla="*/ 0 h 712482"/>
                <a:gd name="T179" fmla="*/ 983629 w 983629"/>
                <a:gd name="T180" fmla="*/ 712482 h 7124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3629" h="712482">
                  <a:moveTo>
                    <a:pt x="25961" y="285569"/>
                  </a:moveTo>
                  <a:cubicBezTo>
                    <a:pt x="30769" y="281242"/>
                    <a:pt x="30427" y="268913"/>
                    <a:pt x="37499" y="265377"/>
                  </a:cubicBezTo>
                  <a:cubicBezTo>
                    <a:pt x="42938" y="262657"/>
                    <a:pt x="54806" y="259608"/>
                    <a:pt x="54806" y="259608"/>
                  </a:cubicBezTo>
                  <a:cubicBezTo>
                    <a:pt x="56729" y="256724"/>
                    <a:pt x="59209" y="254141"/>
                    <a:pt x="60575" y="250955"/>
                  </a:cubicBezTo>
                  <a:cubicBezTo>
                    <a:pt x="65115" y="240362"/>
                    <a:pt x="64026" y="222730"/>
                    <a:pt x="66344" y="213456"/>
                  </a:cubicBezTo>
                  <a:cubicBezTo>
                    <a:pt x="67185" y="210093"/>
                    <a:pt x="70563" y="207903"/>
                    <a:pt x="72113" y="204802"/>
                  </a:cubicBezTo>
                  <a:cubicBezTo>
                    <a:pt x="73473" y="202082"/>
                    <a:pt x="74036" y="199033"/>
                    <a:pt x="74998" y="196148"/>
                  </a:cubicBezTo>
                  <a:cubicBezTo>
                    <a:pt x="76615" y="184827"/>
                    <a:pt x="73735" y="176138"/>
                    <a:pt x="83652" y="170188"/>
                  </a:cubicBezTo>
                  <a:cubicBezTo>
                    <a:pt x="86259" y="168624"/>
                    <a:pt x="89421" y="168265"/>
                    <a:pt x="92305" y="167303"/>
                  </a:cubicBezTo>
                  <a:cubicBezTo>
                    <a:pt x="108838" y="142502"/>
                    <a:pt x="86823" y="171688"/>
                    <a:pt x="106728" y="155765"/>
                  </a:cubicBezTo>
                  <a:cubicBezTo>
                    <a:pt x="125368" y="140854"/>
                    <a:pt x="99399" y="151476"/>
                    <a:pt x="121151" y="144227"/>
                  </a:cubicBezTo>
                  <a:cubicBezTo>
                    <a:pt x="136535" y="145188"/>
                    <a:pt x="152299" y="143581"/>
                    <a:pt x="167303" y="147111"/>
                  </a:cubicBezTo>
                  <a:cubicBezTo>
                    <a:pt x="170263" y="147807"/>
                    <a:pt x="168038" y="153615"/>
                    <a:pt x="170188" y="155765"/>
                  </a:cubicBezTo>
                  <a:cubicBezTo>
                    <a:pt x="172338" y="157915"/>
                    <a:pt x="175957" y="157688"/>
                    <a:pt x="178841" y="158649"/>
                  </a:cubicBezTo>
                  <a:cubicBezTo>
                    <a:pt x="179803" y="161534"/>
                    <a:pt x="180891" y="164379"/>
                    <a:pt x="181726" y="167303"/>
                  </a:cubicBezTo>
                  <a:cubicBezTo>
                    <a:pt x="183779" y="174487"/>
                    <a:pt x="183875" y="182291"/>
                    <a:pt x="190380" y="187495"/>
                  </a:cubicBezTo>
                  <a:cubicBezTo>
                    <a:pt x="192754" y="189394"/>
                    <a:pt x="196149" y="189418"/>
                    <a:pt x="199033" y="190379"/>
                  </a:cubicBezTo>
                  <a:cubicBezTo>
                    <a:pt x="205898" y="210976"/>
                    <a:pt x="201429" y="202627"/>
                    <a:pt x="210571" y="216340"/>
                  </a:cubicBezTo>
                  <a:cubicBezTo>
                    <a:pt x="228840" y="215379"/>
                    <a:pt x="247214" y="215636"/>
                    <a:pt x="265378" y="213456"/>
                  </a:cubicBezTo>
                  <a:cubicBezTo>
                    <a:pt x="271416" y="212732"/>
                    <a:pt x="282685" y="207687"/>
                    <a:pt x="282685" y="207687"/>
                  </a:cubicBezTo>
                  <a:cubicBezTo>
                    <a:pt x="305764" y="215378"/>
                    <a:pt x="276915" y="207687"/>
                    <a:pt x="299992" y="207687"/>
                  </a:cubicBezTo>
                  <a:cubicBezTo>
                    <a:pt x="305841" y="207687"/>
                    <a:pt x="311531" y="209610"/>
                    <a:pt x="317300" y="210571"/>
                  </a:cubicBezTo>
                  <a:lnTo>
                    <a:pt x="334607" y="216340"/>
                  </a:lnTo>
                  <a:cubicBezTo>
                    <a:pt x="337491" y="217302"/>
                    <a:pt x="340730" y="217539"/>
                    <a:pt x="343260" y="219225"/>
                  </a:cubicBezTo>
                  <a:lnTo>
                    <a:pt x="351914" y="224994"/>
                  </a:lnTo>
                  <a:cubicBezTo>
                    <a:pt x="357683" y="224032"/>
                    <a:pt x="363372" y="222109"/>
                    <a:pt x="369221" y="222109"/>
                  </a:cubicBezTo>
                  <a:cubicBezTo>
                    <a:pt x="407118" y="222109"/>
                    <a:pt x="374782" y="228652"/>
                    <a:pt x="400951" y="222109"/>
                  </a:cubicBezTo>
                  <a:cubicBezTo>
                    <a:pt x="406720" y="218263"/>
                    <a:pt x="416065" y="217149"/>
                    <a:pt x="418258" y="210571"/>
                  </a:cubicBezTo>
                  <a:cubicBezTo>
                    <a:pt x="419220" y="207687"/>
                    <a:pt x="418669" y="203685"/>
                    <a:pt x="421143" y="201918"/>
                  </a:cubicBezTo>
                  <a:cubicBezTo>
                    <a:pt x="421151" y="201912"/>
                    <a:pt x="442772" y="194708"/>
                    <a:pt x="447104" y="193264"/>
                  </a:cubicBezTo>
                  <a:lnTo>
                    <a:pt x="455758" y="190379"/>
                  </a:lnTo>
                  <a:cubicBezTo>
                    <a:pt x="456719" y="187495"/>
                    <a:pt x="457282" y="184445"/>
                    <a:pt x="458642" y="181726"/>
                  </a:cubicBezTo>
                  <a:cubicBezTo>
                    <a:pt x="460192" y="178625"/>
                    <a:pt x="463003" y="176240"/>
                    <a:pt x="464411" y="173072"/>
                  </a:cubicBezTo>
                  <a:cubicBezTo>
                    <a:pt x="466881" y="167515"/>
                    <a:pt x="470180" y="155765"/>
                    <a:pt x="470180" y="155765"/>
                  </a:cubicBezTo>
                  <a:cubicBezTo>
                    <a:pt x="477872" y="156726"/>
                    <a:pt x="485630" y="157262"/>
                    <a:pt x="493257" y="158649"/>
                  </a:cubicBezTo>
                  <a:cubicBezTo>
                    <a:pt x="496248" y="159193"/>
                    <a:pt x="498987" y="160699"/>
                    <a:pt x="501910" y="161534"/>
                  </a:cubicBezTo>
                  <a:cubicBezTo>
                    <a:pt x="527272" y="168781"/>
                    <a:pt x="501346" y="160384"/>
                    <a:pt x="522102" y="167303"/>
                  </a:cubicBezTo>
                  <a:cubicBezTo>
                    <a:pt x="524025" y="170188"/>
                    <a:pt x="525420" y="173506"/>
                    <a:pt x="527871" y="175957"/>
                  </a:cubicBezTo>
                  <a:cubicBezTo>
                    <a:pt x="533463" y="181549"/>
                    <a:pt x="538140" y="182264"/>
                    <a:pt x="545178" y="184610"/>
                  </a:cubicBezTo>
                  <a:cubicBezTo>
                    <a:pt x="546140" y="187495"/>
                    <a:pt x="545913" y="191114"/>
                    <a:pt x="548063" y="193264"/>
                  </a:cubicBezTo>
                  <a:cubicBezTo>
                    <a:pt x="554793" y="199994"/>
                    <a:pt x="558640" y="194225"/>
                    <a:pt x="565370" y="193264"/>
                  </a:cubicBezTo>
                  <a:cubicBezTo>
                    <a:pt x="575884" y="191762"/>
                    <a:pt x="586523" y="191341"/>
                    <a:pt x="597100" y="190379"/>
                  </a:cubicBezTo>
                  <a:cubicBezTo>
                    <a:pt x="601908" y="189418"/>
                    <a:pt x="607266" y="189927"/>
                    <a:pt x="611523" y="187495"/>
                  </a:cubicBezTo>
                  <a:cubicBezTo>
                    <a:pt x="614533" y="185775"/>
                    <a:pt x="614585" y="181007"/>
                    <a:pt x="617292" y="178841"/>
                  </a:cubicBezTo>
                  <a:cubicBezTo>
                    <a:pt x="619666" y="176942"/>
                    <a:pt x="623061" y="176918"/>
                    <a:pt x="625946" y="175957"/>
                  </a:cubicBezTo>
                  <a:cubicBezTo>
                    <a:pt x="632811" y="155360"/>
                    <a:pt x="626655" y="162022"/>
                    <a:pt x="640368" y="152880"/>
                  </a:cubicBezTo>
                  <a:cubicBezTo>
                    <a:pt x="645630" y="137094"/>
                    <a:pt x="641991" y="136204"/>
                    <a:pt x="654791" y="129804"/>
                  </a:cubicBezTo>
                  <a:cubicBezTo>
                    <a:pt x="657511" y="128444"/>
                    <a:pt x="660560" y="127881"/>
                    <a:pt x="663445" y="126919"/>
                  </a:cubicBezTo>
                  <a:cubicBezTo>
                    <a:pt x="665368" y="124035"/>
                    <a:pt x="666763" y="120717"/>
                    <a:pt x="669214" y="118266"/>
                  </a:cubicBezTo>
                  <a:cubicBezTo>
                    <a:pt x="671665" y="115815"/>
                    <a:pt x="675584" y="115106"/>
                    <a:pt x="677867" y="112497"/>
                  </a:cubicBezTo>
                  <a:cubicBezTo>
                    <a:pt x="688547" y="100290"/>
                    <a:pt x="688328" y="98421"/>
                    <a:pt x="692290" y="86536"/>
                  </a:cubicBezTo>
                  <a:cubicBezTo>
                    <a:pt x="683753" y="60929"/>
                    <a:pt x="696126" y="101775"/>
                    <a:pt x="692290" y="40383"/>
                  </a:cubicBezTo>
                  <a:cubicBezTo>
                    <a:pt x="692074" y="36923"/>
                    <a:pt x="688444" y="34614"/>
                    <a:pt x="686521" y="31730"/>
                  </a:cubicBezTo>
                  <a:cubicBezTo>
                    <a:pt x="688444" y="29807"/>
                    <a:pt x="689743" y="26915"/>
                    <a:pt x="692290" y="25960"/>
                  </a:cubicBezTo>
                  <a:cubicBezTo>
                    <a:pt x="697766" y="23906"/>
                    <a:pt x="705195" y="26927"/>
                    <a:pt x="709597" y="23076"/>
                  </a:cubicBezTo>
                  <a:cubicBezTo>
                    <a:pt x="714174" y="19072"/>
                    <a:pt x="710306" y="9142"/>
                    <a:pt x="715366" y="5769"/>
                  </a:cubicBezTo>
                  <a:lnTo>
                    <a:pt x="724020" y="0"/>
                  </a:lnTo>
                  <a:cubicBezTo>
                    <a:pt x="733635" y="1923"/>
                    <a:pt x="755966" y="-3533"/>
                    <a:pt x="752865" y="5769"/>
                  </a:cubicBezTo>
                  <a:lnTo>
                    <a:pt x="747096" y="23076"/>
                  </a:lnTo>
                  <a:cubicBezTo>
                    <a:pt x="746135" y="45191"/>
                    <a:pt x="743361" y="67301"/>
                    <a:pt x="744212" y="89420"/>
                  </a:cubicBezTo>
                  <a:cubicBezTo>
                    <a:pt x="744345" y="92884"/>
                    <a:pt x="748573" y="94906"/>
                    <a:pt x="749981" y="98074"/>
                  </a:cubicBezTo>
                  <a:cubicBezTo>
                    <a:pt x="752451" y="103631"/>
                    <a:pt x="753827" y="109612"/>
                    <a:pt x="755750" y="115381"/>
                  </a:cubicBezTo>
                  <a:cubicBezTo>
                    <a:pt x="757231" y="119823"/>
                    <a:pt x="759799" y="130057"/>
                    <a:pt x="764404" y="132688"/>
                  </a:cubicBezTo>
                  <a:cubicBezTo>
                    <a:pt x="768661" y="135120"/>
                    <a:pt x="774019" y="134611"/>
                    <a:pt x="778826" y="135573"/>
                  </a:cubicBezTo>
                  <a:cubicBezTo>
                    <a:pt x="784603" y="152901"/>
                    <a:pt x="777043" y="138824"/>
                    <a:pt x="801903" y="147111"/>
                  </a:cubicBezTo>
                  <a:cubicBezTo>
                    <a:pt x="807222" y="148884"/>
                    <a:pt x="811518" y="152880"/>
                    <a:pt x="816325" y="155765"/>
                  </a:cubicBezTo>
                  <a:cubicBezTo>
                    <a:pt x="817287" y="158649"/>
                    <a:pt x="817523" y="161888"/>
                    <a:pt x="819210" y="164418"/>
                  </a:cubicBezTo>
                  <a:cubicBezTo>
                    <a:pt x="821473" y="167812"/>
                    <a:pt x="827064" y="169072"/>
                    <a:pt x="827864" y="173072"/>
                  </a:cubicBezTo>
                  <a:cubicBezTo>
                    <a:pt x="828853" y="178020"/>
                    <a:pt x="814714" y="181302"/>
                    <a:pt x="813441" y="181726"/>
                  </a:cubicBezTo>
                  <a:cubicBezTo>
                    <a:pt x="824169" y="197818"/>
                    <a:pt x="817306" y="184728"/>
                    <a:pt x="822094" y="213456"/>
                  </a:cubicBezTo>
                  <a:cubicBezTo>
                    <a:pt x="823301" y="220699"/>
                    <a:pt x="825578" y="226789"/>
                    <a:pt x="827864" y="233647"/>
                  </a:cubicBezTo>
                  <a:cubicBezTo>
                    <a:pt x="823056" y="248070"/>
                    <a:pt x="824017" y="239417"/>
                    <a:pt x="830748" y="259608"/>
                  </a:cubicBezTo>
                  <a:lnTo>
                    <a:pt x="833633" y="268262"/>
                  </a:lnTo>
                  <a:cubicBezTo>
                    <a:pt x="833566" y="268930"/>
                    <a:pt x="836711" y="298966"/>
                    <a:pt x="824979" y="302877"/>
                  </a:cubicBezTo>
                  <a:cubicBezTo>
                    <a:pt x="818529" y="305027"/>
                    <a:pt x="811518" y="304800"/>
                    <a:pt x="804787" y="305761"/>
                  </a:cubicBezTo>
                  <a:cubicBezTo>
                    <a:pt x="799979" y="304800"/>
                    <a:pt x="794870" y="304808"/>
                    <a:pt x="790364" y="302877"/>
                  </a:cubicBezTo>
                  <a:cubicBezTo>
                    <a:pt x="787864" y="301806"/>
                    <a:pt x="787287" y="297492"/>
                    <a:pt x="784595" y="297107"/>
                  </a:cubicBezTo>
                  <a:cubicBezTo>
                    <a:pt x="779723" y="296411"/>
                    <a:pt x="767052" y="301033"/>
                    <a:pt x="761519" y="302877"/>
                  </a:cubicBezTo>
                  <a:cubicBezTo>
                    <a:pt x="760558" y="305761"/>
                    <a:pt x="759135" y="308531"/>
                    <a:pt x="758635" y="311530"/>
                  </a:cubicBezTo>
                  <a:cubicBezTo>
                    <a:pt x="757204" y="320118"/>
                    <a:pt x="758984" y="329407"/>
                    <a:pt x="755750" y="337491"/>
                  </a:cubicBezTo>
                  <a:cubicBezTo>
                    <a:pt x="754621" y="340314"/>
                    <a:pt x="749981" y="339414"/>
                    <a:pt x="747096" y="340376"/>
                  </a:cubicBezTo>
                  <a:cubicBezTo>
                    <a:pt x="752961" y="369696"/>
                    <a:pt x="743852" y="345857"/>
                    <a:pt x="758635" y="357683"/>
                  </a:cubicBezTo>
                  <a:cubicBezTo>
                    <a:pt x="761342" y="359849"/>
                    <a:pt x="761071" y="365384"/>
                    <a:pt x="764404" y="366336"/>
                  </a:cubicBezTo>
                  <a:cubicBezTo>
                    <a:pt x="775537" y="369517"/>
                    <a:pt x="787480" y="368259"/>
                    <a:pt x="799018" y="369221"/>
                  </a:cubicBezTo>
                  <a:cubicBezTo>
                    <a:pt x="799980" y="372106"/>
                    <a:pt x="800004" y="375501"/>
                    <a:pt x="801903" y="377875"/>
                  </a:cubicBezTo>
                  <a:cubicBezTo>
                    <a:pt x="806883" y="384101"/>
                    <a:pt x="815165" y="384796"/>
                    <a:pt x="822094" y="386528"/>
                  </a:cubicBezTo>
                  <a:cubicBezTo>
                    <a:pt x="826665" y="391099"/>
                    <a:pt x="830748" y="393460"/>
                    <a:pt x="830748" y="400951"/>
                  </a:cubicBezTo>
                  <a:cubicBezTo>
                    <a:pt x="830748" y="403992"/>
                    <a:pt x="828825" y="406720"/>
                    <a:pt x="827864" y="409605"/>
                  </a:cubicBezTo>
                  <a:cubicBezTo>
                    <a:pt x="847351" y="416100"/>
                    <a:pt x="826227" y="407092"/>
                    <a:pt x="842286" y="421143"/>
                  </a:cubicBezTo>
                  <a:cubicBezTo>
                    <a:pt x="847504" y="425709"/>
                    <a:pt x="859594" y="432681"/>
                    <a:pt x="859594" y="432681"/>
                  </a:cubicBezTo>
                  <a:cubicBezTo>
                    <a:pt x="861517" y="435566"/>
                    <a:pt x="862423" y="439498"/>
                    <a:pt x="865363" y="441335"/>
                  </a:cubicBezTo>
                  <a:cubicBezTo>
                    <a:pt x="870520" y="444558"/>
                    <a:pt x="882670" y="447104"/>
                    <a:pt x="882670" y="447104"/>
                  </a:cubicBezTo>
                  <a:cubicBezTo>
                    <a:pt x="882700" y="447284"/>
                    <a:pt x="885448" y="469326"/>
                    <a:pt x="888439" y="473065"/>
                  </a:cubicBezTo>
                  <a:cubicBezTo>
                    <a:pt x="890605" y="475772"/>
                    <a:pt x="894208" y="476911"/>
                    <a:pt x="897093" y="478834"/>
                  </a:cubicBezTo>
                  <a:cubicBezTo>
                    <a:pt x="898054" y="482680"/>
                    <a:pt x="898838" y="486575"/>
                    <a:pt x="899977" y="490372"/>
                  </a:cubicBezTo>
                  <a:cubicBezTo>
                    <a:pt x="901724" y="496197"/>
                    <a:pt x="905746" y="507679"/>
                    <a:pt x="905746" y="507679"/>
                  </a:cubicBezTo>
                  <a:cubicBezTo>
                    <a:pt x="906708" y="514410"/>
                    <a:pt x="905027" y="522105"/>
                    <a:pt x="908631" y="527871"/>
                  </a:cubicBezTo>
                  <a:cubicBezTo>
                    <a:pt x="910732" y="531233"/>
                    <a:pt x="916380" y="529589"/>
                    <a:pt x="920169" y="530755"/>
                  </a:cubicBezTo>
                  <a:cubicBezTo>
                    <a:pt x="928887" y="533438"/>
                    <a:pt x="946130" y="539409"/>
                    <a:pt x="946130" y="539409"/>
                  </a:cubicBezTo>
                  <a:cubicBezTo>
                    <a:pt x="948053" y="542294"/>
                    <a:pt x="950349" y="544962"/>
                    <a:pt x="951899" y="548063"/>
                  </a:cubicBezTo>
                  <a:cubicBezTo>
                    <a:pt x="953259" y="550782"/>
                    <a:pt x="952309" y="554949"/>
                    <a:pt x="954783" y="556716"/>
                  </a:cubicBezTo>
                  <a:cubicBezTo>
                    <a:pt x="959732" y="560251"/>
                    <a:pt x="972091" y="562485"/>
                    <a:pt x="972091" y="562485"/>
                  </a:cubicBezTo>
                  <a:cubicBezTo>
                    <a:pt x="978956" y="583082"/>
                    <a:pt x="974487" y="574733"/>
                    <a:pt x="983629" y="588446"/>
                  </a:cubicBezTo>
                  <a:cubicBezTo>
                    <a:pt x="982667" y="591331"/>
                    <a:pt x="981244" y="594101"/>
                    <a:pt x="980744" y="597100"/>
                  </a:cubicBezTo>
                  <a:cubicBezTo>
                    <a:pt x="979313" y="605688"/>
                    <a:pt x="984368" y="617277"/>
                    <a:pt x="977860" y="623061"/>
                  </a:cubicBezTo>
                  <a:cubicBezTo>
                    <a:pt x="972066" y="628211"/>
                    <a:pt x="962475" y="621138"/>
                    <a:pt x="954783" y="620176"/>
                  </a:cubicBezTo>
                  <a:cubicBezTo>
                    <a:pt x="920084" y="608611"/>
                    <a:pt x="936496" y="612967"/>
                    <a:pt x="859594" y="620176"/>
                  </a:cubicBezTo>
                  <a:cubicBezTo>
                    <a:pt x="856886" y="620430"/>
                    <a:pt x="855747" y="624022"/>
                    <a:pt x="853824" y="625945"/>
                  </a:cubicBezTo>
                  <a:cubicBezTo>
                    <a:pt x="851767" y="632118"/>
                    <a:pt x="850434" y="638648"/>
                    <a:pt x="845171" y="643253"/>
                  </a:cubicBezTo>
                  <a:cubicBezTo>
                    <a:pt x="832963" y="653935"/>
                    <a:pt x="831096" y="653714"/>
                    <a:pt x="819210" y="657675"/>
                  </a:cubicBezTo>
                  <a:cubicBezTo>
                    <a:pt x="817287" y="663444"/>
                    <a:pt x="819210" y="673059"/>
                    <a:pt x="813441" y="674982"/>
                  </a:cubicBezTo>
                  <a:cubicBezTo>
                    <a:pt x="810556" y="675944"/>
                    <a:pt x="807507" y="676507"/>
                    <a:pt x="804787" y="677867"/>
                  </a:cubicBezTo>
                  <a:cubicBezTo>
                    <a:pt x="797511" y="681505"/>
                    <a:pt x="795729" y="684041"/>
                    <a:pt x="790364" y="689405"/>
                  </a:cubicBezTo>
                  <a:cubicBezTo>
                    <a:pt x="774980" y="688444"/>
                    <a:pt x="759626" y="686521"/>
                    <a:pt x="744212" y="686521"/>
                  </a:cubicBezTo>
                  <a:cubicBezTo>
                    <a:pt x="741171" y="686521"/>
                    <a:pt x="738575" y="689028"/>
                    <a:pt x="735558" y="689405"/>
                  </a:cubicBezTo>
                  <a:cubicBezTo>
                    <a:pt x="723118" y="690960"/>
                    <a:pt x="710559" y="691328"/>
                    <a:pt x="698059" y="692290"/>
                  </a:cubicBezTo>
                  <a:cubicBezTo>
                    <a:pt x="694213" y="693251"/>
                    <a:pt x="689963" y="693207"/>
                    <a:pt x="686521" y="695174"/>
                  </a:cubicBezTo>
                  <a:cubicBezTo>
                    <a:pt x="677623" y="700258"/>
                    <a:pt x="677736" y="704221"/>
                    <a:pt x="674983" y="712482"/>
                  </a:cubicBezTo>
                  <a:cubicBezTo>
                    <a:pt x="669214" y="710559"/>
                    <a:pt x="661976" y="711012"/>
                    <a:pt x="657676" y="706712"/>
                  </a:cubicBezTo>
                  <a:cubicBezTo>
                    <a:pt x="655753" y="704789"/>
                    <a:pt x="653605" y="703067"/>
                    <a:pt x="651906" y="700943"/>
                  </a:cubicBezTo>
                  <a:cubicBezTo>
                    <a:pt x="649740" y="698236"/>
                    <a:pt x="648844" y="694456"/>
                    <a:pt x="646137" y="692290"/>
                  </a:cubicBezTo>
                  <a:cubicBezTo>
                    <a:pt x="643763" y="690391"/>
                    <a:pt x="640368" y="690367"/>
                    <a:pt x="637484" y="689405"/>
                  </a:cubicBezTo>
                  <a:cubicBezTo>
                    <a:pt x="635211" y="698496"/>
                    <a:pt x="637325" y="703828"/>
                    <a:pt x="625946" y="703828"/>
                  </a:cubicBezTo>
                  <a:cubicBezTo>
                    <a:pt x="621043" y="703828"/>
                    <a:pt x="616253" y="702233"/>
                    <a:pt x="611523" y="700943"/>
                  </a:cubicBezTo>
                  <a:cubicBezTo>
                    <a:pt x="605656" y="699343"/>
                    <a:pt x="594216" y="695174"/>
                    <a:pt x="594216" y="695174"/>
                  </a:cubicBezTo>
                  <a:cubicBezTo>
                    <a:pt x="590370" y="696136"/>
                    <a:pt x="585976" y="695860"/>
                    <a:pt x="582677" y="698059"/>
                  </a:cubicBezTo>
                  <a:cubicBezTo>
                    <a:pt x="556577" y="715458"/>
                    <a:pt x="596549" y="700164"/>
                    <a:pt x="568255" y="709597"/>
                  </a:cubicBezTo>
                  <a:cubicBezTo>
                    <a:pt x="565370" y="707674"/>
                    <a:pt x="563068" y="703828"/>
                    <a:pt x="559601" y="703828"/>
                  </a:cubicBezTo>
                  <a:cubicBezTo>
                    <a:pt x="553520" y="703828"/>
                    <a:pt x="542294" y="709597"/>
                    <a:pt x="542294" y="709597"/>
                  </a:cubicBezTo>
                  <a:cubicBezTo>
                    <a:pt x="542151" y="708882"/>
                    <a:pt x="538889" y="689476"/>
                    <a:pt x="536525" y="686521"/>
                  </a:cubicBezTo>
                  <a:cubicBezTo>
                    <a:pt x="534359" y="683814"/>
                    <a:pt x="531192" y="681748"/>
                    <a:pt x="527871" y="680752"/>
                  </a:cubicBezTo>
                  <a:cubicBezTo>
                    <a:pt x="521359" y="678798"/>
                    <a:pt x="514410" y="678829"/>
                    <a:pt x="507679" y="677867"/>
                  </a:cubicBezTo>
                  <a:cubicBezTo>
                    <a:pt x="508641" y="673059"/>
                    <a:pt x="511911" y="668158"/>
                    <a:pt x="510564" y="663444"/>
                  </a:cubicBezTo>
                  <a:cubicBezTo>
                    <a:pt x="509612" y="660111"/>
                    <a:pt x="504362" y="660126"/>
                    <a:pt x="501910" y="657675"/>
                  </a:cubicBezTo>
                  <a:cubicBezTo>
                    <a:pt x="488115" y="643881"/>
                    <a:pt x="507045" y="651203"/>
                    <a:pt x="481718" y="646137"/>
                  </a:cubicBezTo>
                  <a:cubicBezTo>
                    <a:pt x="478834" y="644214"/>
                    <a:pt x="475231" y="643075"/>
                    <a:pt x="473065" y="640368"/>
                  </a:cubicBezTo>
                  <a:cubicBezTo>
                    <a:pt x="471166" y="637994"/>
                    <a:pt x="472554" y="633613"/>
                    <a:pt x="470180" y="631714"/>
                  </a:cubicBezTo>
                  <a:cubicBezTo>
                    <a:pt x="467084" y="629238"/>
                    <a:pt x="462488" y="629791"/>
                    <a:pt x="458642" y="628830"/>
                  </a:cubicBezTo>
                  <a:cubicBezTo>
                    <a:pt x="453834" y="629791"/>
                    <a:pt x="448476" y="629282"/>
                    <a:pt x="444219" y="631714"/>
                  </a:cubicBezTo>
                  <a:cubicBezTo>
                    <a:pt x="441209" y="633434"/>
                    <a:pt x="441882" y="639878"/>
                    <a:pt x="438450" y="640368"/>
                  </a:cubicBezTo>
                  <a:cubicBezTo>
                    <a:pt x="426988" y="642005"/>
                    <a:pt x="415374" y="638445"/>
                    <a:pt x="403836" y="637483"/>
                  </a:cubicBezTo>
                  <a:cubicBezTo>
                    <a:pt x="392298" y="638445"/>
                    <a:pt x="380287" y="636963"/>
                    <a:pt x="369221" y="640368"/>
                  </a:cubicBezTo>
                  <a:cubicBezTo>
                    <a:pt x="358111" y="643787"/>
                    <a:pt x="372640" y="654256"/>
                    <a:pt x="369221" y="657675"/>
                  </a:cubicBezTo>
                  <a:cubicBezTo>
                    <a:pt x="367071" y="659825"/>
                    <a:pt x="363452" y="655752"/>
                    <a:pt x="360568" y="654791"/>
                  </a:cubicBezTo>
                  <a:cubicBezTo>
                    <a:pt x="335763" y="638255"/>
                    <a:pt x="367150" y="658083"/>
                    <a:pt x="343260" y="646137"/>
                  </a:cubicBezTo>
                  <a:cubicBezTo>
                    <a:pt x="340159" y="644587"/>
                    <a:pt x="337491" y="642291"/>
                    <a:pt x="334607" y="640368"/>
                  </a:cubicBezTo>
                  <a:cubicBezTo>
                    <a:pt x="332684" y="637483"/>
                    <a:pt x="331545" y="633880"/>
                    <a:pt x="328838" y="631714"/>
                  </a:cubicBezTo>
                  <a:cubicBezTo>
                    <a:pt x="326464" y="629815"/>
                    <a:pt x="322334" y="630980"/>
                    <a:pt x="320184" y="628830"/>
                  </a:cubicBezTo>
                  <a:cubicBezTo>
                    <a:pt x="304800" y="613446"/>
                    <a:pt x="331723" y="624983"/>
                    <a:pt x="308646" y="617292"/>
                  </a:cubicBezTo>
                  <a:cubicBezTo>
                    <a:pt x="305761" y="615369"/>
                    <a:pt x="301829" y="614463"/>
                    <a:pt x="299992" y="611523"/>
                  </a:cubicBezTo>
                  <a:cubicBezTo>
                    <a:pt x="285822" y="588851"/>
                    <a:pt x="303712" y="597378"/>
                    <a:pt x="285570" y="591331"/>
                  </a:cubicBezTo>
                  <a:cubicBezTo>
                    <a:pt x="283647" y="589408"/>
                    <a:pt x="281016" y="587995"/>
                    <a:pt x="279800" y="585562"/>
                  </a:cubicBezTo>
                  <a:cubicBezTo>
                    <a:pt x="277080" y="580123"/>
                    <a:pt x="279091" y="571627"/>
                    <a:pt x="274031" y="568254"/>
                  </a:cubicBezTo>
                  <a:lnTo>
                    <a:pt x="265378" y="562485"/>
                  </a:lnTo>
                  <a:cubicBezTo>
                    <a:pt x="257685" y="539412"/>
                    <a:pt x="265378" y="568253"/>
                    <a:pt x="265378" y="545178"/>
                  </a:cubicBezTo>
                  <a:cubicBezTo>
                    <a:pt x="265378" y="535113"/>
                    <a:pt x="260484" y="536070"/>
                    <a:pt x="253840" y="530755"/>
                  </a:cubicBezTo>
                  <a:cubicBezTo>
                    <a:pt x="233289" y="514315"/>
                    <a:pt x="266048" y="536972"/>
                    <a:pt x="239417" y="519217"/>
                  </a:cubicBezTo>
                  <a:cubicBezTo>
                    <a:pt x="236532" y="520179"/>
                    <a:pt x="233762" y="522602"/>
                    <a:pt x="230763" y="522102"/>
                  </a:cubicBezTo>
                  <a:cubicBezTo>
                    <a:pt x="217129" y="519830"/>
                    <a:pt x="226130" y="513797"/>
                    <a:pt x="216341" y="507679"/>
                  </a:cubicBezTo>
                  <a:cubicBezTo>
                    <a:pt x="211184" y="504456"/>
                    <a:pt x="199033" y="501910"/>
                    <a:pt x="199033" y="501910"/>
                  </a:cubicBezTo>
                  <a:cubicBezTo>
                    <a:pt x="191786" y="480164"/>
                    <a:pt x="201560" y="506962"/>
                    <a:pt x="190380" y="484603"/>
                  </a:cubicBezTo>
                  <a:cubicBezTo>
                    <a:pt x="188451" y="480745"/>
                    <a:pt x="185351" y="467743"/>
                    <a:pt x="184611" y="464411"/>
                  </a:cubicBezTo>
                  <a:cubicBezTo>
                    <a:pt x="183547" y="459625"/>
                    <a:pt x="184736" y="453858"/>
                    <a:pt x="181726" y="449988"/>
                  </a:cubicBezTo>
                  <a:cubicBezTo>
                    <a:pt x="177469" y="444515"/>
                    <a:pt x="164419" y="438450"/>
                    <a:pt x="164419" y="438450"/>
                  </a:cubicBezTo>
                  <a:cubicBezTo>
                    <a:pt x="162519" y="432750"/>
                    <a:pt x="160848" y="425210"/>
                    <a:pt x="155765" y="421143"/>
                  </a:cubicBezTo>
                  <a:cubicBezTo>
                    <a:pt x="153391" y="419244"/>
                    <a:pt x="149996" y="419220"/>
                    <a:pt x="147111" y="418258"/>
                  </a:cubicBezTo>
                  <a:cubicBezTo>
                    <a:pt x="144227" y="414412"/>
                    <a:pt x="142458" y="409387"/>
                    <a:pt x="138458" y="406720"/>
                  </a:cubicBezTo>
                  <a:cubicBezTo>
                    <a:pt x="134245" y="403912"/>
                    <a:pt x="116061" y="399678"/>
                    <a:pt x="109612" y="398066"/>
                  </a:cubicBezTo>
                  <a:lnTo>
                    <a:pt x="98074" y="380759"/>
                  </a:lnTo>
                  <a:lnTo>
                    <a:pt x="92305" y="372106"/>
                  </a:lnTo>
                  <a:cubicBezTo>
                    <a:pt x="85057" y="350356"/>
                    <a:pt x="95677" y="376320"/>
                    <a:pt x="80767" y="357683"/>
                  </a:cubicBezTo>
                  <a:cubicBezTo>
                    <a:pt x="78867" y="355309"/>
                    <a:pt x="79242" y="351749"/>
                    <a:pt x="77882" y="349029"/>
                  </a:cubicBezTo>
                  <a:cubicBezTo>
                    <a:pt x="76332" y="345928"/>
                    <a:pt x="74279" y="343083"/>
                    <a:pt x="72113" y="340376"/>
                  </a:cubicBezTo>
                  <a:cubicBezTo>
                    <a:pt x="65398" y="331982"/>
                    <a:pt x="66689" y="336335"/>
                    <a:pt x="57691" y="328837"/>
                  </a:cubicBezTo>
                  <a:cubicBezTo>
                    <a:pt x="35486" y="310334"/>
                    <a:pt x="61864" y="328735"/>
                    <a:pt x="40383" y="314415"/>
                  </a:cubicBezTo>
                  <a:cubicBezTo>
                    <a:pt x="24218" y="317109"/>
                    <a:pt x="25239" y="320994"/>
                    <a:pt x="14423" y="311530"/>
                  </a:cubicBezTo>
                  <a:cubicBezTo>
                    <a:pt x="9306" y="307053"/>
                    <a:pt x="0" y="297107"/>
                    <a:pt x="0" y="297107"/>
                  </a:cubicBezTo>
                  <a:cubicBezTo>
                    <a:pt x="2884" y="295184"/>
                    <a:pt x="5290" y="292179"/>
                    <a:pt x="8653" y="291338"/>
                  </a:cubicBezTo>
                  <a:cubicBezTo>
                    <a:pt x="36525" y="284370"/>
                    <a:pt x="21153" y="289896"/>
                    <a:pt x="25961" y="285569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" name="Freeform 99"/>
          <p:cNvSpPr/>
          <p:nvPr/>
        </p:nvSpPr>
        <p:spPr>
          <a:xfrm>
            <a:off x="2195488" y="1703388"/>
            <a:ext cx="779462" cy="201612"/>
          </a:xfrm>
          <a:custGeom>
            <a:avLst/>
            <a:gdLst>
              <a:gd name="connsiteX0" fmla="*/ 779930 w 779930"/>
              <a:gd name="connsiteY0" fmla="*/ 0 h 201706"/>
              <a:gd name="connsiteX1" fmla="*/ 309283 w 779930"/>
              <a:gd name="connsiteY1" fmla="*/ 13447 h 201706"/>
              <a:gd name="connsiteX2" fmla="*/ 228600 w 779930"/>
              <a:gd name="connsiteY2" fmla="*/ 40341 h 201706"/>
              <a:gd name="connsiteX3" fmla="*/ 188259 w 779930"/>
              <a:gd name="connsiteY3" fmla="*/ 67235 h 201706"/>
              <a:gd name="connsiteX4" fmla="*/ 147918 w 779930"/>
              <a:gd name="connsiteY4" fmla="*/ 80682 h 201706"/>
              <a:gd name="connsiteX5" fmla="*/ 67236 w 779930"/>
              <a:gd name="connsiteY5" fmla="*/ 134470 h 201706"/>
              <a:gd name="connsiteX6" fmla="*/ 0 w 779930"/>
              <a:gd name="connsiteY6" fmla="*/ 201706 h 20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930" h="201706">
                <a:moveTo>
                  <a:pt x="779930" y="0"/>
                </a:moveTo>
                <a:cubicBezTo>
                  <a:pt x="623048" y="4482"/>
                  <a:pt x="465811" y="1994"/>
                  <a:pt x="309283" y="13447"/>
                </a:cubicBezTo>
                <a:cubicBezTo>
                  <a:pt x="281010" y="15516"/>
                  <a:pt x="228600" y="40341"/>
                  <a:pt x="228600" y="40341"/>
                </a:cubicBezTo>
                <a:cubicBezTo>
                  <a:pt x="215153" y="49306"/>
                  <a:pt x="202714" y="60007"/>
                  <a:pt x="188259" y="67235"/>
                </a:cubicBezTo>
                <a:cubicBezTo>
                  <a:pt x="175581" y="73574"/>
                  <a:pt x="160309" y="73798"/>
                  <a:pt x="147918" y="80682"/>
                </a:cubicBezTo>
                <a:cubicBezTo>
                  <a:pt x="119663" y="96379"/>
                  <a:pt x="90092" y="111614"/>
                  <a:pt x="67236" y="134470"/>
                </a:cubicBezTo>
                <a:lnTo>
                  <a:pt x="0" y="20170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00100" y="1792288"/>
            <a:ext cx="1290638" cy="1195387"/>
            <a:chOff x="1000100" y="1792288"/>
            <a:chExt cx="1290638" cy="1195387"/>
          </a:xfrm>
          <a:solidFill>
            <a:schemeClr val="bg1">
              <a:lumMod val="85000"/>
            </a:schemeClr>
          </a:solidFill>
        </p:grpSpPr>
        <p:sp>
          <p:nvSpPr>
            <p:cNvPr id="6191" name="Freeform 26"/>
            <p:cNvSpPr>
              <a:spLocks/>
            </p:cNvSpPr>
            <p:nvPr/>
          </p:nvSpPr>
          <p:spPr bwMode="auto">
            <a:xfrm>
              <a:off x="1000100" y="1792288"/>
              <a:ext cx="1290638" cy="1195387"/>
            </a:xfrm>
            <a:custGeom>
              <a:avLst/>
              <a:gdLst>
                <a:gd name="T0" fmla="*/ 2147483647 w 813"/>
                <a:gd name="T1" fmla="*/ 0 h 753"/>
                <a:gd name="T2" fmla="*/ 2147483647 w 813"/>
                <a:gd name="T3" fmla="*/ 2147483647 h 753"/>
                <a:gd name="T4" fmla="*/ 2147483647 w 813"/>
                <a:gd name="T5" fmla="*/ 2147483647 h 753"/>
                <a:gd name="T6" fmla="*/ 2147483647 w 813"/>
                <a:gd name="T7" fmla="*/ 2147483647 h 753"/>
                <a:gd name="T8" fmla="*/ 2147483647 w 813"/>
                <a:gd name="T9" fmla="*/ 2147483647 h 753"/>
                <a:gd name="T10" fmla="*/ 2147483647 w 813"/>
                <a:gd name="T11" fmla="*/ 2147483647 h 753"/>
                <a:gd name="T12" fmla="*/ 2147483647 w 813"/>
                <a:gd name="T13" fmla="*/ 2147483647 h 753"/>
                <a:gd name="T14" fmla="*/ 2147483647 w 813"/>
                <a:gd name="T15" fmla="*/ 2147483647 h 753"/>
                <a:gd name="T16" fmla="*/ 2147483647 w 813"/>
                <a:gd name="T17" fmla="*/ 2147483647 h 753"/>
                <a:gd name="T18" fmla="*/ 2147483647 w 813"/>
                <a:gd name="T19" fmla="*/ 2147483647 h 753"/>
                <a:gd name="T20" fmla="*/ 2147483647 w 813"/>
                <a:gd name="T21" fmla="*/ 2147483647 h 753"/>
                <a:gd name="T22" fmla="*/ 2147483647 w 813"/>
                <a:gd name="T23" fmla="*/ 2147483647 h 753"/>
                <a:gd name="T24" fmla="*/ 2147483647 w 813"/>
                <a:gd name="T25" fmla="*/ 2147483647 h 753"/>
                <a:gd name="T26" fmla="*/ 2147483647 w 813"/>
                <a:gd name="T27" fmla="*/ 2147483647 h 753"/>
                <a:gd name="T28" fmla="*/ 2147483647 w 813"/>
                <a:gd name="T29" fmla="*/ 2147483647 h 753"/>
                <a:gd name="T30" fmla="*/ 2147483647 w 813"/>
                <a:gd name="T31" fmla="*/ 2147483647 h 753"/>
                <a:gd name="T32" fmla="*/ 2147483647 w 813"/>
                <a:gd name="T33" fmla="*/ 2147483647 h 753"/>
                <a:gd name="T34" fmla="*/ 2147483647 w 813"/>
                <a:gd name="T35" fmla="*/ 2147483647 h 753"/>
                <a:gd name="T36" fmla="*/ 2147483647 w 813"/>
                <a:gd name="T37" fmla="*/ 2147483647 h 753"/>
                <a:gd name="T38" fmla="*/ 2147483647 w 813"/>
                <a:gd name="T39" fmla="*/ 2147483647 h 753"/>
                <a:gd name="T40" fmla="*/ 2147483647 w 813"/>
                <a:gd name="T41" fmla="*/ 2147483647 h 753"/>
                <a:gd name="T42" fmla="*/ 2147483647 w 813"/>
                <a:gd name="T43" fmla="*/ 2147483647 h 753"/>
                <a:gd name="T44" fmla="*/ 2147483647 w 813"/>
                <a:gd name="T45" fmla="*/ 2147483647 h 753"/>
                <a:gd name="T46" fmla="*/ 2147483647 w 813"/>
                <a:gd name="T47" fmla="*/ 2147483647 h 753"/>
                <a:gd name="T48" fmla="*/ 2147483647 w 813"/>
                <a:gd name="T49" fmla="*/ 2147483647 h 753"/>
                <a:gd name="T50" fmla="*/ 2147483647 w 813"/>
                <a:gd name="T51" fmla="*/ 2147483647 h 753"/>
                <a:gd name="T52" fmla="*/ 2147483647 w 813"/>
                <a:gd name="T53" fmla="*/ 2147483647 h 753"/>
                <a:gd name="T54" fmla="*/ 2147483647 w 813"/>
                <a:gd name="T55" fmla="*/ 2147483647 h 753"/>
                <a:gd name="T56" fmla="*/ 2147483647 w 813"/>
                <a:gd name="T57" fmla="*/ 2147483647 h 753"/>
                <a:gd name="T58" fmla="*/ 2147483647 w 813"/>
                <a:gd name="T59" fmla="*/ 2147483647 h 753"/>
                <a:gd name="T60" fmla="*/ 2147483647 w 813"/>
                <a:gd name="T61" fmla="*/ 2147483647 h 753"/>
                <a:gd name="T62" fmla="*/ 2147483647 w 813"/>
                <a:gd name="T63" fmla="*/ 2147483647 h 753"/>
                <a:gd name="T64" fmla="*/ 2147483647 w 813"/>
                <a:gd name="T65" fmla="*/ 2147483647 h 753"/>
                <a:gd name="T66" fmla="*/ 2147483647 w 813"/>
                <a:gd name="T67" fmla="*/ 2147483647 h 753"/>
                <a:gd name="T68" fmla="*/ 2147483647 w 813"/>
                <a:gd name="T69" fmla="*/ 2147483647 h 753"/>
                <a:gd name="T70" fmla="*/ 2147483647 w 813"/>
                <a:gd name="T71" fmla="*/ 2147483647 h 753"/>
                <a:gd name="T72" fmla="*/ 2147483647 w 813"/>
                <a:gd name="T73" fmla="*/ 2147483647 h 753"/>
                <a:gd name="T74" fmla="*/ 2147483647 w 813"/>
                <a:gd name="T75" fmla="*/ 2147483647 h 753"/>
                <a:gd name="T76" fmla="*/ 2147483647 w 813"/>
                <a:gd name="T77" fmla="*/ 2147483647 h 753"/>
                <a:gd name="T78" fmla="*/ 2147483647 w 813"/>
                <a:gd name="T79" fmla="*/ 2147483647 h 753"/>
                <a:gd name="T80" fmla="*/ 2147483647 w 813"/>
                <a:gd name="T81" fmla="*/ 2147483647 h 753"/>
                <a:gd name="T82" fmla="*/ 2147483647 w 813"/>
                <a:gd name="T83" fmla="*/ 2147483647 h 753"/>
                <a:gd name="T84" fmla="*/ 2147483647 w 813"/>
                <a:gd name="T85" fmla="*/ 2147483647 h 753"/>
                <a:gd name="T86" fmla="*/ 2147483647 w 813"/>
                <a:gd name="T87" fmla="*/ 2147483647 h 753"/>
                <a:gd name="T88" fmla="*/ 2147483647 w 813"/>
                <a:gd name="T89" fmla="*/ 2147483647 h 753"/>
                <a:gd name="T90" fmla="*/ 2147483647 w 813"/>
                <a:gd name="T91" fmla="*/ 2147483647 h 753"/>
                <a:gd name="T92" fmla="*/ 2147483647 w 813"/>
                <a:gd name="T93" fmla="*/ 2147483647 h 753"/>
                <a:gd name="T94" fmla="*/ 2147483647 w 813"/>
                <a:gd name="T95" fmla="*/ 2147483647 h 753"/>
                <a:gd name="T96" fmla="*/ 2147483647 w 813"/>
                <a:gd name="T97" fmla="*/ 2147483647 h 753"/>
                <a:gd name="T98" fmla="*/ 2147483647 w 813"/>
                <a:gd name="T99" fmla="*/ 2147483647 h 7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3"/>
                <a:gd name="T151" fmla="*/ 0 h 753"/>
                <a:gd name="T152" fmla="*/ 813 w 813"/>
                <a:gd name="T153" fmla="*/ 753 h 75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3" h="753">
                  <a:moveTo>
                    <a:pt x="598" y="1"/>
                  </a:moveTo>
                  <a:lnTo>
                    <a:pt x="614" y="0"/>
                  </a:lnTo>
                  <a:lnTo>
                    <a:pt x="631" y="21"/>
                  </a:lnTo>
                  <a:lnTo>
                    <a:pt x="655" y="41"/>
                  </a:lnTo>
                  <a:lnTo>
                    <a:pt x="684" y="30"/>
                  </a:lnTo>
                  <a:lnTo>
                    <a:pt x="722" y="35"/>
                  </a:lnTo>
                  <a:lnTo>
                    <a:pt x="727" y="29"/>
                  </a:lnTo>
                  <a:lnTo>
                    <a:pt x="742" y="41"/>
                  </a:lnTo>
                  <a:lnTo>
                    <a:pt x="766" y="42"/>
                  </a:lnTo>
                  <a:lnTo>
                    <a:pt x="776" y="58"/>
                  </a:lnTo>
                  <a:lnTo>
                    <a:pt x="782" y="58"/>
                  </a:lnTo>
                  <a:lnTo>
                    <a:pt x="782" y="114"/>
                  </a:lnTo>
                  <a:lnTo>
                    <a:pt x="789" y="125"/>
                  </a:lnTo>
                  <a:lnTo>
                    <a:pt x="795" y="160"/>
                  </a:lnTo>
                  <a:lnTo>
                    <a:pt x="812" y="181"/>
                  </a:lnTo>
                  <a:lnTo>
                    <a:pt x="808" y="202"/>
                  </a:lnTo>
                  <a:lnTo>
                    <a:pt x="803" y="200"/>
                  </a:lnTo>
                  <a:lnTo>
                    <a:pt x="798" y="196"/>
                  </a:lnTo>
                  <a:lnTo>
                    <a:pt x="726" y="202"/>
                  </a:lnTo>
                  <a:lnTo>
                    <a:pt x="729" y="217"/>
                  </a:lnTo>
                  <a:lnTo>
                    <a:pt x="685" y="229"/>
                  </a:lnTo>
                  <a:lnTo>
                    <a:pt x="684" y="234"/>
                  </a:lnTo>
                  <a:lnTo>
                    <a:pt x="690" y="240"/>
                  </a:lnTo>
                  <a:lnTo>
                    <a:pt x="688" y="243"/>
                  </a:lnTo>
                  <a:lnTo>
                    <a:pt x="684" y="252"/>
                  </a:lnTo>
                  <a:lnTo>
                    <a:pt x="697" y="257"/>
                  </a:lnTo>
                  <a:lnTo>
                    <a:pt x="696" y="266"/>
                  </a:lnTo>
                  <a:lnTo>
                    <a:pt x="667" y="272"/>
                  </a:lnTo>
                  <a:lnTo>
                    <a:pt x="654" y="279"/>
                  </a:lnTo>
                  <a:lnTo>
                    <a:pt x="641" y="281"/>
                  </a:lnTo>
                  <a:lnTo>
                    <a:pt x="625" y="301"/>
                  </a:lnTo>
                  <a:lnTo>
                    <a:pt x="614" y="316"/>
                  </a:lnTo>
                  <a:lnTo>
                    <a:pt x="606" y="316"/>
                  </a:lnTo>
                  <a:lnTo>
                    <a:pt x="605" y="323"/>
                  </a:lnTo>
                  <a:lnTo>
                    <a:pt x="565" y="325"/>
                  </a:lnTo>
                  <a:lnTo>
                    <a:pt x="562" y="333"/>
                  </a:lnTo>
                  <a:lnTo>
                    <a:pt x="539" y="336"/>
                  </a:lnTo>
                  <a:lnTo>
                    <a:pt x="527" y="347"/>
                  </a:lnTo>
                  <a:lnTo>
                    <a:pt x="506" y="347"/>
                  </a:lnTo>
                  <a:lnTo>
                    <a:pt x="470" y="383"/>
                  </a:lnTo>
                  <a:lnTo>
                    <a:pt x="470" y="513"/>
                  </a:lnTo>
                  <a:lnTo>
                    <a:pt x="295" y="527"/>
                  </a:lnTo>
                  <a:lnTo>
                    <a:pt x="269" y="637"/>
                  </a:lnTo>
                  <a:lnTo>
                    <a:pt x="203" y="650"/>
                  </a:lnTo>
                  <a:lnTo>
                    <a:pt x="191" y="662"/>
                  </a:lnTo>
                  <a:lnTo>
                    <a:pt x="175" y="751"/>
                  </a:lnTo>
                  <a:lnTo>
                    <a:pt x="0" y="752"/>
                  </a:lnTo>
                  <a:lnTo>
                    <a:pt x="25" y="726"/>
                  </a:lnTo>
                  <a:lnTo>
                    <a:pt x="30" y="712"/>
                  </a:lnTo>
                  <a:lnTo>
                    <a:pt x="53" y="683"/>
                  </a:lnTo>
                  <a:lnTo>
                    <a:pt x="62" y="665"/>
                  </a:lnTo>
                  <a:lnTo>
                    <a:pt x="83" y="652"/>
                  </a:lnTo>
                  <a:lnTo>
                    <a:pt x="94" y="630"/>
                  </a:lnTo>
                  <a:lnTo>
                    <a:pt x="109" y="617"/>
                  </a:lnTo>
                  <a:lnTo>
                    <a:pt x="121" y="603"/>
                  </a:lnTo>
                  <a:lnTo>
                    <a:pt x="153" y="570"/>
                  </a:lnTo>
                  <a:lnTo>
                    <a:pt x="174" y="555"/>
                  </a:lnTo>
                  <a:lnTo>
                    <a:pt x="196" y="522"/>
                  </a:lnTo>
                  <a:lnTo>
                    <a:pt x="230" y="488"/>
                  </a:lnTo>
                  <a:lnTo>
                    <a:pt x="243" y="488"/>
                  </a:lnTo>
                  <a:lnTo>
                    <a:pt x="249" y="481"/>
                  </a:lnTo>
                  <a:lnTo>
                    <a:pt x="250" y="472"/>
                  </a:lnTo>
                  <a:lnTo>
                    <a:pt x="269" y="441"/>
                  </a:lnTo>
                  <a:lnTo>
                    <a:pt x="270" y="430"/>
                  </a:lnTo>
                  <a:lnTo>
                    <a:pt x="276" y="425"/>
                  </a:lnTo>
                  <a:lnTo>
                    <a:pt x="287" y="425"/>
                  </a:lnTo>
                  <a:lnTo>
                    <a:pt x="295" y="429"/>
                  </a:lnTo>
                  <a:lnTo>
                    <a:pt x="299" y="429"/>
                  </a:lnTo>
                  <a:lnTo>
                    <a:pt x="306" y="429"/>
                  </a:lnTo>
                  <a:lnTo>
                    <a:pt x="312" y="423"/>
                  </a:lnTo>
                  <a:lnTo>
                    <a:pt x="319" y="422"/>
                  </a:lnTo>
                  <a:lnTo>
                    <a:pt x="346" y="405"/>
                  </a:lnTo>
                  <a:lnTo>
                    <a:pt x="351" y="392"/>
                  </a:lnTo>
                  <a:lnTo>
                    <a:pt x="363" y="387"/>
                  </a:lnTo>
                  <a:lnTo>
                    <a:pt x="374" y="386"/>
                  </a:lnTo>
                  <a:lnTo>
                    <a:pt x="381" y="369"/>
                  </a:lnTo>
                  <a:lnTo>
                    <a:pt x="391" y="363"/>
                  </a:lnTo>
                  <a:lnTo>
                    <a:pt x="395" y="361"/>
                  </a:lnTo>
                  <a:lnTo>
                    <a:pt x="404" y="345"/>
                  </a:lnTo>
                  <a:lnTo>
                    <a:pt x="421" y="317"/>
                  </a:lnTo>
                  <a:lnTo>
                    <a:pt x="420" y="295"/>
                  </a:lnTo>
                  <a:lnTo>
                    <a:pt x="411" y="284"/>
                  </a:lnTo>
                  <a:lnTo>
                    <a:pt x="413" y="267"/>
                  </a:lnTo>
                  <a:lnTo>
                    <a:pt x="414" y="240"/>
                  </a:lnTo>
                  <a:lnTo>
                    <a:pt x="429" y="229"/>
                  </a:lnTo>
                  <a:lnTo>
                    <a:pt x="433" y="214"/>
                  </a:lnTo>
                  <a:lnTo>
                    <a:pt x="443" y="211"/>
                  </a:lnTo>
                  <a:lnTo>
                    <a:pt x="451" y="188"/>
                  </a:lnTo>
                  <a:lnTo>
                    <a:pt x="443" y="183"/>
                  </a:lnTo>
                  <a:lnTo>
                    <a:pt x="473" y="149"/>
                  </a:lnTo>
                  <a:lnTo>
                    <a:pt x="485" y="138"/>
                  </a:lnTo>
                  <a:lnTo>
                    <a:pt x="516" y="131"/>
                  </a:lnTo>
                  <a:lnTo>
                    <a:pt x="538" y="114"/>
                  </a:lnTo>
                  <a:lnTo>
                    <a:pt x="553" y="103"/>
                  </a:lnTo>
                  <a:lnTo>
                    <a:pt x="562" y="81"/>
                  </a:lnTo>
                  <a:lnTo>
                    <a:pt x="575" y="70"/>
                  </a:lnTo>
                  <a:lnTo>
                    <a:pt x="581" y="52"/>
                  </a:lnTo>
                  <a:lnTo>
                    <a:pt x="581" y="38"/>
                  </a:lnTo>
                  <a:lnTo>
                    <a:pt x="588" y="33"/>
                  </a:lnTo>
                  <a:lnTo>
                    <a:pt x="598" y="1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576347" y="2417857"/>
              <a:ext cx="190478" cy="1530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Isosceles Triangle 5"/>
          <p:cNvSpPr/>
          <p:nvPr/>
        </p:nvSpPr>
        <p:spPr>
          <a:xfrm>
            <a:off x="508234" y="5100637"/>
            <a:ext cx="315513" cy="18097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6-Point Star 11"/>
          <p:cNvSpPr/>
          <p:nvPr/>
        </p:nvSpPr>
        <p:spPr>
          <a:xfrm>
            <a:off x="545665" y="5601772"/>
            <a:ext cx="211650" cy="243385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iamond 51"/>
          <p:cNvSpPr/>
          <p:nvPr/>
        </p:nvSpPr>
        <p:spPr>
          <a:xfrm>
            <a:off x="3514700" y="2511899"/>
            <a:ext cx="311912" cy="13875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/>
          <p:cNvSpPr/>
          <p:nvPr/>
        </p:nvSpPr>
        <p:spPr>
          <a:xfrm>
            <a:off x="6151840" y="2790825"/>
            <a:ext cx="311912" cy="13875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iamond 53"/>
          <p:cNvSpPr/>
          <p:nvPr/>
        </p:nvSpPr>
        <p:spPr>
          <a:xfrm>
            <a:off x="5240477" y="3819525"/>
            <a:ext cx="311912" cy="13875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/>
          <p:cNvSpPr/>
          <p:nvPr/>
        </p:nvSpPr>
        <p:spPr>
          <a:xfrm>
            <a:off x="5774538" y="4059203"/>
            <a:ext cx="311912" cy="13875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502096" y="3272035"/>
            <a:ext cx="211650" cy="152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874914" y="1645977"/>
            <a:ext cx="211650" cy="152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018883" y="1962150"/>
            <a:ext cx="211650" cy="152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090831" y="1783556"/>
            <a:ext cx="211650" cy="152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447444" y="1997869"/>
            <a:ext cx="211650" cy="152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505282" y="2760284"/>
            <a:ext cx="211650" cy="152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30887" y="2557463"/>
            <a:ext cx="211650" cy="152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71065" y="4693693"/>
            <a:ext cx="211650" cy="152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819237" y="3453097"/>
            <a:ext cx="211650" cy="152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iamond 76"/>
          <p:cNvSpPr/>
          <p:nvPr/>
        </p:nvSpPr>
        <p:spPr>
          <a:xfrm>
            <a:off x="511835" y="4239087"/>
            <a:ext cx="311912" cy="13875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>
            <a:off x="2933480" y="1893094"/>
            <a:ext cx="315513" cy="18097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>
            <a:off x="6143405" y="1910448"/>
            <a:ext cx="315513" cy="18097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/>
          <p:cNvSpPr/>
          <p:nvPr/>
        </p:nvSpPr>
        <p:spPr>
          <a:xfrm>
            <a:off x="1766825" y="2032000"/>
            <a:ext cx="315513" cy="18097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/>
          <p:cNvSpPr/>
          <p:nvPr/>
        </p:nvSpPr>
        <p:spPr>
          <a:xfrm>
            <a:off x="6301162" y="3133725"/>
            <a:ext cx="315513" cy="18097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/>
          <p:cNvSpPr/>
          <p:nvPr/>
        </p:nvSpPr>
        <p:spPr>
          <a:xfrm>
            <a:off x="7167281" y="2252662"/>
            <a:ext cx="315513" cy="18097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>
            <a:off x="4384849" y="2368169"/>
            <a:ext cx="315513" cy="18097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/>
          <p:cNvSpPr/>
          <p:nvPr/>
        </p:nvSpPr>
        <p:spPr>
          <a:xfrm>
            <a:off x="4658912" y="1819960"/>
            <a:ext cx="315513" cy="18097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/>
          <p:cNvSpPr/>
          <p:nvPr/>
        </p:nvSpPr>
        <p:spPr>
          <a:xfrm>
            <a:off x="4954563" y="2204244"/>
            <a:ext cx="315513" cy="18097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6-Point Star 85"/>
          <p:cNvSpPr/>
          <p:nvPr/>
        </p:nvSpPr>
        <p:spPr>
          <a:xfrm>
            <a:off x="6379268" y="2981998"/>
            <a:ext cx="211650" cy="243385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6-Point Star 86"/>
          <p:cNvSpPr/>
          <p:nvPr/>
        </p:nvSpPr>
        <p:spPr>
          <a:xfrm>
            <a:off x="2990312" y="1700901"/>
            <a:ext cx="211650" cy="243385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Box 47"/>
          <p:cNvSpPr txBox="1">
            <a:spLocks noChangeArrowheads="1"/>
          </p:cNvSpPr>
          <p:nvPr/>
        </p:nvSpPr>
        <p:spPr bwMode="auto">
          <a:xfrm>
            <a:off x="852462" y="4138601"/>
            <a:ext cx="3348038" cy="3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defTabSz="820738" eaLnBrk="0" hangingPunct="0"/>
            <a:r>
              <a:rPr lang="en-US" sz="1600" b="1" dirty="0">
                <a:latin typeface="Calibri" pitchFamily="34" charset="0"/>
              </a:rPr>
              <a:t>Serology capacity only </a:t>
            </a:r>
            <a:r>
              <a:rPr lang="en-US" sz="1600" b="1" dirty="0" smtClean="0">
                <a:latin typeface="Calibri" pitchFamily="34" charset="0"/>
              </a:rPr>
              <a:t>(4) 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7657" y="33470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MRL : 22 countries</a:t>
            </a:r>
          </a:p>
          <a:p>
            <a:r>
              <a:rPr lang="fr-FR" b="1" dirty="0" smtClean="0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1 NML per country</a:t>
            </a:r>
          </a:p>
        </p:txBody>
      </p:sp>
      <p:sp>
        <p:nvSpPr>
          <p:cNvPr id="90" name="Text Box 37"/>
          <p:cNvSpPr txBox="1">
            <a:spLocks noChangeArrowheads="1"/>
          </p:cNvSpPr>
          <p:nvPr/>
        </p:nvSpPr>
        <p:spPr bwMode="auto">
          <a:xfrm>
            <a:off x="839763" y="4586288"/>
            <a:ext cx="6553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21" tIns="41010" rIns="82021" bIns="41010">
            <a:spAutoFit/>
          </a:bodyPr>
          <a:lstStyle/>
          <a:p>
            <a:pPr defTabSz="820738" eaLnBrk="0" hangingPunct="0"/>
            <a:r>
              <a:rPr lang="en-US" sz="1600" b="1" dirty="0">
                <a:latin typeface="Calibri" pitchFamily="34" charset="0"/>
              </a:rPr>
              <a:t>Serology and virus detection/isolation capacity </a:t>
            </a:r>
            <a:r>
              <a:rPr lang="en-US" sz="1600" b="1" dirty="0" smtClean="0">
                <a:latin typeface="Calibri" pitchFamily="34" charset="0"/>
              </a:rPr>
              <a:t>(</a:t>
            </a:r>
            <a:r>
              <a:rPr lang="en-US" sz="1600" b="1" dirty="0">
                <a:latin typeface="Calibri" pitchFamily="34" charset="0"/>
              </a:rPr>
              <a:t>8</a:t>
            </a:r>
            <a:r>
              <a:rPr lang="en-US" sz="1600" b="1" dirty="0" smtClean="0">
                <a:latin typeface="Calibri" pitchFamily="34" charset="0"/>
              </a:rPr>
              <a:t>)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91" name="Text Box 56"/>
          <p:cNvSpPr txBox="1">
            <a:spLocks noChangeArrowheads="1"/>
          </p:cNvSpPr>
          <p:nvPr/>
        </p:nvSpPr>
        <p:spPr bwMode="auto">
          <a:xfrm>
            <a:off x="874688" y="5022849"/>
            <a:ext cx="7127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Serology and virus detection/isolation and</a:t>
            </a:r>
            <a:r>
              <a:rPr lang="en-GB" sz="1600" b="1" dirty="0">
                <a:latin typeface="Calibri" pitchFamily="34" charset="0"/>
              </a:rPr>
              <a:t> </a:t>
            </a:r>
            <a:r>
              <a:rPr lang="en-GB" sz="1600" b="1" dirty="0" smtClean="0">
                <a:latin typeface="Calibri" pitchFamily="34" charset="0"/>
              </a:rPr>
              <a:t>sequencing</a:t>
            </a:r>
          </a:p>
          <a:p>
            <a:r>
              <a:rPr lang="en-GB" sz="1600" b="1" dirty="0" smtClean="0">
                <a:latin typeface="Calibri" pitchFamily="34" charset="0"/>
              </a:rPr>
              <a:t> </a:t>
            </a:r>
            <a:r>
              <a:rPr lang="en-GB" sz="1600" b="1" dirty="0">
                <a:latin typeface="Calibri" pitchFamily="34" charset="0"/>
              </a:rPr>
              <a:t>capacity </a:t>
            </a:r>
            <a:r>
              <a:rPr lang="en-GB" sz="1600" b="1" dirty="0" smtClean="0">
                <a:latin typeface="Calibri" pitchFamily="34" charset="0"/>
              </a:rPr>
              <a:t>(10)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92" name="Text Box 48"/>
          <p:cNvSpPr txBox="1">
            <a:spLocks noChangeArrowheads="1"/>
          </p:cNvSpPr>
          <p:nvPr/>
        </p:nvSpPr>
        <p:spPr bwMode="auto">
          <a:xfrm>
            <a:off x="914880" y="5559157"/>
            <a:ext cx="44656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21" tIns="41010" rIns="82021" bIns="41010">
            <a:spAutoFit/>
          </a:bodyPr>
          <a:lstStyle/>
          <a:p>
            <a:pPr defTabSz="820738" eaLnBrk="0" hangingPunct="0"/>
            <a:r>
              <a:rPr lang="en-US" sz="1600" b="1" dirty="0">
                <a:latin typeface="Calibri" pitchFamily="34" charset="0"/>
              </a:rPr>
              <a:t>Regional Reference </a:t>
            </a:r>
            <a:r>
              <a:rPr lang="en-US" sz="1600" b="1" dirty="0" smtClean="0">
                <a:latin typeface="Calibri" pitchFamily="34" charset="0"/>
              </a:rPr>
              <a:t>Laboratories (2)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93" name="Text Box 38"/>
          <p:cNvSpPr txBox="1">
            <a:spLocks noChangeArrowheads="1"/>
          </p:cNvSpPr>
          <p:nvPr/>
        </p:nvSpPr>
        <p:spPr bwMode="auto">
          <a:xfrm>
            <a:off x="184150" y="331755"/>
            <a:ext cx="8959850" cy="944595"/>
          </a:xfrm>
          <a:prstGeom prst="rect">
            <a:avLst/>
          </a:prstGeom>
          <a:solidFill>
            <a:schemeClr val="bg1"/>
          </a:solidFill>
          <a:ln w="12700" cap="rnd">
            <a:noFill/>
            <a:miter lim="800000"/>
            <a:headEnd/>
            <a:tailEnd/>
          </a:ln>
        </p:spPr>
        <p:txBody>
          <a:bodyPr lIns="82021" tIns="41010" rIns="82021" bIns="41010" anchor="ctr">
            <a:spAutoFit/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GB" sz="2800" b="1" dirty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Capacity Measles/Rubella Laboratory Network in the EMR</a:t>
            </a:r>
            <a:r>
              <a:rPr lang="en-GB" sz="2800" b="1" dirty="0" smtClean="0">
                <a:solidFill>
                  <a:srgbClr val="79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2015 </a:t>
            </a:r>
            <a:endParaRPr lang="en-GB" sz="2800" b="1" dirty="0">
              <a:solidFill>
                <a:srgbClr val="79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74" y="4560887"/>
            <a:ext cx="3425309" cy="230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89334" y="4102892"/>
            <a:ext cx="2297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F06BA"/>
                </a:solidFill>
              </a:rPr>
              <a:t>EMR </a:t>
            </a:r>
            <a:r>
              <a:rPr lang="en-US" sz="1200" b="1" dirty="0" smtClean="0">
                <a:solidFill>
                  <a:srgbClr val="4F06BA"/>
                </a:solidFill>
              </a:rPr>
              <a:t>MRL Meeting, 2015</a:t>
            </a:r>
            <a:endParaRPr lang="en-US" sz="1200" b="1" dirty="0">
              <a:solidFill>
                <a:srgbClr val="4F06BA"/>
              </a:solidFill>
            </a:endParaRPr>
          </a:p>
          <a:p>
            <a:endParaRPr lang="en-US" sz="1200" b="1" dirty="0">
              <a:solidFill>
                <a:srgbClr val="4F06BA"/>
              </a:solidFill>
            </a:endParaRPr>
          </a:p>
        </p:txBody>
      </p:sp>
      <p:sp>
        <p:nvSpPr>
          <p:cNvPr id="96" name="Isosceles Triangle 95"/>
          <p:cNvSpPr/>
          <p:nvPr/>
        </p:nvSpPr>
        <p:spPr>
          <a:xfrm>
            <a:off x="5611107" y="2317315"/>
            <a:ext cx="315513" cy="18097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Isosceles Triangle 97"/>
          <p:cNvSpPr/>
          <p:nvPr/>
        </p:nvSpPr>
        <p:spPr>
          <a:xfrm>
            <a:off x="7079922" y="2980531"/>
            <a:ext cx="315513" cy="18097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53701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13126</TotalTime>
  <Words>2877</Words>
  <Application>Microsoft Macintosh PowerPoint</Application>
  <PresentationFormat>On-screen Show (4:3)</PresentationFormat>
  <Paragraphs>484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Outline</vt:lpstr>
      <vt:lpstr>Regional Measles Goals</vt:lpstr>
      <vt:lpstr>Measles and Rubella Reported Cases and Coverage of MCV1 and MCV2, 1980-2014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EMR Measles and Rubella Laboratory Quality assurance</vt:lpstr>
      <vt:lpstr>PowerPoint Presentation</vt:lpstr>
      <vt:lpstr>Update of Quality Assurance in MRL Network, 2014 and 2015 </vt:lpstr>
      <vt:lpstr>Accreditation Review</vt:lpstr>
      <vt:lpstr>Measles and Rubella Laboratory Surveillance and indicators</vt:lpstr>
      <vt:lpstr>PowerPoint Presentation</vt:lpstr>
      <vt:lpstr>PowerPoint Presentation</vt:lpstr>
      <vt:lpstr>PowerPoint Presentation</vt:lpstr>
      <vt:lpstr>PowerPoint Presentation</vt:lpstr>
      <vt:lpstr>Measles And Rubella Virus Genotypes in EMR, 2005-2015</vt:lpstr>
      <vt:lpstr>EMR Reported Measles Genotypes in MeaNS WHO Data Base, 2005-2015 </vt:lpstr>
      <vt:lpstr>PowerPoint Presentation</vt:lpstr>
      <vt:lpstr>PowerPoint Presentation</vt:lpstr>
      <vt:lpstr>PowerPoint Presentation</vt:lpstr>
      <vt:lpstr>Challenges</vt:lpstr>
      <vt:lpstr>Moving Forward</vt:lpstr>
      <vt:lpstr>PowerPoint Presentation</vt:lpstr>
    </vt:vector>
  </TitlesOfParts>
  <Company>EMRO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EMRO rota network</dc:title>
  <dc:creator>Dr Nadia Teleb</dc:creator>
  <cp:lastModifiedBy>Miguel Norman MULDERS</cp:lastModifiedBy>
  <cp:revision>1401</cp:revision>
  <cp:lastPrinted>2016-06-16T12:07:33Z</cp:lastPrinted>
  <dcterms:created xsi:type="dcterms:W3CDTF">2007-05-17T06:50:51Z</dcterms:created>
  <dcterms:modified xsi:type="dcterms:W3CDTF">2016-06-23T08:05:25Z</dcterms:modified>
</cp:coreProperties>
</file>