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7" r:id="rId2"/>
    <p:sldId id="260" r:id="rId3"/>
    <p:sldId id="306" r:id="rId4"/>
    <p:sldId id="307" r:id="rId5"/>
    <p:sldId id="309" r:id="rId6"/>
    <p:sldId id="275" r:id="rId7"/>
    <p:sldId id="310" r:id="rId8"/>
    <p:sldId id="300" r:id="rId9"/>
    <p:sldId id="311" r:id="rId10"/>
    <p:sldId id="301" r:id="rId11"/>
    <p:sldId id="304" r:id="rId12"/>
    <p:sldId id="305" r:id="rId13"/>
    <p:sldId id="313" r:id="rId14"/>
    <p:sldId id="293" r:id="rId15"/>
    <p:sldId id="295" r:id="rId16"/>
    <p:sldId id="31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Poorest</c:v>
                </c:pt>
              </c:strCache>
            </c:strRef>
          </c:tx>
          <c:spPr>
            <a:solidFill>
              <a:srgbClr val="FF0000"/>
            </a:solidFill>
          </c:spPr>
          <c:invertIfNegative val="0"/>
          <c:dLbls>
            <c:dLbl>
              <c:idx val="3"/>
              <c:layout>
                <c:manualLayout>
                  <c:x val="5.5054419061708201E-17"/>
                  <c:y val="2.05128205128204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Manila</c:v>
                </c:pt>
                <c:pt idx="1">
                  <c:v>Caloocan</c:v>
                </c:pt>
                <c:pt idx="2">
                  <c:v>Quezon City</c:v>
                </c:pt>
                <c:pt idx="3">
                  <c:v>Taguig</c:v>
                </c:pt>
                <c:pt idx="4">
                  <c:v>Valenzuela</c:v>
                </c:pt>
                <c:pt idx="5">
                  <c:v>Malabon</c:v>
                </c:pt>
                <c:pt idx="6">
                  <c:v>Pasig</c:v>
                </c:pt>
              </c:strCache>
            </c:strRef>
          </c:cat>
          <c:val>
            <c:numRef>
              <c:f>Sheet1!$B$2:$B$8</c:f>
              <c:numCache>
                <c:formatCode>_(* #,##0_);_(* \(#,##0\);_(* "-"??_);_(@_)</c:formatCode>
                <c:ptCount val="7"/>
                <c:pt idx="0">
                  <c:v>29411</c:v>
                </c:pt>
                <c:pt idx="1">
                  <c:v>16201</c:v>
                </c:pt>
                <c:pt idx="2">
                  <c:v>12043</c:v>
                </c:pt>
                <c:pt idx="3">
                  <c:v>7502</c:v>
                </c:pt>
                <c:pt idx="4">
                  <c:v>4264</c:v>
                </c:pt>
                <c:pt idx="5">
                  <c:v>4695</c:v>
                </c:pt>
                <c:pt idx="6">
                  <c:v>4080</c:v>
                </c:pt>
              </c:numCache>
            </c:numRef>
          </c:val>
        </c:ser>
        <c:ser>
          <c:idx val="1"/>
          <c:order val="1"/>
          <c:tx>
            <c:strRef>
              <c:f>Sheet1!$C$1</c:f>
              <c:strCache>
                <c:ptCount val="1"/>
                <c:pt idx="0">
                  <c:v>Near Poor</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Manila</c:v>
                </c:pt>
                <c:pt idx="1">
                  <c:v>Caloocan</c:v>
                </c:pt>
                <c:pt idx="2">
                  <c:v>Quezon City</c:v>
                </c:pt>
                <c:pt idx="3">
                  <c:v>Taguig</c:v>
                </c:pt>
                <c:pt idx="4">
                  <c:v>Valenzuela</c:v>
                </c:pt>
                <c:pt idx="5">
                  <c:v>Malabon</c:v>
                </c:pt>
                <c:pt idx="6">
                  <c:v>Pasig</c:v>
                </c:pt>
              </c:strCache>
            </c:strRef>
          </c:cat>
          <c:val>
            <c:numRef>
              <c:f>Sheet1!$C$2:$C$8</c:f>
              <c:numCache>
                <c:formatCode>_(* #,##0_);_(* \(#,##0\);_(* "-"??_);_(@_)</c:formatCode>
                <c:ptCount val="7"/>
                <c:pt idx="0">
                  <c:v>24593</c:v>
                </c:pt>
                <c:pt idx="1">
                  <c:v>21135</c:v>
                </c:pt>
                <c:pt idx="2">
                  <c:v>25505</c:v>
                </c:pt>
                <c:pt idx="3">
                  <c:v>7606</c:v>
                </c:pt>
                <c:pt idx="4">
                  <c:v>7467</c:v>
                </c:pt>
                <c:pt idx="5">
                  <c:v>6627</c:v>
                </c:pt>
                <c:pt idx="6">
                  <c:v>6375</c:v>
                </c:pt>
              </c:numCache>
            </c:numRef>
          </c:val>
        </c:ser>
        <c:ser>
          <c:idx val="2"/>
          <c:order val="2"/>
          <c:tx>
            <c:strRef>
              <c:f>Sheet1!$D$1</c:f>
              <c:strCache>
                <c:ptCount val="1"/>
                <c:pt idx="0">
                  <c:v>Total Poor</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Manila</c:v>
                </c:pt>
                <c:pt idx="1">
                  <c:v>Caloocan</c:v>
                </c:pt>
                <c:pt idx="2">
                  <c:v>Quezon City</c:v>
                </c:pt>
                <c:pt idx="3">
                  <c:v>Taguig</c:v>
                </c:pt>
                <c:pt idx="4">
                  <c:v>Valenzuela</c:v>
                </c:pt>
                <c:pt idx="5">
                  <c:v>Malabon</c:v>
                </c:pt>
                <c:pt idx="6">
                  <c:v>Pasig</c:v>
                </c:pt>
              </c:strCache>
            </c:strRef>
          </c:cat>
          <c:val>
            <c:numRef>
              <c:f>Sheet1!$D$2:$D$8</c:f>
              <c:numCache>
                <c:formatCode>_(* #,##0_);_(* \(#,##0\);_(* "-"??_);_(@_)</c:formatCode>
                <c:ptCount val="7"/>
                <c:pt idx="0">
                  <c:v>54004</c:v>
                </c:pt>
                <c:pt idx="1">
                  <c:v>37336</c:v>
                </c:pt>
                <c:pt idx="2">
                  <c:v>37548</c:v>
                </c:pt>
                <c:pt idx="3">
                  <c:v>15108</c:v>
                </c:pt>
                <c:pt idx="4">
                  <c:v>11731</c:v>
                </c:pt>
                <c:pt idx="5">
                  <c:v>11322</c:v>
                </c:pt>
                <c:pt idx="6">
                  <c:v>10455</c:v>
                </c:pt>
              </c:numCache>
            </c:numRef>
          </c:val>
        </c:ser>
        <c:dLbls>
          <c:showLegendKey val="0"/>
          <c:showVal val="0"/>
          <c:showCatName val="0"/>
          <c:showSerName val="0"/>
          <c:showPercent val="0"/>
          <c:showBubbleSize val="0"/>
        </c:dLbls>
        <c:gapWidth val="67"/>
        <c:overlap val="1"/>
        <c:axId val="648855264"/>
        <c:axId val="648854872"/>
      </c:barChart>
      <c:catAx>
        <c:axId val="648855264"/>
        <c:scaling>
          <c:orientation val="minMax"/>
        </c:scaling>
        <c:delete val="0"/>
        <c:axPos val="b"/>
        <c:numFmt formatCode="General" sourceLinked="0"/>
        <c:majorTickMark val="out"/>
        <c:minorTickMark val="none"/>
        <c:tickLblPos val="nextTo"/>
        <c:crossAx val="648854872"/>
        <c:crosses val="autoZero"/>
        <c:auto val="1"/>
        <c:lblAlgn val="ctr"/>
        <c:lblOffset val="100"/>
        <c:noMultiLvlLbl val="0"/>
      </c:catAx>
      <c:valAx>
        <c:axId val="648854872"/>
        <c:scaling>
          <c:orientation val="minMax"/>
        </c:scaling>
        <c:delete val="0"/>
        <c:axPos val="l"/>
        <c:numFmt formatCode="_(* #,##0_);_(* \(#,##0\);_(* &quot;-&quot;??_);_(@_)" sourceLinked="1"/>
        <c:majorTickMark val="out"/>
        <c:minorTickMark val="none"/>
        <c:tickLblPos val="nextTo"/>
        <c:crossAx val="648855264"/>
        <c:crosses val="autoZero"/>
        <c:crossBetween val="between"/>
      </c:valAx>
      <c:spPr>
        <a:solidFill>
          <a:schemeClr val="accent6">
            <a:lumMod val="20000"/>
            <a:lumOff val="80000"/>
          </a:schemeClr>
        </a:solidFill>
      </c:spPr>
    </c:plotArea>
    <c:legend>
      <c:legendPos val="t"/>
      <c:overlay val="0"/>
    </c:legend>
    <c:plotVisOnly val="1"/>
    <c:dispBlanksAs val="gap"/>
    <c:showDLblsOverMax val="0"/>
  </c:chart>
  <c:spPr>
    <a:solidFill>
      <a:schemeClr val="accent6">
        <a:lumMod val="20000"/>
        <a:lumOff val="80000"/>
      </a:schemeClr>
    </a:solidFill>
    <a:ln w="28575" cmpd="sng"/>
    <a:effectLst>
      <a:glow rad="101600">
        <a:schemeClr val="accent4">
          <a:lumMod val="40000"/>
          <a:lumOff val="60000"/>
          <a:alpha val="75000"/>
        </a:schemeClr>
      </a:glow>
      <a:outerShdw blurRad="50800" dist="38100" dir="2700000" algn="tl" rotWithShape="0">
        <a:srgbClr val="000000">
          <a:alpha val="43000"/>
        </a:srgbClr>
      </a:outerShdw>
    </a:effectLst>
  </c:spPr>
  <c:txPr>
    <a:bodyPr/>
    <a:lstStyle/>
    <a:p>
      <a:pPr>
        <a:defRPr sz="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268105375717"/>
          <c:y val="6.7807889724242093E-2"/>
          <c:w val="0.88976997666958291"/>
          <c:h val="0.62082500453494649"/>
        </c:manualLayout>
      </c:layout>
      <c:barChart>
        <c:barDir val="col"/>
        <c:grouping val="clustered"/>
        <c:varyColors val="0"/>
        <c:ser>
          <c:idx val="0"/>
          <c:order val="0"/>
          <c:tx>
            <c:strRef>
              <c:f>Sheet1!$B$1</c:f>
              <c:strCache>
                <c:ptCount val="1"/>
                <c:pt idx="0">
                  <c:v>Total confirmed measles cases</c:v>
                </c:pt>
              </c:strCache>
            </c:strRef>
          </c:tx>
          <c:spPr>
            <a:solidFill>
              <a:schemeClr val="accent3"/>
            </a:solidFill>
            <a:ln w="12700" cap="flat" cmpd="sng" algn="ctr">
              <a:solidFill>
                <a:schemeClr val="accent3">
                  <a:shade val="50000"/>
                </a:schemeClr>
              </a:solidFill>
              <a:prstDash val="solid"/>
              <a:miter lim="800000"/>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70C0"/>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2007</c:v>
                </c:pt>
                <c:pt idx="1">
                  <c:v>2008</c:v>
                </c:pt>
                <c:pt idx="2">
                  <c:v>2009</c:v>
                </c:pt>
                <c:pt idx="3">
                  <c:v>2010</c:v>
                </c:pt>
                <c:pt idx="4">
                  <c:v>2011</c:v>
                </c:pt>
                <c:pt idx="5">
                  <c:v>2012</c:v>
                </c:pt>
                <c:pt idx="6">
                  <c:v>2013</c:v>
                </c:pt>
                <c:pt idx="7">
                  <c:v>2014</c:v>
                </c:pt>
                <c:pt idx="8">
                  <c:v>2015</c:v>
                </c:pt>
                <c:pt idx="9">
                  <c:v>2016</c:v>
                </c:pt>
                <c:pt idx="10">
                  <c:v>2017-as of 15 July 2017 </c:v>
                </c:pt>
              </c:strCache>
            </c:strRef>
          </c:cat>
          <c:val>
            <c:numRef>
              <c:f>Sheet1!$B$2:$B$12</c:f>
              <c:numCache>
                <c:formatCode>General</c:formatCode>
                <c:ptCount val="11"/>
                <c:pt idx="0">
                  <c:v>224</c:v>
                </c:pt>
                <c:pt idx="1">
                  <c:v>137</c:v>
                </c:pt>
                <c:pt idx="3">
                  <c:v>726</c:v>
                </c:pt>
                <c:pt idx="4">
                  <c:v>2851</c:v>
                </c:pt>
                <c:pt idx="5">
                  <c:v>3</c:v>
                </c:pt>
                <c:pt idx="6">
                  <c:v>385</c:v>
                </c:pt>
                <c:pt idx="7">
                  <c:v>3555</c:v>
                </c:pt>
                <c:pt idx="8">
                  <c:v>6</c:v>
                </c:pt>
                <c:pt idx="9">
                  <c:v>4</c:v>
                </c:pt>
                <c:pt idx="10">
                  <c:v>2</c:v>
                </c:pt>
              </c:numCache>
            </c:numRef>
          </c:val>
          <c:extLst xmlns:c16r2="http://schemas.microsoft.com/office/drawing/2015/06/chart">
            <c:ext xmlns:c16="http://schemas.microsoft.com/office/drawing/2014/chart" uri="{C3380CC4-5D6E-409C-BE32-E72D297353CC}">
              <c16:uniqueId val="{00000000-4128-474C-99BF-D9CFEE09A652}"/>
            </c:ext>
          </c:extLst>
        </c:ser>
        <c:dLbls>
          <c:dLblPos val="outEnd"/>
          <c:showLegendKey val="0"/>
          <c:showVal val="1"/>
          <c:showCatName val="0"/>
          <c:showSerName val="0"/>
          <c:showPercent val="0"/>
          <c:showBubbleSize val="0"/>
        </c:dLbls>
        <c:gapWidth val="75"/>
        <c:overlap val="-25"/>
        <c:axId val="648856440"/>
        <c:axId val="648865064"/>
      </c:barChart>
      <c:catAx>
        <c:axId val="64885644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accent4"/>
                    </a:solidFill>
                    <a:latin typeface="+mn-lt"/>
                    <a:ea typeface="+mn-ea"/>
                    <a:cs typeface="Arial" panose="020B0604020202020204" pitchFamily="34" charset="0"/>
                  </a:defRPr>
                </a:pPr>
                <a:r>
                  <a:rPr lang="en-PH" sz="1200" dirty="0">
                    <a:solidFill>
                      <a:schemeClr val="accent4"/>
                    </a:solidFill>
                  </a:rPr>
                  <a:t>Year</a:t>
                </a:r>
              </a:p>
            </c:rich>
          </c:tx>
          <c:layout>
            <c:manualLayout>
              <c:xMode val="edge"/>
              <c:yMode val="edge"/>
              <c:x val="0.48050277682680959"/>
              <c:y val="0.896803737132503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4"/>
                  </a:solidFill>
                  <a:latin typeface="+mn-lt"/>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dk1"/>
                </a:solidFill>
                <a:latin typeface="+mn-lt"/>
                <a:ea typeface="+mn-ea"/>
                <a:cs typeface="Arial" panose="020B0604020202020204" pitchFamily="34" charset="0"/>
              </a:defRPr>
            </a:pPr>
            <a:endParaRPr lang="en-US"/>
          </a:p>
        </c:txPr>
        <c:crossAx val="648865064"/>
        <c:crosses val="autoZero"/>
        <c:auto val="1"/>
        <c:lblAlgn val="ctr"/>
        <c:lblOffset val="100"/>
        <c:noMultiLvlLbl val="0"/>
      </c:catAx>
      <c:valAx>
        <c:axId val="648865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accent4"/>
                    </a:solidFill>
                    <a:latin typeface="+mn-lt"/>
                    <a:ea typeface="+mn-ea"/>
                    <a:cs typeface="Arial" panose="020B0604020202020204" pitchFamily="34" charset="0"/>
                  </a:defRPr>
                </a:pPr>
                <a:r>
                  <a:rPr lang="en-PH" sz="1100">
                    <a:solidFill>
                      <a:schemeClr val="accent4"/>
                    </a:solidFill>
                  </a:rPr>
                  <a:t>Number of cases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accent4"/>
                  </a:solidFill>
                  <a:latin typeface="+mn-lt"/>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Arial" panose="020B0604020202020204" pitchFamily="34" charset="0"/>
              </a:defRPr>
            </a:pPr>
            <a:endParaRPr lang="en-US"/>
          </a:p>
        </c:txPr>
        <c:crossAx val="648856440"/>
        <c:crosses val="autoZero"/>
        <c:crossBetween val="between"/>
      </c:valAx>
      <c:spPr>
        <a:solidFill>
          <a:schemeClr val="accent3">
            <a:lumMod val="20000"/>
            <a:lumOff val="80000"/>
            <a:alpha val="50000"/>
          </a:schemeClr>
        </a:solidFill>
        <a:ln w="12700">
          <a:solidFill>
            <a:schemeClr val="accent4">
              <a:lumMod val="60000"/>
              <a:lumOff val="40000"/>
            </a:schemeClr>
          </a:solidFill>
        </a:ln>
        <a:effectLst/>
      </c:spPr>
    </c:plotArea>
    <c:plotVisOnly val="1"/>
    <c:dispBlanksAs val="gap"/>
    <c:showDLblsOverMax val="0"/>
  </c:chart>
  <c:spPr>
    <a:solidFill>
      <a:schemeClr val="lt1"/>
    </a:solidFill>
    <a:ln w="12700" cap="flat" cmpd="sng" algn="ctr">
      <a:solidFill>
        <a:srgbClr val="009FDF"/>
      </a:solidFill>
      <a:prstDash val="solid"/>
      <a:miter lim="800000"/>
    </a:ln>
    <a:effectLst/>
  </c:spPr>
  <c:txPr>
    <a:bodyPr/>
    <a:lstStyle/>
    <a:p>
      <a:pPr>
        <a:defRPr sz="1600">
          <a:solidFill>
            <a:schemeClr val="dk1"/>
          </a:solidFill>
          <a:latin typeface="+mn-lt"/>
          <a:ea typeface="+mn-ea"/>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0.21851</cdr:x>
      <cdr:y>0.08611</cdr:y>
    </cdr:from>
    <cdr:to>
      <cdr:x>0.34719</cdr:x>
      <cdr:y>0.29826</cdr:y>
    </cdr:to>
    <cdr:sp macro="" textlink="">
      <cdr:nvSpPr>
        <cdr:cNvPr id="2" name="Oval 1"/>
        <cdr:cNvSpPr/>
      </cdr:nvSpPr>
      <cdr:spPr bwMode="auto">
        <a:xfrm xmlns:a="http://schemas.openxmlformats.org/drawingml/2006/main">
          <a:off x="517607" y="269028"/>
          <a:ext cx="304800" cy="662797"/>
        </a:xfrm>
        <a:prstGeom xmlns:a="http://schemas.openxmlformats.org/drawingml/2006/main" prst="ellipse">
          <a:avLst/>
        </a:prstGeom>
        <a:noFill xmlns:a="http://schemas.openxmlformats.org/drawingml/2006/main"/>
        <a:ln xmlns:a="http://schemas.openxmlformats.org/drawingml/2006/main" w="9525" cap="flat" cmpd="sng" algn="ctr">
          <a:solidFill>
            <a:srgbClr val="FF0000"/>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b="1" dirty="0">
            <a:noFill/>
          </a:endParaRPr>
        </a:p>
      </cdr:txBody>
    </cdr:sp>
  </cdr:relSizeAnchor>
  <cdr:relSizeAnchor xmlns:cdr="http://schemas.openxmlformats.org/drawingml/2006/chartDrawing">
    <cdr:from>
      <cdr:x>0.51769</cdr:x>
      <cdr:y>0.58101</cdr:y>
    </cdr:from>
    <cdr:to>
      <cdr:x>0.65561</cdr:x>
      <cdr:y>0.70313</cdr:y>
    </cdr:to>
    <cdr:sp macro="" textlink="">
      <cdr:nvSpPr>
        <cdr:cNvPr id="3" name="Oval 2"/>
        <cdr:cNvSpPr/>
      </cdr:nvSpPr>
      <cdr:spPr bwMode="auto">
        <a:xfrm xmlns:a="http://schemas.openxmlformats.org/drawingml/2006/main">
          <a:off x="1226278" y="1815203"/>
          <a:ext cx="326704" cy="381515"/>
        </a:xfrm>
        <a:prstGeom xmlns:a="http://schemas.openxmlformats.org/drawingml/2006/main" prst="ellipse">
          <a:avLst/>
        </a:prstGeom>
        <a:noFill xmlns:a="http://schemas.openxmlformats.org/drawingml/2006/main"/>
        <a:ln xmlns:a="http://schemas.openxmlformats.org/drawingml/2006/main" w="9525" cap="flat" cmpd="sng" algn="ctr">
          <a:solidFill>
            <a:srgbClr val="FF0000"/>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B5D2C-289D-4018-927A-4C51DF8023AE}" type="datetimeFigureOut">
              <a:rPr lang="en-US" smtClean="0"/>
              <a:t>9/8/2017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81052-6521-495F-AE05-C74158D4FF03}" type="slidenum">
              <a:rPr lang="en-US" smtClean="0"/>
              <a:t>‹#›</a:t>
            </a:fld>
            <a:endParaRPr lang="en-US"/>
          </a:p>
        </p:txBody>
      </p:sp>
    </p:spTree>
    <p:extLst>
      <p:ext uri="{BB962C8B-B14F-4D97-AF65-F5344CB8AC3E}">
        <p14:creationId xmlns:p14="http://schemas.microsoft.com/office/powerpoint/2010/main" val="3889839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Good morning everyone</a:t>
            </a:r>
            <a:r>
              <a:rPr lang="en-US" sz="2000" baseline="0" dirty="0" smtClean="0"/>
              <a:t> and thank you for the opportunity of sharing the work that we are doing in the Philippines to strengthen routine immunization in urban poor communities</a:t>
            </a:r>
            <a:endParaRPr lang="en-US" sz="2000" dirty="0"/>
          </a:p>
        </p:txBody>
      </p:sp>
      <p:sp>
        <p:nvSpPr>
          <p:cNvPr id="4" name="Slide Number Placeholder 3"/>
          <p:cNvSpPr>
            <a:spLocks noGrp="1"/>
          </p:cNvSpPr>
          <p:nvPr>
            <p:ph type="sldNum" sz="quarter" idx="10"/>
          </p:nvPr>
        </p:nvSpPr>
        <p:spPr/>
        <p:txBody>
          <a:bodyPr/>
          <a:lstStyle/>
          <a:p>
            <a:fld id="{70581052-6521-495F-AE05-C74158D4FF03}" type="slidenum">
              <a:rPr lang="en-US" smtClean="0"/>
              <a:t>1</a:t>
            </a:fld>
            <a:endParaRPr lang="en-US"/>
          </a:p>
        </p:txBody>
      </p:sp>
    </p:spTree>
    <p:extLst>
      <p:ext uri="{BB962C8B-B14F-4D97-AF65-F5344CB8AC3E}">
        <p14:creationId xmlns:p14="http://schemas.microsoft.com/office/powerpoint/2010/main" val="367879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After the Micro Planning Workshop barangay</a:t>
            </a:r>
            <a:r>
              <a:rPr lang="en-US" sz="1600" baseline="0" dirty="0" smtClean="0"/>
              <a:t> chairmen were encouraged </a:t>
            </a:r>
            <a:r>
              <a:rPr lang="en-US" sz="1600" dirty="0" smtClean="0"/>
              <a:t>to recruit volunteers, at least one for each for their street/zones</a:t>
            </a:r>
            <a:r>
              <a:rPr lang="en-US" sz="1600" baseline="0" dirty="0" smtClean="0"/>
              <a:t> to do </a:t>
            </a:r>
            <a:r>
              <a:rPr lang="en-US" sz="1600" baseline="0" dirty="0" err="1" smtClean="0"/>
              <a:t>masterlisting</a:t>
            </a:r>
            <a:r>
              <a:rPr lang="en-US" sz="1600" baseline="0" dirty="0" smtClean="0"/>
              <a:t> and defaulter tracking. The volunteers came from all walks of life, there are students, parents and even street sweepers with ages ranging from 16-64 years old. </a:t>
            </a:r>
            <a:r>
              <a:rPr lang="en-US" sz="1600" dirty="0" smtClean="0"/>
              <a:t> EPI Champions were also recruited, and</a:t>
            </a:r>
            <a:r>
              <a:rPr lang="en-US" sz="1600" baseline="0" dirty="0" smtClean="0"/>
              <a:t> their main task is to </a:t>
            </a:r>
            <a:r>
              <a:rPr lang="en-US" sz="1600" dirty="0" smtClean="0"/>
              <a:t>complement ongoing initiatives of barangay officials and health workers in promoting immunization.</a:t>
            </a:r>
            <a:endParaRPr lang="en-US" sz="1600" dirty="0"/>
          </a:p>
        </p:txBody>
      </p:sp>
      <p:sp>
        <p:nvSpPr>
          <p:cNvPr id="4" name="Slide Number Placeholder 3"/>
          <p:cNvSpPr>
            <a:spLocks noGrp="1"/>
          </p:cNvSpPr>
          <p:nvPr>
            <p:ph type="sldNum" sz="quarter" idx="10"/>
          </p:nvPr>
        </p:nvSpPr>
        <p:spPr/>
        <p:txBody>
          <a:bodyPr/>
          <a:lstStyle/>
          <a:p>
            <a:fld id="{70581052-6521-495F-AE05-C74158D4FF03}" type="slidenum">
              <a:rPr lang="en-US" smtClean="0"/>
              <a:t>10</a:t>
            </a:fld>
            <a:endParaRPr lang="en-US"/>
          </a:p>
        </p:txBody>
      </p:sp>
    </p:spTree>
    <p:extLst>
      <p:ext uri="{BB962C8B-B14F-4D97-AF65-F5344CB8AC3E}">
        <p14:creationId xmlns:p14="http://schemas.microsoft.com/office/powerpoint/2010/main" val="253746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These are the tools</a:t>
            </a:r>
            <a:r>
              <a:rPr lang="en-US" sz="2000" baseline="0" dirty="0" smtClean="0"/>
              <a:t> of the health volunteers to do </a:t>
            </a:r>
            <a:r>
              <a:rPr lang="en-US" sz="2000" baseline="0" dirty="0" err="1" smtClean="0"/>
              <a:t>masterlisting</a:t>
            </a:r>
            <a:r>
              <a:rPr lang="en-US" sz="2000" baseline="0" dirty="0" smtClean="0"/>
              <a:t> and defaulter tracking. The </a:t>
            </a:r>
            <a:r>
              <a:rPr lang="en-US" sz="2000" baseline="0" dirty="0" err="1" smtClean="0"/>
              <a:t>masterlist</a:t>
            </a:r>
            <a:r>
              <a:rPr lang="en-US" sz="2000" baseline="0" dirty="0" smtClean="0"/>
              <a:t> is shared with the nurse/midwives for entry in the immunization registry</a:t>
            </a:r>
            <a:endParaRPr lang="en-US" sz="2000" dirty="0"/>
          </a:p>
        </p:txBody>
      </p:sp>
      <p:sp>
        <p:nvSpPr>
          <p:cNvPr id="4" name="Slide Number Placeholder 3"/>
          <p:cNvSpPr>
            <a:spLocks noGrp="1"/>
          </p:cNvSpPr>
          <p:nvPr>
            <p:ph type="sldNum" sz="quarter" idx="10"/>
          </p:nvPr>
        </p:nvSpPr>
        <p:spPr/>
        <p:txBody>
          <a:bodyPr/>
          <a:lstStyle/>
          <a:p>
            <a:fld id="{70581052-6521-495F-AE05-C74158D4FF03}" type="slidenum">
              <a:rPr lang="en-US" smtClean="0"/>
              <a:t>11</a:t>
            </a:fld>
            <a:endParaRPr lang="en-US"/>
          </a:p>
        </p:txBody>
      </p:sp>
    </p:spTree>
    <p:extLst>
      <p:ext uri="{BB962C8B-B14F-4D97-AF65-F5344CB8AC3E}">
        <p14:creationId xmlns:p14="http://schemas.microsoft.com/office/powerpoint/2010/main" val="280313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We partnered with ICI Asia in the conduct of  a qualitative research to understand the reasons behind low immunization uptake from the perspective of caregivers, health workers and local leaders. This will then feed into development of effective social mobilization strategies   At the same time we trained existing barangay health workers  in Interpersonal Communication and Counselling to encourage mothers/caregivers to bring their children for immunization</a:t>
            </a:r>
          </a:p>
          <a:p>
            <a:endParaRPr lang="en-US" sz="1800" dirty="0"/>
          </a:p>
        </p:txBody>
      </p:sp>
      <p:sp>
        <p:nvSpPr>
          <p:cNvPr id="4" name="Slide Number Placeholder 3"/>
          <p:cNvSpPr>
            <a:spLocks noGrp="1"/>
          </p:cNvSpPr>
          <p:nvPr>
            <p:ph type="sldNum" sz="quarter" idx="10"/>
          </p:nvPr>
        </p:nvSpPr>
        <p:spPr/>
        <p:txBody>
          <a:bodyPr/>
          <a:lstStyle/>
          <a:p>
            <a:fld id="{70581052-6521-495F-AE05-C74158D4FF03}" type="slidenum">
              <a:rPr lang="en-US" smtClean="0"/>
              <a:t>12</a:t>
            </a:fld>
            <a:endParaRPr lang="en-US"/>
          </a:p>
        </p:txBody>
      </p:sp>
    </p:spTree>
    <p:extLst>
      <p:ext uri="{BB962C8B-B14F-4D97-AF65-F5344CB8AC3E}">
        <p14:creationId xmlns:p14="http://schemas.microsoft.com/office/powerpoint/2010/main" val="1743332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To improve</a:t>
            </a:r>
            <a:r>
              <a:rPr lang="en-US" sz="2000" baseline="0" dirty="0" smtClean="0"/>
              <a:t> the supply chain and prevent stock outs we provide technical support to MOH National Level in vaccine forecasting and procurement process. We also trained the 17MOH subnational offices in the use of the web based vaccination supplies and stock management</a:t>
            </a:r>
            <a:endParaRPr lang="en-US" sz="2000" dirty="0"/>
          </a:p>
        </p:txBody>
      </p:sp>
      <p:sp>
        <p:nvSpPr>
          <p:cNvPr id="4" name="Slide Number Placeholder 3"/>
          <p:cNvSpPr>
            <a:spLocks noGrp="1"/>
          </p:cNvSpPr>
          <p:nvPr>
            <p:ph type="sldNum" sz="quarter" idx="10"/>
          </p:nvPr>
        </p:nvSpPr>
        <p:spPr/>
        <p:txBody>
          <a:bodyPr/>
          <a:lstStyle/>
          <a:p>
            <a:fld id="{70581052-6521-495F-AE05-C74158D4FF03}" type="slidenum">
              <a:rPr lang="en-US" smtClean="0"/>
              <a:t>13</a:t>
            </a:fld>
            <a:endParaRPr lang="en-US"/>
          </a:p>
        </p:txBody>
      </p:sp>
    </p:spTree>
    <p:extLst>
      <p:ext uri="{BB962C8B-B14F-4D97-AF65-F5344CB8AC3E}">
        <p14:creationId xmlns:p14="http://schemas.microsoft.com/office/powerpoint/2010/main" val="2374105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a:t>
            </a:r>
            <a:r>
              <a:rPr lang="en-US" sz="1600" baseline="0" dirty="0" smtClean="0"/>
              <a:t> urban immunization project in Metro Manila is a work in progress and we face continuous challenges but we are encouraged because we know we are contributing to promising results-  more children being vaccinated and lesser number of measles cases</a:t>
            </a:r>
            <a:endParaRPr lang="en-US" sz="1600" dirty="0"/>
          </a:p>
        </p:txBody>
      </p:sp>
      <p:sp>
        <p:nvSpPr>
          <p:cNvPr id="4" name="Slide Number Placeholder 3"/>
          <p:cNvSpPr>
            <a:spLocks noGrp="1"/>
          </p:cNvSpPr>
          <p:nvPr>
            <p:ph type="sldNum" sz="quarter" idx="10"/>
          </p:nvPr>
        </p:nvSpPr>
        <p:spPr/>
        <p:txBody>
          <a:bodyPr/>
          <a:lstStyle/>
          <a:p>
            <a:fld id="{70581052-6521-495F-AE05-C74158D4FF03}" type="slidenum">
              <a:rPr lang="en-US" smtClean="0"/>
              <a:t>14</a:t>
            </a:fld>
            <a:endParaRPr lang="en-US"/>
          </a:p>
        </p:txBody>
      </p:sp>
    </p:spTree>
    <p:extLst>
      <p:ext uri="{BB962C8B-B14F-4D97-AF65-F5344CB8AC3E}">
        <p14:creationId xmlns:p14="http://schemas.microsoft.com/office/powerpoint/2010/main" val="55642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still</a:t>
            </a:r>
            <a:r>
              <a:rPr lang="en-US" sz="1600" baseline="0" dirty="0" smtClean="0"/>
              <a:t> have a lot to do this year and the next years perhaps. We want to think out of the box and innovate more with the hope that the strategies will be sustained and scaled up. We will be training local leaders and doctors in leadership programs, create </a:t>
            </a:r>
            <a:r>
              <a:rPr lang="en-US" sz="1600" baseline="0" dirty="0" err="1" smtClean="0"/>
              <a:t>interlocal</a:t>
            </a:r>
            <a:r>
              <a:rPr lang="en-US" sz="1600" baseline="0" dirty="0" smtClean="0"/>
              <a:t> barangay health zones, implement the Reach Out and Read Initiative and advocate for inclusion of MCV2 in the FIC indicator.  And with funding support form HQ, we will be fielding 3 program officers to work with the DOH in measles elimination and strengthening the immunization program at the national and subnational level. Our vision is for an urban immunization strategy that works and owned by the community</a:t>
            </a:r>
            <a:endParaRPr lang="en-US" sz="1600" dirty="0"/>
          </a:p>
        </p:txBody>
      </p:sp>
      <p:sp>
        <p:nvSpPr>
          <p:cNvPr id="4" name="Slide Number Placeholder 3"/>
          <p:cNvSpPr>
            <a:spLocks noGrp="1"/>
          </p:cNvSpPr>
          <p:nvPr>
            <p:ph type="sldNum" sz="quarter" idx="10"/>
          </p:nvPr>
        </p:nvSpPr>
        <p:spPr/>
        <p:txBody>
          <a:bodyPr/>
          <a:lstStyle/>
          <a:p>
            <a:fld id="{70581052-6521-495F-AE05-C74158D4FF03}" type="slidenum">
              <a:rPr lang="en-US" smtClean="0"/>
              <a:t>15</a:t>
            </a:fld>
            <a:endParaRPr lang="en-US"/>
          </a:p>
        </p:txBody>
      </p:sp>
    </p:spTree>
    <p:extLst>
      <p:ext uri="{BB962C8B-B14F-4D97-AF65-F5344CB8AC3E}">
        <p14:creationId xmlns:p14="http://schemas.microsoft.com/office/powerpoint/2010/main" val="1594856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smtClean="0"/>
              <a:t>On behalf of my team in the CO we want to say t</a:t>
            </a:r>
            <a:r>
              <a:rPr lang="en-US" sz="1800" dirty="0" smtClean="0"/>
              <a:t>hank</a:t>
            </a:r>
            <a:r>
              <a:rPr lang="en-US" sz="1800" baseline="0" dirty="0" smtClean="0"/>
              <a:t> you to UNICEF </a:t>
            </a:r>
            <a:r>
              <a:rPr lang="en-US" sz="1800" baseline="0" smtClean="0"/>
              <a:t>Headquarters , RO and DOH </a:t>
            </a:r>
            <a:r>
              <a:rPr lang="en-US" sz="1800" baseline="0" dirty="0" smtClean="0"/>
              <a:t>for the support to this initiative and our donors as well. </a:t>
            </a:r>
            <a:r>
              <a:rPr lang="en-US" sz="1800" dirty="0" smtClean="0"/>
              <a:t>We will continue the work and reach every child</a:t>
            </a:r>
            <a:r>
              <a:rPr lang="en-US" sz="1800" baseline="0" dirty="0" smtClean="0"/>
              <a:t> for immunization. THANK YOU!</a:t>
            </a:r>
            <a:endParaRPr lang="en-US" sz="1800" dirty="0"/>
          </a:p>
        </p:txBody>
      </p:sp>
      <p:sp>
        <p:nvSpPr>
          <p:cNvPr id="4" name="Slide Number Placeholder 3"/>
          <p:cNvSpPr>
            <a:spLocks noGrp="1"/>
          </p:cNvSpPr>
          <p:nvPr>
            <p:ph type="sldNum" sz="quarter" idx="10"/>
          </p:nvPr>
        </p:nvSpPr>
        <p:spPr/>
        <p:txBody>
          <a:bodyPr/>
          <a:lstStyle/>
          <a:p>
            <a:fld id="{70581052-6521-495F-AE05-C74158D4FF03}" type="slidenum">
              <a:rPr lang="en-US" smtClean="0"/>
              <a:t>16</a:t>
            </a:fld>
            <a:endParaRPr lang="en-US"/>
          </a:p>
        </p:txBody>
      </p:sp>
    </p:spTree>
    <p:extLst>
      <p:ext uri="{BB962C8B-B14F-4D97-AF65-F5344CB8AC3E}">
        <p14:creationId xmlns:p14="http://schemas.microsoft.com/office/powerpoint/2010/main" val="327767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 Philippines is an archipelago</a:t>
            </a:r>
            <a:r>
              <a:rPr lang="en-US" sz="2000" baseline="0" dirty="0" smtClean="0"/>
              <a:t> with more than 100M population. It is </a:t>
            </a:r>
            <a:r>
              <a:rPr lang="en-US" sz="2000" dirty="0" smtClean="0"/>
              <a:t>rapidly urbanizing, the twelfth most populous country in the world, with Metro Manila as one of the world’s megacities.</a:t>
            </a:r>
          </a:p>
          <a:p>
            <a:endParaRPr lang="en-US" sz="1600" dirty="0"/>
          </a:p>
        </p:txBody>
      </p:sp>
      <p:sp>
        <p:nvSpPr>
          <p:cNvPr id="4" name="Slide Number Placeholder 3"/>
          <p:cNvSpPr>
            <a:spLocks noGrp="1"/>
          </p:cNvSpPr>
          <p:nvPr>
            <p:ph type="sldNum" sz="quarter" idx="10"/>
          </p:nvPr>
        </p:nvSpPr>
        <p:spPr/>
        <p:txBody>
          <a:bodyPr/>
          <a:lstStyle/>
          <a:p>
            <a:fld id="{70581052-6521-495F-AE05-C74158D4FF03}" type="slidenum">
              <a:rPr lang="en-US" smtClean="0"/>
              <a:t>2</a:t>
            </a:fld>
            <a:endParaRPr lang="en-US"/>
          </a:p>
        </p:txBody>
      </p:sp>
    </p:spTree>
    <p:extLst>
      <p:ext uri="{BB962C8B-B14F-4D97-AF65-F5344CB8AC3E}">
        <p14:creationId xmlns:p14="http://schemas.microsoft.com/office/powerpoint/2010/main" val="178215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a:t>
            </a:r>
            <a:r>
              <a:rPr lang="en-US" sz="2000" baseline="0" dirty="0" smtClean="0"/>
              <a:t> 2015 the Philippines was among the top 10 countries in the world with the highest number of unvaccinated children for DPT3</a:t>
            </a:r>
            <a:endParaRPr lang="en-US" sz="2000" dirty="0"/>
          </a:p>
        </p:txBody>
      </p:sp>
      <p:sp>
        <p:nvSpPr>
          <p:cNvPr id="4" name="Slide Number Placeholder 3"/>
          <p:cNvSpPr>
            <a:spLocks noGrp="1"/>
          </p:cNvSpPr>
          <p:nvPr>
            <p:ph type="sldNum" sz="quarter" idx="10"/>
          </p:nvPr>
        </p:nvSpPr>
        <p:spPr/>
        <p:txBody>
          <a:bodyPr/>
          <a:lstStyle/>
          <a:p>
            <a:fld id="{70581052-6521-495F-AE05-C74158D4FF03}" type="slidenum">
              <a:rPr lang="en-US" smtClean="0"/>
              <a:t>3</a:t>
            </a:fld>
            <a:endParaRPr lang="en-US"/>
          </a:p>
        </p:txBody>
      </p:sp>
    </p:spTree>
    <p:extLst>
      <p:ext uri="{BB962C8B-B14F-4D97-AF65-F5344CB8AC3E}">
        <p14:creationId xmlns:p14="http://schemas.microsoft.com/office/powerpoint/2010/main" val="33761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dirty="0" smtClean="0"/>
              <a:t>As a result</a:t>
            </a:r>
            <a:r>
              <a:rPr lang="en-US" sz="2000" baseline="0" dirty="0" smtClean="0"/>
              <a:t> of declining coverage for most antigens including measles,  t</a:t>
            </a:r>
            <a:r>
              <a:rPr lang="en-US" sz="2000" dirty="0" smtClean="0"/>
              <a:t>here</a:t>
            </a:r>
            <a:r>
              <a:rPr lang="en-US" sz="2000" baseline="0" dirty="0" smtClean="0"/>
              <a:t> were</a:t>
            </a:r>
            <a:r>
              <a:rPr lang="en-US" sz="2000" dirty="0" smtClean="0"/>
              <a:t> wide-scale measles outbreaks in many provinces and cities  in 2013 &amp; 2014</a:t>
            </a:r>
            <a:r>
              <a:rPr lang="en-US" sz="2000" baseline="0" dirty="0" smtClean="0"/>
              <a:t> .The measles outbreak of 2014 resulted in 23,708 confirmed measles cases affecting mostly urban communities</a:t>
            </a:r>
            <a:r>
              <a:rPr lang="en-US" sz="2000" dirty="0" smtClean="0"/>
              <a:t> with the highest case load in Metro</a:t>
            </a:r>
            <a:r>
              <a:rPr lang="en-US" sz="2000" baseline="0" dirty="0" smtClean="0"/>
              <a:t> Manila …And it maybe worth mentioning that many of the measles cases in the U.S. in 2014 were associated with cases brought in from the Philippines.</a:t>
            </a:r>
            <a:endParaRPr lang="en-US" sz="2000" dirty="0"/>
          </a:p>
        </p:txBody>
      </p:sp>
      <p:sp>
        <p:nvSpPr>
          <p:cNvPr id="4" name="Slide Number Placeholder 3"/>
          <p:cNvSpPr>
            <a:spLocks noGrp="1"/>
          </p:cNvSpPr>
          <p:nvPr>
            <p:ph type="sldNum" sz="quarter" idx="10"/>
          </p:nvPr>
        </p:nvSpPr>
        <p:spPr/>
        <p:txBody>
          <a:bodyPr/>
          <a:lstStyle/>
          <a:p>
            <a:fld id="{4F702D94-AF16-4170-AB52-8A03CB61D186}" type="slidenum">
              <a:rPr lang="en-PH" smtClean="0">
                <a:solidFill>
                  <a:prstClr val="black"/>
                </a:solidFill>
              </a:rPr>
              <a:pPr/>
              <a:t>4</a:t>
            </a:fld>
            <a:endParaRPr lang="en-PH">
              <a:solidFill>
                <a:prstClr val="black"/>
              </a:solidFill>
            </a:endParaRPr>
          </a:p>
        </p:txBody>
      </p:sp>
    </p:spTree>
    <p:extLst>
      <p:ext uri="{BB962C8B-B14F-4D97-AF65-F5344CB8AC3E}">
        <p14:creationId xmlns:p14="http://schemas.microsoft.com/office/powerpoint/2010/main" val="101184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What were the </a:t>
            </a:r>
            <a:r>
              <a:rPr lang="en-US" sz="1600" baseline="0" dirty="0" err="1" smtClean="0"/>
              <a:t>challenges?The</a:t>
            </a:r>
            <a:r>
              <a:rPr lang="en-US" sz="1600" baseline="0" dirty="0" smtClean="0"/>
              <a:t> Philippines has many densely populated urban poor communities. In Metro Manila alone an estimated 1.8M people live in slums. Ironically many of the 10 richest cities in the country has the highest number of poor households. There are many mobile population and many unregistered migrants from other regions because of armed conflict, disaster or the desire to find better working opportunities . This poses a challenge in tracking of children for immunization. The health care system is decentralized to local government units with varying level of support for health </a:t>
            </a:r>
            <a:r>
              <a:rPr lang="en-US" sz="1600" baseline="0" dirty="0" err="1" smtClean="0"/>
              <a:t>services.There</a:t>
            </a:r>
            <a:r>
              <a:rPr lang="en-US" sz="1600" baseline="0" dirty="0" smtClean="0"/>
              <a:t> are inadequate number of health facilities and health workers, with one health center (1 doctor) catering to  as many as 75,000 </a:t>
            </a:r>
            <a:r>
              <a:rPr lang="en-US" sz="1600" baseline="0" dirty="0" err="1" smtClean="0"/>
              <a:t>people.Added</a:t>
            </a:r>
            <a:r>
              <a:rPr lang="en-US" sz="1600" baseline="0" dirty="0" smtClean="0"/>
              <a:t> to this are frequent vaccine stock outs, limited outreaches and inadequate defaulter tracking</a:t>
            </a:r>
          </a:p>
          <a:p>
            <a:endParaRPr lang="en-US" sz="1600" dirty="0"/>
          </a:p>
        </p:txBody>
      </p:sp>
      <p:sp>
        <p:nvSpPr>
          <p:cNvPr id="4" name="Slide Number Placeholder 3"/>
          <p:cNvSpPr>
            <a:spLocks noGrp="1"/>
          </p:cNvSpPr>
          <p:nvPr>
            <p:ph type="sldNum" sz="quarter" idx="10"/>
          </p:nvPr>
        </p:nvSpPr>
        <p:spPr/>
        <p:txBody>
          <a:bodyPr/>
          <a:lstStyle/>
          <a:p>
            <a:fld id="{70581052-6521-495F-AE05-C74158D4FF03}" type="slidenum">
              <a:rPr lang="en-US" smtClean="0"/>
              <a:t>5</a:t>
            </a:fld>
            <a:endParaRPr lang="en-US"/>
          </a:p>
        </p:txBody>
      </p:sp>
    </p:spTree>
    <p:extLst>
      <p:ext uri="{BB962C8B-B14F-4D97-AF65-F5344CB8AC3E}">
        <p14:creationId xmlns:p14="http://schemas.microsoft.com/office/powerpoint/2010/main" val="334774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June 2016 UNICEF</a:t>
            </a:r>
            <a:r>
              <a:rPr lang="en-US" sz="2000" baseline="0" dirty="0" smtClean="0"/>
              <a:t> Philippines with funding  support from UNF and technical assistance from HQ and RO, partnered with the Department of Health and the  Cities of Manila and </a:t>
            </a:r>
            <a:r>
              <a:rPr lang="en-US" sz="2000" baseline="0" dirty="0" err="1" smtClean="0"/>
              <a:t>Taguig</a:t>
            </a:r>
            <a:r>
              <a:rPr lang="en-US" sz="2000" baseline="0" dirty="0" smtClean="0"/>
              <a:t> in a project to reduce inequities in immunization in the urban poor communities of Metro Manila</a:t>
            </a:r>
            <a:endParaRPr lang="en-US" sz="2000" dirty="0"/>
          </a:p>
        </p:txBody>
      </p:sp>
      <p:sp>
        <p:nvSpPr>
          <p:cNvPr id="4" name="Slide Number Placeholder 3"/>
          <p:cNvSpPr>
            <a:spLocks noGrp="1"/>
          </p:cNvSpPr>
          <p:nvPr>
            <p:ph type="sldNum" sz="quarter" idx="10"/>
          </p:nvPr>
        </p:nvSpPr>
        <p:spPr/>
        <p:txBody>
          <a:bodyPr/>
          <a:lstStyle/>
          <a:p>
            <a:fld id="{70581052-6521-495F-AE05-C74158D4FF03}" type="slidenum">
              <a:rPr lang="en-US" smtClean="0"/>
              <a:t>6</a:t>
            </a:fld>
            <a:endParaRPr lang="en-US"/>
          </a:p>
        </p:txBody>
      </p:sp>
    </p:spTree>
    <p:extLst>
      <p:ext uri="{BB962C8B-B14F-4D97-AF65-F5344CB8AC3E}">
        <p14:creationId xmlns:p14="http://schemas.microsoft.com/office/powerpoint/2010/main" val="93564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started with establishing partnership</a:t>
            </a:r>
            <a:r>
              <a:rPr lang="en-US" sz="1600" baseline="0" dirty="0" smtClean="0"/>
              <a:t> with key stakeholders in the community. </a:t>
            </a:r>
            <a:r>
              <a:rPr lang="en-US" sz="1600" dirty="0" smtClean="0"/>
              <a:t>In a decentralized health system</a:t>
            </a:r>
            <a:r>
              <a:rPr lang="en-US" sz="1600" baseline="0" dirty="0" smtClean="0"/>
              <a:t> these are the local officials at the barangay (village) level who has the power and resources that can be tapped . We organized  joint EPI Microplanning Workshop, where for the first time local officials and health staff were gathered together to discuss the issues/concerns behind low immunization coverage, identified high risk areas and developed joint </a:t>
            </a:r>
            <a:r>
              <a:rPr lang="en-US" sz="1600" baseline="0" dirty="0" err="1" smtClean="0"/>
              <a:t>microplans</a:t>
            </a:r>
            <a:r>
              <a:rPr lang="en-US" sz="1600" baseline="0" dirty="0" smtClean="0"/>
              <a:t> which are revisited every quarter. Recognizing as well that other non health stakeholders of should be involved , we organized </a:t>
            </a:r>
            <a:r>
              <a:rPr lang="en-US" sz="1600" dirty="0" err="1" smtClean="0"/>
              <a:t>intersectoral</a:t>
            </a:r>
            <a:r>
              <a:rPr lang="en-US" sz="1600" dirty="0" smtClean="0"/>
              <a:t> workshops for</a:t>
            </a:r>
            <a:r>
              <a:rPr lang="en-US" sz="1600" baseline="0" dirty="0" smtClean="0"/>
              <a:t> this purpose</a:t>
            </a:r>
            <a:r>
              <a:rPr lang="en-US" sz="1600" dirty="0" smtClean="0"/>
              <a:t>. This  was a practical strategy to better understand the roles /contributions of different stakeholders including mobilizing resources to support immunization </a:t>
            </a:r>
          </a:p>
          <a:p>
            <a:r>
              <a:rPr lang="en-US" sz="1600" dirty="0" smtClean="0"/>
              <a:t> </a:t>
            </a:r>
            <a:endParaRPr lang="en-US" sz="1600" dirty="0"/>
          </a:p>
        </p:txBody>
      </p:sp>
      <p:sp>
        <p:nvSpPr>
          <p:cNvPr id="4" name="Slide Number Placeholder 3"/>
          <p:cNvSpPr>
            <a:spLocks noGrp="1"/>
          </p:cNvSpPr>
          <p:nvPr>
            <p:ph type="sldNum" sz="quarter" idx="10"/>
          </p:nvPr>
        </p:nvSpPr>
        <p:spPr/>
        <p:txBody>
          <a:bodyPr/>
          <a:lstStyle/>
          <a:p>
            <a:fld id="{70581052-6521-495F-AE05-C74158D4FF03}" type="slidenum">
              <a:rPr lang="en-US" smtClean="0"/>
              <a:t>7</a:t>
            </a:fld>
            <a:endParaRPr lang="en-US"/>
          </a:p>
        </p:txBody>
      </p:sp>
    </p:spTree>
    <p:extLst>
      <p:ext uri="{BB962C8B-B14F-4D97-AF65-F5344CB8AC3E}">
        <p14:creationId xmlns:p14="http://schemas.microsoft.com/office/powerpoint/2010/main" val="344639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 the City of Manila there are 896 barangays</a:t>
            </a:r>
            <a:r>
              <a:rPr lang="en-US" sz="1600" baseline="0" dirty="0" smtClean="0"/>
              <a:t> (villages)</a:t>
            </a:r>
            <a:r>
              <a:rPr lang="en-US" sz="1600" dirty="0" smtClean="0"/>
              <a:t> and </a:t>
            </a:r>
            <a:r>
              <a:rPr lang="en-US" sz="1600" dirty="0" err="1" smtClean="0"/>
              <a:t>onlyp</a:t>
            </a:r>
            <a:r>
              <a:rPr lang="en-US" sz="1600" dirty="0" smtClean="0"/>
              <a:t> around</a:t>
            </a:r>
            <a:r>
              <a:rPr lang="en-US" sz="1600" baseline="0" dirty="0" smtClean="0"/>
              <a:t> 200 Barangay Health Workers paid by the city to support the health centers. To address this gap in manpower,  </a:t>
            </a:r>
            <a:r>
              <a:rPr lang="en-US" sz="1600" dirty="0" smtClean="0"/>
              <a:t>a series of Governance and Leadership Advocacy Workshops  were organized with</a:t>
            </a:r>
            <a:r>
              <a:rPr lang="en-US" sz="1600" baseline="0" dirty="0" smtClean="0"/>
              <a:t> the goal that </a:t>
            </a:r>
            <a:r>
              <a:rPr lang="en-US" sz="1600" dirty="0" smtClean="0"/>
              <a:t>all the Barangays of the</a:t>
            </a:r>
            <a:r>
              <a:rPr lang="en-US" sz="1600" baseline="0" dirty="0" smtClean="0"/>
              <a:t> c</a:t>
            </a:r>
            <a:r>
              <a:rPr lang="en-US" sz="1600" dirty="0" smtClean="0"/>
              <a:t>ity will  hire their  BHW from their own local budget for immunization and</a:t>
            </a:r>
            <a:r>
              <a:rPr lang="en-US" sz="1600" baseline="0" dirty="0" smtClean="0"/>
              <a:t> other health services</a:t>
            </a:r>
            <a:r>
              <a:rPr lang="en-US" sz="1600" dirty="0" smtClean="0"/>
              <a:t>. As a result to date</a:t>
            </a:r>
            <a:r>
              <a:rPr lang="en-US" sz="1600" baseline="0" dirty="0" smtClean="0"/>
              <a:t> an additional 167 BHWs were hired and 300 policies in support of immunization were passed</a:t>
            </a:r>
            <a:endParaRPr lang="en-US" sz="1600" dirty="0"/>
          </a:p>
        </p:txBody>
      </p:sp>
      <p:sp>
        <p:nvSpPr>
          <p:cNvPr id="4" name="Slide Number Placeholder 3"/>
          <p:cNvSpPr>
            <a:spLocks noGrp="1"/>
          </p:cNvSpPr>
          <p:nvPr>
            <p:ph type="sldNum" sz="quarter" idx="10"/>
          </p:nvPr>
        </p:nvSpPr>
        <p:spPr/>
        <p:txBody>
          <a:bodyPr/>
          <a:lstStyle/>
          <a:p>
            <a:fld id="{70581052-6521-495F-AE05-C74158D4FF03}" type="slidenum">
              <a:rPr lang="en-US" smtClean="0"/>
              <a:t>8</a:t>
            </a:fld>
            <a:endParaRPr lang="en-US"/>
          </a:p>
        </p:txBody>
      </p:sp>
    </p:spTree>
    <p:extLst>
      <p:ext uri="{BB962C8B-B14F-4D97-AF65-F5344CB8AC3E}">
        <p14:creationId xmlns:p14="http://schemas.microsoft.com/office/powerpoint/2010/main" val="394558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With</a:t>
            </a:r>
            <a:r>
              <a:rPr lang="en-US" sz="1600" baseline="0" dirty="0" smtClean="0"/>
              <a:t> large number of population and one health center, regular outreaches were done with support from local officials in terms of mobilizing the guardians and caregivers of children, transport and security for the vaccination team. A quarterly rapid coverage assessment is done for high risk </a:t>
            </a:r>
            <a:r>
              <a:rPr lang="en-US" sz="1600" baseline="0" dirty="0" err="1" smtClean="0"/>
              <a:t>puroks</a:t>
            </a:r>
            <a:r>
              <a:rPr lang="en-US" sz="1600" baseline="0" dirty="0" smtClean="0"/>
              <a:t> (zones/streets) to check progress.  For a more efficient data management we developed an electronic version of the Target Client List which uses a simple excel worksheet which soon will be online using google sheets. This will do away with the use of paper based recording and reporting and has a special reminder where each antigen that is due per child will be highlighted in red for easy tracking</a:t>
            </a:r>
          </a:p>
          <a:p>
            <a:endParaRPr lang="en-US" sz="1600" dirty="0"/>
          </a:p>
        </p:txBody>
      </p:sp>
      <p:sp>
        <p:nvSpPr>
          <p:cNvPr id="4" name="Slide Number Placeholder 3"/>
          <p:cNvSpPr>
            <a:spLocks noGrp="1"/>
          </p:cNvSpPr>
          <p:nvPr>
            <p:ph type="sldNum" sz="quarter" idx="10"/>
          </p:nvPr>
        </p:nvSpPr>
        <p:spPr/>
        <p:txBody>
          <a:bodyPr/>
          <a:lstStyle/>
          <a:p>
            <a:fld id="{70581052-6521-495F-AE05-C74158D4FF03}" type="slidenum">
              <a:rPr lang="en-US" smtClean="0"/>
              <a:t>9</a:t>
            </a:fld>
            <a:endParaRPr lang="en-US"/>
          </a:p>
        </p:txBody>
      </p:sp>
    </p:spTree>
    <p:extLst>
      <p:ext uri="{BB962C8B-B14F-4D97-AF65-F5344CB8AC3E}">
        <p14:creationId xmlns:p14="http://schemas.microsoft.com/office/powerpoint/2010/main" val="342485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6838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024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94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t>9/8/2017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9/8/2017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669" y="6096000"/>
            <a:ext cx="4495800" cy="706985"/>
          </a:xfrm>
          <a:prstGeom prst="rect">
            <a:avLst/>
          </a:prstGeom>
        </p:spPr>
      </p:pic>
      <p:sp>
        <p:nvSpPr>
          <p:cNvPr id="4" name="Title 1"/>
          <p:cNvSpPr>
            <a:spLocks noGrp="1"/>
          </p:cNvSpPr>
          <p:nvPr>
            <p:ph type="ctrTitle"/>
          </p:nvPr>
        </p:nvSpPr>
        <p:spPr>
          <a:xfrm>
            <a:off x="762000" y="2209800"/>
            <a:ext cx="7772400" cy="1847850"/>
          </a:xfrm>
        </p:spPr>
        <p:txBody>
          <a:bodyPr>
            <a:normAutofit fontScale="90000"/>
          </a:bodyPr>
          <a:lstStyle/>
          <a:p>
            <a:r>
              <a:rPr lang="en-US" dirty="0" smtClean="0">
                <a:solidFill>
                  <a:schemeClr val="bg1"/>
                </a:solidFill>
              </a:rPr>
              <a:t>Strengthening Routine Immunization in Urban Poor Communities- the Philippine Experience</a:t>
            </a:r>
            <a:endParaRPr lang="en-US" dirty="0">
              <a:solidFill>
                <a:schemeClr val="bg1"/>
              </a:solidFill>
            </a:endParaRPr>
          </a:p>
        </p:txBody>
      </p:sp>
      <p:sp>
        <p:nvSpPr>
          <p:cNvPr id="2" name="TextBox 1"/>
          <p:cNvSpPr txBox="1"/>
          <p:nvPr/>
        </p:nvSpPr>
        <p:spPr>
          <a:xfrm>
            <a:off x="2286000" y="4648200"/>
            <a:ext cx="3581400" cy="1015663"/>
          </a:xfrm>
          <a:prstGeom prst="rect">
            <a:avLst/>
          </a:prstGeom>
          <a:noFill/>
        </p:spPr>
        <p:txBody>
          <a:bodyPr wrap="square" rtlCol="0">
            <a:spAutoFit/>
          </a:bodyPr>
          <a:lstStyle/>
          <a:p>
            <a:pPr algn="ctr"/>
            <a:r>
              <a:rPr lang="en-US" sz="2000" dirty="0" smtClean="0">
                <a:solidFill>
                  <a:schemeClr val="bg1"/>
                </a:solidFill>
              </a:rPr>
              <a:t>Carla Ante-Orozco, MD,MPH</a:t>
            </a:r>
          </a:p>
          <a:p>
            <a:pPr algn="ctr"/>
            <a:r>
              <a:rPr lang="en-US" sz="2000" dirty="0" smtClean="0">
                <a:solidFill>
                  <a:schemeClr val="bg1"/>
                </a:solidFill>
              </a:rPr>
              <a:t>Health PS Specialist</a:t>
            </a:r>
          </a:p>
          <a:p>
            <a:pPr algn="ctr"/>
            <a:r>
              <a:rPr lang="en-US" sz="2000" dirty="0" smtClean="0">
                <a:solidFill>
                  <a:schemeClr val="bg1"/>
                </a:solidFill>
              </a:rPr>
              <a:t>UNICEF Philippines</a:t>
            </a:r>
            <a:endParaRPr lang="en-US" sz="2000" dirty="0">
              <a:solidFill>
                <a:schemeClr val="bg1"/>
              </a:solidFill>
            </a:endParaRPr>
          </a:p>
        </p:txBody>
      </p:sp>
    </p:spTree>
    <p:extLst>
      <p:ext uri="{BB962C8B-B14F-4D97-AF65-F5344CB8AC3E}">
        <p14:creationId xmlns:p14="http://schemas.microsoft.com/office/powerpoint/2010/main" val="1785174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032"/>
            <a:ext cx="8229600" cy="1143000"/>
          </a:xfrm>
        </p:spPr>
        <p:txBody>
          <a:bodyPr>
            <a:normAutofit/>
          </a:bodyPr>
          <a:lstStyle/>
          <a:p>
            <a:r>
              <a:rPr lang="en-US" sz="4000" dirty="0" smtClean="0"/>
              <a:t>Community Engagement</a:t>
            </a:r>
            <a:endParaRPr lang="en-US" sz="4000" dirty="0"/>
          </a:p>
        </p:txBody>
      </p:sp>
      <p:sp>
        <p:nvSpPr>
          <p:cNvPr id="3" name="Content Placeholder 2"/>
          <p:cNvSpPr>
            <a:spLocks noGrp="1"/>
          </p:cNvSpPr>
          <p:nvPr>
            <p:ph sz="half" idx="1"/>
          </p:nvPr>
        </p:nvSpPr>
        <p:spPr>
          <a:xfrm>
            <a:off x="228600" y="1195188"/>
            <a:ext cx="4724400" cy="5205612"/>
          </a:xfrm>
        </p:spPr>
        <p:txBody>
          <a:bodyPr>
            <a:normAutofit/>
          </a:bodyPr>
          <a:lstStyle/>
          <a:p>
            <a:r>
              <a:rPr lang="en-US" sz="2000" b="1" dirty="0" smtClean="0"/>
              <a:t>Recruitment and training of non traditional barangay health volunteers </a:t>
            </a:r>
            <a:r>
              <a:rPr lang="en-US" sz="2000" dirty="0" smtClean="0"/>
              <a:t>(at least one per street) for masterlisting and defaulter tracking</a:t>
            </a:r>
          </a:p>
          <a:p>
            <a:pPr marL="0" indent="0">
              <a:buNone/>
            </a:pPr>
            <a:r>
              <a:rPr lang="en-US" sz="2000" dirty="0" smtClean="0"/>
              <a:t>-   Consist of students, housewives, youth leaders, parent leaders, street sweepers and other community members who were first time volunteers for health- related activities</a:t>
            </a:r>
          </a:p>
          <a:p>
            <a:r>
              <a:rPr lang="en-US" sz="2000" b="1" dirty="0"/>
              <a:t>EPI champions for social </a:t>
            </a:r>
            <a:r>
              <a:rPr lang="en-US" sz="2000" b="1" dirty="0" smtClean="0"/>
              <a:t>mobilization</a:t>
            </a:r>
          </a:p>
          <a:p>
            <a:pPr>
              <a:buFontTx/>
              <a:buChar char="-"/>
            </a:pPr>
            <a:r>
              <a:rPr lang="en-US" sz="2000" dirty="0" smtClean="0"/>
              <a:t>Recruitment of </a:t>
            </a:r>
            <a:r>
              <a:rPr lang="en-US" sz="2000" dirty="0"/>
              <a:t>ordinary folks in the </a:t>
            </a:r>
            <a:r>
              <a:rPr lang="en-US" sz="2000" dirty="0" smtClean="0"/>
              <a:t>village</a:t>
            </a:r>
            <a:r>
              <a:rPr lang="en-US" sz="2000" dirty="0"/>
              <a:t> </a:t>
            </a:r>
            <a:r>
              <a:rPr lang="en-US" sz="2000" dirty="0" smtClean="0"/>
              <a:t>to complement </a:t>
            </a:r>
            <a:r>
              <a:rPr lang="en-US" sz="2000" dirty="0"/>
              <a:t>ongoing initiatives of barangay officials and health workers in promoting immunization.</a:t>
            </a:r>
          </a:p>
          <a:p>
            <a:pPr>
              <a:buFontTx/>
              <a:buChar char="-"/>
            </a:pPr>
            <a:endParaRPr lang="en-US" sz="2000" dirty="0"/>
          </a:p>
          <a:p>
            <a:pPr marL="0" indent="0">
              <a:buNone/>
            </a:pPr>
            <a:endParaRPr lang="en-US" sz="2000" b="1" dirty="0"/>
          </a:p>
          <a:p>
            <a:endParaRPr lang="en-US" sz="2000" dirty="0" smtClean="0"/>
          </a:p>
          <a:p>
            <a:pPr marL="0" indent="0">
              <a:buNone/>
            </a:pPr>
            <a:endParaRPr lang="en-US" sz="2000" dirty="0" smtClean="0"/>
          </a:p>
          <a:p>
            <a:pPr marL="0" indent="0">
              <a:buNone/>
            </a:pPr>
            <a:endParaRPr lang="en-US" sz="20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7903" y="1173937"/>
            <a:ext cx="3380437" cy="1877530"/>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4140" y="4975395"/>
            <a:ext cx="3124200" cy="1870699"/>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1509" y="3096553"/>
            <a:ext cx="3048000" cy="1833756"/>
          </a:xfrm>
          <a:prstGeom prst="rect">
            <a:avLst/>
          </a:prstGeom>
        </p:spPr>
      </p:pic>
    </p:spTree>
    <p:extLst>
      <p:ext uri="{BB962C8B-B14F-4D97-AF65-F5344CB8AC3E}">
        <p14:creationId xmlns:p14="http://schemas.microsoft.com/office/powerpoint/2010/main" val="2709656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96" y="212302"/>
            <a:ext cx="8229600" cy="1143000"/>
          </a:xfrm>
        </p:spPr>
        <p:txBody>
          <a:bodyPr>
            <a:normAutofit/>
          </a:bodyPr>
          <a:lstStyle/>
          <a:p>
            <a:pPr algn="l"/>
            <a:r>
              <a:rPr lang="en-US" sz="2800" dirty="0" smtClean="0"/>
              <a:t>Barangay Health Volunteer's Tools for </a:t>
            </a:r>
            <a:r>
              <a:rPr lang="en-US" sz="2800" dirty="0" err="1" smtClean="0"/>
              <a:t>Masterlisting</a:t>
            </a:r>
            <a:r>
              <a:rPr lang="en-US" sz="2800" dirty="0" smtClean="0"/>
              <a:t> and Defaulter Tracking</a:t>
            </a:r>
            <a:endParaRPr lang="en-US" sz="2800" dirty="0"/>
          </a:p>
        </p:txBody>
      </p:sp>
      <p:pic>
        <p:nvPicPr>
          <p:cNvPr id="6" name="Content Placeholder 5"/>
          <p:cNvPicPr>
            <a:picLocks noGrp="1" noChangeAspect="1"/>
          </p:cNvPicPr>
          <p:nvPr>
            <p:ph sz="half" idx="4294967295"/>
          </p:nvPr>
        </p:nvPicPr>
        <p:blipFill>
          <a:blip r:embed="rId3"/>
          <a:stretch>
            <a:fillRect/>
          </a:stretch>
        </p:blipFill>
        <p:spPr>
          <a:xfrm>
            <a:off x="4523027" y="1337105"/>
            <a:ext cx="3765240" cy="2514600"/>
          </a:xfrm>
          <a:prstGeom prst="rect">
            <a:avLst/>
          </a:prstGeom>
        </p:spPr>
      </p:pic>
      <p:sp>
        <p:nvSpPr>
          <p:cNvPr id="7" name="TextBox 6"/>
          <p:cNvSpPr txBox="1"/>
          <p:nvPr/>
        </p:nvSpPr>
        <p:spPr>
          <a:xfrm>
            <a:off x="4835591" y="3966903"/>
            <a:ext cx="3452676" cy="338554"/>
          </a:xfrm>
          <a:prstGeom prst="rect">
            <a:avLst/>
          </a:prstGeom>
          <a:noFill/>
        </p:spPr>
        <p:txBody>
          <a:bodyPr wrap="none" rtlCol="0">
            <a:spAutoFit/>
          </a:bodyPr>
          <a:lstStyle/>
          <a:p>
            <a:r>
              <a:rPr lang="en-US" sz="1600" dirty="0" smtClean="0"/>
              <a:t>Barangay map indicating high risk areas</a:t>
            </a:r>
            <a:endParaRPr lang="en-US" sz="1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293" y="4305457"/>
            <a:ext cx="3365974" cy="2225031"/>
          </a:xfrm>
          <a:prstGeom prst="rect">
            <a:avLst/>
          </a:prstGeom>
        </p:spPr>
      </p:pic>
      <p:sp>
        <p:nvSpPr>
          <p:cNvPr id="8" name="TextBox 7"/>
          <p:cNvSpPr txBox="1"/>
          <p:nvPr/>
        </p:nvSpPr>
        <p:spPr>
          <a:xfrm>
            <a:off x="5004302" y="6519446"/>
            <a:ext cx="2802690" cy="338554"/>
          </a:xfrm>
          <a:prstGeom prst="rect">
            <a:avLst/>
          </a:prstGeom>
          <a:noFill/>
        </p:spPr>
        <p:txBody>
          <a:bodyPr wrap="none" rtlCol="0">
            <a:spAutoFit/>
          </a:bodyPr>
          <a:lstStyle/>
          <a:p>
            <a:r>
              <a:rPr lang="en-US" sz="1600" dirty="0" smtClean="0"/>
              <a:t>Immunization registry by street</a:t>
            </a:r>
            <a:endParaRPr lang="en-US" sz="1600" dirty="0"/>
          </a:p>
        </p:txBody>
      </p:sp>
      <p:sp>
        <p:nvSpPr>
          <p:cNvPr id="9" name="TextBox 8"/>
          <p:cNvSpPr txBox="1"/>
          <p:nvPr/>
        </p:nvSpPr>
        <p:spPr>
          <a:xfrm>
            <a:off x="0" y="3966903"/>
            <a:ext cx="4315092" cy="338554"/>
          </a:xfrm>
          <a:prstGeom prst="rect">
            <a:avLst/>
          </a:prstGeom>
          <a:noFill/>
        </p:spPr>
        <p:txBody>
          <a:bodyPr wrap="none" rtlCol="0">
            <a:spAutoFit/>
          </a:bodyPr>
          <a:lstStyle/>
          <a:p>
            <a:r>
              <a:rPr lang="en-US" sz="1600" dirty="0" smtClean="0"/>
              <a:t>      Volunteer’s kit(</a:t>
            </a:r>
            <a:r>
              <a:rPr lang="en-US" sz="1600" dirty="0" err="1" smtClean="0"/>
              <a:t>bag,notebook,tshirts,umbrella</a:t>
            </a:r>
            <a:r>
              <a:rPr lang="en-US" sz="1600" dirty="0" smtClean="0"/>
              <a:t>)</a:t>
            </a:r>
            <a:endParaRPr lang="en-US" sz="16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496" y="1337105"/>
            <a:ext cx="3200400" cy="2400301"/>
          </a:xfrm>
          <a:prstGeom prst="rect">
            <a:avLst/>
          </a:prstGeom>
        </p:spPr>
      </p:pic>
      <p:pic>
        <p:nvPicPr>
          <p:cNvPr id="11" name="Picture 10"/>
          <p:cNvPicPr>
            <a:picLocks noChangeAspect="1"/>
          </p:cNvPicPr>
          <p:nvPr/>
        </p:nvPicPr>
        <p:blipFill>
          <a:blip r:embed="rId6"/>
          <a:stretch>
            <a:fillRect/>
          </a:stretch>
        </p:blipFill>
        <p:spPr>
          <a:xfrm>
            <a:off x="261316" y="4420655"/>
            <a:ext cx="4572000" cy="2311837"/>
          </a:xfrm>
          <a:prstGeom prst="rect">
            <a:avLst/>
          </a:prstGeom>
        </p:spPr>
      </p:pic>
    </p:spTree>
    <p:extLst>
      <p:ext uri="{BB962C8B-B14F-4D97-AF65-F5344CB8AC3E}">
        <p14:creationId xmlns:p14="http://schemas.microsoft.com/office/powerpoint/2010/main" val="650979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Advocacy and demand generation </a:t>
            </a:r>
            <a:endParaRPr lang="en-US" dirty="0"/>
          </a:p>
        </p:txBody>
      </p:sp>
      <p:sp>
        <p:nvSpPr>
          <p:cNvPr id="6" name="Content Placeholder 5"/>
          <p:cNvSpPr>
            <a:spLocks noGrp="1"/>
          </p:cNvSpPr>
          <p:nvPr>
            <p:ph idx="1"/>
          </p:nvPr>
        </p:nvSpPr>
        <p:spPr>
          <a:xfrm>
            <a:off x="457200" y="1566082"/>
            <a:ext cx="4267200" cy="4987118"/>
          </a:xfrm>
        </p:spPr>
        <p:txBody>
          <a:bodyPr>
            <a:normAutofit fontScale="70000" lnSpcReduction="20000"/>
          </a:bodyPr>
          <a:lstStyle/>
          <a:p>
            <a:r>
              <a:rPr lang="en-US" b="1" dirty="0" smtClean="0"/>
              <a:t>Qualitative Research</a:t>
            </a:r>
          </a:p>
          <a:p>
            <a:pPr>
              <a:buFontTx/>
              <a:buChar char="-"/>
            </a:pPr>
            <a:r>
              <a:rPr lang="en-US" dirty="0" smtClean="0"/>
              <a:t>Ongoing study to understand the Knowledge Attitude  Practices of caregivers, health workers, local leaders and other stakeholders on immunization</a:t>
            </a:r>
          </a:p>
          <a:p>
            <a:r>
              <a:rPr lang="en-US" b="1" dirty="0" smtClean="0"/>
              <a:t>Capacity building of Barangay Health Workers </a:t>
            </a:r>
            <a:r>
              <a:rPr lang="en-US" b="1" dirty="0"/>
              <a:t>on Interpersonal Communication and Counseling (IPCC</a:t>
            </a:r>
            <a:r>
              <a:rPr lang="en-US" dirty="0"/>
              <a:t>) </a:t>
            </a:r>
            <a:endParaRPr lang="en-US" dirty="0" smtClean="0"/>
          </a:p>
          <a:p>
            <a:pPr>
              <a:buFontTx/>
              <a:buChar char="-"/>
            </a:pPr>
            <a:r>
              <a:rPr lang="en-US" dirty="0" smtClean="0"/>
              <a:t>BHWs </a:t>
            </a:r>
            <a:r>
              <a:rPr lang="en-US" dirty="0"/>
              <a:t>trained </a:t>
            </a:r>
            <a:r>
              <a:rPr lang="en-US" dirty="0" smtClean="0"/>
              <a:t>in </a:t>
            </a:r>
            <a:r>
              <a:rPr lang="en-US" dirty="0"/>
              <a:t>the proper technique of communicating with </a:t>
            </a:r>
            <a:r>
              <a:rPr lang="en-US" dirty="0" smtClean="0"/>
              <a:t>mothers/caregivers to bring their children for immunization</a:t>
            </a:r>
          </a:p>
          <a:p>
            <a:r>
              <a:rPr lang="en-US" b="1" dirty="0" smtClean="0"/>
              <a:t>World Immunization Week Celebrations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417638"/>
            <a:ext cx="3048000" cy="1497273"/>
          </a:xfrm>
          <a:prstGeom prst="rect">
            <a:avLst/>
          </a:prstGeom>
          <a:noFill/>
          <a:ln>
            <a:noFill/>
          </a:ln>
        </p:spPr>
      </p:pic>
      <p:pic>
        <p:nvPicPr>
          <p:cNvPr id="2" name="Picture 1"/>
          <p:cNvPicPr>
            <a:picLocks noChangeAspect="1"/>
          </p:cNvPicPr>
          <p:nvPr/>
        </p:nvPicPr>
        <p:blipFill>
          <a:blip r:embed="rId4"/>
          <a:stretch>
            <a:fillRect/>
          </a:stretch>
        </p:blipFill>
        <p:spPr>
          <a:xfrm>
            <a:off x="5334000" y="2950168"/>
            <a:ext cx="2819400" cy="1795004"/>
          </a:xfrm>
          <a:prstGeom prst="rect">
            <a:avLst/>
          </a:prstGeom>
        </p:spPr>
      </p:pic>
      <p:pic>
        <p:nvPicPr>
          <p:cNvPr id="3" name="Picture 2"/>
          <p:cNvPicPr>
            <a:picLocks noChangeAspect="1"/>
          </p:cNvPicPr>
          <p:nvPr/>
        </p:nvPicPr>
        <p:blipFill>
          <a:blip r:embed="rId5"/>
          <a:stretch>
            <a:fillRect/>
          </a:stretch>
        </p:blipFill>
        <p:spPr>
          <a:xfrm>
            <a:off x="5981700" y="4752867"/>
            <a:ext cx="2743200" cy="2012761"/>
          </a:xfrm>
          <a:prstGeom prst="rect">
            <a:avLst/>
          </a:prstGeom>
        </p:spPr>
      </p:pic>
    </p:spTree>
    <p:extLst>
      <p:ext uri="{BB962C8B-B14F-4D97-AF65-F5344CB8AC3E}">
        <p14:creationId xmlns:p14="http://schemas.microsoft.com/office/powerpoint/2010/main" val="2050771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Improving the supply chain</a:t>
            </a:r>
            <a:endParaRPr lang="en-US" sz="4000" dirty="0"/>
          </a:p>
        </p:txBody>
      </p:sp>
      <p:sp>
        <p:nvSpPr>
          <p:cNvPr id="3" name="Content Placeholder 2"/>
          <p:cNvSpPr>
            <a:spLocks noGrp="1"/>
          </p:cNvSpPr>
          <p:nvPr>
            <p:ph idx="1"/>
          </p:nvPr>
        </p:nvSpPr>
        <p:spPr>
          <a:xfrm>
            <a:off x="228600" y="1604749"/>
            <a:ext cx="4419600" cy="4525963"/>
          </a:xfrm>
        </p:spPr>
        <p:txBody>
          <a:bodyPr>
            <a:normAutofit/>
          </a:bodyPr>
          <a:lstStyle/>
          <a:p>
            <a:r>
              <a:rPr lang="en-US" sz="2400" dirty="0" smtClean="0"/>
              <a:t>Technical support to MOH to improve vaccine  forecasting  and  procurement process</a:t>
            </a:r>
          </a:p>
          <a:p>
            <a:r>
              <a:rPr lang="en-US" sz="2400" dirty="0" smtClean="0"/>
              <a:t>Training of MOH Subnational Offices in the use of the web based Vaccination Supplies and Stock Management for a more efficient inventory and distribution</a:t>
            </a:r>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578" y="1525299"/>
            <a:ext cx="4238222" cy="25076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577" y="4141526"/>
            <a:ext cx="4238222" cy="2700551"/>
          </a:xfrm>
          <a:prstGeom prst="rect">
            <a:avLst/>
          </a:prstGeom>
        </p:spPr>
      </p:pic>
    </p:spTree>
    <p:extLst>
      <p:ext uri="{BB962C8B-B14F-4D97-AF65-F5344CB8AC3E}">
        <p14:creationId xmlns:p14="http://schemas.microsoft.com/office/powerpoint/2010/main" val="644887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Promising Results: </a:t>
            </a:r>
            <a:r>
              <a:rPr lang="en-US" sz="2800" i="1" dirty="0" smtClean="0"/>
              <a:t>More children vaccinated with MCV1 and MCV2, less measles cases in the City of Manila</a:t>
            </a:r>
            <a:endParaRPr lang="en-US" sz="2800" i="1" dirty="0"/>
          </a:p>
        </p:txBody>
      </p:sp>
      <p:pic>
        <p:nvPicPr>
          <p:cNvPr id="4" name="Content Placeholder 3"/>
          <p:cNvPicPr>
            <a:picLocks noGrp="1" noChangeAspect="1"/>
          </p:cNvPicPr>
          <p:nvPr>
            <p:ph idx="1"/>
          </p:nvPr>
        </p:nvPicPr>
        <p:blipFill>
          <a:blip r:embed="rId3"/>
          <a:stretch>
            <a:fillRect/>
          </a:stretch>
        </p:blipFill>
        <p:spPr>
          <a:xfrm>
            <a:off x="381000" y="1828800"/>
            <a:ext cx="4035902" cy="2005758"/>
          </a:xfrm>
          <a:prstGeom prst="rect">
            <a:avLst/>
          </a:prstGeom>
        </p:spPr>
      </p:pic>
      <p:pic>
        <p:nvPicPr>
          <p:cNvPr id="6" name="Picture 5"/>
          <p:cNvPicPr>
            <a:picLocks noChangeAspect="1"/>
          </p:cNvPicPr>
          <p:nvPr/>
        </p:nvPicPr>
        <p:blipFill>
          <a:blip r:embed="rId4"/>
          <a:stretch>
            <a:fillRect/>
          </a:stretch>
        </p:blipFill>
        <p:spPr>
          <a:xfrm>
            <a:off x="4572000" y="1833371"/>
            <a:ext cx="4035902" cy="2011854"/>
          </a:xfrm>
          <a:prstGeom prst="rect">
            <a:avLst/>
          </a:prstGeom>
        </p:spPr>
      </p:pic>
      <p:sp>
        <p:nvSpPr>
          <p:cNvPr id="8" name="TextBox 7"/>
          <p:cNvSpPr txBox="1"/>
          <p:nvPr/>
        </p:nvSpPr>
        <p:spPr>
          <a:xfrm>
            <a:off x="2057400" y="1438553"/>
            <a:ext cx="4637873" cy="338554"/>
          </a:xfrm>
          <a:prstGeom prst="rect">
            <a:avLst/>
          </a:prstGeom>
          <a:noFill/>
        </p:spPr>
        <p:txBody>
          <a:bodyPr wrap="none" rtlCol="0">
            <a:spAutoFit/>
          </a:bodyPr>
          <a:lstStyle/>
          <a:p>
            <a:r>
              <a:rPr lang="en-US" sz="1600" dirty="0" smtClean="0"/>
              <a:t>MCV1 and MCV2 Coverage 2015-2016 in Project Sites</a:t>
            </a:r>
            <a:endParaRPr lang="en-US" sz="1600" dirty="0"/>
          </a:p>
        </p:txBody>
      </p:sp>
      <p:graphicFrame>
        <p:nvGraphicFramePr>
          <p:cNvPr id="10" name="Content Placeholder 12"/>
          <p:cNvGraphicFramePr>
            <a:graphicFrameLocks/>
          </p:cNvGraphicFramePr>
          <p:nvPr>
            <p:extLst>
              <p:ext uri="{D42A27DB-BD31-4B8C-83A1-F6EECF244321}">
                <p14:modId xmlns:p14="http://schemas.microsoft.com/office/powerpoint/2010/main" val="3933270612"/>
              </p:ext>
            </p:extLst>
          </p:nvPr>
        </p:nvGraphicFramePr>
        <p:xfrm>
          <a:off x="1600200" y="4343400"/>
          <a:ext cx="5867400" cy="2367846"/>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1"/>
          <p:cNvSpPr txBox="1">
            <a:spLocks/>
          </p:cNvSpPr>
          <p:nvPr/>
        </p:nvSpPr>
        <p:spPr>
          <a:xfrm>
            <a:off x="1627496" y="3983931"/>
            <a:ext cx="5840104" cy="325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PH" sz="2800" dirty="0" smtClean="0"/>
              <a:t>Total confirmed measles cases City of Manila, 2014 to 2017</a:t>
            </a:r>
            <a:endParaRPr lang="en-PH" sz="2800" dirty="0"/>
          </a:p>
        </p:txBody>
      </p:sp>
    </p:spTree>
    <p:extLst>
      <p:ext uri="{BB962C8B-B14F-4D97-AF65-F5344CB8AC3E}">
        <p14:creationId xmlns:p14="http://schemas.microsoft.com/office/powerpoint/2010/main" val="3072110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a:t>
            </a:r>
            <a:endParaRPr lang="en-US" dirty="0"/>
          </a:p>
        </p:txBody>
      </p:sp>
      <p:sp>
        <p:nvSpPr>
          <p:cNvPr id="3" name="Content Placeholder 2"/>
          <p:cNvSpPr>
            <a:spLocks noGrp="1"/>
          </p:cNvSpPr>
          <p:nvPr>
            <p:ph idx="1"/>
          </p:nvPr>
        </p:nvSpPr>
        <p:spPr>
          <a:xfrm>
            <a:off x="457200" y="1066800"/>
            <a:ext cx="8229600" cy="4876800"/>
          </a:xfrm>
        </p:spPr>
        <p:txBody>
          <a:bodyPr>
            <a:noAutofit/>
          </a:bodyPr>
          <a:lstStyle/>
          <a:p>
            <a:r>
              <a:rPr lang="en-US" sz="2400" dirty="0" smtClean="0"/>
              <a:t>Barangay Health Leadership Program for barangay captains </a:t>
            </a:r>
          </a:p>
          <a:p>
            <a:r>
              <a:rPr lang="en-US" sz="2400" dirty="0" smtClean="0"/>
              <a:t>Advocacy </a:t>
            </a:r>
            <a:r>
              <a:rPr lang="en-US" sz="2400" dirty="0"/>
              <a:t>(establishment of partnership) with private sector, other government agencies and </a:t>
            </a:r>
            <a:r>
              <a:rPr lang="en-US" sz="2400" dirty="0" smtClean="0"/>
              <a:t>academe</a:t>
            </a:r>
          </a:p>
          <a:p>
            <a:r>
              <a:rPr lang="en-US" sz="2400" dirty="0" smtClean="0"/>
              <a:t>Creation of interlocal barangay health zones for service delivery network and sharing of resources</a:t>
            </a:r>
          </a:p>
          <a:p>
            <a:r>
              <a:rPr lang="en-US" sz="2400" dirty="0" smtClean="0"/>
              <a:t>Leadership </a:t>
            </a:r>
            <a:r>
              <a:rPr lang="en-US" sz="2400" dirty="0"/>
              <a:t>Training Course </a:t>
            </a:r>
            <a:r>
              <a:rPr lang="en-US" sz="2400" dirty="0" smtClean="0"/>
              <a:t>for </a:t>
            </a:r>
            <a:r>
              <a:rPr lang="en-US" sz="2400" dirty="0"/>
              <a:t>doctors and public health </a:t>
            </a:r>
            <a:r>
              <a:rPr lang="en-US" sz="2400" dirty="0" smtClean="0"/>
              <a:t>workers</a:t>
            </a:r>
          </a:p>
          <a:p>
            <a:r>
              <a:rPr lang="en-US" sz="2400" dirty="0"/>
              <a:t>Reach Out and Read </a:t>
            </a:r>
            <a:r>
              <a:rPr lang="en-US" sz="2400" dirty="0" smtClean="0"/>
              <a:t>initiative: </a:t>
            </a:r>
            <a:r>
              <a:rPr lang="en-US" sz="2400" i="1" dirty="0" smtClean="0"/>
              <a:t>children will be given at least two books, one for MCV1 and another for MCV2</a:t>
            </a:r>
          </a:p>
          <a:p>
            <a:r>
              <a:rPr lang="en-US" sz="2400" dirty="0" smtClean="0"/>
              <a:t>Hiring of program officers to support the national MOH EPI team and 2 subnational MOH offices</a:t>
            </a:r>
          </a:p>
          <a:p>
            <a:pPr marL="0" indent="0">
              <a:buNone/>
            </a:pPr>
            <a:endParaRPr lang="en-US" sz="2400" dirty="0"/>
          </a:p>
        </p:txBody>
      </p:sp>
    </p:spTree>
    <p:extLst>
      <p:ext uri="{BB962C8B-B14F-4D97-AF65-F5344CB8AC3E}">
        <p14:creationId xmlns:p14="http://schemas.microsoft.com/office/powerpoint/2010/main" val="3119440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669" y="6096000"/>
            <a:ext cx="4495800" cy="706985"/>
          </a:xfrm>
          <a:prstGeom prst="rect">
            <a:avLst/>
          </a:prstGeom>
        </p:spPr>
      </p:pic>
      <p:sp>
        <p:nvSpPr>
          <p:cNvPr id="4" name="Title 1"/>
          <p:cNvSpPr>
            <a:spLocks noGrp="1"/>
          </p:cNvSpPr>
          <p:nvPr>
            <p:ph type="ctrTitle"/>
          </p:nvPr>
        </p:nvSpPr>
        <p:spPr>
          <a:xfrm>
            <a:off x="1022169" y="4724400"/>
            <a:ext cx="7239000" cy="1162050"/>
          </a:xfrm>
        </p:spPr>
        <p:txBody>
          <a:bodyPr>
            <a:normAutofit/>
          </a:bodyPr>
          <a:lstStyle/>
          <a:p>
            <a:r>
              <a:rPr lang="en-US" dirty="0" smtClean="0">
                <a:solidFill>
                  <a:schemeClr val="bg1"/>
                </a:solidFill>
              </a:rPr>
              <a:t>Thank you!</a:t>
            </a:r>
            <a:endParaRPr lang="en-US"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769" y="838200"/>
            <a:ext cx="6019800" cy="4013200"/>
          </a:xfrm>
          <a:prstGeom prst="rect">
            <a:avLst/>
          </a:prstGeom>
        </p:spPr>
      </p:pic>
    </p:spTree>
    <p:extLst>
      <p:ext uri="{BB962C8B-B14F-4D97-AF65-F5344CB8AC3E}">
        <p14:creationId xmlns:p14="http://schemas.microsoft.com/office/powerpoint/2010/main" val="3171348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Philippines</a:t>
            </a:r>
            <a:endParaRPr lang="en-US" dirty="0"/>
          </a:p>
        </p:txBody>
      </p:sp>
      <p:pic>
        <p:nvPicPr>
          <p:cNvPr id="4" name="Content Placeholder 3"/>
          <p:cNvPicPr>
            <a:picLocks noGrp="1" noChangeAspect="1"/>
          </p:cNvPicPr>
          <p:nvPr>
            <p:ph sz="half" idx="1"/>
          </p:nvPr>
        </p:nvPicPr>
        <p:blipFill>
          <a:blip r:embed="rId3"/>
          <a:stretch>
            <a:fillRect/>
          </a:stretch>
        </p:blipFill>
        <p:spPr>
          <a:xfrm>
            <a:off x="578822" y="1600200"/>
            <a:ext cx="3795356" cy="4525963"/>
          </a:xfrm>
          <a:prstGeom prst="rect">
            <a:avLst/>
          </a:prstGeom>
        </p:spPr>
      </p:pic>
      <p:sp>
        <p:nvSpPr>
          <p:cNvPr id="5" name="Content Placeholder 4"/>
          <p:cNvSpPr>
            <a:spLocks noGrp="1"/>
          </p:cNvSpPr>
          <p:nvPr>
            <p:ph sz="half" idx="2"/>
          </p:nvPr>
        </p:nvSpPr>
        <p:spPr/>
        <p:txBody>
          <a:bodyPr>
            <a:normAutofit lnSpcReduction="10000"/>
          </a:bodyPr>
          <a:lstStyle/>
          <a:p>
            <a:r>
              <a:rPr lang="en-US" sz="2400" dirty="0" smtClean="0"/>
              <a:t>An archipelago in </a:t>
            </a:r>
            <a:r>
              <a:rPr lang="en-US" sz="2400" dirty="0"/>
              <a:t>Southeast Asia, with 7,107 islands </a:t>
            </a:r>
            <a:endParaRPr lang="en-US" sz="2400" dirty="0" smtClean="0"/>
          </a:p>
          <a:p>
            <a:r>
              <a:rPr lang="fr-FR" sz="2400" dirty="0"/>
              <a:t>Population: 101 million </a:t>
            </a:r>
            <a:r>
              <a:rPr lang="fr-FR" sz="1800" i="1" dirty="0"/>
              <a:t>(2015 PSA</a:t>
            </a:r>
            <a:r>
              <a:rPr lang="fr-FR" sz="1800" i="1" dirty="0" smtClean="0"/>
              <a:t>)</a:t>
            </a:r>
          </a:p>
          <a:p>
            <a:r>
              <a:rPr lang="en-US" sz="2400" dirty="0"/>
              <a:t>D</a:t>
            </a:r>
            <a:r>
              <a:rPr lang="en-US" sz="2400" dirty="0" smtClean="0"/>
              <a:t>ivided </a:t>
            </a:r>
            <a:r>
              <a:rPr lang="en-US" sz="2400" dirty="0"/>
              <a:t>into three island </a:t>
            </a:r>
            <a:r>
              <a:rPr lang="en-US" sz="2400" dirty="0" smtClean="0"/>
              <a:t>groups and 17 administrative regions</a:t>
            </a:r>
          </a:p>
          <a:p>
            <a:r>
              <a:rPr lang="en-US" sz="2400" dirty="0" smtClean="0"/>
              <a:t>Lower Middle </a:t>
            </a:r>
            <a:r>
              <a:rPr lang="en-US" sz="2400" dirty="0"/>
              <a:t>Income Country with </a:t>
            </a:r>
            <a:r>
              <a:rPr lang="en-US" sz="2400" dirty="0" smtClean="0"/>
              <a:t>a fast growing economy</a:t>
            </a:r>
          </a:p>
          <a:p>
            <a:r>
              <a:rPr lang="en-US" sz="2400" dirty="0"/>
              <a:t>One of the highest GINI coefficient in SEA</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147418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200" dirty="0" smtClean="0"/>
              <a:t>The Philippines has many unvaccinated children..</a:t>
            </a:r>
            <a:endParaRPr lang="en-US" sz="3200" dirty="0"/>
          </a:p>
        </p:txBody>
      </p:sp>
      <p:pic>
        <p:nvPicPr>
          <p:cNvPr id="3" name="Picture 2"/>
          <p:cNvPicPr>
            <a:picLocks noChangeAspect="1"/>
          </p:cNvPicPr>
          <p:nvPr/>
        </p:nvPicPr>
        <p:blipFill>
          <a:blip r:embed="rId3"/>
          <a:stretch>
            <a:fillRect/>
          </a:stretch>
        </p:blipFill>
        <p:spPr>
          <a:xfrm>
            <a:off x="457200" y="1295400"/>
            <a:ext cx="8077200" cy="5283390"/>
          </a:xfrm>
          <a:prstGeom prst="rect">
            <a:avLst/>
          </a:prstGeom>
        </p:spPr>
      </p:pic>
      <p:sp>
        <p:nvSpPr>
          <p:cNvPr id="5" name="Oval 4"/>
          <p:cNvSpPr/>
          <p:nvPr/>
        </p:nvSpPr>
        <p:spPr>
          <a:xfrm>
            <a:off x="3200399" y="3810000"/>
            <a:ext cx="387531" cy="1905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02418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6735" r="35992"/>
          <a:stretch/>
        </p:blipFill>
        <p:spPr>
          <a:xfrm>
            <a:off x="5396272" y="220086"/>
            <a:ext cx="3138127" cy="598903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6735" r="36178"/>
          <a:stretch/>
        </p:blipFill>
        <p:spPr>
          <a:xfrm>
            <a:off x="695712" y="192086"/>
            <a:ext cx="3234031" cy="6017032"/>
          </a:xfrm>
          <a:prstGeom prst="rect">
            <a:avLst/>
          </a:prstGeom>
        </p:spPr>
      </p:pic>
      <p:sp>
        <p:nvSpPr>
          <p:cNvPr id="4" name="TextBox 3"/>
          <p:cNvSpPr txBox="1"/>
          <p:nvPr/>
        </p:nvSpPr>
        <p:spPr>
          <a:xfrm>
            <a:off x="695712" y="1232288"/>
            <a:ext cx="936988" cy="369332"/>
          </a:xfrm>
          <a:prstGeom prst="rect">
            <a:avLst/>
          </a:prstGeom>
          <a:noFill/>
        </p:spPr>
        <p:txBody>
          <a:bodyPr wrap="none" rtlCol="0">
            <a:spAutoFit/>
          </a:bodyPr>
          <a:lstStyle/>
          <a:p>
            <a:r>
              <a:rPr lang="en-US" b="1" dirty="0">
                <a:solidFill>
                  <a:prstClr val="black"/>
                </a:solidFill>
              </a:rPr>
              <a:t>Yr. 2013</a:t>
            </a:r>
          </a:p>
        </p:txBody>
      </p:sp>
      <p:sp>
        <p:nvSpPr>
          <p:cNvPr id="5" name="TextBox 4"/>
          <p:cNvSpPr txBox="1"/>
          <p:nvPr/>
        </p:nvSpPr>
        <p:spPr>
          <a:xfrm>
            <a:off x="5044902" y="1232288"/>
            <a:ext cx="936988" cy="369332"/>
          </a:xfrm>
          <a:prstGeom prst="rect">
            <a:avLst/>
          </a:prstGeom>
          <a:noFill/>
        </p:spPr>
        <p:txBody>
          <a:bodyPr wrap="none" rtlCol="0">
            <a:spAutoFit/>
          </a:bodyPr>
          <a:lstStyle/>
          <a:p>
            <a:r>
              <a:rPr lang="en-US" b="1" dirty="0">
                <a:solidFill>
                  <a:prstClr val="black"/>
                </a:solidFill>
              </a:rPr>
              <a:t>Yr. 2014</a:t>
            </a:r>
          </a:p>
        </p:txBody>
      </p:sp>
      <p:sp>
        <p:nvSpPr>
          <p:cNvPr id="6" name="TextBox 5"/>
          <p:cNvSpPr txBox="1"/>
          <p:nvPr/>
        </p:nvSpPr>
        <p:spPr>
          <a:xfrm>
            <a:off x="4115334" y="4146075"/>
            <a:ext cx="1460464" cy="369332"/>
          </a:xfrm>
          <a:prstGeom prst="rect">
            <a:avLst/>
          </a:prstGeom>
          <a:noFill/>
        </p:spPr>
        <p:txBody>
          <a:bodyPr wrap="none" rtlCol="0">
            <a:spAutoFit/>
          </a:bodyPr>
          <a:lstStyle/>
          <a:p>
            <a:r>
              <a:rPr lang="en-US" b="1" i="1" dirty="0">
                <a:solidFill>
                  <a:prstClr val="black"/>
                </a:solidFill>
              </a:rPr>
              <a:t>1 Dot =1 case</a:t>
            </a:r>
          </a:p>
        </p:txBody>
      </p:sp>
      <p:sp>
        <p:nvSpPr>
          <p:cNvPr id="7" name="Text Box 7"/>
          <p:cNvSpPr txBox="1">
            <a:spLocks noChangeArrowheads="1"/>
          </p:cNvSpPr>
          <p:nvPr/>
        </p:nvSpPr>
        <p:spPr bwMode="auto">
          <a:xfrm>
            <a:off x="1866503" y="5965430"/>
            <a:ext cx="5593012" cy="477054"/>
          </a:xfrm>
          <a:prstGeom prst="rect">
            <a:avLst/>
          </a:prstGeom>
          <a:noFill/>
          <a:ln w="9525">
            <a:noFill/>
            <a:miter lim="800000"/>
            <a:headEnd/>
            <a:tailEnd/>
          </a:ln>
        </p:spPr>
        <p:txBody>
          <a:bodyPr wrap="square">
            <a:spAutoFit/>
          </a:bodyPr>
          <a:lstStyle/>
          <a:p>
            <a:r>
              <a:rPr lang="en-GB" sz="1100" b="1" i="1" dirty="0">
                <a:solidFill>
                  <a:prstClr val="black"/>
                </a:solidFill>
              </a:rPr>
              <a:t>Dots are placed at </a:t>
            </a:r>
            <a:r>
              <a:rPr lang="en-GB" sz="1400" b="1" i="1" dirty="0">
                <a:solidFill>
                  <a:prstClr val="black"/>
                </a:solidFill>
              </a:rPr>
              <a:t>random</a:t>
            </a:r>
            <a:r>
              <a:rPr lang="en-GB" sz="1100" b="1" i="1" dirty="0">
                <a:solidFill>
                  <a:prstClr val="black"/>
                </a:solidFill>
              </a:rPr>
              <a:t> within the corresponding province, and might not reflect the exact location of the case.</a:t>
            </a:r>
          </a:p>
        </p:txBody>
      </p:sp>
      <p:sp>
        <p:nvSpPr>
          <p:cNvPr id="8" name="TextBox 7"/>
          <p:cNvSpPr txBox="1"/>
          <p:nvPr/>
        </p:nvSpPr>
        <p:spPr>
          <a:xfrm>
            <a:off x="1581945" y="192086"/>
            <a:ext cx="5810756" cy="461665"/>
          </a:xfrm>
          <a:prstGeom prst="rect">
            <a:avLst/>
          </a:prstGeom>
          <a:noFill/>
        </p:spPr>
        <p:txBody>
          <a:bodyPr wrap="square" rtlCol="0">
            <a:spAutoFit/>
          </a:bodyPr>
          <a:lstStyle/>
          <a:p>
            <a:pPr algn="ctr"/>
            <a:r>
              <a:rPr lang="en-PH" sz="2400" b="1" dirty="0">
                <a:solidFill>
                  <a:prstClr val="black"/>
                </a:solidFill>
              </a:rPr>
              <a:t>Confirmed Measles Cases, 2013 </a:t>
            </a:r>
            <a:r>
              <a:rPr lang="en-PH" sz="2400" b="1" dirty="0" smtClean="0">
                <a:solidFill>
                  <a:prstClr val="black"/>
                </a:solidFill>
              </a:rPr>
              <a:t>and </a:t>
            </a:r>
            <a:r>
              <a:rPr lang="en-PH" sz="2400" b="1" dirty="0">
                <a:solidFill>
                  <a:prstClr val="black"/>
                </a:solidFill>
              </a:rPr>
              <a:t>2014</a:t>
            </a:r>
          </a:p>
        </p:txBody>
      </p:sp>
      <p:sp>
        <p:nvSpPr>
          <p:cNvPr id="11" name="Right Arrow 10"/>
          <p:cNvSpPr/>
          <p:nvPr/>
        </p:nvSpPr>
        <p:spPr>
          <a:xfrm>
            <a:off x="5575798" y="2405779"/>
            <a:ext cx="672602" cy="29027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ight Arrow 11"/>
          <p:cNvSpPr/>
          <p:nvPr/>
        </p:nvSpPr>
        <p:spPr>
          <a:xfrm>
            <a:off x="957576" y="2581133"/>
            <a:ext cx="624369" cy="28442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19657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Challenges that lead to inequities</a:t>
            </a:r>
            <a:endParaRPr lang="en-US" sz="3600" dirty="0"/>
          </a:p>
        </p:txBody>
      </p:sp>
      <p:sp>
        <p:nvSpPr>
          <p:cNvPr id="3" name="Content Placeholder 2"/>
          <p:cNvSpPr>
            <a:spLocks noGrp="1"/>
          </p:cNvSpPr>
          <p:nvPr>
            <p:ph sz="half" idx="1"/>
          </p:nvPr>
        </p:nvSpPr>
        <p:spPr>
          <a:xfrm>
            <a:off x="38066" y="1226335"/>
            <a:ext cx="4572000" cy="5410200"/>
          </a:xfrm>
        </p:spPr>
        <p:txBody>
          <a:bodyPr>
            <a:normAutofit fontScale="62500" lnSpcReduction="20000"/>
          </a:bodyPr>
          <a:lstStyle/>
          <a:p>
            <a:pPr marL="0" indent="0">
              <a:buNone/>
            </a:pPr>
            <a:r>
              <a:rPr lang="en-US" u="sng" dirty="0" smtClean="0">
                <a:solidFill>
                  <a:srgbClr val="FF0000"/>
                </a:solidFill>
              </a:rPr>
              <a:t>Communities</a:t>
            </a:r>
          </a:p>
          <a:p>
            <a:r>
              <a:rPr lang="en-US" dirty="0" smtClean="0"/>
              <a:t>Densely </a:t>
            </a:r>
            <a:r>
              <a:rPr lang="en-US" dirty="0"/>
              <a:t>populated urban poor </a:t>
            </a:r>
            <a:r>
              <a:rPr lang="en-US" dirty="0" smtClean="0"/>
              <a:t>communities</a:t>
            </a:r>
          </a:p>
          <a:p>
            <a:r>
              <a:rPr lang="en-US" dirty="0"/>
              <a:t>Cities with high income but with high number of poor </a:t>
            </a:r>
            <a:r>
              <a:rPr lang="en-US" dirty="0" smtClean="0"/>
              <a:t>households</a:t>
            </a:r>
          </a:p>
          <a:p>
            <a:r>
              <a:rPr lang="en-US" dirty="0" smtClean="0"/>
              <a:t>Highly </a:t>
            </a:r>
            <a:r>
              <a:rPr lang="en-US" dirty="0"/>
              <a:t>mobile </a:t>
            </a:r>
            <a:r>
              <a:rPr lang="en-US" dirty="0" smtClean="0"/>
              <a:t>population</a:t>
            </a:r>
          </a:p>
          <a:p>
            <a:r>
              <a:rPr lang="en-US" dirty="0" smtClean="0"/>
              <a:t>High number of unregistered migrants and transients from other places</a:t>
            </a:r>
          </a:p>
          <a:p>
            <a:r>
              <a:rPr lang="en-US" dirty="0" smtClean="0"/>
              <a:t>Low </a:t>
            </a:r>
            <a:r>
              <a:rPr lang="en-US" dirty="0"/>
              <a:t>demand for immunization </a:t>
            </a:r>
            <a:r>
              <a:rPr lang="en-US" dirty="0" smtClean="0"/>
              <a:t>services</a:t>
            </a:r>
          </a:p>
          <a:p>
            <a:pPr marL="0" indent="0">
              <a:spcBef>
                <a:spcPts val="1200"/>
              </a:spcBef>
              <a:buNone/>
            </a:pPr>
            <a:r>
              <a:rPr lang="en-US" u="sng" dirty="0" smtClean="0">
                <a:solidFill>
                  <a:srgbClr val="FF0000"/>
                </a:solidFill>
              </a:rPr>
              <a:t>Health systems </a:t>
            </a:r>
          </a:p>
          <a:p>
            <a:r>
              <a:rPr lang="en-US" dirty="0"/>
              <a:t>Decentralized health care delivery system </a:t>
            </a:r>
            <a:endParaRPr lang="en-US" dirty="0" smtClean="0"/>
          </a:p>
          <a:p>
            <a:r>
              <a:rPr lang="en-US" dirty="0" smtClean="0"/>
              <a:t>Weak </a:t>
            </a:r>
            <a:r>
              <a:rPr lang="en-US" dirty="0"/>
              <a:t>leadership, governance and accountability mechanisms </a:t>
            </a:r>
          </a:p>
          <a:p>
            <a:r>
              <a:rPr lang="en-US" dirty="0" smtClean="0"/>
              <a:t>Inadequate number of health facilities</a:t>
            </a:r>
          </a:p>
          <a:p>
            <a:r>
              <a:rPr lang="en-US" dirty="0"/>
              <a:t>Inadequate health </a:t>
            </a:r>
            <a:r>
              <a:rPr lang="en-US" dirty="0" smtClean="0"/>
              <a:t>workforce</a:t>
            </a:r>
          </a:p>
          <a:p>
            <a:pPr marL="0" indent="0">
              <a:spcBef>
                <a:spcPts val="1200"/>
              </a:spcBef>
              <a:buNone/>
            </a:pPr>
            <a:r>
              <a:rPr lang="en-US" sz="2900" u="sng" dirty="0" smtClean="0">
                <a:solidFill>
                  <a:srgbClr val="FF0000"/>
                </a:solidFill>
              </a:rPr>
              <a:t>Immunization </a:t>
            </a:r>
            <a:r>
              <a:rPr lang="en-US" sz="2900" u="sng" dirty="0">
                <a:solidFill>
                  <a:srgbClr val="FF0000"/>
                </a:solidFill>
              </a:rPr>
              <a:t>services</a:t>
            </a:r>
          </a:p>
          <a:p>
            <a:r>
              <a:rPr lang="en-US" dirty="0" smtClean="0"/>
              <a:t>Vaccine stock outs </a:t>
            </a:r>
          </a:p>
          <a:p>
            <a:r>
              <a:rPr lang="en-US" dirty="0"/>
              <a:t>Limited outreach immunization activities</a:t>
            </a:r>
          </a:p>
          <a:p>
            <a:r>
              <a:rPr lang="en-US" dirty="0" smtClean="0"/>
              <a:t>Inadequate </a:t>
            </a:r>
            <a:r>
              <a:rPr lang="en-US" dirty="0"/>
              <a:t>tracking of </a:t>
            </a:r>
            <a:r>
              <a:rPr lang="en-US" dirty="0" smtClean="0"/>
              <a:t>defaulters</a:t>
            </a:r>
          </a:p>
          <a:p>
            <a:endParaRPr lang="en-US" dirty="0"/>
          </a:p>
          <a:p>
            <a:pPr marL="0" indent="0">
              <a:buNone/>
            </a:pPr>
            <a:endParaRPr lang="en-US" dirty="0" smtClean="0"/>
          </a:p>
          <a:p>
            <a:pPr marL="0" indent="0">
              <a:buNone/>
            </a:pPr>
            <a:endParaRPr lang="en-US" dirty="0"/>
          </a:p>
        </p:txBody>
      </p:sp>
      <p:pic>
        <p:nvPicPr>
          <p:cNvPr id="6" name="Content Placeholder 4"/>
          <p:cNvPicPr>
            <a:picLocks noGrp="1" noChangeAspect="1"/>
          </p:cNvPicPr>
          <p:nvPr>
            <p:ph sz="half" idx="2"/>
          </p:nvPr>
        </p:nvPicPr>
        <p:blipFill>
          <a:blip r:embed="rId3"/>
          <a:stretch>
            <a:fillRect/>
          </a:stretch>
        </p:blipFill>
        <p:spPr>
          <a:xfrm>
            <a:off x="5058200" y="1170477"/>
            <a:ext cx="3780999" cy="2235906"/>
          </a:xfrm>
          <a:prstGeom prst="rect">
            <a:avLst/>
          </a:prstGeom>
        </p:spPr>
      </p:pic>
      <p:pic>
        <p:nvPicPr>
          <p:cNvPr id="7" name="Picture 6"/>
          <p:cNvPicPr>
            <a:picLocks noChangeAspect="1"/>
          </p:cNvPicPr>
          <p:nvPr/>
        </p:nvPicPr>
        <p:blipFill>
          <a:blip r:embed="rId4"/>
          <a:stretch>
            <a:fillRect/>
          </a:stretch>
        </p:blipFill>
        <p:spPr>
          <a:xfrm>
            <a:off x="4038600" y="3931435"/>
            <a:ext cx="2940215" cy="1981200"/>
          </a:xfrm>
          <a:prstGeom prst="rect">
            <a:avLst/>
          </a:prstGeom>
        </p:spPr>
      </p:pic>
      <p:graphicFrame>
        <p:nvGraphicFramePr>
          <p:cNvPr id="8" name="Content Placeholder 11"/>
          <p:cNvGraphicFramePr>
            <a:graphicFrameLocks/>
          </p:cNvGraphicFramePr>
          <p:nvPr>
            <p:extLst>
              <p:ext uri="{D42A27DB-BD31-4B8C-83A1-F6EECF244321}">
                <p14:modId xmlns:p14="http://schemas.microsoft.com/office/powerpoint/2010/main" val="753620421"/>
              </p:ext>
            </p:extLst>
          </p:nvPr>
        </p:nvGraphicFramePr>
        <p:xfrm>
          <a:off x="6705600" y="3581400"/>
          <a:ext cx="2368749"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4" name="Oval 3"/>
          <p:cNvSpPr/>
          <p:nvPr/>
        </p:nvSpPr>
        <p:spPr>
          <a:xfrm>
            <a:off x="4476733" y="4579135"/>
            <a:ext cx="228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72400" y="4579135"/>
            <a:ext cx="228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543800" y="4579135"/>
            <a:ext cx="228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65908" y="5036335"/>
            <a:ext cx="174707"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959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209800"/>
            <a:ext cx="7772400" cy="1500187"/>
          </a:xfrm>
        </p:spPr>
        <p:txBody>
          <a:bodyPr/>
          <a:lstStyle/>
          <a:p>
            <a:pPr algn="ctr"/>
            <a:r>
              <a:rPr lang="en-US" sz="4000" b="1" cap="all" dirty="0">
                <a:solidFill>
                  <a:prstClr val="black"/>
                </a:solidFill>
                <a:ea typeface="+mj-ea"/>
                <a:cs typeface="+mj-cs"/>
              </a:rPr>
              <a:t>Actions and innovations</a:t>
            </a:r>
            <a:endParaRPr lang="en-US" dirty="0"/>
          </a:p>
        </p:txBody>
      </p:sp>
    </p:spTree>
    <p:extLst>
      <p:ext uri="{BB962C8B-B14F-4D97-AF65-F5344CB8AC3E}">
        <p14:creationId xmlns:p14="http://schemas.microsoft.com/office/powerpoint/2010/main" val="3337606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Improving Leadership and Governance</a:t>
            </a:r>
            <a:endParaRPr lang="en-US" sz="3600" dirty="0"/>
          </a:p>
        </p:txBody>
      </p:sp>
      <p:sp>
        <p:nvSpPr>
          <p:cNvPr id="3" name="Content Placeholder 2"/>
          <p:cNvSpPr>
            <a:spLocks noGrp="1"/>
          </p:cNvSpPr>
          <p:nvPr>
            <p:ph sz="half" idx="1"/>
          </p:nvPr>
        </p:nvSpPr>
        <p:spPr>
          <a:xfrm>
            <a:off x="228600" y="1295400"/>
            <a:ext cx="5029200" cy="5135562"/>
          </a:xfrm>
        </p:spPr>
        <p:txBody>
          <a:bodyPr>
            <a:noAutofit/>
          </a:bodyPr>
          <a:lstStyle/>
          <a:p>
            <a:r>
              <a:rPr lang="en-US" sz="2000" b="1" dirty="0" smtClean="0"/>
              <a:t>Joint EPI Microplanning Workshops</a:t>
            </a:r>
          </a:p>
          <a:p>
            <a:pPr>
              <a:buFontTx/>
              <a:buChar char="-"/>
            </a:pPr>
            <a:r>
              <a:rPr lang="en-US" sz="2000" dirty="0"/>
              <a:t>H</a:t>
            </a:r>
            <a:r>
              <a:rPr lang="en-US" sz="2000" dirty="0" smtClean="0"/>
              <a:t>ealth personnel and local officials were convened for a thorough discussion of immunization concerns in their localities and plan for improvement</a:t>
            </a:r>
          </a:p>
          <a:p>
            <a:r>
              <a:rPr lang="en-US" sz="2000" b="1" dirty="0" err="1"/>
              <a:t>Intersectoral</a:t>
            </a:r>
            <a:r>
              <a:rPr lang="en-US" sz="2000" b="1" dirty="0"/>
              <a:t> </a:t>
            </a:r>
            <a:r>
              <a:rPr lang="en-US" sz="2000" b="1" dirty="0" smtClean="0"/>
              <a:t>Governance and Advocacy Meeting </a:t>
            </a:r>
            <a:endParaRPr lang="en-US" sz="2000" b="1" dirty="0"/>
          </a:p>
          <a:p>
            <a:pPr>
              <a:buFontTx/>
              <a:buChar char="-"/>
            </a:pPr>
            <a:r>
              <a:rPr lang="en-US" sz="2000" dirty="0"/>
              <a:t>attended by </a:t>
            </a:r>
            <a:r>
              <a:rPr lang="en-US" sz="2000" dirty="0" smtClean="0"/>
              <a:t>participants </a:t>
            </a:r>
            <a:r>
              <a:rPr lang="en-US" sz="2000" dirty="0"/>
              <a:t>from different  </a:t>
            </a:r>
            <a:r>
              <a:rPr lang="en-US" sz="2000" dirty="0" smtClean="0"/>
              <a:t>non-health agencies</a:t>
            </a:r>
            <a:r>
              <a:rPr lang="en-US" sz="2000" dirty="0"/>
              <a:t>: </a:t>
            </a:r>
            <a:r>
              <a:rPr lang="en-US" sz="1800" i="1" dirty="0"/>
              <a:t>Social Welfare, Interior and Local Government, Budget/Treasury, Commission on Audit, Metro Manila   Development </a:t>
            </a:r>
            <a:r>
              <a:rPr lang="en-US" sz="1800" i="1" dirty="0" smtClean="0"/>
              <a:t>Authority</a:t>
            </a:r>
            <a:endParaRPr lang="en-US" sz="1800" i="1" dirty="0"/>
          </a:p>
          <a:p>
            <a:pPr>
              <a:buFontTx/>
              <a:buChar char="-"/>
            </a:pPr>
            <a:r>
              <a:rPr lang="en-US" sz="2000" dirty="0"/>
              <a:t>Fostered  a better understanding of  the roles /</a:t>
            </a:r>
            <a:r>
              <a:rPr lang="en-US" sz="2000" dirty="0" smtClean="0"/>
              <a:t>contributions </a:t>
            </a:r>
            <a:r>
              <a:rPr lang="en-US" sz="2000" dirty="0"/>
              <a:t>of different stakeholders </a:t>
            </a:r>
            <a:r>
              <a:rPr lang="en-US" sz="2000" dirty="0" smtClean="0"/>
              <a:t>including mobilizing </a:t>
            </a:r>
            <a:r>
              <a:rPr lang="en-US" sz="2000" dirty="0"/>
              <a:t>resources to support immunization </a:t>
            </a:r>
          </a:p>
          <a:p>
            <a:pPr marL="0" indent="0">
              <a:buNone/>
            </a:pPr>
            <a:endParaRPr lang="en-US" sz="2000" dirty="0" smtClean="0"/>
          </a:p>
          <a:p>
            <a:pPr marL="0" indent="0">
              <a:buNone/>
            </a:pPr>
            <a:endParaRPr lang="en-US" sz="2000" dirty="0" smtClean="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454814" y="1329519"/>
            <a:ext cx="3655066" cy="2697162"/>
          </a:xfrm>
          <a:prstGeom prst="rect">
            <a:avLst/>
          </a:prstGeom>
          <a:noFill/>
        </p:spPr>
      </p:pic>
      <p:pic>
        <p:nvPicPr>
          <p:cNvPr id="7" name="Picture 6"/>
          <p:cNvPicPr>
            <a:picLocks noChangeAspect="1"/>
          </p:cNvPicPr>
          <p:nvPr/>
        </p:nvPicPr>
        <p:blipFill>
          <a:blip r:embed="rId4"/>
          <a:stretch>
            <a:fillRect/>
          </a:stretch>
        </p:blipFill>
        <p:spPr>
          <a:xfrm>
            <a:off x="5454814" y="4114800"/>
            <a:ext cx="3655066" cy="2573707"/>
          </a:xfrm>
          <a:prstGeom prst="rect">
            <a:avLst/>
          </a:prstGeom>
        </p:spPr>
      </p:pic>
    </p:spTree>
    <p:extLst>
      <p:ext uri="{BB962C8B-B14F-4D97-AF65-F5344CB8AC3E}">
        <p14:creationId xmlns:p14="http://schemas.microsoft.com/office/powerpoint/2010/main" val="1951673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Improving Leadership and Governance</a:t>
            </a:r>
            <a:endParaRPr lang="en-US" sz="3600" dirty="0"/>
          </a:p>
        </p:txBody>
      </p:sp>
      <p:sp>
        <p:nvSpPr>
          <p:cNvPr id="3" name="Content Placeholder 2"/>
          <p:cNvSpPr>
            <a:spLocks noGrp="1"/>
          </p:cNvSpPr>
          <p:nvPr>
            <p:ph sz="half" idx="1"/>
          </p:nvPr>
        </p:nvSpPr>
        <p:spPr>
          <a:xfrm>
            <a:off x="228600" y="1417638"/>
            <a:ext cx="4800600" cy="5287962"/>
          </a:xfrm>
        </p:spPr>
        <p:txBody>
          <a:bodyPr>
            <a:normAutofit/>
          </a:bodyPr>
          <a:lstStyle/>
          <a:p>
            <a:r>
              <a:rPr lang="en-US" sz="2000" b="1" dirty="0"/>
              <a:t>A</a:t>
            </a:r>
            <a:r>
              <a:rPr lang="en-US" sz="2000" b="1" dirty="0" smtClean="0"/>
              <a:t>dvocacy meeting with Barangay Officials </a:t>
            </a:r>
            <a:r>
              <a:rPr lang="en-US" sz="2000" dirty="0" smtClean="0"/>
              <a:t>to support immunization led by the Department of Interior and Local Government of the City of Manila, Barangay Bureau </a:t>
            </a:r>
            <a:r>
              <a:rPr lang="en-US" sz="2000" dirty="0"/>
              <a:t>and </a:t>
            </a:r>
            <a:r>
              <a:rPr lang="en-US" sz="2000" dirty="0" smtClean="0"/>
              <a:t>the Budget </a:t>
            </a:r>
            <a:r>
              <a:rPr lang="en-US" sz="2000" dirty="0"/>
              <a:t>Office</a:t>
            </a:r>
            <a:r>
              <a:rPr lang="en-US" sz="2000" dirty="0" smtClean="0"/>
              <a:t>.</a:t>
            </a:r>
          </a:p>
          <a:p>
            <a:pPr>
              <a:buFontTx/>
              <a:buChar char="-"/>
            </a:pPr>
            <a:r>
              <a:rPr lang="en-US" sz="2000" dirty="0" smtClean="0"/>
              <a:t>Attended by barangay captains, councilors for health from 896 barangays (villages) </a:t>
            </a:r>
          </a:p>
          <a:p>
            <a:pPr marL="0" indent="0">
              <a:buNone/>
            </a:pPr>
            <a:r>
              <a:rPr lang="en-US" sz="2000" b="1" dirty="0" smtClean="0"/>
              <a:t>Outcome</a:t>
            </a:r>
            <a:r>
              <a:rPr lang="en-US" sz="2000" dirty="0" smtClean="0"/>
              <a:t> : </a:t>
            </a:r>
            <a:endParaRPr lang="en-US" sz="2000" dirty="0"/>
          </a:p>
          <a:p>
            <a:pPr>
              <a:buFontTx/>
              <a:buChar char="-"/>
            </a:pPr>
            <a:r>
              <a:rPr lang="en-US" sz="2000" dirty="0" smtClean="0"/>
              <a:t>167 barangay captains hired Barangay Health Workers  for the first time using their own funds </a:t>
            </a:r>
          </a:p>
          <a:p>
            <a:pPr>
              <a:buFontTx/>
              <a:buChar char="-"/>
            </a:pPr>
            <a:r>
              <a:rPr lang="en-US" sz="2000" dirty="0" smtClean="0"/>
              <a:t>To date 300 local ordinances were  passed in support of immunization</a:t>
            </a:r>
          </a:p>
          <a:p>
            <a:pPr>
              <a:buFontTx/>
              <a:buChar char="-"/>
            </a:pPr>
            <a:endParaRPr lang="en-US" sz="2000" dirty="0" smtClean="0"/>
          </a:p>
          <a:p>
            <a:pPr marL="0" indent="0">
              <a:buNone/>
            </a:pPr>
            <a:endParaRPr lang="en-US" sz="20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560999"/>
            <a:ext cx="3914799" cy="220207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889844" y="3906435"/>
            <a:ext cx="2190798" cy="2754573"/>
          </a:xfrm>
          <a:prstGeom prst="rect">
            <a:avLst/>
          </a:prstGeom>
          <a:noFill/>
          <a:ln>
            <a:no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7" name="Picture 6"/>
          <p:cNvPicPr>
            <a:picLocks noChangeAspect="1"/>
          </p:cNvPicPr>
          <p:nvPr/>
        </p:nvPicPr>
        <p:blipFill>
          <a:blip r:embed="rId5"/>
          <a:stretch>
            <a:fillRect/>
          </a:stretch>
        </p:blipFill>
        <p:spPr>
          <a:xfrm>
            <a:off x="4770478" y="3848228"/>
            <a:ext cx="2087521" cy="2922530"/>
          </a:xfrm>
          <a:prstGeom prst="rect">
            <a:avLst/>
          </a:prstGeom>
        </p:spPr>
      </p:pic>
    </p:spTree>
    <p:extLst>
      <p:ext uri="{BB962C8B-B14F-4D97-AF65-F5344CB8AC3E}">
        <p14:creationId xmlns:p14="http://schemas.microsoft.com/office/powerpoint/2010/main" val="282680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Improving Service Delivery</a:t>
            </a:r>
            <a:endParaRPr lang="en-US" sz="4000" dirty="0"/>
          </a:p>
        </p:txBody>
      </p:sp>
      <p:sp>
        <p:nvSpPr>
          <p:cNvPr id="3" name="Content Placeholder 2"/>
          <p:cNvSpPr>
            <a:spLocks noGrp="1"/>
          </p:cNvSpPr>
          <p:nvPr>
            <p:ph sz="half" idx="1"/>
          </p:nvPr>
        </p:nvSpPr>
        <p:spPr>
          <a:xfrm>
            <a:off x="457200" y="1600200"/>
            <a:ext cx="4495800" cy="4921698"/>
          </a:xfrm>
        </p:spPr>
        <p:txBody>
          <a:bodyPr>
            <a:normAutofit fontScale="70000" lnSpcReduction="20000"/>
          </a:bodyPr>
          <a:lstStyle/>
          <a:p>
            <a:r>
              <a:rPr lang="en-US" b="1" dirty="0" smtClean="0"/>
              <a:t>Capacity building of health workers on basic EPI and cold chain</a:t>
            </a:r>
          </a:p>
          <a:p>
            <a:r>
              <a:rPr lang="en-US" b="1" dirty="0" smtClean="0"/>
              <a:t>Regular outreaches</a:t>
            </a:r>
          </a:p>
          <a:p>
            <a:r>
              <a:rPr lang="en-US" b="1" dirty="0" smtClean="0"/>
              <a:t>Quarterly rapid coverage assessment of high risk </a:t>
            </a:r>
            <a:r>
              <a:rPr lang="en-US" b="1" dirty="0" err="1" smtClean="0"/>
              <a:t>puroks</a:t>
            </a:r>
            <a:r>
              <a:rPr lang="en-US" b="1" dirty="0" smtClean="0"/>
              <a:t> (zones) </a:t>
            </a:r>
            <a:r>
              <a:rPr lang="en-US" dirty="0" smtClean="0"/>
              <a:t>to check for missed children</a:t>
            </a:r>
          </a:p>
          <a:p>
            <a:r>
              <a:rPr lang="en-US" b="1" dirty="0" smtClean="0"/>
              <a:t>Development of an  Electronic </a:t>
            </a:r>
            <a:r>
              <a:rPr lang="en-US" b="1" dirty="0"/>
              <a:t>T</a:t>
            </a:r>
            <a:r>
              <a:rPr lang="en-US" b="1" dirty="0" smtClean="0"/>
              <a:t>arget </a:t>
            </a:r>
            <a:r>
              <a:rPr lang="en-US" b="1" dirty="0"/>
              <a:t>C</a:t>
            </a:r>
            <a:r>
              <a:rPr lang="en-US" b="1" dirty="0" smtClean="0"/>
              <a:t>lient List (</a:t>
            </a:r>
            <a:r>
              <a:rPr lang="en-US" b="1" dirty="0" err="1" smtClean="0"/>
              <a:t>eTCL</a:t>
            </a:r>
            <a:r>
              <a:rPr lang="en-US" dirty="0" smtClean="0"/>
              <a:t>) </a:t>
            </a:r>
          </a:p>
          <a:p>
            <a:pPr>
              <a:buFontTx/>
              <a:buChar char="-"/>
            </a:pPr>
            <a:r>
              <a:rPr lang="en-US" dirty="0" smtClean="0"/>
              <a:t>An online </a:t>
            </a:r>
            <a:r>
              <a:rPr lang="en-US" dirty="0"/>
              <a:t>tool using Google sheets that can be accessed, created and </a:t>
            </a:r>
            <a:r>
              <a:rPr lang="en-US" dirty="0" smtClean="0"/>
              <a:t>encoded </a:t>
            </a:r>
            <a:r>
              <a:rPr lang="en-US" dirty="0"/>
              <a:t>anytime by health center staff. </a:t>
            </a:r>
            <a:endParaRPr lang="en-US" dirty="0" smtClean="0"/>
          </a:p>
          <a:p>
            <a:pPr>
              <a:buFontTx/>
              <a:buChar char="-"/>
            </a:pPr>
            <a:r>
              <a:rPr lang="en-US" dirty="0" smtClean="0"/>
              <a:t>For </a:t>
            </a:r>
            <a:r>
              <a:rPr lang="en-US" dirty="0"/>
              <a:t>special reminder, each antigen that is due for giving per child will be automatically highlighted in red and will disappear as soon as data is entered</a:t>
            </a:r>
            <a:r>
              <a:rPr lang="en-US" dirty="0" smtClean="0"/>
              <a:t>.</a:t>
            </a:r>
          </a:p>
          <a:p>
            <a:pPr marL="0" indent="0">
              <a:buNone/>
            </a:pPr>
            <a:endParaRPr lang="en-US" dirty="0" smtClean="0"/>
          </a:p>
          <a:p>
            <a:pPr>
              <a:buFontTx/>
              <a:buChar char="-"/>
            </a:pPr>
            <a:endParaRPr lang="en-US" dirty="0" smtClean="0"/>
          </a:p>
        </p:txBody>
      </p:sp>
      <p:pic>
        <p:nvPicPr>
          <p:cNvPr id="5" name="Content Placeholder 4"/>
          <p:cNvPicPr>
            <a:picLocks noGrp="1" noChangeAspect="1"/>
          </p:cNvPicPr>
          <p:nvPr>
            <p:ph sz="half" idx="2"/>
          </p:nvPr>
        </p:nvPicPr>
        <p:blipFill>
          <a:blip r:embed="rId3"/>
          <a:stretch>
            <a:fillRect/>
          </a:stretch>
        </p:blipFill>
        <p:spPr>
          <a:xfrm>
            <a:off x="5715000" y="5107864"/>
            <a:ext cx="3207056" cy="161621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304390"/>
            <a:ext cx="3241092" cy="18231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3151389"/>
            <a:ext cx="3207056" cy="1885950"/>
          </a:xfrm>
          <a:prstGeom prst="rect">
            <a:avLst/>
          </a:prstGeom>
        </p:spPr>
      </p:pic>
    </p:spTree>
    <p:extLst>
      <p:ext uri="{BB962C8B-B14F-4D97-AF65-F5344CB8AC3E}">
        <p14:creationId xmlns:p14="http://schemas.microsoft.com/office/powerpoint/2010/main" val="2883020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3619</TotalTime>
  <Words>1895</Words>
  <Application>Microsoft Office PowerPoint</Application>
  <PresentationFormat>On-screen Show (4:3)</PresentationFormat>
  <Paragraphs>120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Office Theme</vt:lpstr>
      <vt:lpstr>Strengthening Routine Immunization in Urban Poor Communities- the Philippine Experience</vt:lpstr>
      <vt:lpstr>The Philippines</vt:lpstr>
      <vt:lpstr>The Philippines has many unvaccinated children..</vt:lpstr>
      <vt:lpstr>PowerPoint Presentation</vt:lpstr>
      <vt:lpstr>Challenges that lead to inequities</vt:lpstr>
      <vt:lpstr>PowerPoint Presentation</vt:lpstr>
      <vt:lpstr>Improving Leadership and Governance</vt:lpstr>
      <vt:lpstr>Improving Leadership and Governance</vt:lpstr>
      <vt:lpstr>Improving Service Delivery</vt:lpstr>
      <vt:lpstr>Community Engagement</vt:lpstr>
      <vt:lpstr>Barangay Health Volunteer's Tools for Masterlisting and Defaulter Tracking</vt:lpstr>
      <vt:lpstr>Advocacy and demand generation </vt:lpstr>
      <vt:lpstr>Improving the supply chain</vt:lpstr>
      <vt:lpstr>Promising Results: More children vaccinated with MCV1 and MCV2, less measles cases in the City of Manila</vt:lpstr>
      <vt:lpstr>Way Forward</vt:lpstr>
      <vt:lpstr>Thank you!</vt:lpstr>
    </vt:vector>
  </TitlesOfParts>
  <Company>UNICEF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preparation</dc:title>
  <dc:creator>Carla Ante Orozco</dc:creator>
  <cp:lastModifiedBy>Noe, James</cp:lastModifiedBy>
  <cp:revision>223</cp:revision>
  <dcterms:created xsi:type="dcterms:W3CDTF">2017-08-09T01:46:52Z</dcterms:created>
  <dcterms:modified xsi:type="dcterms:W3CDTF">2017-09-08T12:34:04Z</dcterms:modified>
</cp:coreProperties>
</file>