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9" r:id="rId3"/>
    <p:sldId id="257" r:id="rId4"/>
    <p:sldId id="283" r:id="rId5"/>
    <p:sldId id="284" r:id="rId6"/>
    <p:sldId id="258" r:id="rId7"/>
    <p:sldId id="260" r:id="rId8"/>
    <p:sldId id="261" r:id="rId9"/>
    <p:sldId id="272" r:id="rId10"/>
    <p:sldId id="262" r:id="rId11"/>
    <p:sldId id="264" r:id="rId12"/>
    <p:sldId id="263" r:id="rId13"/>
    <p:sldId id="265" r:id="rId14"/>
    <p:sldId id="266" r:id="rId15"/>
    <p:sldId id="287" r:id="rId16"/>
    <p:sldId id="267" r:id="rId17"/>
    <p:sldId id="271" r:id="rId18"/>
    <p:sldId id="273" r:id="rId19"/>
    <p:sldId id="274" r:id="rId20"/>
    <p:sldId id="275" r:id="rId21"/>
    <p:sldId id="288" r:id="rId22"/>
    <p:sldId id="290" r:id="rId23"/>
    <p:sldId id="289" r:id="rId24"/>
    <p:sldId id="285" r:id="rId25"/>
    <p:sldId id="277" r:id="rId26"/>
    <p:sldId id="279" r:id="rId27"/>
    <p:sldId id="286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48"/>
    <a:srgbClr val="D05E13"/>
    <a:srgbClr val="833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/>
    <p:restoredTop sz="94623"/>
  </p:normalViewPr>
  <p:slideViewPr>
    <p:cSldViewPr snapToGrid="0" snapToObjects="1">
      <p:cViewPr>
        <p:scale>
          <a:sx n="102" d="100"/>
          <a:sy n="102" d="100"/>
        </p:scale>
        <p:origin x="102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A869B-0390-2446-998C-4DFCFF7B7E81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0DE49-8278-BB4E-8CE5-8420F2CB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4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0DE49-8278-BB4E-8CE5-8420F2CB87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20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0DE49-8278-BB4E-8CE5-8420F2CB87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9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6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7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3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5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0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6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3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14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3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9888-7F99-E44E-8909-81DE35D158B4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F0506-075F-0246-81DF-4A56EC997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1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3341" y="1532586"/>
            <a:ext cx="6890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Mobile data collection</a:t>
            </a:r>
          </a:p>
          <a:p>
            <a:pPr algn="ctr"/>
            <a:r>
              <a:rPr lang="en-US" sz="2800" dirty="0" smtClean="0"/>
              <a:t>For rapid </a:t>
            </a:r>
            <a:r>
              <a:rPr lang="en-US" sz="2800" dirty="0"/>
              <a:t>convenience </a:t>
            </a:r>
            <a:r>
              <a:rPr lang="en-US" sz="2800" dirty="0" smtClean="0"/>
              <a:t>monitoring</a:t>
            </a:r>
            <a:br>
              <a:rPr lang="en-US" sz="2800" dirty="0" smtClean="0"/>
            </a:br>
            <a:r>
              <a:rPr lang="en-US" sz="2800" dirty="0" smtClean="0"/>
              <a:t>and </a:t>
            </a:r>
            <a:r>
              <a:rPr lang="en-US" sz="2800" dirty="0"/>
              <a:t>social mobilization</a:t>
            </a: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13" y="5254050"/>
            <a:ext cx="2978530" cy="1353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013" y="5529975"/>
            <a:ext cx="838200" cy="83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469" y="566028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 smtClean="0"/>
              <a:t>Taonga</a:t>
            </a:r>
            <a:r>
              <a:rPr lang="en-US" sz="2000" dirty="0" smtClean="0"/>
              <a:t> </a:t>
            </a:r>
            <a:r>
              <a:rPr lang="en-US" sz="2000" smtClean="0"/>
              <a:t>Nyekanyeka</a:t>
            </a:r>
            <a:r>
              <a:rPr lang="en-US" sz="2000" dirty="0" smtClean="0"/>
              <a:t>, Malawi Red Cross</a:t>
            </a:r>
            <a:br>
              <a:rPr lang="en-US" sz="2000" dirty="0" smtClean="0"/>
            </a:br>
            <a:r>
              <a:rPr lang="en-US" sz="2000" dirty="0" smtClean="0"/>
              <a:t>Emily Eros, American Red Cross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35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58"/>
            <a:ext cx="9144000" cy="68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58"/>
            <a:ext cx="9144000" cy="68350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838" y="371583"/>
            <a:ext cx="8113853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400" b="1" dirty="0" smtClean="0"/>
              <a:t>Data collected:</a:t>
            </a:r>
            <a:endParaRPr lang="en-US" sz="1000" b="1" dirty="0"/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Name and contact number of mother</a:t>
            </a:r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# of children aged 9 </a:t>
            </a:r>
            <a:r>
              <a:rPr lang="en-US" sz="3000" dirty="0" err="1" smtClean="0"/>
              <a:t>mo</a:t>
            </a:r>
            <a:r>
              <a:rPr lang="en-US" sz="3000" dirty="0" smtClean="0"/>
              <a:t> - 15 </a:t>
            </a:r>
            <a:r>
              <a:rPr lang="en-US" sz="3000" dirty="0" err="1" smtClean="0"/>
              <a:t>yrs</a:t>
            </a:r>
            <a:endParaRPr lang="en-US" sz="3000" dirty="0"/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# of children 12-23 </a:t>
            </a:r>
            <a:r>
              <a:rPr lang="en-US" sz="3000" dirty="0" err="1" smtClean="0"/>
              <a:t>mo</a:t>
            </a:r>
            <a:r>
              <a:rPr lang="en-US" sz="3000" dirty="0" smtClean="0"/>
              <a:t> with health passport</a:t>
            </a:r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# of children 12-23 </a:t>
            </a:r>
            <a:r>
              <a:rPr lang="en-US" sz="3000" dirty="0" err="1" smtClean="0"/>
              <a:t>mo</a:t>
            </a:r>
            <a:r>
              <a:rPr lang="en-US" sz="3000" dirty="0" smtClean="0"/>
              <a:t> with measles vaccination marked on health passport</a:t>
            </a:r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Photo of immunization record</a:t>
            </a:r>
            <a:endParaRPr lang="en-US" sz="3000" dirty="0"/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Awareness of current measles campaign</a:t>
            </a:r>
            <a:endParaRPr lang="en-US" sz="3000" dirty="0"/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Means of awareness of campaign </a:t>
            </a:r>
            <a:br>
              <a:rPr lang="en-US" sz="3000" dirty="0" smtClean="0"/>
            </a:br>
            <a:r>
              <a:rPr lang="en-US" sz="2000" dirty="0" smtClean="0"/>
              <a:t>(ex. newspaper, health worker, friends, pastor/imam)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220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049" y="1061550"/>
            <a:ext cx="3478533" cy="48621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5" y="535762"/>
            <a:ext cx="4398721" cy="572249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4" name="Rectangle 3"/>
          <p:cNvSpPr/>
          <p:nvPr/>
        </p:nvSpPr>
        <p:spPr>
          <a:xfrm>
            <a:off x="5189217" y="431447"/>
            <a:ext cx="3284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/>
              <a:t>Lilongwe results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07019" y="6356148"/>
            <a:ext cx="78034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An MRCS volunteer in Lilongwe marks this household as having been visited (June 10, 2017)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012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" y="13252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526154" y="1420864"/>
            <a:ext cx="3198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D05E13"/>
                </a:solidFill>
              </a:rPr>
              <a:t>3,857 households </a:t>
            </a:r>
            <a:r>
              <a:rPr lang="en-US" sz="2400" dirty="0" smtClean="0"/>
              <a:t>surveyed using regular form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26154" y="3766501"/>
            <a:ext cx="40179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338BD"/>
                </a:solidFill>
              </a:rPr>
              <a:t>4,043 households </a:t>
            </a:r>
            <a:r>
              <a:rPr lang="en-US" sz="2400" dirty="0" smtClean="0"/>
              <a:t>surveyed with additional routine immunization questions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89476" y="2744303"/>
            <a:ext cx="3366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D05E13"/>
                </a:solidFill>
              </a:rPr>
              <a:t>Time: </a:t>
            </a:r>
            <a:r>
              <a:rPr lang="en-US" sz="2000" b="1" dirty="0" smtClean="0">
                <a:solidFill>
                  <a:srgbClr val="D05E13"/>
                </a:solidFill>
              </a:rPr>
              <a:t>2min45</a:t>
            </a:r>
            <a:r>
              <a:rPr lang="en-US" b="1" dirty="0" smtClean="0">
                <a:solidFill>
                  <a:srgbClr val="D05E13"/>
                </a:solidFill>
              </a:rPr>
              <a:t> average</a:t>
            </a:r>
            <a:endParaRPr lang="en-US" b="1" dirty="0">
              <a:solidFill>
                <a:srgbClr val="D05E1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9476" y="5606775"/>
            <a:ext cx="33660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338BD"/>
                </a:solidFill>
              </a:rPr>
              <a:t>Time: 3min34 average</a:t>
            </a:r>
          </a:p>
          <a:p>
            <a:r>
              <a:rPr lang="en-US" b="1" dirty="0" smtClean="0">
                <a:solidFill>
                  <a:srgbClr val="8338BD"/>
                </a:solidFill>
              </a:rPr>
              <a:t>Time: 5min21 with </a:t>
            </a:r>
            <a:r>
              <a:rPr lang="en-US" sz="2000" b="1" dirty="0" smtClean="0">
                <a:solidFill>
                  <a:srgbClr val="8338BD"/>
                </a:solidFill>
              </a:rPr>
              <a:t>passport</a:t>
            </a:r>
            <a:endParaRPr lang="en-US" sz="2000" b="1" dirty="0">
              <a:solidFill>
                <a:srgbClr val="8338B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" y="13252"/>
            <a:ext cx="1051891" cy="1534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515457" y="583294"/>
            <a:ext cx="32092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b="1" smtClean="0"/>
              <a:t>Results</a:t>
            </a:r>
            <a:endParaRPr lang="en-US" sz="3200" b="1" dirty="0"/>
          </a:p>
        </p:txBody>
      </p:sp>
      <p:sp>
        <p:nvSpPr>
          <p:cNvPr id="13" name="Rectangle 12"/>
          <p:cNvSpPr/>
          <p:nvPr/>
        </p:nvSpPr>
        <p:spPr>
          <a:xfrm>
            <a:off x="2207852" y="3156939"/>
            <a:ext cx="1295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200" b="1" dirty="0" smtClean="0"/>
              <a:t>Lilongwe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68727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0496" y="184622"/>
            <a:ext cx="36933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Children missing routine vaccinations</a:t>
            </a:r>
          </a:p>
          <a:p>
            <a:endParaRPr lang="en-US" sz="2400" b="1" dirty="0"/>
          </a:p>
          <a:p>
            <a:r>
              <a:rPr lang="en-US" sz="2200" dirty="0" smtClean="0"/>
              <a:t>~10% of </a:t>
            </a:r>
            <a:r>
              <a:rPr lang="en-US" sz="2200" dirty="0" err="1" smtClean="0"/>
              <a:t>hhlds</a:t>
            </a:r>
            <a:r>
              <a:rPr lang="en-US" sz="2200" dirty="0" smtClean="0"/>
              <a:t> had a child in the 12-23 </a:t>
            </a:r>
            <a:r>
              <a:rPr lang="en-US" sz="2200" dirty="0" err="1" smtClean="0"/>
              <a:t>mo</a:t>
            </a:r>
            <a:r>
              <a:rPr lang="en-US" sz="2200" dirty="0" smtClean="0"/>
              <a:t> age range with a health passport.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1400" dirty="0" smtClean="0"/>
              <a:t>(We can’t disaggregate those with eligibly-aged children without a health passport.)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Of those who had a health passport,</a:t>
            </a:r>
            <a:r>
              <a:rPr lang="en-US" sz="2200" b="1" dirty="0" smtClean="0"/>
              <a:t> </a:t>
            </a:r>
            <a:r>
              <a:rPr lang="en-US" sz="2200" b="1" dirty="0" smtClean="0">
                <a:solidFill>
                  <a:srgbClr val="009D48"/>
                </a:solidFill>
              </a:rPr>
              <a:t>536 of 623 (85%) </a:t>
            </a:r>
            <a:r>
              <a:rPr lang="en-US" sz="2200" b="1" dirty="0" smtClean="0">
                <a:solidFill>
                  <a:srgbClr val="00B050"/>
                </a:solidFill>
              </a:rPr>
              <a:t/>
            </a:r>
            <a:br>
              <a:rPr lang="en-US" sz="2200" b="1" dirty="0" smtClean="0">
                <a:solidFill>
                  <a:srgbClr val="00B050"/>
                </a:solidFill>
              </a:rPr>
            </a:br>
            <a:r>
              <a:rPr lang="en-US" sz="2200" dirty="0" smtClean="0"/>
              <a:t>had a measles </a:t>
            </a:r>
            <a:r>
              <a:rPr lang="en-US" sz="2200" dirty="0" err="1" smtClean="0"/>
              <a:t>vacc</a:t>
            </a:r>
            <a:r>
              <a:rPr lang="en-US" sz="2200" dirty="0" smtClean="0"/>
              <a:t> marked.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87 of 623 (15%) </a:t>
            </a:r>
            <a:r>
              <a:rPr lang="en-US" sz="2200" dirty="0" smtClean="0"/>
              <a:t>did not.</a:t>
            </a:r>
            <a:br>
              <a:rPr lang="en-US" sz="2200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1400" b="1" dirty="0" smtClean="0"/>
              <a:t>*Potential issue with volunteers following instructions closely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6" y="12526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" y="13252"/>
            <a:ext cx="1051891" cy="1534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314" y="-37578"/>
            <a:ext cx="1811577" cy="23025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07852" y="3156939"/>
            <a:ext cx="1295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200" b="1" dirty="0" smtClean="0"/>
              <a:t>Lilongwe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9515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0396" y="1379443"/>
            <a:ext cx="369339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Lilongwe pilot results</a:t>
            </a:r>
            <a:br>
              <a:rPr lang="en-US" sz="2400" b="1" dirty="0" smtClean="0"/>
            </a:br>
            <a:endParaRPr lang="en-US" sz="2400" b="1" dirty="0"/>
          </a:p>
          <a:p>
            <a:r>
              <a:rPr lang="en-US" sz="2200" dirty="0" smtClean="0"/>
              <a:t>Can’t disaggregate % of children 12-23 months without a health passport.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Of those who had a health passport,</a:t>
            </a:r>
            <a:r>
              <a:rPr lang="en-US" sz="2200" b="1" dirty="0" smtClean="0"/>
              <a:t> 85% </a:t>
            </a:r>
            <a:r>
              <a:rPr lang="en-US" sz="2200" dirty="0" smtClean="0"/>
              <a:t>of children </a:t>
            </a:r>
            <a:br>
              <a:rPr lang="en-US" sz="2200" dirty="0" smtClean="0"/>
            </a:br>
            <a:r>
              <a:rPr lang="en-US" sz="2200" dirty="0" smtClean="0"/>
              <a:t>12-23 months had at least one measles vaccination marked.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767946" y="388400"/>
            <a:ext cx="5730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Children missing routine vaccinations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99246" y="1379443"/>
            <a:ext cx="389381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2015-2016 Malawi DHS data</a:t>
            </a:r>
            <a:br>
              <a:rPr lang="en-US" sz="2400" b="1" dirty="0" smtClean="0"/>
            </a:br>
            <a:endParaRPr lang="en-US" sz="2400" b="1" dirty="0"/>
          </a:p>
          <a:p>
            <a:r>
              <a:rPr lang="en-US" sz="2200" b="1" dirty="0" smtClean="0"/>
              <a:t>73% </a:t>
            </a:r>
            <a:r>
              <a:rPr lang="en-US" sz="2200" dirty="0" smtClean="0"/>
              <a:t>of children aged 12-23 months had a vaccination card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Of those who had a health passport, </a:t>
            </a:r>
            <a:r>
              <a:rPr lang="en-US" sz="2200" b="1" dirty="0" smtClean="0"/>
              <a:t>78-79% </a:t>
            </a:r>
            <a:r>
              <a:rPr lang="en-US" sz="2200" dirty="0" smtClean="0"/>
              <a:t>of children </a:t>
            </a:r>
            <a:br>
              <a:rPr lang="en-US" sz="2200" dirty="0" smtClean="0"/>
            </a:br>
            <a:r>
              <a:rPr lang="en-US" sz="2200" dirty="0" smtClean="0"/>
              <a:t>12-23 months had at least one measles vaccination marked</a:t>
            </a:r>
            <a:br>
              <a:rPr lang="en-US" sz="2200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356500" y="6340804"/>
            <a:ext cx="8553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Full DHS data:   http</a:t>
            </a:r>
            <a:r>
              <a:rPr lang="en-US" dirty="0"/>
              <a:t>://</a:t>
            </a:r>
            <a:r>
              <a:rPr lang="en-US" dirty="0" err="1"/>
              <a:t>dhsprogram.com</a:t>
            </a:r>
            <a:r>
              <a:rPr lang="en-US" dirty="0"/>
              <a:t>/pubs/pdf/FR319/FR319.pdf</a:t>
            </a:r>
          </a:p>
        </p:txBody>
      </p:sp>
    </p:spTree>
    <p:extLst>
      <p:ext uri="{BB962C8B-B14F-4D97-AF65-F5344CB8AC3E}">
        <p14:creationId xmlns:p14="http://schemas.microsoft.com/office/powerpoint/2010/main" val="406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"/>
            <a:ext cx="5260932" cy="680811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2" y="13252"/>
            <a:ext cx="1051891" cy="1534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224350" y="3425683"/>
            <a:ext cx="12954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200" b="1" dirty="0" smtClean="0"/>
              <a:t>Lilongwe</a:t>
            </a:r>
            <a:endParaRPr lang="en-US"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9238" y="0"/>
            <a:ext cx="3356976" cy="680811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30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838" y="233796"/>
            <a:ext cx="811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Detailed data resolution for identifying specific households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76"/>
          <a:stretch/>
        </p:blipFill>
        <p:spPr>
          <a:xfrm>
            <a:off x="0" y="2342367"/>
            <a:ext cx="9144000" cy="4528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838" y="864829"/>
            <a:ext cx="85037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Building-level data was </a:t>
            </a:r>
            <a:r>
              <a:rPr lang="en-US" sz="2300" dirty="0" err="1" smtClean="0"/>
              <a:t>crowdsourced</a:t>
            </a:r>
            <a:r>
              <a:rPr lang="en-US" sz="2300" dirty="0" smtClean="0"/>
              <a:t> by volunteers for much of Malawi and is available and editable through </a:t>
            </a:r>
            <a:r>
              <a:rPr lang="en-US" sz="2300" dirty="0" err="1" smtClean="0"/>
              <a:t>OpenStreetMap</a:t>
            </a:r>
            <a:r>
              <a:rPr lang="en-US" sz="2300" dirty="0" smtClean="0"/>
              <a:t> (OSM)</a:t>
            </a:r>
            <a:endParaRPr lang="en-US" sz="2300" dirty="0"/>
          </a:p>
        </p:txBody>
      </p:sp>
      <p:sp>
        <p:nvSpPr>
          <p:cNvPr id="6" name="Rectangle 5"/>
          <p:cNvSpPr/>
          <p:nvPr/>
        </p:nvSpPr>
        <p:spPr>
          <a:xfrm>
            <a:off x="0" y="1991639"/>
            <a:ext cx="9186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dirty="0" smtClean="0"/>
              <a:t>OSM data for example area in Lilongwe, with household visit locations shown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06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65336"/>
            <a:ext cx="4697260" cy="529224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9838" y="444565"/>
            <a:ext cx="81138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3. Rapid convenience monitoring (RCM)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7656" y="1341865"/>
            <a:ext cx="36933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Introduced into Malawi’s June 2017 campaign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  <a:p>
            <a:r>
              <a:rPr lang="en-US" sz="2000" dirty="0" smtClean="0"/>
              <a:t>Structure: 15 households and/or 10 children outside</a:t>
            </a:r>
          </a:p>
          <a:p>
            <a:endParaRPr lang="en-US" sz="2000" dirty="0"/>
          </a:p>
          <a:p>
            <a:r>
              <a:rPr lang="en-US" sz="2000" dirty="0" smtClean="0"/>
              <a:t>Trained 58 Malawi Red Cross and Ministry of Health staff to use mobile data collection for RCM; they went on to train additional monitors.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OpenDataKit</a:t>
            </a:r>
            <a:r>
              <a:rPr lang="en-US" sz="2000" dirty="0" smtClean="0"/>
              <a:t> (ODK) was used for data collection</a:t>
            </a:r>
          </a:p>
          <a:p>
            <a:endParaRPr lang="en-US" sz="2000" dirty="0"/>
          </a:p>
          <a:p>
            <a:r>
              <a:rPr lang="en-US" sz="2000" dirty="0" smtClean="0"/>
              <a:t>Results fed into live, interactive dashboard</a:t>
            </a:r>
          </a:p>
        </p:txBody>
      </p:sp>
    </p:spTree>
    <p:extLst>
      <p:ext uri="{BB962C8B-B14F-4D97-AF65-F5344CB8AC3E}">
        <p14:creationId xmlns:p14="http://schemas.microsoft.com/office/powerpoint/2010/main" val="70307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656" y="75156"/>
            <a:ext cx="85534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Dashboard screenshot: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73" y="382933"/>
            <a:ext cx="7883291" cy="645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575"/>
            <a:ext cx="9144000" cy="6084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838" y="1831680"/>
            <a:ext cx="811385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400" dirty="0" smtClean="0"/>
              <a:t>Role of Red Cross</a:t>
            </a:r>
            <a:br>
              <a:rPr lang="en-US" sz="3400" dirty="0" smtClean="0"/>
            </a:br>
            <a:endParaRPr lang="en-US" sz="3400" dirty="0" smtClean="0"/>
          </a:p>
          <a:p>
            <a:pPr marL="514350" indent="-514350">
              <a:buAutoNum type="arabicPeriod"/>
            </a:pPr>
            <a:r>
              <a:rPr lang="en-US" sz="3400" dirty="0" smtClean="0"/>
              <a:t>Social mobilization pilot</a:t>
            </a:r>
          </a:p>
          <a:p>
            <a:pPr marL="514350" indent="-514350">
              <a:buAutoNum type="arabicPeriod"/>
            </a:pPr>
            <a:endParaRPr lang="en-US" sz="3400" dirty="0" smtClean="0"/>
          </a:p>
          <a:p>
            <a:r>
              <a:rPr lang="en-US" sz="3400" dirty="0" smtClean="0"/>
              <a:t>3. Rapid convenience monitoring</a:t>
            </a:r>
          </a:p>
          <a:p>
            <a:endParaRPr lang="en-US" sz="3400" dirty="0" smtClean="0"/>
          </a:p>
          <a:p>
            <a:r>
              <a:rPr lang="en-US" sz="3400" dirty="0"/>
              <a:t>4</a:t>
            </a:r>
            <a:r>
              <a:rPr lang="en-US" sz="3400" dirty="0" smtClean="0"/>
              <a:t>. Challenges and ways forward 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649355"/>
            <a:ext cx="7886700" cy="6967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Outline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964504"/>
            <a:ext cx="8835390" cy="58934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416" y="263046"/>
            <a:ext cx="8784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Dashboard components: Interactive map, charts, district summaries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408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416" y="263046"/>
            <a:ext cx="8784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Dashboard components: </a:t>
            </a:r>
            <a:br>
              <a:rPr lang="en-US" sz="2400" b="1" dirty="0" smtClean="0"/>
            </a:br>
            <a:r>
              <a:rPr lang="en-US" sz="2400" b="1" dirty="0" smtClean="0"/>
              <a:t>Interactive map, charts, </a:t>
            </a:r>
            <a:br>
              <a:rPr lang="en-US" sz="2400" b="1" dirty="0" smtClean="0"/>
            </a:br>
            <a:r>
              <a:rPr lang="en-US" sz="2400" b="1" dirty="0" smtClean="0"/>
              <a:t>district summaries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889" y="263046"/>
            <a:ext cx="4445996" cy="6507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30" y="1828800"/>
            <a:ext cx="4194642" cy="45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416" y="263046"/>
            <a:ext cx="87847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Dashboard components: </a:t>
            </a:r>
            <a:br>
              <a:rPr lang="en-US" sz="2400" b="1" dirty="0" smtClean="0"/>
            </a:br>
            <a:r>
              <a:rPr lang="en-US" sz="2400" b="1" dirty="0" smtClean="0"/>
              <a:t>Interactive map, charts, </a:t>
            </a:r>
            <a:br>
              <a:rPr lang="en-US" sz="2400" b="1" dirty="0" smtClean="0"/>
            </a:br>
            <a:r>
              <a:rPr lang="en-US" sz="2400" b="1" dirty="0" smtClean="0"/>
              <a:t>district summaries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9911"/>
            <a:ext cx="9144000" cy="307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65336"/>
            <a:ext cx="4697260" cy="529224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39838" y="444565"/>
            <a:ext cx="81138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3. Rapid convenience monitoring (RCM)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7656" y="1341865"/>
            <a:ext cx="369339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Results: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73 monitors in 22 districts conducted 440 RCM sets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This included a cumulative total of 13,743 children</a:t>
            </a:r>
          </a:p>
          <a:p>
            <a:endParaRPr lang="en-US" sz="2000" dirty="0"/>
          </a:p>
          <a:p>
            <a:r>
              <a:rPr lang="en-US" sz="2000" b="1" dirty="0" smtClean="0"/>
              <a:t>140/267 (52%) </a:t>
            </a:r>
            <a:r>
              <a:rPr lang="en-US" sz="2000" dirty="0" smtClean="0"/>
              <a:t>of inside-house RCMs did not require corrective action</a:t>
            </a:r>
          </a:p>
          <a:p>
            <a:endParaRPr lang="en-US" sz="2000" dirty="0"/>
          </a:p>
          <a:p>
            <a:r>
              <a:rPr lang="en-US" sz="2000" b="1" dirty="0" smtClean="0"/>
              <a:t>153/173 (88%) </a:t>
            </a:r>
            <a:r>
              <a:rPr lang="en-US" sz="2000" dirty="0" smtClean="0"/>
              <a:t>of outside-house RCMs did not require corrective action</a:t>
            </a:r>
          </a:p>
        </p:txBody>
      </p:sp>
    </p:spTree>
    <p:extLst>
      <p:ext uri="{BB962C8B-B14F-4D97-AF65-F5344CB8AC3E}">
        <p14:creationId xmlns:p14="http://schemas.microsoft.com/office/powerpoint/2010/main" val="19007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412" y="344082"/>
            <a:ext cx="8337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4. Challenges and lessons learned</a:t>
            </a:r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51" y="1325216"/>
            <a:ext cx="9144000" cy="506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8" y="524388"/>
            <a:ext cx="81138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Technical challenges</a:t>
            </a:r>
            <a:br>
              <a:rPr lang="en-US" sz="2200" b="1" dirty="0" smtClean="0"/>
            </a:br>
            <a:endParaRPr lang="en-US" sz="22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Developing methods and website in ~1 month was a tight timeline so there wasn’t as much time to spread awareness with partners; website info could be disseminated better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Training time was shorter than planned; needed additional trainers to help given the language barriers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9838" y="3321647"/>
            <a:ext cx="811385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Technical lessons learned</a:t>
            </a:r>
            <a:br>
              <a:rPr lang="en-US" sz="2200" b="1" dirty="0" smtClean="0"/>
            </a:br>
            <a:endParaRPr lang="en-US" sz="22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For RCM, staff had phones and could train themselves/each other using </a:t>
            </a:r>
            <a:r>
              <a:rPr lang="en-US" sz="2200" dirty="0" err="1" smtClean="0"/>
              <a:t>powerpoint</a:t>
            </a:r>
            <a:r>
              <a:rPr lang="en-US" sz="2200" dirty="0" smtClean="0"/>
              <a:t> instructions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Now that the tech tools are in place, we could spend more time doing prep with partners ahead of </a:t>
            </a:r>
            <a:r>
              <a:rPr lang="en-US" sz="2200" dirty="0" err="1" smtClean="0"/>
              <a:t>timez</a:t>
            </a:r>
            <a:endParaRPr lang="en-US" sz="22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/>
              <a:t>Can integrate some additional features into website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054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8" y="444875"/>
            <a:ext cx="8113853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MRCS challenges</a:t>
            </a:r>
            <a:br>
              <a:rPr lang="en-US" sz="2200" b="1" dirty="0" smtClean="0"/>
            </a:br>
            <a:endParaRPr lang="en-US" sz="2200" b="1" dirty="0" smtClean="0"/>
          </a:p>
          <a:p>
            <a:pPr marL="342900" lvl="0" indent="-342900">
              <a:buFont typeface="Arial" charset="0"/>
              <a:buChar char="•"/>
            </a:pPr>
            <a:r>
              <a:rPr lang="en-US" sz="2400" dirty="0" smtClean="0"/>
              <a:t>Delay </a:t>
            </a:r>
            <a:r>
              <a:rPr lang="en-US" sz="2400" dirty="0"/>
              <a:t>in disbursement funds led to delay in starting social mobilization; deployment of MR staff </a:t>
            </a:r>
            <a:r>
              <a:rPr lang="en-US" sz="2400" dirty="0" smtClean="0"/>
              <a:t>delayed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400" dirty="0" smtClean="0"/>
              <a:t>Low </a:t>
            </a:r>
            <a:r>
              <a:rPr lang="en-US" sz="2400" dirty="0"/>
              <a:t>literacy levels among MRCS </a:t>
            </a:r>
            <a:r>
              <a:rPr lang="en-US" sz="2400" dirty="0" smtClean="0"/>
              <a:t>volunteers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400" dirty="0" smtClean="0"/>
              <a:t>In the cities MRCS volunteers were requested to produce valid MRCS identifications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H2H social mobilization created demand for immunization but the coverage by the ministry of health could not meet the </a:t>
            </a:r>
            <a:r>
              <a:rPr lang="en-US" sz="2400" dirty="0" smtClean="0"/>
              <a:t>demand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400" dirty="0" smtClean="0"/>
              <a:t>Understaffing </a:t>
            </a:r>
            <a:r>
              <a:rPr lang="en-US" sz="2400" dirty="0"/>
              <a:t>by ministry of </a:t>
            </a:r>
            <a:r>
              <a:rPr lang="en-US" sz="2400" dirty="0" smtClean="0"/>
              <a:t>health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400" dirty="0" smtClean="0"/>
              <a:t>Some </a:t>
            </a:r>
            <a:r>
              <a:rPr lang="en-US" sz="2400" dirty="0"/>
              <a:t>areas had no existing  </a:t>
            </a:r>
            <a:r>
              <a:rPr lang="en-US" sz="2400" dirty="0" smtClean="0"/>
              <a:t>subdivisions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400" dirty="0" smtClean="0"/>
              <a:t>Under </a:t>
            </a:r>
            <a:r>
              <a:rPr lang="en-US" sz="2400" dirty="0"/>
              <a:t>utilization of real time data by </a:t>
            </a:r>
            <a:r>
              <a:rPr lang="en-US" sz="2400" dirty="0" err="1"/>
              <a:t>MoH</a:t>
            </a:r>
            <a:endParaRPr lang="en-US" sz="2400" dirty="0"/>
          </a:p>
          <a:p>
            <a:pPr marL="342900" lvl="0" indent="-342900">
              <a:buFont typeface="Arial" charset="0"/>
              <a:buChar char="•"/>
            </a:pPr>
            <a:endParaRPr lang="en-US" sz="2400" dirty="0" smtClean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8159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8" y="444875"/>
            <a:ext cx="8113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MRCS lessons learned</a:t>
            </a:r>
            <a:br>
              <a:rPr lang="en-US" sz="2200" b="1" dirty="0" smtClean="0"/>
            </a:br>
            <a:endParaRPr lang="en-US" sz="2200" b="1" dirty="0" smtClean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39838" y="1214316"/>
            <a:ext cx="8253588" cy="5199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Household visits during vaccination week gave room for follow up and wider reach, unlike the previous approach where volunteers were stationed at the immunization sites during vaccination week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There is need for coordination between different sectors as the measles campaign was running concurrently with anti-rabies vaccination campaign and this led to confusion in some communities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It is important to map low-coverage areas before the campaign in order to maximize resource use</a:t>
            </a:r>
          </a:p>
          <a:p>
            <a:pPr marL="342900" indent="-342900" algn="l">
              <a:buFont typeface="Arial" charset="0"/>
              <a:buChar char="•"/>
            </a:pPr>
            <a:r>
              <a:rPr lang="en-US" dirty="0" smtClean="0"/>
              <a:t>There is need for proper planning and allocation of both human and material resources</a:t>
            </a:r>
          </a:p>
          <a:p>
            <a:pPr marL="342900" indent="-342900" algn="l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3341" y="1532586"/>
            <a:ext cx="6890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Thanks!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13" y="5254050"/>
            <a:ext cx="2978530" cy="1353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013" y="5529975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412" y="132050"/>
            <a:ext cx="6890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1. Red Cross role in the measles and rubella initiative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Malawi Red Cross Society: Profile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Has a membership of over 70,000 volunteers</a:t>
            </a:r>
            <a:br>
              <a:rPr lang="en-US" sz="3000" dirty="0" smtClean="0"/>
            </a:br>
            <a:endParaRPr lang="en-US" sz="3000" dirty="0" smtClean="0"/>
          </a:p>
          <a:p>
            <a:r>
              <a:rPr lang="en-US" sz="3000" dirty="0" smtClean="0"/>
              <a:t>33 divisions/branches across the nation</a:t>
            </a:r>
            <a:br>
              <a:rPr lang="en-US" sz="3000" dirty="0" smtClean="0"/>
            </a:br>
            <a:endParaRPr lang="en-US" sz="3000" dirty="0" smtClean="0"/>
          </a:p>
          <a:p>
            <a:r>
              <a:rPr lang="en-US" sz="3000" dirty="0" smtClean="0"/>
              <a:t>Has a secretariat with employees (145) of different technical backgrounds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5381"/>
            <a:ext cx="78867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Knowledge and skills in social mobilization on a wide range of health and development in their respective communities</a:t>
            </a:r>
          </a:p>
          <a:p>
            <a:r>
              <a:rPr lang="en-US" dirty="0" smtClean="0"/>
              <a:t>Established community drama groups and interpersonal message dissemination experience</a:t>
            </a:r>
          </a:p>
          <a:p>
            <a:r>
              <a:rPr lang="en-US" dirty="0"/>
              <a:t>Successfully supported </a:t>
            </a:r>
            <a:r>
              <a:rPr lang="en-US" dirty="0" err="1"/>
              <a:t>MoH</a:t>
            </a:r>
            <a:r>
              <a:rPr lang="en-US" dirty="0"/>
              <a:t> in social mobilization for increased vaccine coverage for target groups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2100" dirty="0"/>
              <a:t>i.e. biannual child health days, 2015 measles campaign for flood-affected districts, 2013 measles campaign, and the recent 2017 measles/rubella </a:t>
            </a:r>
            <a:r>
              <a:rPr lang="en-US" sz="2100" dirty="0" smtClean="0"/>
              <a:t>campaign</a:t>
            </a:r>
          </a:p>
          <a:p>
            <a:r>
              <a:rPr lang="en-US" dirty="0"/>
              <a:t>Reliable member of the MR campaign national task force –which oversees the overall organization of the </a:t>
            </a:r>
            <a:r>
              <a:rPr lang="en-US" dirty="0" smtClean="0"/>
              <a:t>campaign</a:t>
            </a:r>
            <a:endParaRPr lang="en-US" dirty="0"/>
          </a:p>
          <a:p>
            <a:r>
              <a:rPr lang="en-US" dirty="0"/>
              <a:t>One of the lead </a:t>
            </a:r>
            <a:r>
              <a:rPr lang="en-US" dirty="0" smtClean="0"/>
              <a:t>members of the </a:t>
            </a:r>
            <a:r>
              <a:rPr lang="en-US" dirty="0"/>
              <a:t>Communication &amp; Social Mobilization technical </a:t>
            </a:r>
            <a:r>
              <a:rPr lang="en-US" dirty="0" smtClean="0"/>
              <a:t>subcommittee</a:t>
            </a:r>
            <a:endParaRPr lang="en-US" dirty="0"/>
          </a:p>
          <a:p>
            <a:r>
              <a:rPr lang="en-US" dirty="0"/>
              <a:t>Able to mobilize and orient volunteers </a:t>
            </a:r>
            <a:r>
              <a:rPr lang="en-US" dirty="0" smtClean="0"/>
              <a:t>very quickly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810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Malawi Red Cross Society: Profile</a:t>
            </a:r>
            <a:b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4000" b="1" dirty="0" smtClean="0">
                <a:latin typeface="Calibri" charset="0"/>
                <a:ea typeface="Calibri" charset="0"/>
                <a:cs typeface="Calibri" charset="0"/>
              </a:rPr>
              <a:t>and comparative advantage</a:t>
            </a:r>
            <a:endParaRPr lang="en-US" sz="4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9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575"/>
            <a:ext cx="9144000" cy="6084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9838" y="970291"/>
            <a:ext cx="8113853" cy="479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 smtClean="0"/>
              <a:t>MRCS roles for SIA in Malawi: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200" dirty="0" smtClean="0"/>
              <a:t>Door-to-door </a:t>
            </a:r>
            <a:r>
              <a:rPr lang="en-US" sz="3200" dirty="0"/>
              <a:t>social mobilization </a:t>
            </a:r>
            <a:r>
              <a:rPr lang="en-US" sz="3200" dirty="0" smtClean="0"/>
              <a:t>campaign</a:t>
            </a:r>
            <a:endParaRPr lang="en-US" sz="3000" dirty="0" smtClean="0"/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Collecting routine immunization info for households visited during social mobilization (paper- and digital methods)</a:t>
            </a:r>
          </a:p>
          <a:p>
            <a:pPr marL="457200" indent="-457200">
              <a:spcAft>
                <a:spcPts val="1600"/>
              </a:spcAft>
              <a:buFont typeface="Arial" charset="0"/>
              <a:buChar char="•"/>
            </a:pPr>
            <a:r>
              <a:rPr lang="en-US" sz="3000" dirty="0" smtClean="0"/>
              <a:t>Introducing Rapid Convenience Monitoring (RCM) during the campaign... with real-time results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0216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8" y="444565"/>
            <a:ext cx="81138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2. Social mobilization pilot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500"/>
            <a:ext cx="9144000" cy="46813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897" y="6033832"/>
            <a:ext cx="2330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Example of paper 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018"/>
            <a:ext cx="9144000" cy="53803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39838" y="5626463"/>
            <a:ext cx="81138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Routine immunization questions for children 12-23 months</a:t>
            </a:r>
          </a:p>
        </p:txBody>
      </p:sp>
    </p:spTree>
    <p:extLst>
      <p:ext uri="{BB962C8B-B14F-4D97-AF65-F5344CB8AC3E}">
        <p14:creationId xmlns:p14="http://schemas.microsoft.com/office/powerpoint/2010/main" val="163030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838" y="5996577"/>
            <a:ext cx="81138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/>
              <a:t>Completed immunization record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6841" y="259586"/>
            <a:ext cx="4793341" cy="547289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24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</TotalTime>
  <Words>447</Words>
  <Application>Microsoft Macintosh PowerPoint</Application>
  <PresentationFormat>On-screen Show (4:3)</PresentationFormat>
  <Paragraphs>103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Malawi Red Cross Society: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Eros</dc:creator>
  <cp:lastModifiedBy>Emily Eros</cp:lastModifiedBy>
  <cp:revision>50</cp:revision>
  <dcterms:created xsi:type="dcterms:W3CDTF">2017-07-14T21:37:01Z</dcterms:created>
  <dcterms:modified xsi:type="dcterms:W3CDTF">2017-08-31T18:12:32Z</dcterms:modified>
</cp:coreProperties>
</file>